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1B1D516-FD14-4081-8FBD-13F08EB9482C}">
  <a:tblStyle styleId="{B1B1D516-FD14-4081-8FBD-13F08EB9482C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0" name="Google Shape;250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gc.quackmeded@nhs.sco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Electrolyte Abnormalities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Gemma McGrory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Acute Medicine Registrar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Hypercalcaemia - Rx</a:t>
            </a:r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1"/>
          </p:nvPr>
        </p:nvSpPr>
        <p:spPr>
          <a:xfrm>
            <a:off x="611188" y="1628775"/>
            <a:ext cx="7993062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Normal Calcium is 2.1-2.6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IV fluid rehydration 2l over 24 hours minimum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Stop precipitants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Thiazide diuretics or calcium supplements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If no improvement after IV fluids 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Consider IV bisphosphonate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Takes 4 – 7 days to work</a:t>
            </a:r>
            <a:endParaRPr/>
          </a:p>
          <a:p>
            <a:pPr marL="514350" lvl="1" indent="-190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2</a:t>
            </a:r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45 year old Asian lady presents with paraesthesia of her hands and spasms of her hands</a:t>
            </a:r>
            <a:endParaRPr/>
          </a:p>
        </p:txBody>
      </p:sp>
      <p:graphicFrame>
        <p:nvGraphicFramePr>
          <p:cNvPr id="148" name="Google Shape;148;p23"/>
          <p:cNvGraphicFramePr/>
          <p:nvPr/>
        </p:nvGraphicFramePr>
        <p:xfrm>
          <a:off x="2812664" y="2803912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{B1B1D516-FD14-4081-8FBD-13F08EB9482C}</a:tableStyleId>
              </a:tblPr>
              <a:tblGrid>
                <a:gridCol w="102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1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Bloods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Na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139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3.8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Cl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97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U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6.1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Cr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80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Ca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1.97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Hb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101</a:t>
                      </a:r>
                      <a:endParaRPr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Diagnosis</a:t>
            </a:r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Hypocalcaemia secondary to Vitamin D deficiency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Hypocalcaemia</a:t>
            </a:r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Vitamin D deficiency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Chronic renal failure</a:t>
            </a:r>
            <a:endParaRPr/>
          </a:p>
          <a:p>
            <a:pPr marL="74295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Secondary hyperparathyroidism</a:t>
            </a:r>
            <a:endParaRPr/>
          </a:p>
          <a:p>
            <a:pPr marL="742950" lvl="2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Tertiary hyperparathyroidism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Hypoparathyroidism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</a:t>
            </a:r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Paraesthesia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Tetany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Carpopedal spasm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Muscle cramps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Seizures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Prolonged QT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Confusion</a:t>
            </a:r>
            <a:endParaRPr/>
          </a:p>
        </p:txBody>
      </p:sp>
      <p:sp>
        <p:nvSpPr>
          <p:cNvPr id="167" name="Google Shape;167;p26"/>
          <p:cNvSpPr txBox="1"/>
          <p:nvPr/>
        </p:nvSpPr>
        <p:spPr>
          <a:xfrm>
            <a:off x="6084888" y="2060575"/>
            <a:ext cx="220445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4785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4785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 2.00 – 2.20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4785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4785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4785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14785"/>
              </a:buClr>
              <a:buSzPts val="2400"/>
              <a:buFont typeface="Arial"/>
              <a:buNone/>
            </a:pP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GB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 &lt;1.99</a:t>
            </a:r>
            <a:endParaRPr/>
          </a:p>
        </p:txBody>
      </p:sp>
      <p:cxnSp>
        <p:nvCxnSpPr>
          <p:cNvPr id="168" name="Google Shape;168;p26"/>
          <p:cNvCxnSpPr/>
          <p:nvPr/>
        </p:nvCxnSpPr>
        <p:spPr>
          <a:xfrm>
            <a:off x="5527160" y="4179974"/>
            <a:ext cx="0" cy="1439862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9" name="Google Shape;169;p26"/>
          <p:cNvCxnSpPr/>
          <p:nvPr/>
        </p:nvCxnSpPr>
        <p:spPr>
          <a:xfrm>
            <a:off x="5508625" y="1773238"/>
            <a:ext cx="0" cy="201612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Hypocalcaemia - Ix</a:t>
            </a:r>
            <a:endParaRPr/>
          </a:p>
        </p:txBody>
      </p:sp>
      <p:pic>
        <p:nvPicPr>
          <p:cNvPr id="175" name="Google Shape;175;p27" descr="Hypocalcaemia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27013" y="1365250"/>
            <a:ext cx="8737600" cy="472757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7"/>
          <p:cNvSpPr txBox="1"/>
          <p:nvPr/>
        </p:nvSpPr>
        <p:spPr>
          <a:xfrm>
            <a:off x="345989" y="6318422"/>
            <a:ext cx="26319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GGC Therapeutics Handbook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Hypocalcaemia - Rx</a:t>
            </a:r>
            <a:endParaRPr/>
          </a:p>
        </p:txBody>
      </p:sp>
      <p:sp>
        <p:nvSpPr>
          <p:cNvPr id="182" name="Google Shape;182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Oral replacement if Ca &gt;2.00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2 tabs Sandocal 3 times per day (total 50mmol daily dose)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IV replacement is Ca &lt;2.00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10mls 10% Calcium gluconate (2.2 mmol) over 10 mins then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40mls 10% Calcium gluconate (8.8 mmol) over 24 hours in 1l saline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3</a:t>
            </a:r>
            <a:endParaRPr/>
          </a:p>
        </p:txBody>
      </p:sp>
      <p:sp>
        <p:nvSpPr>
          <p:cNvPr id="188" name="Google Shape;188;p2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79 year old man presents with confusion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Wife reports been seeing GP as been coughing up blood recently. Stopped smoking 3 years ago.</a:t>
            </a:r>
            <a:endParaRPr/>
          </a:p>
        </p:txBody>
      </p:sp>
      <p:graphicFrame>
        <p:nvGraphicFramePr>
          <p:cNvPr id="189" name="Google Shape;189;p29"/>
          <p:cNvGraphicFramePr/>
          <p:nvPr/>
        </p:nvGraphicFramePr>
        <p:xfrm>
          <a:off x="2562955" y="3116349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{B1B1D516-FD14-4081-8FBD-13F08EB9482C}</a:tableStyleId>
              </a:tblPr>
              <a:tblGrid>
                <a:gridCol w="170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Bloods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Na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116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3.9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Cl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101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U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8.2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Cr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106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Ca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2.23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Hb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99</a:t>
                      </a:r>
                      <a:endParaRPr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Diagnosis</a:t>
            </a:r>
            <a:endParaRPr/>
          </a:p>
        </p:txBody>
      </p:sp>
      <p:sp>
        <p:nvSpPr>
          <p:cNvPr id="195" name="Google Shape;195;p30"/>
          <p:cNvSpPr txBox="1">
            <a:spLocks noGrp="1"/>
          </p:cNvSpPr>
          <p:nvPr>
            <p:ph type="body" idx="1"/>
          </p:nvPr>
        </p:nvSpPr>
        <p:spPr>
          <a:xfrm>
            <a:off x="611188" y="1341438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Hyponatraemia secondary to SIADH due to underlying lung cancer</a:t>
            </a:r>
            <a:endParaRPr/>
          </a:p>
        </p:txBody>
      </p:sp>
      <p:pic>
        <p:nvPicPr>
          <p:cNvPr id="196" name="Google Shape;196;p30" descr="LUZ mass4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2157" y="2405277"/>
            <a:ext cx="5689600" cy="429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</a:t>
            </a:r>
            <a:endParaRPr/>
          </a:p>
        </p:txBody>
      </p:sp>
      <p:sp>
        <p:nvSpPr>
          <p:cNvPr id="202" name="Google Shape;202;p3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Mild - anorexia, headache, nausea, vomiting, lethargy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Moderate - personality change, muscle cramps and weakness, confusion, ataxia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Severe - drowsiness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8" name="Google Shape;208;p32" descr="Hyponatraemia.jp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258888" y="0"/>
            <a:ext cx="6826250" cy="65849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2"/>
          <p:cNvSpPr txBox="1"/>
          <p:nvPr/>
        </p:nvSpPr>
        <p:spPr>
          <a:xfrm>
            <a:off x="4942702" y="6246396"/>
            <a:ext cx="26319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GGC Therapeutics Handbook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4</a:t>
            </a:r>
            <a:endParaRPr/>
          </a:p>
        </p:txBody>
      </p:sp>
      <p:sp>
        <p:nvSpPr>
          <p:cNvPr id="215" name="Google Shape;215;p3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97 year old lady with dementia brought in from nursing home with drowsiness. Been unwell with a UTI for a week and has had reduced oral intake</a:t>
            </a:r>
            <a:endParaRPr/>
          </a:p>
        </p:txBody>
      </p:sp>
      <p:graphicFrame>
        <p:nvGraphicFramePr>
          <p:cNvPr id="216" name="Google Shape;216;p33"/>
          <p:cNvGraphicFramePr/>
          <p:nvPr/>
        </p:nvGraphicFramePr>
        <p:xfrm>
          <a:off x="1819576" y="298716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{B1B1D516-FD14-4081-8FBD-13F08EB9482C}</a:tableStyleId>
              </a:tblPr>
              <a:tblGrid>
                <a:gridCol w="149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Bloods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Na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168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5.1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Cl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101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U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14.7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Cr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357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Ca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2.21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Hb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117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Diagnosis</a:t>
            </a:r>
            <a:endParaRPr/>
          </a:p>
        </p:txBody>
      </p:sp>
      <p:sp>
        <p:nvSpPr>
          <p:cNvPr id="222" name="Google Shape;222;p34"/>
          <p:cNvSpPr txBox="1">
            <a:spLocks noGrp="1"/>
          </p:cNvSpPr>
          <p:nvPr>
            <p:ph type="body" idx="1"/>
          </p:nvPr>
        </p:nvSpPr>
        <p:spPr>
          <a:xfrm>
            <a:off x="611188" y="1341438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Hypernatraemia secondary to reduced oral intake in elderly confused patient and subsequent AKI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Dehydration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Hypernatraemia</a:t>
            </a:r>
            <a:endParaRPr/>
          </a:p>
        </p:txBody>
      </p:sp>
      <p:sp>
        <p:nvSpPr>
          <p:cNvPr id="228" name="Google Shape;228;p3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Decrease in total body water (TBW) relative to electrolyte content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Dehydration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Hypovolaemia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Iatrogenic (i.e. too much saline / NG feeding)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Thirst -&gt; CNS depression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Hypernatraemia - Rx</a:t>
            </a:r>
            <a:endParaRPr/>
          </a:p>
        </p:txBody>
      </p:sp>
      <p:sp>
        <p:nvSpPr>
          <p:cNvPr id="234" name="Google Shape;234;p3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Treat any underlying disorder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Correct dehydration / hypovolaemia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Aim to reduce serum Na by no more than 10-12mmol/l per day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Why?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5</a:t>
            </a:r>
            <a:endParaRPr/>
          </a:p>
        </p:txBody>
      </p:sp>
      <p:sp>
        <p:nvSpPr>
          <p:cNvPr id="240" name="Google Shape;240;p3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You are chasing the bloods of one of your patients who has been on IV fluids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endParaRPr/>
          </a:p>
        </p:txBody>
      </p:sp>
      <p:graphicFrame>
        <p:nvGraphicFramePr>
          <p:cNvPr id="241" name="Google Shape;241;p37"/>
          <p:cNvGraphicFramePr/>
          <p:nvPr/>
        </p:nvGraphicFramePr>
        <p:xfrm>
          <a:off x="2718486" y="2720972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{B1B1D516-FD14-4081-8FBD-13F08EB9482C}</a:tableStyleId>
              </a:tblPr>
              <a:tblGrid>
                <a:gridCol w="160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9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8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Bloods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Na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142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3.1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Cl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110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U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6.2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Cr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81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Ca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2.24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Hb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137</a:t>
                      </a:r>
                      <a:endParaRPr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Hypokalaemia</a:t>
            </a:r>
            <a:endParaRPr/>
          </a:p>
        </p:txBody>
      </p:sp>
      <p:sp>
        <p:nvSpPr>
          <p:cNvPr id="247" name="Google Shape;247;p38"/>
          <p:cNvSpPr txBox="1">
            <a:spLocks noGrp="1"/>
          </p:cNvSpPr>
          <p:nvPr>
            <p:ph type="body" idx="1"/>
          </p:nvPr>
        </p:nvSpPr>
        <p:spPr>
          <a:xfrm>
            <a:off x="611188" y="1341438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Mild 3.1 – 3.5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Moderate 2.5 – 3.0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Severe &lt;2.5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Classification: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Increased loss via the kidney (specific renal conditions or through thiazide diuretics) or gut (vomiting, diarrhoea)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Transcellular shifts (e.g. insulin and glucose, salbutamol)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Decreased intake of potassium (malnutrition or no IV K in IV fluids)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</a:t>
            </a:r>
            <a:endParaRPr/>
          </a:p>
        </p:txBody>
      </p:sp>
      <p:sp>
        <p:nvSpPr>
          <p:cNvPr id="253" name="Google Shape;253;p3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Symptoms usually when &lt;3.0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Tiredness, constipation, weakness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When &lt;2.5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Severe weakness, paralysis respiratory failure, paraesthesia, tetany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endParaRPr/>
          </a:p>
        </p:txBody>
      </p:sp>
      <p:sp>
        <p:nvSpPr>
          <p:cNvPr id="259" name="Google Shape;259;p4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Replace potassium orally when 3.0 – 3.5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Sando K, Slow K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Replace IV when &lt;3.0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IV KCL 40mmol in 500mls saline (no faster than over 4 hours)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Cardiac monitoring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6</a:t>
            </a:r>
            <a:endParaRPr/>
          </a:p>
        </p:txBody>
      </p:sp>
      <p:sp>
        <p:nvSpPr>
          <p:cNvPr id="265" name="Google Shape;265;p4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95 year old man with known prostatic cancer  presents to A&amp;E with acute abdominal pain and is unable to pass urine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graphicFrame>
        <p:nvGraphicFramePr>
          <p:cNvPr id="266" name="Google Shape;266;p41"/>
          <p:cNvGraphicFramePr/>
          <p:nvPr/>
        </p:nvGraphicFramePr>
        <p:xfrm>
          <a:off x="2810819" y="2770961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{B1B1D516-FD14-4081-8FBD-13F08EB9482C}</a:tableStyleId>
              </a:tblPr>
              <a:tblGrid>
                <a:gridCol w="1497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Bloods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Na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139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8.7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Cl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108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U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27.4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Cr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1230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Ca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2.24</a:t>
                      </a:r>
                      <a:endParaRPr sz="1800"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Hb</a:t>
                      </a:r>
                      <a:endParaRPr sz="1800"/>
                    </a:p>
                  </a:txBody>
                  <a:tcPr marL="91425" marR="91425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136</a:t>
                      </a:r>
                      <a:endParaRPr/>
                    </a:p>
                  </a:txBody>
                  <a:tcPr marL="91425" marR="91425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Learning Outcomes</a:t>
            </a:r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Case based approach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Presentation on common electrolyte abnormalities and the practicalities of managing these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Diagnosis</a:t>
            </a:r>
            <a:endParaRPr/>
          </a:p>
        </p:txBody>
      </p:sp>
      <p:sp>
        <p:nvSpPr>
          <p:cNvPr id="272" name="Google Shape;272;p4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Hyperkalaemia and Stage III AKI secondary to renal tract obstruction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4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Hyperkalaemia</a:t>
            </a:r>
            <a:endParaRPr/>
          </a:p>
        </p:txBody>
      </p:sp>
      <p:sp>
        <p:nvSpPr>
          <p:cNvPr id="278" name="Google Shape;278;p43"/>
          <p:cNvSpPr txBox="1">
            <a:spLocks noGrp="1"/>
          </p:cNvSpPr>
          <p:nvPr>
            <p:ph type="body" idx="1"/>
          </p:nvPr>
        </p:nvSpPr>
        <p:spPr>
          <a:xfrm>
            <a:off x="611188" y="1341438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Causes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Renal Failure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Drugs (ACE-I, K+ sparing diuretics, spironolactone)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Potassium supplements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Hypovolaemia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Acidosis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Addison’s (low Na, high K)</a:t>
            </a:r>
            <a:endParaRPr/>
          </a:p>
          <a:p>
            <a:pPr marL="17145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8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44"/>
          <p:cNvSpPr txBox="1">
            <a:spLocks noGrp="1"/>
          </p:cNvSpPr>
          <p:nvPr>
            <p:ph type="title"/>
          </p:nvPr>
        </p:nvSpPr>
        <p:spPr>
          <a:xfrm>
            <a:off x="323850" y="549275"/>
            <a:ext cx="8496300" cy="935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ECG Changes of Hyperkalaemia</a:t>
            </a:r>
            <a:endParaRPr/>
          </a:p>
        </p:txBody>
      </p:sp>
      <p:cxnSp>
        <p:nvCxnSpPr>
          <p:cNvPr id="284" name="Google Shape;284;p44"/>
          <p:cNvCxnSpPr/>
          <p:nvPr/>
        </p:nvCxnSpPr>
        <p:spPr>
          <a:xfrm>
            <a:off x="6588125" y="1916113"/>
            <a:ext cx="0" cy="338455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285" name="Google Shape;285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Tall tended T waves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Flattened P waves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Prolonged PR interval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lang="en-GB"/>
              <a:t>	(1</a:t>
            </a:r>
            <a:r>
              <a:rPr lang="en-GB" baseline="30000"/>
              <a:t>st</a:t>
            </a:r>
            <a:r>
              <a:rPr lang="en-GB"/>
              <a:t> degree heart block)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Progressively widened QRS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Sine wave pattern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VF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  <p:sp>
        <p:nvSpPr>
          <p:cNvPr id="286" name="Google Shape;286;p44"/>
          <p:cNvSpPr txBox="1"/>
          <p:nvPr/>
        </p:nvSpPr>
        <p:spPr>
          <a:xfrm>
            <a:off x="6875463" y="3357563"/>
            <a:ext cx="1601787" cy="3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Increasing K+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endParaRPr/>
          </a:p>
        </p:txBody>
      </p:sp>
      <p:sp>
        <p:nvSpPr>
          <p:cNvPr id="292" name="Google Shape;292;p4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K+ 5.5 – 6.0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Oral calcium resonium 15g tds with lactulose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K+ 6.0 or greater, or ECG changes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10ml 10% calcium gluconate (6.8mmol Ca)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Peak effect in minutes, lasts 1 hour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10 units actrapid in 50mls 50% dextrose</a:t>
            </a:r>
            <a:endParaRPr/>
          </a:p>
          <a:p>
            <a:pPr marL="857250" lvl="2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</a:pPr>
            <a:r>
              <a:rPr lang="en-GB"/>
              <a:t>Peak effect 15-20 mins, last 2-4 hours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Salbutamol nebulisers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Sodium bicarbonate (under senior advice)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4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  <p:sp>
        <p:nvSpPr>
          <p:cNvPr id="298" name="Google Shape;298;p4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Case based approach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Discussed common electrolyte abnormalities and their management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Hypercalcaemia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Hypocalcaemia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Hyponatraemia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Hypernatraemia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Hypokalaemia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Hyperkalaemia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04" name="Google Shape;304;p4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 err="1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ggc.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quackmeded</a:t>
            </a:r>
            <a:r>
              <a:rPr lang="en-GB" dirty="0" err="1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4"/>
              </a:rPr>
              <a:t>@nhs.scot</a:t>
            </a:r>
            <a:endParaRPr lang="en-GB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1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85 year old man presents with confusion. His wife reports a 6 month history back pain and tiredness</a:t>
            </a:r>
            <a:endParaRPr/>
          </a:p>
        </p:txBody>
      </p:sp>
      <p:graphicFrame>
        <p:nvGraphicFramePr>
          <p:cNvPr id="104" name="Google Shape;104;p16"/>
          <p:cNvGraphicFramePr/>
          <p:nvPr/>
        </p:nvGraphicFramePr>
        <p:xfrm>
          <a:off x="3182122" y="274946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{B1B1D516-FD14-4081-8FBD-13F08EB9482C}</a:tableStyleId>
              </a:tblPr>
              <a:tblGrid>
                <a:gridCol w="125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Bloods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Na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145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K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5.2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Cl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99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U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16.7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Cr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430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Ca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3.63</a:t>
                      </a:r>
                      <a:endParaRPr sz="1800"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Hb</a:t>
                      </a:r>
                      <a:endParaRPr sz="1800"/>
                    </a:p>
                  </a:txBody>
                  <a:tcPr marL="91400" marR="9140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79</a:t>
                      </a:r>
                      <a:endParaRPr/>
                    </a:p>
                  </a:txBody>
                  <a:tcPr marL="91400" marR="9140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Diagnosis</a:t>
            </a:r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Hypercalcaemia and AKI, most likely secondary to underlying myeloma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Wait, how did I get that diagnosis?</a:t>
            </a:r>
            <a:endParaRPr/>
          </a:p>
        </p:txBody>
      </p:sp>
      <p:sp>
        <p:nvSpPr>
          <p:cNvPr id="116" name="Google Shape;116;p1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38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Back pain, anaemia and hypercalcaemia = classical triad indicating underlying myeloma, particularly in the elderly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AKI = common in hypercalcaemia due to dehydration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Hypercalcaemia</a:t>
            </a:r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Primary hyperparathyroidism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‘Stones, bones, moans and groans’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Malignancy (most common)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Metastases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Myeloma (back pain / new anaemia)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Rare causes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Sarcoid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TB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8" name="Google Shape;128;p20" descr="Hypercalcaemia.png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620713"/>
            <a:ext cx="9144000" cy="4938712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0"/>
          <p:cNvSpPr txBox="1"/>
          <p:nvPr/>
        </p:nvSpPr>
        <p:spPr>
          <a:xfrm>
            <a:off x="263611" y="5898292"/>
            <a:ext cx="2631939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GGC Therapeutics Handbook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Hypercalcaemia - Ix</a:t>
            </a:r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1"/>
          </p:nvPr>
        </p:nvSpPr>
        <p:spPr>
          <a:xfrm>
            <a:off x="611188" y="1484313"/>
            <a:ext cx="7993062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ECG &amp; Cardiac monitoring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Look for underlying malignancy if suspected</a:t>
            </a:r>
            <a:endParaRPr/>
          </a:p>
          <a:p>
            <a:pPr marL="171450" lvl="0" indent="-177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/>
              <a:t>Bloods: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Serum immunoglobulins, serum free light chains, ESR, urinary Bence Jones protein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PTH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966</Words>
  <Application>Microsoft Office PowerPoint</Application>
  <PresentationFormat>On-screen Show (4:3)</PresentationFormat>
  <Paragraphs>266</Paragraphs>
  <Slides>35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Times New Roman</vt:lpstr>
      <vt:lpstr>QUACK theme</vt:lpstr>
      <vt:lpstr>Electrolyte Abnormalities</vt:lpstr>
      <vt:lpstr>Disclaimer*</vt:lpstr>
      <vt:lpstr>Learning Outcomes</vt:lpstr>
      <vt:lpstr>Case 1</vt:lpstr>
      <vt:lpstr>Diagnosis</vt:lpstr>
      <vt:lpstr>Wait, how did I get that diagnosis?</vt:lpstr>
      <vt:lpstr>Hypercalcaemia</vt:lpstr>
      <vt:lpstr>PowerPoint Presentation</vt:lpstr>
      <vt:lpstr>Hypercalcaemia - Ix</vt:lpstr>
      <vt:lpstr>Hypercalcaemia - Rx</vt:lpstr>
      <vt:lpstr>Case 2</vt:lpstr>
      <vt:lpstr>Diagnosis</vt:lpstr>
      <vt:lpstr>Hypocalcaemia</vt:lpstr>
      <vt:lpstr>Presentation</vt:lpstr>
      <vt:lpstr>Hypocalcaemia - Ix</vt:lpstr>
      <vt:lpstr>Hypocalcaemia - Rx</vt:lpstr>
      <vt:lpstr>Case 3</vt:lpstr>
      <vt:lpstr>Diagnosis</vt:lpstr>
      <vt:lpstr>Presentation</vt:lpstr>
      <vt:lpstr>PowerPoint Presentation</vt:lpstr>
      <vt:lpstr>Case 4</vt:lpstr>
      <vt:lpstr>Diagnosis</vt:lpstr>
      <vt:lpstr>Hypernatraemia</vt:lpstr>
      <vt:lpstr>Hypernatraemia - Rx</vt:lpstr>
      <vt:lpstr>Case 5</vt:lpstr>
      <vt:lpstr>Hypokalaemia</vt:lpstr>
      <vt:lpstr>Presentation</vt:lpstr>
      <vt:lpstr>Management</vt:lpstr>
      <vt:lpstr>Case 6</vt:lpstr>
      <vt:lpstr>Diagnosis</vt:lpstr>
      <vt:lpstr>Hyperkalaemia</vt:lpstr>
      <vt:lpstr>ECG Changes of Hyperkalaemia</vt:lpstr>
      <vt:lpstr>Management</vt:lpstr>
      <vt:lpstr>Summary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Electrolyte Abnormalities</dc:title>
  <cp:lastModifiedBy>INGRAM, Gareth (NHS GREATER GLASGOW &amp; CLYDE)</cp:lastModifiedBy>
  <cp:revision>1</cp:revision>
  <dcterms:modified xsi:type="dcterms:W3CDTF">2020-11-11T20:35:17Z</dcterms:modified>
</cp:coreProperties>
</file>