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86" r:id="rId16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1605" y="5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5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5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11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11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quackmeded.co.uk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Idiopathic Intracranial Hypertension</a:t>
            </a:r>
            <a:endParaRPr/>
          </a:p>
        </p:txBody>
      </p:sp>
      <p:sp>
        <p:nvSpPr>
          <p:cNvPr id="85" name="Google Shape;85;p13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/>
              <a:t>Catriona Gribbin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/>
              <a:t>Neurology ST4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2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Management</a:t>
            </a:r>
            <a:endParaRPr/>
          </a:p>
        </p:txBody>
      </p:sp>
      <p:sp>
        <p:nvSpPr>
          <p:cNvPr id="139" name="Google Shape;139;p22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Aims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Protect vision – acute management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Minimise headache co-morbidity – long term management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If vision threatened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“Fulminant IIH”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Serial lumbar punctures to manage pressure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Referral to neurosurgery for urgent CSF diversion</a:t>
            </a:r>
            <a:endParaRPr/>
          </a:p>
          <a:p>
            <a:pPr marL="857250" lvl="2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GB"/>
              <a:t>Lumbar drain</a:t>
            </a:r>
            <a:endParaRPr/>
          </a:p>
          <a:p>
            <a:pPr marL="857250" lvl="2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GB"/>
              <a:t>CSF shunt – usually lumboperitoneal shut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Vision not threatened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Acetazolamide 250mg twice daily</a:t>
            </a:r>
            <a:endParaRPr/>
          </a:p>
          <a:p>
            <a:pPr marL="857250" lvl="2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GB"/>
              <a:t>Side effects: dizziness, parathesias, altered taste</a:t>
            </a:r>
            <a:endParaRPr/>
          </a:p>
          <a:p>
            <a:pPr marL="857250" lvl="2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GB" b="1"/>
              <a:t>Contraindicated in pregnancy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Referral to neuro-ophthalmology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Early review by ophthalmology after discharge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Management</a:t>
            </a:r>
            <a:endParaRPr/>
          </a:p>
        </p:txBody>
      </p:sp>
      <p:sp>
        <p:nvSpPr>
          <p:cNvPr id="145" name="Google Shape;145;p2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Weight loss is main treatment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Only disease modifying treatment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10% weight loss can be curative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Most develop chronic headache disorder 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Chronic migraine, tension type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Medication overuse very common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Explanation at diagnosis can help prevent recurrent presentations with headache and unnecessary lumbar punctures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>
            <a:spLocks noGrp="1"/>
          </p:cNvSpPr>
          <p:nvPr>
            <p:ph type="body" idx="1"/>
          </p:nvPr>
        </p:nvSpPr>
        <p:spPr>
          <a:xfrm>
            <a:off x="628650" y="568316"/>
            <a:ext cx="7886700" cy="53752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b="1"/>
              <a:t>Established diagnosis of IIH, presents with worsening headache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Aim to avoid lumbar punctures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Often technically challenging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Source of anxiety and chronic back pain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Ophthalmology review essential 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If optic discs normal/unchanged, does NOT need lumbar puncture 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If swollen discs but vision ok, does NOT need lumbar puncture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If diagnosis secure previously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Add/increase medication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Advise weight loss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Early follow up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Preventative medications for chronic headache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Address medication overuse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Propranolol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Amitriptyline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Topiramate – can also reduce ICP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Co-Morbidities</a:t>
            </a:r>
            <a:endParaRPr/>
          </a:p>
        </p:txBody>
      </p:sp>
      <p:sp>
        <p:nvSpPr>
          <p:cNvPr id="156" name="Google Shape;156;p2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Psychosocial co-morbidities common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Anxiety, depression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Lower quality of life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Education at diagnosis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Initial management to ensure vision is safe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Different options to manage headaches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Avoid opiate analgesics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Manage patient expectations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6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Conclusion</a:t>
            </a:r>
            <a:endParaRPr/>
          </a:p>
        </p:txBody>
      </p:sp>
      <p:sp>
        <p:nvSpPr>
          <p:cNvPr id="162" name="Google Shape;162;p26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Headache is a very common presentation to the emergency department and acute medical units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IIH is a diagnosis of exclusion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Initial treatment is to save vision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Education at diagnosis can reduce long term co-morbidities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IIH consensus guidelines on management 2018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4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Get in touch!</a:t>
            </a:r>
            <a:endParaRPr/>
          </a:p>
        </p:txBody>
      </p:sp>
      <p:sp>
        <p:nvSpPr>
          <p:cNvPr id="330" name="Google Shape;330;p4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Website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u="sng" dirty="0">
                <a:solidFill>
                  <a:schemeClr val="hlink"/>
                </a:solidFill>
                <a:hlinkClick r:id="rId3"/>
              </a:rPr>
              <a:t>www.quackmeded.co.uk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Email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US" u="sng" dirty="0" err="1">
                <a:solidFill>
                  <a:schemeClr val="hlink"/>
                </a:solidFill>
              </a:rPr>
              <a:t>ggc.</a:t>
            </a:r>
            <a:r>
              <a:rPr lang="en-US" u="sng" err="1">
                <a:solidFill>
                  <a:schemeClr val="hlink"/>
                </a:solidFill>
              </a:rPr>
              <a:t>quackmeded</a:t>
            </a:r>
            <a:r>
              <a:rPr lang="en-US" u="sng">
                <a:solidFill>
                  <a:schemeClr val="hlink"/>
                </a:solidFill>
              </a:rPr>
              <a:t>@nhs.scot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Social Media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Twitter: @QUACK_ Med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Facebook: QUACK education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Disclaimer*</a:t>
            </a:r>
            <a:endParaRPr/>
          </a:p>
        </p:txBody>
      </p:sp>
      <p:sp>
        <p:nvSpPr>
          <p:cNvPr id="91" name="Google Shape;91;p1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Please note that QUACK is a regional teaching programme operating across GG&amp;C, Lanarkshire and Ayrshire &amp; Arran. 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This presentation outlines general management, though local variances e.g. antibiotic prescription may vary slightly depending on your local trust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Remember to check your local guidelines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5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Introduction</a:t>
            </a:r>
            <a:endParaRPr/>
          </a:p>
        </p:txBody>
      </p:sp>
      <p:sp>
        <p:nvSpPr>
          <p:cNvPr id="97" name="Google Shape;97;p1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What is IIH?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Presentation to acute medical unit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Diagnostic criteria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Management options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Longer term management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6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Idiopathic Intracranial Hypertension</a:t>
            </a:r>
            <a:endParaRPr/>
          </a:p>
        </p:txBody>
      </p:sp>
      <p:sp>
        <p:nvSpPr>
          <p:cNvPr id="103" name="Google Shape;103;p16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State of raised intracranial pressure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No hydrocephalus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No mass lesion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Normal CSF constituents 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Diagnosis of exclusion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Pathophysiology unclear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Clear link with obesity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Predominantly female 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Chronic headache unrelated to pressure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Can lead to attendances at ED and acute medical units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Significant psychosocial co-morbidities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7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Initial Presentation</a:t>
            </a:r>
            <a:endParaRPr/>
          </a:p>
        </p:txBody>
      </p:sp>
      <p:sp>
        <p:nvSpPr>
          <p:cNvPr id="109" name="Google Shape;109;p17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Patient often presents with headache to opticians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Swollen discs seen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Referred to ophthalmology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Then acute medical unit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Typical patient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Female – 8x more likely than males to develop IIH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Age 20-45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BMI &gt; 30, especially if rapid weight gain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Headache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Gradually increasing intensity over weeks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Not always typical high pressure features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Can be migrainous or tension-type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Sometimes no headache – incidental swollen discs</a:t>
            </a:r>
            <a:endParaRPr/>
          </a:p>
          <a:p>
            <a:pPr marL="514350" lvl="1" indent="-571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8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Assessment</a:t>
            </a:r>
            <a:endParaRPr/>
          </a:p>
        </p:txBody>
      </p:sp>
      <p:sp>
        <p:nvSpPr>
          <p:cNvPr id="115" name="Google Shape;115;p18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Observations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Blood pressure – exclude malignant hypertension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History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Headache history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Tinnitus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Visual obscurations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Medication history</a:t>
            </a:r>
            <a:endParaRPr/>
          </a:p>
          <a:p>
            <a:pPr marL="857250" lvl="2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GB"/>
              <a:t>Tetracycline antibiotics</a:t>
            </a:r>
            <a:endParaRPr/>
          </a:p>
          <a:p>
            <a:pPr marL="857250" lvl="2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GB"/>
              <a:t>Vitamin A derivatives e.g. Roaccutane for acne</a:t>
            </a:r>
            <a:endParaRPr/>
          </a:p>
          <a:p>
            <a:pPr marL="857250" lvl="2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GB"/>
              <a:t>Contraceptives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Examination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May have uni/bilateral CN VI palsies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Other focal neurology – red flag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9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Assessment</a:t>
            </a:r>
            <a:endParaRPr/>
          </a:p>
        </p:txBody>
      </p:sp>
      <p:sp>
        <p:nvSpPr>
          <p:cNvPr id="121" name="Google Shape;121;p19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Vision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Urgent ophthalmology review 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Confirm swollen discs +/- haemorrhages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Opitcal coherence tomography</a:t>
            </a:r>
            <a:endParaRPr/>
          </a:p>
          <a:p>
            <a:pPr marL="857250" lvl="2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GB"/>
              <a:t>Can exclude pseudopapilloedema </a:t>
            </a:r>
            <a:endParaRPr/>
          </a:p>
          <a:p>
            <a:pPr marL="857250" lvl="2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GB"/>
              <a:t>Much less patient contact than fundoscopy/slit lamp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Visual acuity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Formal visual fields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Colour vision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0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Investigations</a:t>
            </a:r>
            <a:endParaRPr/>
          </a:p>
        </p:txBody>
      </p:sp>
      <p:sp>
        <p:nvSpPr>
          <p:cNvPr id="127" name="Google Shape;127;p20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CT head + </a:t>
            </a:r>
            <a:r>
              <a:rPr lang="en-GB" b="1"/>
              <a:t>CT venogram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Need to exclude cerebral venous sinus thromobosis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Often not seen on plain CT head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CT head findings suggesting raised ICP</a:t>
            </a:r>
            <a:endParaRPr/>
          </a:p>
          <a:p>
            <a:pPr marL="857250" lvl="2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GB"/>
              <a:t>Empty sella</a:t>
            </a:r>
            <a:endParaRPr/>
          </a:p>
          <a:p>
            <a:pPr marL="857250" lvl="2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GB"/>
              <a:t>Tortuous optic nerve</a:t>
            </a:r>
            <a:endParaRPr/>
          </a:p>
          <a:p>
            <a:pPr marL="857250" lvl="2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GB"/>
              <a:t>Enlarged optic nerve sheath</a:t>
            </a:r>
            <a:endParaRPr/>
          </a:p>
          <a:p>
            <a:pPr marL="857250" lvl="2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GB"/>
              <a:t>Flattened globe</a:t>
            </a:r>
            <a:endParaRPr/>
          </a:p>
          <a:p>
            <a:pPr marL="857250" lvl="2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GB"/>
              <a:t>Attenuation of the cerebrovenous sinuses</a:t>
            </a:r>
            <a:endParaRPr/>
          </a:p>
          <a:p>
            <a:pPr marL="857250" lvl="2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GB"/>
              <a:t>Some features can be an incidental finding in patients without IIH or headache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Lumbar puncture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Can be technically difficult if high BMI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Opening pressure &gt;25cm, usually &gt;30cm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Send for cell count, protein, glucose</a:t>
            </a:r>
            <a:endParaRPr/>
          </a:p>
          <a:p>
            <a:pPr marL="514350" lvl="1" indent="-571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Diagnostic Criteria</a:t>
            </a:r>
            <a:endParaRPr/>
          </a:p>
        </p:txBody>
      </p:sp>
      <p:sp>
        <p:nvSpPr>
          <p:cNvPr id="133" name="Google Shape;133;p2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Papilloedema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Normal neurological examination, except CN VI palsy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Neuroimaging excludes structural lesion and thrombosis 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Normal CSF constituents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CSF pressure &gt;25cmCSF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In practice &gt;30cmCSF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Up to 30cmCSF found in normal individuals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QUACK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679</Words>
  <Application>Microsoft Office PowerPoint</Application>
  <PresentationFormat>On-screen Show (4:3)</PresentationFormat>
  <Paragraphs>153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Times New Roman</vt:lpstr>
      <vt:lpstr>QUACK theme</vt:lpstr>
      <vt:lpstr>Idiopathic Intracranial Hypertension</vt:lpstr>
      <vt:lpstr>Disclaimer*</vt:lpstr>
      <vt:lpstr>Introduction</vt:lpstr>
      <vt:lpstr>Idiopathic Intracranial Hypertension</vt:lpstr>
      <vt:lpstr>Initial Presentation</vt:lpstr>
      <vt:lpstr>Assessment</vt:lpstr>
      <vt:lpstr>Assessment</vt:lpstr>
      <vt:lpstr>Investigations</vt:lpstr>
      <vt:lpstr>Diagnostic Criteria</vt:lpstr>
      <vt:lpstr>Management</vt:lpstr>
      <vt:lpstr>Management</vt:lpstr>
      <vt:lpstr>PowerPoint Presentation</vt:lpstr>
      <vt:lpstr>Co-Morbidities</vt:lpstr>
      <vt:lpstr>Conclusion</vt:lpstr>
      <vt:lpstr>Get in touch!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Idiopathic Intracranial Hypertension</dc:title>
  <cp:lastModifiedBy>INGRAM, Gareth (NHS GREATER GLASGOW &amp; CLYDE)</cp:lastModifiedBy>
  <cp:revision>1</cp:revision>
  <dcterms:modified xsi:type="dcterms:W3CDTF">2020-11-14T16:50:53Z</dcterms:modified>
</cp:coreProperties>
</file>