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flow rate of the gas at the face exceeds the maximum inspiratory flow rate except when the patient is very tachypnoeic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28650" y="19319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Acute COPD &amp; Oxygen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14450" y="367476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Gemma McGrory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Acute Medicine Registrar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NIV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Non-Invasive Ventilation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Provides positive pressure airway support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COPD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Respiratory acidosis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Not improving after 1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GB"/>
              <a:t>	hour optimal medical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GB"/>
              <a:t>	therapy</a:t>
            </a:r>
            <a:endParaRPr/>
          </a:p>
        </p:txBody>
      </p:sp>
      <p:pic>
        <p:nvPicPr>
          <p:cNvPr id="144" name="Google Shape;144;p22" descr="niv_circuits_spe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3068638"/>
            <a:ext cx="2957513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Smoking cessation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Influenza / pneumococcal vaccine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Mild disease (FEV1 &lt;80%)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Ipatropium and salbutamol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Moderate disease (FEV1 &lt;50%)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Steroid inhaler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Severe disease (FEV1 30%-50%)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Nebuliser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Consider LTOT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Lung Function Tests</a:t>
            </a: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Identification of certain primary lung diseases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Following the course of a specific disease over time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Quantification of severity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Assessment of a response to treatment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Exclusion of certain disease processes from diagnostic consideration 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Important Points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Total lung capacity (TLC) (the total volume of gas contained in the lungs)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Functional residual capacity (FRC) (volume of gas left in the lungs at the end of expiration)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Residual volume (RV) (volume of gas left in the lungs at the end of forced expiration)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vital capacity (VC) the difference between the largest (TLC) and the smallest (RV) lung volumes which can be obtained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63" name="Google Shape;163;p25" descr="Lung Function Test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3" y="4797425"/>
            <a:ext cx="1793875" cy="170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are interested in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FVC - represents the entire volume exhaled from the lungs in a forced breath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FEV</a:t>
            </a:r>
            <a:r>
              <a:rPr lang="en-GB" sz="2800" baseline="-25000"/>
              <a:t>1</a:t>
            </a:r>
            <a:r>
              <a:rPr lang="en-GB" sz="2800"/>
              <a:t> - volume of gas exhaled in the first one second of exhalation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Lung Function Tests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Obstructive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FEV1 and FVC both reduced, with FEV1 reduced more, meaning FEV1/FVC &lt;0.7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Issue is reduction of expiratory flow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Asthma / COPD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Restrictive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FVC reduced along with FEV1 proportionally, meaning FEV1/FVC &gt;0.7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Issue is reduction in total lung volume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Interstital Lung Disease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Complications</a:t>
            </a:r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Respiratory failure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Recurrent exacerbations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Cor pulmonale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Polycythaemia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Pneumothorax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Lung cancer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Osteoporosis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Oxygen</a:t>
            </a: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Oxygen devices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LTOT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Reservoir Mask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Non re-breathing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High flow device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Delivers O</a:t>
            </a:r>
            <a:r>
              <a:rPr lang="en-GB" baseline="-25000"/>
              <a:t>2</a:t>
            </a:r>
            <a:r>
              <a:rPr lang="en-GB"/>
              <a:t> concentrations        between 60 &amp; 85%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Used in critical illness</a:t>
            </a:r>
            <a:endParaRPr/>
          </a:p>
        </p:txBody>
      </p:sp>
      <p:pic>
        <p:nvPicPr>
          <p:cNvPr id="197" name="Google Shape;197;p30" descr="Reservoid mask- sma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0288" y="1763713"/>
            <a:ext cx="308133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Nasal Cannulae</a:t>
            </a: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Low flow variable performance device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2-6L/min gives approx 24-50% FIO</a:t>
            </a:r>
            <a:r>
              <a:rPr lang="en-GB" baseline="-25000"/>
              <a:t>2</a:t>
            </a:r>
            <a:r>
              <a:rPr lang="en-GB"/>
              <a:t>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Comfortable and easily tolerated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Can be used for Type I or Type II respiratory failure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04" name="Google Shape;204;p31" descr="Nasal Cannulae - sma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3789363"/>
            <a:ext cx="2959100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 descr="H0704271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813" y="1412875"/>
            <a:ext cx="16637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Hudson Mask</a:t>
            </a: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Variable performance device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Flow 5-10 L/min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Delivers variable O</a:t>
            </a:r>
            <a:r>
              <a:rPr lang="en-GB" baseline="-25000"/>
              <a:t>2</a:t>
            </a:r>
            <a:r>
              <a:rPr lang="en-GB"/>
              <a:t> concentration between 35% &amp; 60%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Used for patients with type I respiratory failure.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12" name="Google Shape;212;p32" descr="Simple Mask- small cop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557338"/>
            <a:ext cx="2936875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Fixed Flow Devices</a:t>
            </a:r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Deliver constant oxygen concentration within and between breaths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Increasing flow does not increase FIO</a:t>
            </a:r>
            <a:r>
              <a:rPr lang="en-GB" baseline="-25000"/>
              <a:t>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GB"/>
              <a:t>Helpful for Type II RF as know exact % of O2 being delivered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19" name="Google Shape;219;p33" descr="Venturi Small 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9475" y="1571625"/>
            <a:ext cx="3382963" cy="449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/>
          <p:nvPr/>
        </p:nvSpPr>
        <p:spPr>
          <a:xfrm>
            <a:off x="3568700" y="2581275"/>
            <a:ext cx="9144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4" descr="Venturi 2 Sm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LTOT</a:t>
            </a:r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Proven to ↑ 3 year survival in eligible patients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Need to ↑paO2 &gt; 8kPa for &gt;15 hours/day</a:t>
            </a:r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2"/>
          </p:nvPr>
        </p:nvSpPr>
        <p:spPr>
          <a:xfrm>
            <a:off x="4356100" y="1557338"/>
            <a:ext cx="39211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Strict criteria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NON SMOKER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FEV1 &lt;1.5L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ABG x 2 3 weeks apart when well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paO2 &lt;7.3 (or &lt;8.0 if cor pulmonale)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paCO2 normal or ↑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paO2 should ↑ &gt;8.0 whilst on O2 with no significant ↑paCO2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COPD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Chronic progressive fixed airflow obstruction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Smoking major cause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Elements bronchitis and emphysema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?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17145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/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COPD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/>
              <a:t>	Bronchitis – chronic cough and sputum production for a least 3 months of two consecutive years in the absence of other causes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/>
              <a:t>	Emphysema – abnormal, permanent enlargement of the air spaces distal to the terminal bronchioles with destruction of their walls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Clinical Signs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Hyperinflated chest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Central cyanosis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Weight loss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Cor pulmonale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Flapping tremor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Pursed lip breathing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Wheeze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8" descr="COPD (2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252413"/>
            <a:ext cx="7200900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Symptoms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Cough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Sputum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Wheeze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Reduced exercise tolerance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Symptoms of right heart failure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CXR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Sputum culture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ABG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ECG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 pulmonale, right axis deviation, RBBB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Lung function tests (PFTs)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Obstructive defect FEV1/FVC &lt;70%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If severe, can be &lt;30%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Acute Management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Aims sats 94-98% unless CO2 retainer then aim for 88-92%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2.5mg Salbutamol nebs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0.5mg Iprotropium nebs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Steroids – 40mg prednisolone in non-COVID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+- Antibiotics if infective precipitant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Call for help if not improving or Type II RF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IV Aminophylline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NIV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ITU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On-screen Show (4:3)</PresentationFormat>
  <Paragraphs>148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QUACK theme</vt:lpstr>
      <vt:lpstr>Acute COPD &amp; Oxygen</vt:lpstr>
      <vt:lpstr>Disclaimer*</vt:lpstr>
      <vt:lpstr>COPD</vt:lpstr>
      <vt:lpstr>COPD</vt:lpstr>
      <vt:lpstr>Clinical Signs</vt:lpstr>
      <vt:lpstr>PowerPoint Presentation</vt:lpstr>
      <vt:lpstr>Symptoms</vt:lpstr>
      <vt:lpstr>Investigations</vt:lpstr>
      <vt:lpstr>Acute Management</vt:lpstr>
      <vt:lpstr>NIV</vt:lpstr>
      <vt:lpstr>Management</vt:lpstr>
      <vt:lpstr>Lung Function Tests</vt:lpstr>
      <vt:lpstr>Important Points</vt:lpstr>
      <vt:lpstr>What we are interested in</vt:lpstr>
      <vt:lpstr>Lung Function Tests</vt:lpstr>
      <vt:lpstr>Complications</vt:lpstr>
      <vt:lpstr>Oxygen</vt:lpstr>
      <vt:lpstr>Reservoir Mask</vt:lpstr>
      <vt:lpstr>Nasal Cannulae</vt:lpstr>
      <vt:lpstr>Hudson Mask</vt:lpstr>
      <vt:lpstr>Fixed Flow Devices</vt:lpstr>
      <vt:lpstr>PowerPoint Presentation</vt:lpstr>
      <vt:lpstr>LTOT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COPD &amp; Oxygen</dc:title>
  <cp:lastModifiedBy>INGRAM, Gareth (NHS GREATER GLASGOW &amp; CLYDE)</cp:lastModifiedBy>
  <cp:revision>1</cp:revision>
  <dcterms:modified xsi:type="dcterms:W3CDTF">2020-11-14T13:37:56Z</dcterms:modified>
</cp:coreProperties>
</file>