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9"/>
  </p:notes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88" r:id="rId17"/>
    <p:sldId id="286" r:id="rId18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1605" y="5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4" name="Google Shape;104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1" name="Google Shape;111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Beatson is a cold site, so if someone unwell they may be re-directed through A&amp;E, if out of hours they will come via IAU as per agreed pathway, triage sheet is scanned onto portal.</a:t>
            </a:r>
            <a:endParaRPr/>
          </a:p>
        </p:txBody>
      </p:sp>
      <p:sp>
        <p:nvSpPr>
          <p:cNvPr id="112" name="Google Shape;112;p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Don't delay, assume patients are neutropenic</a:t>
            </a:r>
            <a:endParaRPr/>
          </a:p>
        </p:txBody>
      </p:sp>
      <p:sp>
        <p:nvSpPr>
          <p:cNvPr id="139" name="Google Shape;139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45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body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400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1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Char char="•"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900" b="0" i="0" u="none" strike="noStrike" cap="none">
                <a:solidFill>
                  <a:srgbClr val="89898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quackmeded.co.uk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Neutropenic Sepsis</a:t>
            </a:r>
            <a:endParaRPr/>
          </a:p>
        </p:txBody>
      </p:sp>
      <p:sp>
        <p:nvSpPr>
          <p:cNvPr id="101" name="Google Shape;101;p15"/>
          <p:cNvSpPr txBox="1">
            <a:spLocks noGrp="1"/>
          </p:cNvSpPr>
          <p:nvPr>
            <p:ph type="subTitle" idx="1"/>
          </p:nvPr>
        </p:nvSpPr>
        <p:spPr>
          <a:xfrm>
            <a:off x="1027584" y="3836334"/>
            <a:ext cx="7088832" cy="17777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Jennifer MacDougall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en-GB"/>
              <a:t>Acute Oncology Nurse Specialist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CVAD</a:t>
            </a:r>
            <a:endParaRPr/>
          </a:p>
        </p:txBody>
      </p:sp>
      <p:sp>
        <p:nvSpPr>
          <p:cNvPr id="153" name="Google Shape;153;p2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Take blood cultures from line, use initial sample for blood culture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Line can be used if trained to do so and familiar with device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Signs of CVAD infection: inflamed around exit site, pyrexia/rigors post flushing, previous history of line infection, other soft tissue infection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970"/>
              <a:t>GCSF</a:t>
            </a:r>
            <a:br>
              <a:rPr lang="en-GB" sz="2970"/>
            </a:br>
            <a:r>
              <a:rPr lang="en-GB" sz="2790"/>
              <a:t>(Granulocyte Colony Stimulating Factor)</a:t>
            </a:r>
            <a:br>
              <a:rPr lang="en-GB" sz="2790"/>
            </a:br>
            <a:endParaRPr sz="2790"/>
          </a:p>
        </p:txBody>
      </p:sp>
      <p:sp>
        <p:nvSpPr>
          <p:cNvPr id="159" name="Google Shape;159;p24"/>
          <p:cNvSpPr txBox="1">
            <a:spLocks noGrp="1"/>
          </p:cNvSpPr>
          <p:nvPr>
            <p:ph type="body" idx="1"/>
          </p:nvPr>
        </p:nvSpPr>
        <p:spPr>
          <a:xfrm>
            <a:off x="498376" y="1608644"/>
            <a:ext cx="8147248" cy="54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Primary Prophylaxis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Not routinely prescribed unless specified in SACT protocol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Only considered when SACT is being given with curative intent and dose intensity is important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Given is SACT regimen has &gt;20% incidence of febrile neutropenia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Therapeutic use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Very little evidence base, no proven survival benefit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Caution needed in thrombocytopenic patients</a:t>
            </a:r>
            <a:endParaRPr/>
          </a:p>
          <a:p>
            <a:pPr marL="514350" lvl="1" indent="-1714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</a:pPr>
            <a:r>
              <a:rPr lang="en-GB"/>
              <a:t>Toxic medication with significant side effects</a:t>
            </a:r>
            <a:endParaRPr/>
          </a:p>
          <a:p>
            <a:pPr marL="514350" lvl="1" indent="-57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  <a:p>
            <a:pPr marL="514350" lvl="1" indent="-571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n-GB" sz="2800" b="1"/>
            </a:br>
            <a:r>
              <a:rPr lang="en-GB" sz="2800" b="1"/>
              <a:t>Multinational Association for Supportive Care in Cancer (MASCC) </a:t>
            </a:r>
            <a:br>
              <a:rPr lang="en-GB" sz="2800" b="1"/>
            </a:br>
            <a:endParaRPr sz="2800"/>
          </a:p>
        </p:txBody>
      </p:sp>
      <p:sp>
        <p:nvSpPr>
          <p:cNvPr id="165" name="Google Shape;165;p2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n-GB" sz="2170"/>
              <a:t>Risk scoring systems such as the Multinational Association for Supportive Care in Cancer (MASCC), may be used to help risk-stratify patients </a:t>
            </a:r>
            <a:endParaRPr/>
          </a:p>
          <a:p>
            <a:pPr marL="171450" lvl="0" indent="-43497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015"/>
              <a:buNone/>
            </a:pPr>
            <a:endParaRPr sz="2015"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n-GB" sz="2170"/>
              <a:t>These to  help determine the approach to evaluation and treatment, such as, mode of empiric antibiotic (oral vs. IV), treatment setting (inpatient vs. outpatient), and antibiotic duration</a:t>
            </a:r>
            <a:endParaRPr/>
          </a:p>
          <a:p>
            <a:pPr marL="171450" lvl="0" indent="-33654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endParaRPr sz="2170"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n-GB" sz="2170"/>
              <a:t>Not Commonly used in practice currently.</a:t>
            </a:r>
            <a:endParaRPr/>
          </a:p>
          <a:p>
            <a:pPr marL="171450" lvl="0" indent="-33654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endParaRPr sz="2170"/>
          </a:p>
          <a:p>
            <a:pPr marL="171450" lvl="0" indent="-171450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Char char="•"/>
            </a:pPr>
            <a:r>
              <a:rPr lang="en-GB" sz="2170"/>
              <a:t>Carefully-selected low risk patients could receive oral or IV empiric antibiotics in a clinic or hospital setting and may be transitioned to outpatient regimens if they meet certain criteria </a:t>
            </a:r>
            <a:endParaRPr/>
          </a:p>
          <a:p>
            <a:pPr marL="171450" lvl="0" indent="-33654" algn="l" rtl="0">
              <a:lnSpc>
                <a:spcPct val="7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70"/>
              <a:buNone/>
            </a:pPr>
            <a:endParaRPr sz="217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6"/>
          <p:cNvSpPr txBox="1"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/>
              <a:t>Example Score Table</a:t>
            </a:r>
            <a:endParaRPr sz="2800"/>
          </a:p>
        </p:txBody>
      </p:sp>
      <p:sp>
        <p:nvSpPr>
          <p:cNvPr id="171" name="Google Shape;171;p26"/>
          <p:cNvSpPr txBox="1"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72" name="Google Shape;172;p26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33003" y="1839011"/>
            <a:ext cx="4040188" cy="1905479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-127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GB" sz="2000" b="0"/>
              <a:t>A score of ≥ 21 is considered low risk and a score of &lt; 21 as high risk </a:t>
            </a:r>
            <a:endParaRPr sz="2000" b="0"/>
          </a:p>
        </p:txBody>
      </p:sp>
      <p:sp>
        <p:nvSpPr>
          <p:cNvPr id="174" name="Google Shape;174;p2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</a:pPr>
            <a:r>
              <a:rPr lang="en-GB" sz="2000"/>
              <a:t>Burden of febrile neutropenia refers to general clinical status as influenced by the febrile neutropenic episode. It is evaluated in accordance with the following scale: no symptoms (5), mild symptoms (5), moderate symptoms (3), severe symptoms (0), moribund (0).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Challenges in IAU</a:t>
            </a:r>
            <a:endParaRPr/>
          </a:p>
        </p:txBody>
      </p:sp>
      <p:sp>
        <p:nvSpPr>
          <p:cNvPr id="180" name="Google Shape;180;p2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Time of admission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Volume of patients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Initial triage process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AOS not available out of hours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Rapidly changing landscape of cancer treatment.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Future developments</a:t>
            </a:r>
            <a:endParaRPr/>
          </a:p>
        </p:txBody>
      </p:sp>
      <p:sp>
        <p:nvSpPr>
          <p:cNvPr id="186" name="Google Shape;186;p28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AOS out of hours cover?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Using MASCC scoring systems to identify low risk patients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Pre-prescribed antibiotics-patient given prescription that could be used when admitted to IAU- IVAB/IVF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/>
              <a:t>Thank you</a:t>
            </a:r>
          </a:p>
          <a:p>
            <a:r>
              <a:rPr lang="en-GB" sz="2400" dirty="0"/>
              <a:t>Please fill out the feedback form for your certificate of learning</a:t>
            </a:r>
          </a:p>
        </p:txBody>
      </p:sp>
    </p:spTree>
    <p:extLst>
      <p:ext uri="{BB962C8B-B14F-4D97-AF65-F5344CB8AC3E}">
        <p14:creationId xmlns:p14="http://schemas.microsoft.com/office/powerpoint/2010/main" val="1305304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4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Get in touch!</a:t>
            </a:r>
            <a:endParaRPr/>
          </a:p>
        </p:txBody>
      </p:sp>
      <p:sp>
        <p:nvSpPr>
          <p:cNvPr id="330" name="Google Shape;330;p4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Website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u="sng" dirty="0">
                <a:solidFill>
                  <a:schemeClr val="hlink"/>
                </a:solidFill>
                <a:hlinkClick r:id="rId3"/>
              </a:rPr>
              <a:t>www.quackmeded.co.uk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Email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US" u="sng" dirty="0" err="1">
                <a:solidFill>
                  <a:schemeClr val="hlink"/>
                </a:solidFill>
              </a:rPr>
              <a:t>ggc.</a:t>
            </a:r>
            <a:r>
              <a:rPr lang="en-US" u="sng" err="1">
                <a:solidFill>
                  <a:schemeClr val="hlink"/>
                </a:solidFill>
              </a:rPr>
              <a:t>quackmeded</a:t>
            </a:r>
            <a:r>
              <a:rPr lang="en-US" u="sng">
                <a:solidFill>
                  <a:schemeClr val="hlink"/>
                </a:solidFill>
              </a:rPr>
              <a:t>@nhs.scot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Social Media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Twitter: @QUACK_ Med</a:t>
            </a: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dirty="0"/>
              <a:t>Facebook: QUACK education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b="1"/>
              <a:t>Disclaimer*</a:t>
            </a:r>
            <a:endParaRPr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Please note that QUACK is a regional teaching programme operating across GG&amp;C, Lanarkshire and Ayrshire &amp; Arran. 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This presentation outlines general management, though local variances e.g. antibiotic prescription may vary slightly depending on your local trust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Remember to check your local guidelines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6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Neutropenic Sepsis</a:t>
            </a:r>
            <a:endParaRPr/>
          </a:p>
        </p:txBody>
      </p:sp>
      <p:sp>
        <p:nvSpPr>
          <p:cNvPr id="108" name="Google Shape;108;p16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Febrile neutropenia is the most common complication of anticancer treatment, and describes the presence of fever in a person with neutropenia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Pyrexia temperature &gt; 38◦C or Hypothermia (&lt; 36◦C) OR &gt; 37.5◦C on 2 occasions 30 minutes apart </a:t>
            </a:r>
            <a:endParaRPr sz="2400"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Neutrophil count &lt; 0.5 or &lt; 1 x 109/L if recent chemotherapy or lower, or expected to fall below this level (usually within 10 days but can persist for up to 21 days) </a:t>
            </a: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Patient Journey</a:t>
            </a:r>
            <a:endParaRPr/>
          </a:p>
        </p:txBody>
      </p:sp>
      <p:sp>
        <p:nvSpPr>
          <p:cNvPr id="115" name="Google Shape;115;p17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Prior to starting SACT patients are educated regarding potential side-effects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They are given contact details for the Cancer Treatment Helpline and advised to contact if they develop temp/side- effects</a:t>
            </a:r>
            <a:endParaRPr/>
          </a:p>
          <a:p>
            <a:pPr marL="171450" lvl="0" indent="-190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en-GB" sz="2400"/>
              <a:t>They are given chemo diary, detailing the combination of chemo Drugs they have received and any medication given to take post-chemo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8"/>
          <p:cNvSpPr txBox="1">
            <a:spLocks noGrp="1"/>
          </p:cNvSpPr>
          <p:nvPr>
            <p:ph type="title"/>
          </p:nvPr>
        </p:nvSpPr>
        <p:spPr>
          <a:xfrm>
            <a:off x="555700" y="601361"/>
            <a:ext cx="2949178" cy="6075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00" b="1"/>
              <a:t>UKONS Triage Tool</a:t>
            </a:r>
            <a:endParaRPr sz="2800" b="1"/>
          </a:p>
        </p:txBody>
      </p:sp>
      <p:pic>
        <p:nvPicPr>
          <p:cNvPr id="121" name="Google Shape;121;p18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 r="1315" b="19361"/>
          <a:stretch/>
        </p:blipFill>
        <p:spPr>
          <a:xfrm>
            <a:off x="3923928" y="260648"/>
            <a:ext cx="4536504" cy="5184576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8"/>
          <p:cNvSpPr txBox="1">
            <a:spLocks noGrp="1"/>
          </p:cNvSpPr>
          <p:nvPr>
            <p:ph type="body" idx="2"/>
          </p:nvPr>
        </p:nvSpPr>
        <p:spPr>
          <a:xfrm>
            <a:off x="614710" y="133247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-1016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/>
              <a:t>CTH 24 hours helpline for patients undergoing cancer treatment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/>
          </a:p>
          <a:p>
            <a:pPr marL="0" lvl="0" indent="-101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/>
              <a:t>Allows rapid assessment of symptoms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/>
          </a:p>
          <a:p>
            <a:pPr marL="0" lvl="0" indent="-101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/>
              <a:t>Criteria sensitive to the more specific side effects of SACT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/>
          </a:p>
          <a:p>
            <a:pPr marL="0" lvl="0" indent="-101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/>
              <a:t>Guides Triage practitioner to most appropriate treatment pathway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/>
          </a:p>
          <a:p>
            <a:pPr marL="0" lvl="0" indent="-1016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GB" sz="1600"/>
              <a:t>The assessment sheet is scanned onto portal, under nursing assessment</a:t>
            </a:r>
            <a:endParaRPr/>
          </a:p>
        </p:txBody>
      </p:sp>
      <p:pic>
        <p:nvPicPr>
          <p:cNvPr id="123" name="Google Shape;123;p1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44008" y="894779"/>
            <a:ext cx="3731893" cy="45504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9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4000"/>
              <a:t>QEUH or Beatson</a:t>
            </a:r>
            <a:endParaRPr sz="4000"/>
          </a:p>
        </p:txBody>
      </p:sp>
      <p:sp>
        <p:nvSpPr>
          <p:cNvPr id="129" name="Google Shape;129;p19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Acute Oncology Assessment unit at Beatson receives patients 0800-1800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Strict admission criteria i.e., no active bleeding, chest pain etc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NEWS &lt;5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Limited critical care at BOC- HAU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Out of hours and weekends likely to attend IAU at QEUH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Practice points</a:t>
            </a:r>
            <a:endParaRPr/>
          </a:p>
        </p:txBody>
      </p:sp>
      <p:sp>
        <p:nvSpPr>
          <p:cNvPr id="135" name="Google Shape;135;p20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71450" lvl="0" indent="-171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On arrival patient may not look unwell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 b="1"/>
              <a:t>Mortality rates 2-21% !!! </a:t>
            </a: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They may have been given or taken paracetemol prior to arriving at IAU</a:t>
            </a: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1714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</a:pPr>
            <a:r>
              <a:rPr lang="en-GB"/>
              <a:t>The ANC may be 1.2. However,  it may continue to fall post-chemo.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21"/>
          <p:cNvSpPr txBox="1"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Management</a:t>
            </a:r>
            <a:endParaRPr/>
          </a:p>
        </p:txBody>
      </p:sp>
      <p:sp>
        <p:nvSpPr>
          <p:cNvPr id="142" name="Google Shape;142;p21"/>
          <p:cNvSpPr txBox="1">
            <a:spLocks noGrp="1"/>
          </p:cNvSpPr>
          <p:nvPr>
            <p:ph type="body" idx="1"/>
          </p:nvPr>
        </p:nvSpPr>
        <p:spPr>
          <a:xfrm>
            <a:off x="628650" y="1471398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None/>
            </a:pPr>
            <a:r>
              <a:rPr lang="en-GB" sz="3600" b="1">
                <a:solidFill>
                  <a:srgbClr val="FF0000"/>
                </a:solidFill>
              </a:rPr>
              <a:t>SEPSIS SIX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b="1"/>
              <a:t>RAPID ASSESSMENT  &amp; ACTION – SAVES LIVES!!	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b="1"/>
              <a:t>Blood &amp; line cultures and then Antibiotics (ABX) see local guidelines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FBC, UE, LFT, Bone, CRP, Mg, lactate &amp; Coag. (Risk of DIC)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b="1"/>
              <a:t>If </a:t>
            </a:r>
            <a:r>
              <a:rPr lang="en-GB"/>
              <a:t>pancytopenic – will need platelets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 b="1"/>
              <a:t> fluids &amp; </a:t>
            </a:r>
            <a:r>
              <a:rPr lang="en-GB" b="1">
                <a:solidFill>
                  <a:srgbClr val="FF0000"/>
                </a:solidFill>
              </a:rPr>
              <a:t>ABX within 1h (DO NOT WAIT FOR BLOOD RESULTS!)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Close monitoring – regular obs, fluid balance-don’t hesitate to escalate issues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High flow oxygen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-GB"/>
              <a:t>Once stable – CXR, MSSU, Sputum culture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  <a:p>
            <a:pPr marL="171450" lvl="0" indent="-3810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p22"/>
          <p:cNvPicPr preferRelativeResize="0"/>
          <p:nvPr/>
        </p:nvPicPr>
        <p:blipFill rotWithShape="1">
          <a:blip r:embed="rId3">
            <a:alphaModFix/>
          </a:blip>
          <a:srcRect l="1853" b="250"/>
          <a:stretch/>
        </p:blipFill>
        <p:spPr>
          <a:xfrm>
            <a:off x="2627784" y="692696"/>
            <a:ext cx="3814192" cy="54726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QUACK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875</Words>
  <Application>Microsoft Office PowerPoint</Application>
  <PresentationFormat>On-screen Show (4:3)</PresentationFormat>
  <Paragraphs>108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Times New Roman</vt:lpstr>
      <vt:lpstr>QUACK theme</vt:lpstr>
      <vt:lpstr>Neutropenic Sepsis</vt:lpstr>
      <vt:lpstr>Disclaimer*</vt:lpstr>
      <vt:lpstr>Neutropenic Sepsis</vt:lpstr>
      <vt:lpstr>Patient Journey</vt:lpstr>
      <vt:lpstr>UKONS Triage Tool</vt:lpstr>
      <vt:lpstr>QEUH or Beatson</vt:lpstr>
      <vt:lpstr>Practice points</vt:lpstr>
      <vt:lpstr>Management</vt:lpstr>
      <vt:lpstr>PowerPoint Presentation</vt:lpstr>
      <vt:lpstr>CVAD</vt:lpstr>
      <vt:lpstr>GCSF (Granulocyte Colony Stimulating Factor) </vt:lpstr>
      <vt:lpstr> Multinational Association for Supportive Care in Cancer (MASCC)  </vt:lpstr>
      <vt:lpstr>Example Score Table</vt:lpstr>
      <vt:lpstr>Challenges in IAU</vt:lpstr>
      <vt:lpstr>Future developments</vt:lpstr>
      <vt:lpstr>PowerPoint Presentation</vt:lpstr>
      <vt:lpstr>Get in touch!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Neutropenic Sepsis</dc:title>
  <cp:lastModifiedBy>INGRAM, Gareth (NHS GREATER GLASGOW &amp; CLYDE)</cp:lastModifiedBy>
  <cp:revision>1</cp:revision>
  <dcterms:modified xsi:type="dcterms:W3CDTF">2020-11-13T11:16:22Z</dcterms:modified>
</cp:coreProperties>
</file>