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Comments?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most concerning this for this patient?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additional information do you need to know?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Chest X ray and urinalysis are clear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most likely diagnosis for this lady now</a:t>
            </a:r>
            <a:endParaRPr/>
          </a:p>
        </p:txBody>
      </p:sp>
      <p:sp>
        <p:nvSpPr>
          <p:cNvPr id="147" name="Google Shape;14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Any other drugs causing neutropenia- clozapine, anti-thyroid drugs (carbimazole), sulfazalazine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Usually associated with chemotherapy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to have a high index of suspicion</a:t>
            </a:r>
            <a:endParaRPr/>
          </a:p>
        </p:txBody>
      </p:sp>
      <p:sp>
        <p:nvSpPr>
          <p:cNvPr id="165" name="Google Shape;16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Especially if mucositis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This may be due to antibiotics prophylaxis and use of lines etc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Gram positive bacteria most common (about 60%), thought to be due to use of prophylactic antibiotics and increasing use of lines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Important to consider line sites as this can be a source of infection and may need to be removed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</a:t>
            </a:r>
            <a:endParaRPr/>
          </a:p>
        </p:txBody>
      </p:sp>
      <p:sp>
        <p:nvSpPr>
          <p:cNvPr id="180" name="Google Shape;18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thing to consider is that fever can be part of the disease process e.g. in lymphoma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Fever due to tissue necrosis and inflammation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Interrupted by CSW as ECG report says ‘abnormal ECG’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you think of this ECG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Peaked T waves</a:t>
            </a:r>
            <a:endParaRPr/>
          </a:p>
        </p:txBody>
      </p:sp>
      <p:sp>
        <p:nvSpPr>
          <p:cNvPr id="238" name="Google Shape;23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Comments?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additional information do you need to know?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Have you heard of any problems related to chemotherapy that this might be ?</a:t>
            </a:r>
            <a:endParaRPr/>
          </a:p>
        </p:txBody>
      </p:sp>
      <p:sp>
        <p:nvSpPr>
          <p:cNvPr id="244" name="Google Shape;24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Incidence is likely to increase following advances in cancer treatment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Spontaenous TLS can occur but is uncommon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Usually 3 days before or up to 7 days after chemotherapy, usually 25-72 hours after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incidence of tumour lysis syndrome is unknown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AKI- precipitation of uric acid crystals, leading to renal tubular obstruction and reduced urinary output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Rasburicase transforms uric acid into allantoin, which is 5 to 10 times more soluble in urine than uric acid and consequently more easily eliminated by the kidney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Tumour type- most commonly in haematological malignancies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High LDH and high WCC correlate with increased tumour bulk and therefore increased risk for TLS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As per BMJ Best Practice article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Hyperuricaemia is a result of purine nucleic acid metabolism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Cancer cells have a high turnover rate and contain large amounts of nucleic acid products (which transform to uric acid)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Can lead to a uric acid nephropathy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Allopurinol reduces uric acid production by preventing the degradation of purine to uric acid, but it has no effect on uric acid already present.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Recombinant urate oxidase- converts uric acid to water-soluble metabolites without increasing excretion of xanthine and other purine metabolites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Very rapidly reduces uric acid levels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6" name="Google Shape;376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Cancer cells have a high turnover rate and contain large amounts of phosphate (approximately four times the amount carried by a normal lymphocyte).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Results in precipitation of calcium phosphate in tissues and an AKI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Hyperphosphataemia also results in hypocalaemia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symptoms do you know of for hypocalcaemia?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might this cause?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Seizures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Arrhythmias secondary to prolonged QTc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Hyperphosphataemia also results in hypocalaemia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symptoms do you know of for hypocalcaemia?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might this cause?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Seizures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Arrhythmias secondary to prolonged QTc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5" name="Google Shape;585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Often the earliest sign of TLS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cause paraesthesia, muscle weakness and arrythmias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VBG will give rapid electrolyte results and will also give a lactate</a:t>
            </a:r>
            <a:endParaRPr/>
          </a:p>
        </p:txBody>
      </p:sp>
      <p:sp>
        <p:nvSpPr>
          <p:cNvPr id="634" name="Google Shape;634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6" name="Google Shape;646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 fluids commenced prior to starting chemotherapy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Allopurinol reduces uric acid production by preventing the degradation of purine to uric acid, but it has no effect on uric acid already present.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3" name="Google Shape;65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Treat with rascburicase if not already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Rasburicase has risk of haemolysis in G6PD deficiency, methaemoglobinaemia and anaphylaxis</a:t>
            </a:r>
            <a:endParaRPr/>
          </a:p>
        </p:txBody>
      </p:sp>
      <p:sp>
        <p:nvSpPr>
          <p:cNvPr id="654" name="Google Shape;65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https://www.youtube.com/watch?v=v6VidGkd4XY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also look at Cairo Bishop classification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your differential diagnosis?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Sepsis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Drug-related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Disease-related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em.net/core/tumor-lysis-syndrome/" TargetMode="External"/><Relationship Id="rId7" Type="http://schemas.openxmlformats.org/officeDocument/2006/relationships/hyperlink" Target="https://www.semanticscholar.org/paper/A-comprehensive-approach-to-the-prevention-of-of-in-Cesaro-Cavaliere/26174334943e03bfcd3d80bd9e966c49579464ed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tfl.com/hyperkalaemia-ecg-library/" TargetMode="External"/><Relationship Id="rId5" Type="http://schemas.openxmlformats.org/officeDocument/2006/relationships/hyperlink" Target="https://www.oncologynurseadvisor.com/home/cancer-types/general-oncology/handling-chemotherapy-premedications/" TargetMode="External"/><Relationship Id="rId4" Type="http://schemas.openxmlformats.org/officeDocument/2006/relationships/hyperlink" Target="https://www.youtube.com/watch?v=v6VidGkd4XY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1412656" y="857250"/>
            <a:ext cx="6318688" cy="323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Haematology Cases: Complications of chemotherapy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3221037" y="4005648"/>
            <a:ext cx="2701925" cy="822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Samantha Drummond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1665"/>
              <a:t>Clinical Teaching Fellow in Haematology</a:t>
            </a:r>
            <a:endParaRPr sz="166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508001" y="1398671"/>
            <a:ext cx="6447501" cy="439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2"/>
              <a:buNone/>
            </a:pPr>
            <a:r>
              <a:rPr lang="en-US" sz="2402"/>
              <a:t>Blood results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None/>
            </a:pPr>
            <a:endParaRPr sz="1627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Hb 			90 g/l 				(133-176 g/l) 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MCV 			92 fl				(82-98 fl)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WCC			1.2 x10</a:t>
            </a:r>
            <a:r>
              <a:rPr lang="en-US" sz="1627" baseline="30000"/>
              <a:t>9</a:t>
            </a:r>
            <a:r>
              <a:rPr lang="en-US" sz="1627"/>
              <a:t>/l			(3.9-11.1 x10</a:t>
            </a:r>
            <a:r>
              <a:rPr lang="en-US" sz="1627" baseline="30000"/>
              <a:t>9</a:t>
            </a:r>
            <a:r>
              <a:rPr lang="en-US" sz="1627"/>
              <a:t>/l)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Neutrophils		0.4 x10</a:t>
            </a:r>
            <a:r>
              <a:rPr lang="en-US" sz="1627" baseline="30000"/>
              <a:t>9</a:t>
            </a:r>
            <a:r>
              <a:rPr lang="en-US" sz="1627"/>
              <a:t>/l			(1.5-6.5 x10</a:t>
            </a:r>
            <a:r>
              <a:rPr lang="en-US" sz="1627" baseline="30000"/>
              <a:t>9</a:t>
            </a:r>
            <a:r>
              <a:rPr lang="en-US" sz="1627"/>
              <a:t>/l)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Platelets		54 x10</a:t>
            </a:r>
            <a:r>
              <a:rPr lang="en-US" sz="1627" baseline="30000"/>
              <a:t>9</a:t>
            </a:r>
            <a:r>
              <a:rPr lang="en-US" sz="1627"/>
              <a:t>/l			(150-400 x10</a:t>
            </a:r>
            <a:r>
              <a:rPr lang="en-US" sz="1627" baseline="30000"/>
              <a:t>9</a:t>
            </a:r>
            <a:r>
              <a:rPr lang="en-US" sz="1627"/>
              <a:t>/l)</a:t>
            </a:r>
            <a:endParaRPr/>
          </a:p>
          <a:p>
            <a:pPr marL="171450" lvl="0" indent="-68135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None/>
            </a:pPr>
            <a:endParaRPr sz="1627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Urea			7.2 mmol/l			(2.5-6.7 mmol/l</a:t>
            </a:r>
            <a:endParaRPr sz="1627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Sodium		140 mmol/l			(135-145 mmol/l)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Potassium 		5.1 mmol/l			(3.5-5.0 mmol/l)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Creatinine		120 μmol/l			(46-90 μmol/l)</a:t>
            </a:r>
            <a:endParaRPr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eGFR			50</a:t>
            </a:r>
            <a:endParaRPr sz="1627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27"/>
              <a:buChar char="•"/>
            </a:pPr>
            <a:r>
              <a:rPr lang="en-US" sz="1627"/>
              <a:t>CRP			156 mg/l			(2-10 mg/l)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 descr="Graphical user interface, text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272" y="1824471"/>
            <a:ext cx="7006958" cy="3490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Neutropenic sepsis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Most common life-threatening complication of cancer 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More common in patients with haematological malignancies compared to those with solid organ malignancies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Most chemotherapy regimes will result in a degree of neutropenia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Risk of infection is increased if neutrophils &lt;1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Neutropenia occurs 7-14 days after chemotherapy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Neutropenia may also be the result of an underlying haematological disorder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Immediate action required if: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Single temperature &gt;38℃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2 fever spikes &gt;37.5℃ 1 hour apart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Symptoms or signs of sepsis or infection without fever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Inability to mount inflammatory response therefore may not have localizing signs or symptoms, some patients may not even mount a fever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Possible sources of infection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Chest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Urine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Dental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Skin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Line site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GI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…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Pathogen is only identified in about 1/3 of cases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76" name="Google Shape;176;p26" descr="A picture containing food, bal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1361" y="2477692"/>
            <a:ext cx="1307536" cy="1723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Assessment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Look for localizing symptoms or signs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Investigations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FBC, U&amp;Es, LFTS, coagulation screen, bone profile, blood glucose, lactate, CRP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Bloods cultures (peripheral and from line if line in situ)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Swab relevant sites e.g wounds, line exit site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Sputum culture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Urine culture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Stool culture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CXR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Give antibiotics prior to blood results!!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70"/>
              <a:t>Management:</a:t>
            </a:r>
            <a:br>
              <a:rPr lang="en-US" sz="2970"/>
            </a:br>
            <a:r>
              <a:rPr lang="en-US" sz="2970"/>
              <a:t>NHS A&amp;A antimicrobial guidelines</a:t>
            </a:r>
            <a:br>
              <a:rPr lang="en-US" sz="2970"/>
            </a:br>
            <a:r>
              <a:rPr lang="en-US" sz="2970"/>
              <a:t>*Check your local guidelines*</a:t>
            </a:r>
            <a:br>
              <a:rPr lang="en-US" sz="2970"/>
            </a:br>
            <a:endParaRPr sz="2970"/>
          </a:p>
        </p:txBody>
      </p:sp>
      <p:pic>
        <p:nvPicPr>
          <p:cNvPr id="190" name="Google Shape;190;p28" descr="Graphical user interface, text, applicati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66278" y="2335305"/>
            <a:ext cx="6447234" cy="227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9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75" y="997165"/>
            <a:ext cx="7953375" cy="43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Management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IV antibiotics as per guidelines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IV fluids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Supportive care e.g. blood products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Duration of treatment is dependent on: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Response (e.g. is the patient now afebrile)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Degree of neutropenia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Blood culture results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If no response to antibiotics after 48 hours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Consider altering antibiotic therapy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CT scan to identify source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Cover for fungal infection if considered likely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Other considerations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Side room with reverse barrier nursing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G-CSF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Prophylactic antibiotics e.g. ciprofloxacin, co-trimoxazole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Disclaimer*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Neutropenic sepsis</a:t>
            </a: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If not treated in 48 hours mortality can be as high as 50%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With prompt antibiotics administration mortality is &lt;10%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presentation 2</a:t>
            </a:r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74 year old gentleman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Recent diagnosis of DLBCL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Started R-CHOP chemotherapy last week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Presents feeling ‘generally unwell’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would you like to ask?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would you like to ask?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When was chemotherapy?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When did he start to feel unwell?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What symptoms is he experiencing: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Nausea?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Lethargy?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Fever?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Pain?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Any other new medications?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…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857250" lvl="2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On further questioning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Had chemotherapy 4 days ago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Started to feel unwell for last two days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Feeling tired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Nauseated but no vomiting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Oral intake poor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Reduced urine output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Muscle cramps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6" descr="A picture containing bar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934" y="1088552"/>
            <a:ext cx="8477907" cy="407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body" idx="1"/>
          </p:nvPr>
        </p:nvSpPr>
        <p:spPr>
          <a:xfrm>
            <a:off x="508001" y="1398671"/>
            <a:ext cx="6447501" cy="4602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Blood results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1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Hb 			118 g/l 			(133-176 g/l)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MCV 			92 fl			(82-98 fl)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WCC			4.3 x10</a:t>
            </a:r>
            <a:r>
              <a:rPr lang="en-US" sz="1200" baseline="30000"/>
              <a:t>9</a:t>
            </a:r>
            <a:r>
              <a:rPr lang="en-US" sz="1200"/>
              <a:t>/l			(3.9-11.1 x10</a:t>
            </a:r>
            <a:r>
              <a:rPr lang="en-US" sz="1200" baseline="30000"/>
              <a:t>9</a:t>
            </a:r>
            <a:r>
              <a:rPr lang="en-US" sz="1200"/>
              <a:t>/l)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Platelets		224 x10</a:t>
            </a:r>
            <a:r>
              <a:rPr lang="en-US" sz="1200" baseline="30000"/>
              <a:t>9</a:t>
            </a:r>
            <a:r>
              <a:rPr lang="en-US" sz="1200"/>
              <a:t>/l		(150-400 x10</a:t>
            </a:r>
            <a:r>
              <a:rPr lang="en-US" sz="1200" baseline="30000"/>
              <a:t>9</a:t>
            </a:r>
            <a:r>
              <a:rPr lang="en-US" sz="1200"/>
              <a:t>/l)</a:t>
            </a:r>
            <a:endParaRPr/>
          </a:p>
          <a:p>
            <a:pPr marL="17145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Urea			12.1 mmol/l		(2.5-6.7 mmol/l)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Sodium			140 mmol/l		(135-145 mmol/l)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Potassium 		6.4 mmol/l			(3.5-5.0 mmol/l)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Creatinine		226 μmol/l			(46-90 μmol/l)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eGFR			32</a:t>
            </a:r>
            <a:endParaRPr/>
          </a:p>
          <a:p>
            <a:pPr marL="171450" lvl="0" indent="-952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Adj Calcium		1.82 mmol/l 		(2.2-2.65 mmol/l)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Albumin		32 g/l			(35-55 g/l)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Phosphate		1.87 mmol/l 		(0.8-1.5 mmol/l)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/>
              <a:t>Uric acid		500 μmol/l			(200-430 μmol/l)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Tumour lysis syndrome</a:t>
            </a:r>
            <a:endParaRPr/>
          </a:p>
        </p:txBody>
      </p:sp>
      <p:sp>
        <p:nvSpPr>
          <p:cNvPr id="253" name="Google Shape;253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Rapid breakdown of large number of cancer cells which release intracellular electrolytes and metabolites into the circulation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The release of large amounts of intracellular content into the bloodstream overwhelms normal homeostatic mechanisms resulting in: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Hyperuricaemia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Hyperphosphataemia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Hyperkalaemia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Hypocalcaemia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Represents an oncological emergency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Tumour Lysis Syndrome</a:t>
            </a:r>
            <a:endParaRPr/>
          </a:p>
        </p:txBody>
      </p:sp>
      <p:sp>
        <p:nvSpPr>
          <p:cNvPr id="260" name="Google Shape;260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Occurs with rapidly proliferating, highly chemo-sensitive tumours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For example: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Leukaemia with high WCC (mainly AML, ALL)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High grade NHL (particularly Burkitts lymphoma, DLBCL)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Rarely in solid organ tumours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Can occur spontaneously but usually following chemotherapy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Tumour lysis syndrome</a:t>
            </a:r>
            <a:endParaRPr/>
          </a:p>
        </p:txBody>
      </p:sp>
      <p:sp>
        <p:nvSpPr>
          <p:cNvPr id="267" name="Google Shape;267;p40"/>
          <p:cNvSpPr txBox="1">
            <a:spLocks noGrp="1"/>
          </p:cNvSpPr>
          <p:nvPr>
            <p:ph type="body" idx="1"/>
          </p:nvPr>
        </p:nvSpPr>
        <p:spPr>
          <a:xfrm>
            <a:off x="557428" y="1596243"/>
            <a:ext cx="6447501" cy="316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Hyperphosphataemia</a:t>
            </a:r>
            <a:endParaRPr sz="160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Due to rapid cell lysis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Precipitates calcium phosphate in tissues</a:t>
            </a:r>
            <a:endParaRPr/>
          </a:p>
          <a:p>
            <a:pPr marL="685800" lvl="2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Hypocalcaemia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Secondary to hyperphosphataemia</a:t>
            </a:r>
            <a:endParaRPr sz="140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May cause paraesthesia, tetany, carpo-pedal spasm, altered mental state, seizures and arrhythmias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AKI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Predisposed by volume depletion and pre-existing dysfunction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Due to uric acid nephropathy, acute nephrocalcinosis, and precipitation of xanthine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Oliguria/anuria leads to volume overload and oedema</a:t>
            </a:r>
            <a:endParaRPr sz="1400"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Uraemia causes malaise, lethargy, nausea, anorexia, pruritis and pericarditis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May require dialysis, usually reversible with prompt therapy</a:t>
            </a:r>
            <a:endParaRPr/>
          </a:p>
          <a:p>
            <a:pPr marL="857250" lvl="2" indent="-825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Tumour lysis syndrome</a:t>
            </a:r>
            <a:endParaRPr/>
          </a:p>
        </p:txBody>
      </p:sp>
      <p:sp>
        <p:nvSpPr>
          <p:cNvPr id="273" name="Google Shape;273;p4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1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Hyperuricaemia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Due to metabolism of nucleic acid purines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May cause arthralgia and renal colic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Hyperkalaemia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Due to rapid cell lysis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Often the earliest sign of TLS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May cause paraesthesia, muscle weakness and arrythmias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presentation 1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Cancer treatment helpline referral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64 year old lady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Recent chemotherapy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Temperature at home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pic>
        <p:nvPicPr>
          <p:cNvPr id="105" name="Google Shape;105;p15" descr="A picture containing indoor, person, sitting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1481" y="2604586"/>
            <a:ext cx="3439167" cy="1593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</a:t>
            </a:r>
            <a:endParaRPr/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May be asymptomatic and on laboratory tests only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Symptoms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Nausea and vomiting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Anorexia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Diarrhoea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Muscle weakness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Muscle cramps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Lethargy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Paraesthesia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Laryngeal spasm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Presentation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Signs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Acute kidney injury: hypertension, hypotension, oliguria, anuria, haematuria, peripheral oedema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Cardiac arrhythmias: syncope, chest pain, dyspnoea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Severe hypocalcaemia: tetany, Chvostek sign, Trousseau sign, laryngeal spasm (rare)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Severe hypocalcaemia or hyperphosphataemia: seizures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Mild hypocalcaemia is often asymptomatic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Clinical examination is likely to reveal signs attributable to the underlying malignancy, such as palpable lymphadenopathy or splenomegaly in the case of lymphoproliferative disorders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2" name="Google Shape;292;p44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96805" y="2148177"/>
            <a:ext cx="4950389" cy="2911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Risk factors</a:t>
            </a:r>
            <a:endParaRPr/>
          </a:p>
        </p:txBody>
      </p:sp>
      <p:sp>
        <p:nvSpPr>
          <p:cNvPr id="299" name="Google Shape;299;p45"/>
          <p:cNvSpPr txBox="1">
            <a:spLocks noGrp="1"/>
          </p:cNvSpPr>
          <p:nvPr>
            <p:ph type="body" idx="1"/>
          </p:nvPr>
        </p:nvSpPr>
        <p:spPr>
          <a:xfrm>
            <a:off x="829277" y="1815763"/>
            <a:ext cx="6447501" cy="3292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Tumour type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Large bulky tumours at presentation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Tumours with high sensitivity to chemotherapy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Recent chemotherapy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Pre-existing renal impairment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Dehydration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Use of nephrotoxic medication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Advanced age (and reduced glomerular filtration rate). 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46"/>
          <p:cNvGrpSpPr/>
          <p:nvPr/>
        </p:nvGrpSpPr>
        <p:grpSpPr>
          <a:xfrm>
            <a:off x="544663" y="3129786"/>
            <a:ext cx="1304061" cy="1319640"/>
            <a:chOff x="1666007" y="1745672"/>
            <a:chExt cx="1738748" cy="1759520"/>
          </a:xfrm>
        </p:grpSpPr>
        <p:grpSp>
          <p:nvGrpSpPr>
            <p:cNvPr id="306" name="Google Shape;306;p46"/>
            <p:cNvGrpSpPr/>
            <p:nvPr/>
          </p:nvGrpSpPr>
          <p:grpSpPr>
            <a:xfrm>
              <a:off x="2604654" y="2712020"/>
              <a:ext cx="734291" cy="692727"/>
              <a:chOff x="2157847" y="2211524"/>
              <a:chExt cx="734291" cy="692727"/>
            </a:xfrm>
          </p:grpSpPr>
          <p:sp>
            <p:nvSpPr>
              <p:cNvPr id="307" name="Google Shape;307;p46"/>
              <p:cNvSpPr/>
              <p:nvPr/>
            </p:nvSpPr>
            <p:spPr>
              <a:xfrm>
                <a:off x="2157847" y="2211524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46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46"/>
            <p:cNvGrpSpPr/>
            <p:nvPr/>
          </p:nvGrpSpPr>
          <p:grpSpPr>
            <a:xfrm>
              <a:off x="2119744" y="2812465"/>
              <a:ext cx="734291" cy="692727"/>
              <a:chOff x="2175164" y="2202873"/>
              <a:chExt cx="734291" cy="692727"/>
            </a:xfrm>
          </p:grpSpPr>
          <p:sp>
            <p:nvSpPr>
              <p:cNvPr id="310" name="Google Shape;310;p46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46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2" name="Google Shape;312;p46"/>
            <p:cNvGrpSpPr/>
            <p:nvPr/>
          </p:nvGrpSpPr>
          <p:grpSpPr>
            <a:xfrm>
              <a:off x="2535381" y="1939637"/>
              <a:ext cx="734291" cy="692727"/>
              <a:chOff x="2175164" y="2202873"/>
              <a:chExt cx="734291" cy="692727"/>
            </a:xfrm>
          </p:grpSpPr>
          <p:sp>
            <p:nvSpPr>
              <p:cNvPr id="313" name="Google Shape;313;p46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6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" name="Google Shape;315;p46"/>
            <p:cNvGrpSpPr/>
            <p:nvPr/>
          </p:nvGrpSpPr>
          <p:grpSpPr>
            <a:xfrm>
              <a:off x="1666007" y="1745672"/>
              <a:ext cx="1738748" cy="1452996"/>
              <a:chOff x="1659081" y="1761259"/>
              <a:chExt cx="1738748" cy="1452996"/>
            </a:xfrm>
          </p:grpSpPr>
          <p:grpSp>
            <p:nvGrpSpPr>
              <p:cNvPr id="316" name="Google Shape;316;p46"/>
              <p:cNvGrpSpPr/>
              <p:nvPr/>
            </p:nvGrpSpPr>
            <p:grpSpPr>
              <a:xfrm>
                <a:off x="2175164" y="2202873"/>
                <a:ext cx="734291" cy="692727"/>
                <a:chOff x="2175164" y="2202873"/>
                <a:chExt cx="734291" cy="692727"/>
              </a:xfrm>
            </p:grpSpPr>
            <p:sp>
              <p:nvSpPr>
                <p:cNvPr id="317" name="Google Shape;317;p46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46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9" name="Google Shape;319;p46"/>
              <p:cNvGrpSpPr/>
              <p:nvPr/>
            </p:nvGrpSpPr>
            <p:grpSpPr>
              <a:xfrm>
                <a:off x="2663538" y="2301583"/>
                <a:ext cx="734291" cy="692727"/>
                <a:chOff x="2175164" y="2202873"/>
                <a:chExt cx="734291" cy="692727"/>
              </a:xfrm>
            </p:grpSpPr>
            <p:sp>
              <p:nvSpPr>
                <p:cNvPr id="320" name="Google Shape;320;p46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46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2" name="Google Shape;322;p46"/>
              <p:cNvGrpSpPr/>
              <p:nvPr/>
            </p:nvGrpSpPr>
            <p:grpSpPr>
              <a:xfrm>
                <a:off x="2062594" y="1761259"/>
                <a:ext cx="734291" cy="692727"/>
                <a:chOff x="2175164" y="2202873"/>
                <a:chExt cx="734291" cy="692727"/>
              </a:xfrm>
            </p:grpSpPr>
            <p:sp>
              <p:nvSpPr>
                <p:cNvPr id="323" name="Google Shape;323;p46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" name="Google Shape;324;p46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5" name="Google Shape;325;p46"/>
              <p:cNvGrpSpPr/>
              <p:nvPr/>
            </p:nvGrpSpPr>
            <p:grpSpPr>
              <a:xfrm>
                <a:off x="1745672" y="2521528"/>
                <a:ext cx="734291" cy="692727"/>
                <a:chOff x="2175164" y="2202873"/>
                <a:chExt cx="734291" cy="692727"/>
              </a:xfrm>
            </p:grpSpPr>
            <p:sp>
              <p:nvSpPr>
                <p:cNvPr id="326" name="Google Shape;326;p46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46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8" name="Google Shape;328;p46"/>
              <p:cNvGrpSpPr/>
              <p:nvPr/>
            </p:nvGrpSpPr>
            <p:grpSpPr>
              <a:xfrm>
                <a:off x="1659081" y="2095501"/>
                <a:ext cx="734291" cy="692727"/>
                <a:chOff x="2175164" y="2202873"/>
                <a:chExt cx="734291" cy="692727"/>
              </a:xfrm>
            </p:grpSpPr>
            <p:sp>
              <p:nvSpPr>
                <p:cNvPr id="329" name="Google Shape;329;p46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46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31" name="Google Shape;331;p46"/>
          <p:cNvSpPr txBox="1"/>
          <p:nvPr/>
        </p:nvSpPr>
        <p:spPr>
          <a:xfrm>
            <a:off x="427766" y="4693135"/>
            <a:ext cx="185477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Cancer cells</a:t>
            </a:r>
            <a:endParaRPr/>
          </a:p>
        </p:txBody>
      </p:sp>
      <p:pic>
        <p:nvPicPr>
          <p:cNvPr id="332" name="Google Shape;332;p46" descr="A picture containing indoor, table, cup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15" y="985815"/>
            <a:ext cx="1922677" cy="1262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46"/>
          <p:cNvCxnSpPr/>
          <p:nvPr/>
        </p:nvCxnSpPr>
        <p:spPr>
          <a:xfrm>
            <a:off x="1160324" y="2429095"/>
            <a:ext cx="0" cy="62345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4" name="Google Shape;334;p46"/>
          <p:cNvCxnSpPr/>
          <p:nvPr/>
        </p:nvCxnSpPr>
        <p:spPr>
          <a:xfrm rot="10800000" flipH="1">
            <a:off x="1894821" y="2476438"/>
            <a:ext cx="1233712" cy="8023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5" name="Google Shape;335;p46"/>
          <p:cNvCxnSpPr/>
          <p:nvPr/>
        </p:nvCxnSpPr>
        <p:spPr>
          <a:xfrm rot="10800000" flipH="1">
            <a:off x="3839941" y="1975486"/>
            <a:ext cx="959762" cy="31701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6" name="Google Shape;336;p46"/>
          <p:cNvSpPr txBox="1"/>
          <p:nvPr/>
        </p:nvSpPr>
        <p:spPr>
          <a:xfrm>
            <a:off x="4887299" y="1785169"/>
            <a:ext cx="109104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Xanthine</a:t>
            </a:r>
            <a:endParaRPr/>
          </a:p>
        </p:txBody>
      </p:sp>
      <p:cxnSp>
        <p:nvCxnSpPr>
          <p:cNvPr id="337" name="Google Shape;337;p46"/>
          <p:cNvCxnSpPr/>
          <p:nvPr/>
        </p:nvCxnSpPr>
        <p:spPr>
          <a:xfrm>
            <a:off x="5706946" y="1923669"/>
            <a:ext cx="62959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338" name="Google Shape;338;p46"/>
          <p:cNvGrpSpPr/>
          <p:nvPr/>
        </p:nvGrpSpPr>
        <p:grpSpPr>
          <a:xfrm>
            <a:off x="6348263" y="1754405"/>
            <a:ext cx="743599" cy="887417"/>
            <a:chOff x="8464350" y="1196206"/>
            <a:chExt cx="991465" cy="1183222"/>
          </a:xfrm>
        </p:grpSpPr>
        <p:sp>
          <p:nvSpPr>
            <p:cNvPr id="339" name="Google Shape;339;p46"/>
            <p:cNvSpPr/>
            <p:nvPr/>
          </p:nvSpPr>
          <p:spPr>
            <a:xfrm>
              <a:off x="8628952" y="1196206"/>
              <a:ext cx="512618" cy="451372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46"/>
            <p:cNvSpPr txBox="1"/>
            <p:nvPr/>
          </p:nvSpPr>
          <p:spPr>
            <a:xfrm>
              <a:off x="8464350" y="1702320"/>
              <a:ext cx="991465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Uric acid</a:t>
              </a:r>
              <a:endParaRPr/>
            </a:p>
          </p:txBody>
        </p:sp>
      </p:grpSp>
      <p:sp>
        <p:nvSpPr>
          <p:cNvPr id="341" name="Google Shape;341;p46"/>
          <p:cNvSpPr txBox="1"/>
          <p:nvPr/>
        </p:nvSpPr>
        <p:spPr>
          <a:xfrm>
            <a:off x="5041296" y="1015090"/>
            <a:ext cx="2821375" cy="41549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Tumour lysis syndrome</a:t>
            </a:r>
            <a:endParaRPr/>
          </a:p>
        </p:txBody>
      </p:sp>
      <p:cxnSp>
        <p:nvCxnSpPr>
          <p:cNvPr id="342" name="Google Shape;342;p46"/>
          <p:cNvCxnSpPr/>
          <p:nvPr/>
        </p:nvCxnSpPr>
        <p:spPr>
          <a:xfrm>
            <a:off x="1993782" y="3785130"/>
            <a:ext cx="86754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3" name="Google Shape;343;p46"/>
          <p:cNvCxnSpPr/>
          <p:nvPr/>
        </p:nvCxnSpPr>
        <p:spPr>
          <a:xfrm>
            <a:off x="1940019" y="4301355"/>
            <a:ext cx="1095491" cy="53007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344" name="Google Shape;344;p46"/>
          <p:cNvGrpSpPr/>
          <p:nvPr/>
        </p:nvGrpSpPr>
        <p:grpSpPr>
          <a:xfrm>
            <a:off x="3093760" y="3535030"/>
            <a:ext cx="1070264" cy="769748"/>
            <a:chOff x="4125013" y="3570372"/>
            <a:chExt cx="1427018" cy="1026331"/>
          </a:xfrm>
        </p:grpSpPr>
        <p:sp>
          <p:nvSpPr>
            <p:cNvPr id="345" name="Google Shape;345;p46"/>
            <p:cNvSpPr/>
            <p:nvPr/>
          </p:nvSpPr>
          <p:spPr>
            <a:xfrm>
              <a:off x="4426396" y="3570372"/>
              <a:ext cx="512618" cy="451372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46"/>
            <p:cNvSpPr txBox="1"/>
            <p:nvPr/>
          </p:nvSpPr>
          <p:spPr>
            <a:xfrm>
              <a:off x="4125013" y="4196594"/>
              <a:ext cx="1427018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Phosphate</a:t>
              </a:r>
              <a:endParaRPr/>
            </a:p>
          </p:txBody>
        </p:sp>
      </p:grpSp>
      <p:grpSp>
        <p:nvGrpSpPr>
          <p:cNvPr id="347" name="Google Shape;347;p46"/>
          <p:cNvGrpSpPr/>
          <p:nvPr/>
        </p:nvGrpSpPr>
        <p:grpSpPr>
          <a:xfrm>
            <a:off x="3134653" y="4709041"/>
            <a:ext cx="976745" cy="743633"/>
            <a:chOff x="4179537" y="5135720"/>
            <a:chExt cx="1302327" cy="991511"/>
          </a:xfrm>
        </p:grpSpPr>
        <p:sp>
          <p:nvSpPr>
            <p:cNvPr id="348" name="Google Shape;348;p46"/>
            <p:cNvSpPr/>
            <p:nvPr/>
          </p:nvSpPr>
          <p:spPr>
            <a:xfrm>
              <a:off x="4426396" y="5135720"/>
              <a:ext cx="512618" cy="45137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46"/>
            <p:cNvSpPr txBox="1"/>
            <p:nvPr/>
          </p:nvSpPr>
          <p:spPr>
            <a:xfrm>
              <a:off x="4179537" y="5727122"/>
              <a:ext cx="130232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Potassium</a:t>
              </a:r>
              <a:endParaRPr/>
            </a:p>
          </p:txBody>
        </p:sp>
      </p:grpSp>
      <p:cxnSp>
        <p:nvCxnSpPr>
          <p:cNvPr id="350" name="Google Shape;350;p46"/>
          <p:cNvCxnSpPr/>
          <p:nvPr/>
        </p:nvCxnSpPr>
        <p:spPr>
          <a:xfrm>
            <a:off x="7017430" y="2002020"/>
            <a:ext cx="740467" cy="29047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351" name="Google Shape;351;p46"/>
          <p:cNvGrpSpPr/>
          <p:nvPr/>
        </p:nvGrpSpPr>
        <p:grpSpPr>
          <a:xfrm>
            <a:off x="7847465" y="1975486"/>
            <a:ext cx="1223060" cy="1347917"/>
            <a:chOff x="10478925" y="1430253"/>
            <a:chExt cx="1630747" cy="1797222"/>
          </a:xfrm>
        </p:grpSpPr>
        <p:pic>
          <p:nvPicPr>
            <p:cNvPr id="352" name="Google Shape;352;p46" descr="Kidney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78925" y="1596728"/>
              <a:ext cx="1630747" cy="163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46"/>
            <p:cNvSpPr txBox="1"/>
            <p:nvPr/>
          </p:nvSpPr>
          <p:spPr>
            <a:xfrm>
              <a:off x="10985204" y="1430253"/>
              <a:ext cx="638641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AKI</a:t>
              </a:r>
              <a:endParaRPr/>
            </a:p>
          </p:txBody>
        </p:sp>
      </p:grpSp>
      <p:grpSp>
        <p:nvGrpSpPr>
          <p:cNvPr id="354" name="Google Shape;354;p46"/>
          <p:cNvGrpSpPr/>
          <p:nvPr/>
        </p:nvGrpSpPr>
        <p:grpSpPr>
          <a:xfrm>
            <a:off x="7932065" y="4423833"/>
            <a:ext cx="1069200" cy="1253639"/>
            <a:chOff x="10762850" y="4391887"/>
            <a:chExt cx="1425600" cy="1671519"/>
          </a:xfrm>
        </p:grpSpPr>
        <p:pic>
          <p:nvPicPr>
            <p:cNvPr id="355" name="Google Shape;355;p46" descr="Left Brai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2850" y="4637806"/>
              <a:ext cx="1425600" cy="142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46"/>
            <p:cNvSpPr txBox="1"/>
            <p:nvPr/>
          </p:nvSpPr>
          <p:spPr>
            <a:xfrm>
              <a:off x="10998473" y="4391887"/>
              <a:ext cx="1111200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Seizures</a:t>
              </a:r>
              <a:endParaRPr/>
            </a:p>
          </p:txBody>
        </p:sp>
      </p:grpSp>
      <p:grpSp>
        <p:nvGrpSpPr>
          <p:cNvPr id="357" name="Google Shape;357;p46"/>
          <p:cNvGrpSpPr/>
          <p:nvPr/>
        </p:nvGrpSpPr>
        <p:grpSpPr>
          <a:xfrm>
            <a:off x="5349796" y="4503968"/>
            <a:ext cx="1116920" cy="1329849"/>
            <a:chOff x="7133061" y="4862291"/>
            <a:chExt cx="1489227" cy="1773132"/>
          </a:xfrm>
        </p:grpSpPr>
        <p:pic>
          <p:nvPicPr>
            <p:cNvPr id="358" name="Google Shape;358;p46" descr="Heart with puls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33061" y="4862291"/>
              <a:ext cx="1428438" cy="1428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46"/>
            <p:cNvSpPr txBox="1"/>
            <p:nvPr/>
          </p:nvSpPr>
          <p:spPr>
            <a:xfrm>
              <a:off x="7319961" y="6235314"/>
              <a:ext cx="130232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Arrythmias</a:t>
              </a:r>
              <a:endParaRPr/>
            </a:p>
          </p:txBody>
        </p:sp>
      </p:grpSp>
      <p:cxnSp>
        <p:nvCxnSpPr>
          <p:cNvPr id="360" name="Google Shape;360;p46"/>
          <p:cNvCxnSpPr/>
          <p:nvPr/>
        </p:nvCxnSpPr>
        <p:spPr>
          <a:xfrm>
            <a:off x="3888304" y="3699988"/>
            <a:ext cx="75363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361" name="Google Shape;361;p46"/>
          <p:cNvGrpSpPr/>
          <p:nvPr/>
        </p:nvGrpSpPr>
        <p:grpSpPr>
          <a:xfrm>
            <a:off x="4485986" y="3515141"/>
            <a:ext cx="1624544" cy="691446"/>
            <a:chOff x="5981315" y="3543852"/>
            <a:chExt cx="2166058" cy="921927"/>
          </a:xfrm>
        </p:grpSpPr>
        <p:sp>
          <p:nvSpPr>
            <p:cNvPr id="362" name="Google Shape;362;p46"/>
            <p:cNvSpPr/>
            <p:nvPr/>
          </p:nvSpPr>
          <p:spPr>
            <a:xfrm>
              <a:off x="6484061" y="3543852"/>
              <a:ext cx="768927" cy="423109"/>
            </a:xfrm>
            <a:prstGeom prst="ellipse">
              <a:avLst/>
            </a:prstGeom>
            <a:solidFill>
              <a:srgbClr val="94209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6"/>
            <p:cNvSpPr txBox="1"/>
            <p:nvPr/>
          </p:nvSpPr>
          <p:spPr>
            <a:xfrm>
              <a:off x="5981315" y="4065670"/>
              <a:ext cx="2166058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Calcium phosphate</a:t>
              </a:r>
              <a:endParaRPr/>
            </a:p>
          </p:txBody>
        </p:sp>
      </p:grpSp>
      <p:cxnSp>
        <p:nvCxnSpPr>
          <p:cNvPr id="364" name="Google Shape;364;p46"/>
          <p:cNvCxnSpPr/>
          <p:nvPr/>
        </p:nvCxnSpPr>
        <p:spPr>
          <a:xfrm rot="10800000" flipH="1">
            <a:off x="5644924" y="2764847"/>
            <a:ext cx="1803782" cy="6572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5" name="Google Shape;365;p46"/>
          <p:cNvCxnSpPr/>
          <p:nvPr/>
        </p:nvCxnSpPr>
        <p:spPr>
          <a:xfrm rot="10800000" flipH="1">
            <a:off x="5644924" y="3683099"/>
            <a:ext cx="901891" cy="6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66" name="Google Shape;366;p46"/>
          <p:cNvSpPr txBox="1"/>
          <p:nvPr/>
        </p:nvSpPr>
        <p:spPr>
          <a:xfrm>
            <a:off x="6751997" y="3563045"/>
            <a:ext cx="122459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Hypocalcaemia</a:t>
            </a:r>
            <a:endParaRPr/>
          </a:p>
        </p:txBody>
      </p:sp>
      <p:cxnSp>
        <p:nvCxnSpPr>
          <p:cNvPr id="367" name="Google Shape;367;p46"/>
          <p:cNvCxnSpPr/>
          <p:nvPr/>
        </p:nvCxnSpPr>
        <p:spPr>
          <a:xfrm>
            <a:off x="7306347" y="4085825"/>
            <a:ext cx="499028" cy="43771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8" name="Google Shape;368;p46"/>
          <p:cNvCxnSpPr/>
          <p:nvPr/>
        </p:nvCxnSpPr>
        <p:spPr>
          <a:xfrm flipH="1">
            <a:off x="6245147" y="4071462"/>
            <a:ext cx="669486" cy="45207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9" name="Google Shape;369;p46"/>
          <p:cNvCxnSpPr/>
          <p:nvPr/>
        </p:nvCxnSpPr>
        <p:spPr>
          <a:xfrm>
            <a:off x="4002911" y="4926449"/>
            <a:ext cx="117016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370" name="Google Shape;370;p46"/>
          <p:cNvGrpSpPr/>
          <p:nvPr/>
        </p:nvGrpSpPr>
        <p:grpSpPr>
          <a:xfrm>
            <a:off x="3151978" y="1975486"/>
            <a:ext cx="767965" cy="1063710"/>
            <a:chOff x="4216550" y="1490981"/>
            <a:chExt cx="1023953" cy="1418280"/>
          </a:xfrm>
        </p:grpSpPr>
        <p:pic>
          <p:nvPicPr>
            <p:cNvPr id="371" name="Google Shape;371;p46" descr="DNA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16550" y="149098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46"/>
            <p:cNvSpPr txBox="1"/>
            <p:nvPr/>
          </p:nvSpPr>
          <p:spPr>
            <a:xfrm>
              <a:off x="4272417" y="2509152"/>
              <a:ext cx="968086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Purines</a:t>
              </a: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47"/>
          <p:cNvGrpSpPr/>
          <p:nvPr/>
        </p:nvGrpSpPr>
        <p:grpSpPr>
          <a:xfrm>
            <a:off x="427257" y="3133103"/>
            <a:ext cx="1107772" cy="1080870"/>
            <a:chOff x="1666007" y="1745672"/>
            <a:chExt cx="1738748" cy="1759520"/>
          </a:xfrm>
        </p:grpSpPr>
        <p:grpSp>
          <p:nvGrpSpPr>
            <p:cNvPr id="379" name="Google Shape;379;p47"/>
            <p:cNvGrpSpPr/>
            <p:nvPr/>
          </p:nvGrpSpPr>
          <p:grpSpPr>
            <a:xfrm>
              <a:off x="2604654" y="2712020"/>
              <a:ext cx="734291" cy="692727"/>
              <a:chOff x="2157847" y="2211524"/>
              <a:chExt cx="734291" cy="692727"/>
            </a:xfrm>
          </p:grpSpPr>
          <p:sp>
            <p:nvSpPr>
              <p:cNvPr id="380" name="Google Shape;380;p47"/>
              <p:cNvSpPr/>
              <p:nvPr/>
            </p:nvSpPr>
            <p:spPr>
              <a:xfrm>
                <a:off x="2157847" y="2211524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1" name="Google Shape;381;p47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82" name="Google Shape;382;p47"/>
            <p:cNvGrpSpPr/>
            <p:nvPr/>
          </p:nvGrpSpPr>
          <p:grpSpPr>
            <a:xfrm>
              <a:off x="2119744" y="2812465"/>
              <a:ext cx="734291" cy="692727"/>
              <a:chOff x="2175164" y="2202873"/>
              <a:chExt cx="734291" cy="692727"/>
            </a:xfrm>
          </p:grpSpPr>
          <p:sp>
            <p:nvSpPr>
              <p:cNvPr id="383" name="Google Shape;383;p47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4" name="Google Shape;384;p47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85" name="Google Shape;385;p47"/>
            <p:cNvGrpSpPr/>
            <p:nvPr/>
          </p:nvGrpSpPr>
          <p:grpSpPr>
            <a:xfrm>
              <a:off x="2535381" y="1939637"/>
              <a:ext cx="734291" cy="692727"/>
              <a:chOff x="2175164" y="2202873"/>
              <a:chExt cx="734291" cy="692727"/>
            </a:xfrm>
          </p:grpSpPr>
          <p:sp>
            <p:nvSpPr>
              <p:cNvPr id="386" name="Google Shape;386;p47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87" name="Google Shape;387;p47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388" name="Google Shape;388;p47"/>
            <p:cNvGrpSpPr/>
            <p:nvPr/>
          </p:nvGrpSpPr>
          <p:grpSpPr>
            <a:xfrm>
              <a:off x="1666007" y="1745672"/>
              <a:ext cx="1738748" cy="1452996"/>
              <a:chOff x="1659081" y="1761259"/>
              <a:chExt cx="1738748" cy="1452996"/>
            </a:xfrm>
          </p:grpSpPr>
          <p:grpSp>
            <p:nvGrpSpPr>
              <p:cNvPr id="389" name="Google Shape;389;p47"/>
              <p:cNvGrpSpPr/>
              <p:nvPr/>
            </p:nvGrpSpPr>
            <p:grpSpPr>
              <a:xfrm>
                <a:off x="2175164" y="2202873"/>
                <a:ext cx="734291" cy="692727"/>
                <a:chOff x="2175164" y="2202873"/>
                <a:chExt cx="734291" cy="692727"/>
              </a:xfrm>
            </p:grpSpPr>
            <p:sp>
              <p:nvSpPr>
                <p:cNvPr id="390" name="Google Shape;390;p47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91" name="Google Shape;391;p47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392" name="Google Shape;392;p47"/>
              <p:cNvGrpSpPr/>
              <p:nvPr/>
            </p:nvGrpSpPr>
            <p:grpSpPr>
              <a:xfrm>
                <a:off x="2663538" y="2301583"/>
                <a:ext cx="734291" cy="692727"/>
                <a:chOff x="2175164" y="2202873"/>
                <a:chExt cx="734291" cy="692727"/>
              </a:xfrm>
            </p:grpSpPr>
            <p:sp>
              <p:nvSpPr>
                <p:cNvPr id="393" name="Google Shape;393;p47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94" name="Google Shape;394;p47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395" name="Google Shape;395;p47"/>
              <p:cNvGrpSpPr/>
              <p:nvPr/>
            </p:nvGrpSpPr>
            <p:grpSpPr>
              <a:xfrm>
                <a:off x="2062594" y="1761259"/>
                <a:ext cx="734291" cy="692727"/>
                <a:chOff x="2175164" y="2202873"/>
                <a:chExt cx="734291" cy="692727"/>
              </a:xfrm>
            </p:grpSpPr>
            <p:sp>
              <p:nvSpPr>
                <p:cNvPr id="396" name="Google Shape;396;p47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97" name="Google Shape;397;p47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398" name="Google Shape;398;p47"/>
              <p:cNvGrpSpPr/>
              <p:nvPr/>
            </p:nvGrpSpPr>
            <p:grpSpPr>
              <a:xfrm>
                <a:off x="1745672" y="2521528"/>
                <a:ext cx="734291" cy="692727"/>
                <a:chOff x="2175164" y="2202873"/>
                <a:chExt cx="734291" cy="692727"/>
              </a:xfrm>
            </p:grpSpPr>
            <p:sp>
              <p:nvSpPr>
                <p:cNvPr id="399" name="Google Shape;399;p47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0" name="Google Shape;400;p47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01" name="Google Shape;401;p47"/>
              <p:cNvGrpSpPr/>
              <p:nvPr/>
            </p:nvGrpSpPr>
            <p:grpSpPr>
              <a:xfrm>
                <a:off x="1659081" y="2095501"/>
                <a:ext cx="734291" cy="692727"/>
                <a:chOff x="2175164" y="2202873"/>
                <a:chExt cx="734291" cy="692727"/>
              </a:xfrm>
            </p:grpSpPr>
            <p:sp>
              <p:nvSpPr>
                <p:cNvPr id="402" name="Google Shape;402;p47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03" name="Google Shape;403;p47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404" name="Google Shape;404;p47"/>
          <p:cNvSpPr txBox="1"/>
          <p:nvPr/>
        </p:nvSpPr>
        <p:spPr>
          <a:xfrm>
            <a:off x="482424" y="4327502"/>
            <a:ext cx="185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Cancer cells</a:t>
            </a:r>
            <a:endParaRPr/>
          </a:p>
        </p:txBody>
      </p:sp>
      <p:pic>
        <p:nvPicPr>
          <p:cNvPr id="405" name="Google Shape;405;p47" descr="A picture containing indoor, table, cup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963" y="1262814"/>
            <a:ext cx="1374219" cy="902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47"/>
          <p:cNvCxnSpPr/>
          <p:nvPr/>
        </p:nvCxnSpPr>
        <p:spPr>
          <a:xfrm>
            <a:off x="1634978" y="3592758"/>
            <a:ext cx="778779" cy="51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7" name="Google Shape;407;p47"/>
          <p:cNvCxnSpPr/>
          <p:nvPr/>
        </p:nvCxnSpPr>
        <p:spPr>
          <a:xfrm rot="10800000" flipH="1">
            <a:off x="3221126" y="3593518"/>
            <a:ext cx="588615" cy="384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8" name="Google Shape;408;p47"/>
          <p:cNvSpPr txBox="1"/>
          <p:nvPr/>
        </p:nvSpPr>
        <p:spPr>
          <a:xfrm>
            <a:off x="3902542" y="3459907"/>
            <a:ext cx="10910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Xanthine</a:t>
            </a:r>
            <a:endParaRPr/>
          </a:p>
        </p:txBody>
      </p:sp>
      <p:cxnSp>
        <p:nvCxnSpPr>
          <p:cNvPr id="409" name="Google Shape;409;p47"/>
          <p:cNvCxnSpPr/>
          <p:nvPr/>
        </p:nvCxnSpPr>
        <p:spPr>
          <a:xfrm>
            <a:off x="4769534" y="3598406"/>
            <a:ext cx="114508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410" name="Google Shape;410;p47"/>
          <p:cNvGrpSpPr/>
          <p:nvPr/>
        </p:nvGrpSpPr>
        <p:grpSpPr>
          <a:xfrm>
            <a:off x="6133165" y="3408438"/>
            <a:ext cx="743599" cy="821246"/>
            <a:chOff x="8425072" y="1196206"/>
            <a:chExt cx="991465" cy="1094995"/>
          </a:xfrm>
        </p:grpSpPr>
        <p:sp>
          <p:nvSpPr>
            <p:cNvPr id="411" name="Google Shape;411;p47"/>
            <p:cNvSpPr/>
            <p:nvPr/>
          </p:nvSpPr>
          <p:spPr>
            <a:xfrm>
              <a:off x="8628952" y="1196206"/>
              <a:ext cx="512618" cy="451372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12" name="Google Shape;412;p47"/>
            <p:cNvSpPr txBox="1"/>
            <p:nvPr/>
          </p:nvSpPr>
          <p:spPr>
            <a:xfrm>
              <a:off x="8425072" y="1675647"/>
              <a:ext cx="991465" cy="615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Uric acid</a:t>
              </a:r>
              <a:endParaRPr/>
            </a:p>
          </p:txBody>
        </p:sp>
      </p:grpSp>
      <p:cxnSp>
        <p:nvCxnSpPr>
          <p:cNvPr id="413" name="Google Shape;413;p47"/>
          <p:cNvCxnSpPr/>
          <p:nvPr/>
        </p:nvCxnSpPr>
        <p:spPr>
          <a:xfrm>
            <a:off x="6486545" y="4092692"/>
            <a:ext cx="0" cy="73474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414" name="Google Shape;414;p47"/>
          <p:cNvGrpSpPr/>
          <p:nvPr/>
        </p:nvGrpSpPr>
        <p:grpSpPr>
          <a:xfrm>
            <a:off x="7922626" y="2912343"/>
            <a:ext cx="1223060" cy="1347917"/>
            <a:chOff x="10478925" y="1430253"/>
            <a:chExt cx="1630747" cy="1797222"/>
          </a:xfrm>
        </p:grpSpPr>
        <p:pic>
          <p:nvPicPr>
            <p:cNvPr id="415" name="Google Shape;415;p47" descr="Kidney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78925" y="1596728"/>
              <a:ext cx="1630747" cy="163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47"/>
            <p:cNvSpPr txBox="1"/>
            <p:nvPr/>
          </p:nvSpPr>
          <p:spPr>
            <a:xfrm>
              <a:off x="10985204" y="1430253"/>
              <a:ext cx="638641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AKI</a:t>
              </a:r>
              <a:endParaRPr/>
            </a:p>
          </p:txBody>
        </p:sp>
      </p:grpSp>
      <p:grpSp>
        <p:nvGrpSpPr>
          <p:cNvPr id="417" name="Google Shape;417;p47"/>
          <p:cNvGrpSpPr/>
          <p:nvPr/>
        </p:nvGrpSpPr>
        <p:grpSpPr>
          <a:xfrm>
            <a:off x="2501256" y="3201100"/>
            <a:ext cx="620198" cy="1017544"/>
            <a:chOff x="4216550" y="1490981"/>
            <a:chExt cx="1023953" cy="1356725"/>
          </a:xfrm>
        </p:grpSpPr>
        <p:pic>
          <p:nvPicPr>
            <p:cNvPr id="418" name="Google Shape;418;p47" descr="DNA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216550" y="149098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" name="Google Shape;419;p47"/>
            <p:cNvSpPr txBox="1"/>
            <p:nvPr/>
          </p:nvSpPr>
          <p:spPr>
            <a:xfrm>
              <a:off x="4272417" y="2509151"/>
              <a:ext cx="968086" cy="3385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Purines</a:t>
              </a:r>
              <a:endParaRPr/>
            </a:p>
          </p:txBody>
        </p:sp>
      </p:grpSp>
      <p:sp>
        <p:nvSpPr>
          <p:cNvPr id="420" name="Google Shape;420;p47"/>
          <p:cNvSpPr txBox="1"/>
          <p:nvPr/>
        </p:nvSpPr>
        <p:spPr>
          <a:xfrm>
            <a:off x="4732719" y="2677553"/>
            <a:ext cx="15533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Xanthine oxidase</a:t>
            </a:r>
            <a:endParaRPr/>
          </a:p>
        </p:txBody>
      </p:sp>
      <p:sp>
        <p:nvSpPr>
          <p:cNvPr id="421" name="Google Shape;421;p47"/>
          <p:cNvSpPr/>
          <p:nvPr/>
        </p:nvSpPr>
        <p:spPr>
          <a:xfrm>
            <a:off x="4965163" y="3434354"/>
            <a:ext cx="663425" cy="374198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47"/>
          <p:cNvSpPr txBox="1"/>
          <p:nvPr/>
        </p:nvSpPr>
        <p:spPr>
          <a:xfrm>
            <a:off x="4884445" y="3862702"/>
            <a:ext cx="104430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Allopurinol</a:t>
            </a:r>
            <a:endParaRPr/>
          </a:p>
        </p:txBody>
      </p:sp>
      <p:cxnSp>
        <p:nvCxnSpPr>
          <p:cNvPr id="423" name="Google Shape;423;p47"/>
          <p:cNvCxnSpPr/>
          <p:nvPr/>
        </p:nvCxnSpPr>
        <p:spPr>
          <a:xfrm>
            <a:off x="968352" y="2334059"/>
            <a:ext cx="0" cy="62345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4" name="Google Shape;424;p47"/>
          <p:cNvCxnSpPr/>
          <p:nvPr/>
        </p:nvCxnSpPr>
        <p:spPr>
          <a:xfrm>
            <a:off x="6961506" y="3589195"/>
            <a:ext cx="861447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5" name="Google Shape;425;p47"/>
          <p:cNvSpPr txBox="1"/>
          <p:nvPr/>
        </p:nvSpPr>
        <p:spPr>
          <a:xfrm>
            <a:off x="6157225" y="4889048"/>
            <a:ext cx="14390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Allantoin</a:t>
            </a:r>
            <a:endParaRPr/>
          </a:p>
        </p:txBody>
      </p:sp>
      <p:sp>
        <p:nvSpPr>
          <p:cNvPr id="426" name="Google Shape;426;p47"/>
          <p:cNvSpPr txBox="1"/>
          <p:nvPr/>
        </p:nvSpPr>
        <p:spPr>
          <a:xfrm>
            <a:off x="6698278" y="4383628"/>
            <a:ext cx="112467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Rasburicase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48"/>
          <p:cNvGrpSpPr/>
          <p:nvPr/>
        </p:nvGrpSpPr>
        <p:grpSpPr>
          <a:xfrm>
            <a:off x="544663" y="3129786"/>
            <a:ext cx="1304061" cy="1319640"/>
            <a:chOff x="1666007" y="1745672"/>
            <a:chExt cx="1738748" cy="1759520"/>
          </a:xfrm>
        </p:grpSpPr>
        <p:grpSp>
          <p:nvGrpSpPr>
            <p:cNvPr id="433" name="Google Shape;433;p48"/>
            <p:cNvGrpSpPr/>
            <p:nvPr/>
          </p:nvGrpSpPr>
          <p:grpSpPr>
            <a:xfrm>
              <a:off x="2604654" y="2712020"/>
              <a:ext cx="734291" cy="692727"/>
              <a:chOff x="2157847" y="2211524"/>
              <a:chExt cx="734291" cy="692727"/>
            </a:xfrm>
          </p:grpSpPr>
          <p:sp>
            <p:nvSpPr>
              <p:cNvPr id="434" name="Google Shape;434;p48"/>
              <p:cNvSpPr/>
              <p:nvPr/>
            </p:nvSpPr>
            <p:spPr>
              <a:xfrm>
                <a:off x="2157847" y="2211524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5" name="Google Shape;435;p48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36" name="Google Shape;436;p48"/>
            <p:cNvGrpSpPr/>
            <p:nvPr/>
          </p:nvGrpSpPr>
          <p:grpSpPr>
            <a:xfrm>
              <a:off x="2119744" y="2812465"/>
              <a:ext cx="734291" cy="692727"/>
              <a:chOff x="2175164" y="2202873"/>
              <a:chExt cx="734291" cy="692727"/>
            </a:xfrm>
          </p:grpSpPr>
          <p:sp>
            <p:nvSpPr>
              <p:cNvPr id="437" name="Google Shape;437;p48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38" name="Google Shape;438;p48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39" name="Google Shape;439;p48"/>
            <p:cNvGrpSpPr/>
            <p:nvPr/>
          </p:nvGrpSpPr>
          <p:grpSpPr>
            <a:xfrm>
              <a:off x="2535381" y="1939637"/>
              <a:ext cx="734291" cy="692727"/>
              <a:chOff x="2175164" y="2202873"/>
              <a:chExt cx="734291" cy="692727"/>
            </a:xfrm>
          </p:grpSpPr>
          <p:sp>
            <p:nvSpPr>
              <p:cNvPr id="440" name="Google Shape;440;p48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41" name="Google Shape;441;p48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42" name="Google Shape;442;p48"/>
            <p:cNvGrpSpPr/>
            <p:nvPr/>
          </p:nvGrpSpPr>
          <p:grpSpPr>
            <a:xfrm>
              <a:off x="1666007" y="1745672"/>
              <a:ext cx="1738748" cy="1452996"/>
              <a:chOff x="1659081" y="1761259"/>
              <a:chExt cx="1738748" cy="1452996"/>
            </a:xfrm>
          </p:grpSpPr>
          <p:grpSp>
            <p:nvGrpSpPr>
              <p:cNvPr id="443" name="Google Shape;443;p48"/>
              <p:cNvGrpSpPr/>
              <p:nvPr/>
            </p:nvGrpSpPr>
            <p:grpSpPr>
              <a:xfrm>
                <a:off x="2175164" y="2202873"/>
                <a:ext cx="734291" cy="692727"/>
                <a:chOff x="2175164" y="2202873"/>
                <a:chExt cx="734291" cy="692727"/>
              </a:xfrm>
            </p:grpSpPr>
            <p:sp>
              <p:nvSpPr>
                <p:cNvPr id="444" name="Google Shape;444;p48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5" name="Google Shape;445;p48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46" name="Google Shape;446;p48"/>
              <p:cNvGrpSpPr/>
              <p:nvPr/>
            </p:nvGrpSpPr>
            <p:grpSpPr>
              <a:xfrm>
                <a:off x="2663538" y="2301583"/>
                <a:ext cx="734291" cy="692727"/>
                <a:chOff x="2175164" y="2202873"/>
                <a:chExt cx="734291" cy="692727"/>
              </a:xfrm>
            </p:grpSpPr>
            <p:sp>
              <p:nvSpPr>
                <p:cNvPr id="447" name="Google Shape;447;p48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48" name="Google Shape;448;p48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49" name="Google Shape;449;p48"/>
              <p:cNvGrpSpPr/>
              <p:nvPr/>
            </p:nvGrpSpPr>
            <p:grpSpPr>
              <a:xfrm>
                <a:off x="2062594" y="1761259"/>
                <a:ext cx="734291" cy="692727"/>
                <a:chOff x="2175164" y="2202873"/>
                <a:chExt cx="734291" cy="692727"/>
              </a:xfrm>
            </p:grpSpPr>
            <p:sp>
              <p:nvSpPr>
                <p:cNvPr id="450" name="Google Shape;450;p48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1" name="Google Shape;451;p48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52" name="Google Shape;452;p48"/>
              <p:cNvGrpSpPr/>
              <p:nvPr/>
            </p:nvGrpSpPr>
            <p:grpSpPr>
              <a:xfrm>
                <a:off x="1745672" y="2521528"/>
                <a:ext cx="734291" cy="692727"/>
                <a:chOff x="2175164" y="2202873"/>
                <a:chExt cx="734291" cy="692727"/>
              </a:xfrm>
            </p:grpSpPr>
            <p:sp>
              <p:nvSpPr>
                <p:cNvPr id="453" name="Google Shape;453;p48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4" name="Google Shape;454;p48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55" name="Google Shape;455;p48"/>
              <p:cNvGrpSpPr/>
              <p:nvPr/>
            </p:nvGrpSpPr>
            <p:grpSpPr>
              <a:xfrm>
                <a:off x="1659081" y="2095501"/>
                <a:ext cx="734291" cy="692727"/>
                <a:chOff x="2175164" y="2202873"/>
                <a:chExt cx="734291" cy="692727"/>
              </a:xfrm>
            </p:grpSpPr>
            <p:sp>
              <p:nvSpPr>
                <p:cNvPr id="456" name="Google Shape;456;p48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57" name="Google Shape;457;p48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458" name="Google Shape;458;p48"/>
          <p:cNvSpPr txBox="1"/>
          <p:nvPr/>
        </p:nvSpPr>
        <p:spPr>
          <a:xfrm>
            <a:off x="427766" y="4693136"/>
            <a:ext cx="185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Cancer cells</a:t>
            </a:r>
            <a:endParaRPr/>
          </a:p>
        </p:txBody>
      </p:sp>
      <p:pic>
        <p:nvPicPr>
          <p:cNvPr id="459" name="Google Shape;459;p48" descr="A picture containing indoor, table, cup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15" y="985815"/>
            <a:ext cx="1922677" cy="1262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48"/>
          <p:cNvCxnSpPr/>
          <p:nvPr/>
        </p:nvCxnSpPr>
        <p:spPr>
          <a:xfrm>
            <a:off x="1160324" y="2429095"/>
            <a:ext cx="0" cy="62345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1" name="Google Shape;461;p48"/>
          <p:cNvCxnSpPr/>
          <p:nvPr/>
        </p:nvCxnSpPr>
        <p:spPr>
          <a:xfrm>
            <a:off x="1993782" y="3785130"/>
            <a:ext cx="73759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462" name="Google Shape;462;p48"/>
          <p:cNvGrpSpPr/>
          <p:nvPr/>
        </p:nvGrpSpPr>
        <p:grpSpPr>
          <a:xfrm>
            <a:off x="2680237" y="3646735"/>
            <a:ext cx="1070264" cy="808220"/>
            <a:chOff x="4125013" y="3570372"/>
            <a:chExt cx="1427018" cy="1077626"/>
          </a:xfrm>
        </p:grpSpPr>
        <p:sp>
          <p:nvSpPr>
            <p:cNvPr id="463" name="Google Shape;463;p48"/>
            <p:cNvSpPr/>
            <p:nvPr/>
          </p:nvSpPr>
          <p:spPr>
            <a:xfrm>
              <a:off x="4426396" y="3570372"/>
              <a:ext cx="512618" cy="451372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64" name="Google Shape;464;p48"/>
            <p:cNvSpPr txBox="1"/>
            <p:nvPr/>
          </p:nvSpPr>
          <p:spPr>
            <a:xfrm>
              <a:off x="4125013" y="4196593"/>
              <a:ext cx="1427018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Phosphate</a:t>
              </a:r>
              <a:endParaRPr/>
            </a:p>
          </p:txBody>
        </p:sp>
      </p:grpSp>
      <p:grpSp>
        <p:nvGrpSpPr>
          <p:cNvPr id="465" name="Google Shape;465;p48"/>
          <p:cNvGrpSpPr/>
          <p:nvPr/>
        </p:nvGrpSpPr>
        <p:grpSpPr>
          <a:xfrm>
            <a:off x="6592973" y="1978156"/>
            <a:ext cx="1223060" cy="1347917"/>
            <a:chOff x="10478925" y="1430253"/>
            <a:chExt cx="1630747" cy="1797222"/>
          </a:xfrm>
        </p:grpSpPr>
        <p:pic>
          <p:nvPicPr>
            <p:cNvPr id="466" name="Google Shape;466;p48" descr="Kidney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78925" y="1596728"/>
              <a:ext cx="1630747" cy="163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48"/>
            <p:cNvSpPr txBox="1"/>
            <p:nvPr/>
          </p:nvSpPr>
          <p:spPr>
            <a:xfrm>
              <a:off x="10985204" y="1430253"/>
              <a:ext cx="638641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AKI</a:t>
              </a:r>
              <a:endParaRPr/>
            </a:p>
          </p:txBody>
        </p:sp>
      </p:grpSp>
      <p:cxnSp>
        <p:nvCxnSpPr>
          <p:cNvPr id="468" name="Google Shape;468;p48"/>
          <p:cNvCxnSpPr/>
          <p:nvPr/>
        </p:nvCxnSpPr>
        <p:spPr>
          <a:xfrm>
            <a:off x="3599042" y="3793877"/>
            <a:ext cx="75363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469" name="Google Shape;469;p48"/>
          <p:cNvGrpSpPr/>
          <p:nvPr/>
        </p:nvGrpSpPr>
        <p:grpSpPr>
          <a:xfrm>
            <a:off x="4370550" y="3628240"/>
            <a:ext cx="1624544" cy="1037695"/>
            <a:chOff x="5981315" y="3543852"/>
            <a:chExt cx="2166058" cy="1383594"/>
          </a:xfrm>
        </p:grpSpPr>
        <p:sp>
          <p:nvSpPr>
            <p:cNvPr id="470" name="Google Shape;470;p48"/>
            <p:cNvSpPr/>
            <p:nvPr/>
          </p:nvSpPr>
          <p:spPr>
            <a:xfrm>
              <a:off x="6484061" y="3543852"/>
              <a:ext cx="768927" cy="423109"/>
            </a:xfrm>
            <a:prstGeom prst="ellipse">
              <a:avLst/>
            </a:prstGeom>
            <a:solidFill>
              <a:srgbClr val="94209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71" name="Google Shape;471;p48"/>
            <p:cNvSpPr txBox="1"/>
            <p:nvPr/>
          </p:nvSpPr>
          <p:spPr>
            <a:xfrm>
              <a:off x="5981315" y="4065671"/>
              <a:ext cx="2166058" cy="861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Calcium phosphate</a:t>
              </a:r>
              <a:endParaRPr/>
            </a:p>
          </p:txBody>
        </p:sp>
      </p:grpSp>
      <p:cxnSp>
        <p:nvCxnSpPr>
          <p:cNvPr id="472" name="Google Shape;472;p48"/>
          <p:cNvCxnSpPr/>
          <p:nvPr/>
        </p:nvCxnSpPr>
        <p:spPr>
          <a:xfrm rot="10800000" flipH="1">
            <a:off x="5552406" y="3009427"/>
            <a:ext cx="885375" cy="51911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49"/>
          <p:cNvGrpSpPr/>
          <p:nvPr/>
        </p:nvGrpSpPr>
        <p:grpSpPr>
          <a:xfrm>
            <a:off x="544663" y="3129786"/>
            <a:ext cx="1304061" cy="1319640"/>
            <a:chOff x="1666007" y="1745672"/>
            <a:chExt cx="1738748" cy="1759520"/>
          </a:xfrm>
        </p:grpSpPr>
        <p:grpSp>
          <p:nvGrpSpPr>
            <p:cNvPr id="479" name="Google Shape;479;p49"/>
            <p:cNvGrpSpPr/>
            <p:nvPr/>
          </p:nvGrpSpPr>
          <p:grpSpPr>
            <a:xfrm>
              <a:off x="2604654" y="2712020"/>
              <a:ext cx="734291" cy="692727"/>
              <a:chOff x="2157847" y="2211524"/>
              <a:chExt cx="734291" cy="692727"/>
            </a:xfrm>
          </p:grpSpPr>
          <p:sp>
            <p:nvSpPr>
              <p:cNvPr id="480" name="Google Shape;480;p49"/>
              <p:cNvSpPr/>
              <p:nvPr/>
            </p:nvSpPr>
            <p:spPr>
              <a:xfrm>
                <a:off x="2157847" y="2211524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1" name="Google Shape;481;p49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82" name="Google Shape;482;p49"/>
            <p:cNvGrpSpPr/>
            <p:nvPr/>
          </p:nvGrpSpPr>
          <p:grpSpPr>
            <a:xfrm>
              <a:off x="2119744" y="2812465"/>
              <a:ext cx="734291" cy="692727"/>
              <a:chOff x="2175164" y="2202873"/>
              <a:chExt cx="734291" cy="692727"/>
            </a:xfrm>
          </p:grpSpPr>
          <p:sp>
            <p:nvSpPr>
              <p:cNvPr id="483" name="Google Shape;483;p49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4" name="Google Shape;484;p49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85" name="Google Shape;485;p49"/>
            <p:cNvGrpSpPr/>
            <p:nvPr/>
          </p:nvGrpSpPr>
          <p:grpSpPr>
            <a:xfrm>
              <a:off x="2535381" y="1939637"/>
              <a:ext cx="734291" cy="692727"/>
              <a:chOff x="2175164" y="2202873"/>
              <a:chExt cx="734291" cy="692727"/>
            </a:xfrm>
          </p:grpSpPr>
          <p:sp>
            <p:nvSpPr>
              <p:cNvPr id="486" name="Google Shape;486;p49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87" name="Google Shape;487;p49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488" name="Google Shape;488;p49"/>
            <p:cNvGrpSpPr/>
            <p:nvPr/>
          </p:nvGrpSpPr>
          <p:grpSpPr>
            <a:xfrm>
              <a:off x="1666007" y="1745672"/>
              <a:ext cx="1738748" cy="1452996"/>
              <a:chOff x="1659081" y="1761259"/>
              <a:chExt cx="1738748" cy="1452996"/>
            </a:xfrm>
          </p:grpSpPr>
          <p:grpSp>
            <p:nvGrpSpPr>
              <p:cNvPr id="489" name="Google Shape;489;p49"/>
              <p:cNvGrpSpPr/>
              <p:nvPr/>
            </p:nvGrpSpPr>
            <p:grpSpPr>
              <a:xfrm>
                <a:off x="2175164" y="2202873"/>
                <a:ext cx="734291" cy="692727"/>
                <a:chOff x="2175164" y="2202873"/>
                <a:chExt cx="734291" cy="692727"/>
              </a:xfrm>
            </p:grpSpPr>
            <p:sp>
              <p:nvSpPr>
                <p:cNvPr id="490" name="Google Shape;490;p49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1" name="Google Shape;491;p49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92" name="Google Shape;492;p49"/>
              <p:cNvGrpSpPr/>
              <p:nvPr/>
            </p:nvGrpSpPr>
            <p:grpSpPr>
              <a:xfrm>
                <a:off x="2663538" y="2301583"/>
                <a:ext cx="734291" cy="692727"/>
                <a:chOff x="2175164" y="2202873"/>
                <a:chExt cx="734291" cy="692727"/>
              </a:xfrm>
            </p:grpSpPr>
            <p:sp>
              <p:nvSpPr>
                <p:cNvPr id="493" name="Google Shape;493;p49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4" name="Google Shape;494;p49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95" name="Google Shape;495;p49"/>
              <p:cNvGrpSpPr/>
              <p:nvPr/>
            </p:nvGrpSpPr>
            <p:grpSpPr>
              <a:xfrm>
                <a:off x="2062594" y="1761259"/>
                <a:ext cx="734291" cy="692727"/>
                <a:chOff x="2175164" y="2202873"/>
                <a:chExt cx="734291" cy="692727"/>
              </a:xfrm>
            </p:grpSpPr>
            <p:sp>
              <p:nvSpPr>
                <p:cNvPr id="496" name="Google Shape;496;p49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97" name="Google Shape;497;p49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498" name="Google Shape;498;p49"/>
              <p:cNvGrpSpPr/>
              <p:nvPr/>
            </p:nvGrpSpPr>
            <p:grpSpPr>
              <a:xfrm>
                <a:off x="1745672" y="2521528"/>
                <a:ext cx="734291" cy="692727"/>
                <a:chOff x="2175164" y="2202873"/>
                <a:chExt cx="734291" cy="692727"/>
              </a:xfrm>
            </p:grpSpPr>
            <p:sp>
              <p:nvSpPr>
                <p:cNvPr id="499" name="Google Shape;499;p49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00" name="Google Shape;500;p49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501" name="Google Shape;501;p49"/>
              <p:cNvGrpSpPr/>
              <p:nvPr/>
            </p:nvGrpSpPr>
            <p:grpSpPr>
              <a:xfrm>
                <a:off x="1659081" y="2095501"/>
                <a:ext cx="734291" cy="692727"/>
                <a:chOff x="2175164" y="2202873"/>
                <a:chExt cx="734291" cy="692727"/>
              </a:xfrm>
            </p:grpSpPr>
            <p:sp>
              <p:nvSpPr>
                <p:cNvPr id="502" name="Google Shape;502;p49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03" name="Google Shape;503;p49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504" name="Google Shape;504;p49"/>
          <p:cNvSpPr txBox="1"/>
          <p:nvPr/>
        </p:nvSpPr>
        <p:spPr>
          <a:xfrm>
            <a:off x="427766" y="4693136"/>
            <a:ext cx="185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Cancer cells</a:t>
            </a:r>
            <a:endParaRPr/>
          </a:p>
        </p:txBody>
      </p:sp>
      <p:pic>
        <p:nvPicPr>
          <p:cNvPr id="505" name="Google Shape;505;p49" descr="A picture containing indoor, table, cup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15" y="985815"/>
            <a:ext cx="1922677" cy="1262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Google Shape;506;p49"/>
          <p:cNvCxnSpPr/>
          <p:nvPr/>
        </p:nvCxnSpPr>
        <p:spPr>
          <a:xfrm>
            <a:off x="1160324" y="2429095"/>
            <a:ext cx="0" cy="62345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7" name="Google Shape;507;p49"/>
          <p:cNvCxnSpPr/>
          <p:nvPr/>
        </p:nvCxnSpPr>
        <p:spPr>
          <a:xfrm>
            <a:off x="1993782" y="3785130"/>
            <a:ext cx="73759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508" name="Google Shape;508;p49"/>
          <p:cNvGrpSpPr/>
          <p:nvPr/>
        </p:nvGrpSpPr>
        <p:grpSpPr>
          <a:xfrm>
            <a:off x="2691919" y="3641734"/>
            <a:ext cx="1070264" cy="808220"/>
            <a:chOff x="4125013" y="3570372"/>
            <a:chExt cx="1427018" cy="1077626"/>
          </a:xfrm>
        </p:grpSpPr>
        <p:sp>
          <p:nvSpPr>
            <p:cNvPr id="509" name="Google Shape;509;p49"/>
            <p:cNvSpPr/>
            <p:nvPr/>
          </p:nvSpPr>
          <p:spPr>
            <a:xfrm>
              <a:off x="4426396" y="3570372"/>
              <a:ext cx="512618" cy="451372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0" name="Google Shape;510;p49"/>
            <p:cNvSpPr txBox="1"/>
            <p:nvPr/>
          </p:nvSpPr>
          <p:spPr>
            <a:xfrm>
              <a:off x="4125013" y="4196593"/>
              <a:ext cx="1427018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Phosphate</a:t>
              </a:r>
              <a:endParaRPr/>
            </a:p>
          </p:txBody>
        </p:sp>
      </p:grpSp>
      <p:grpSp>
        <p:nvGrpSpPr>
          <p:cNvPr id="511" name="Google Shape;511;p49"/>
          <p:cNvGrpSpPr/>
          <p:nvPr/>
        </p:nvGrpSpPr>
        <p:grpSpPr>
          <a:xfrm>
            <a:off x="6412705" y="1927343"/>
            <a:ext cx="1223060" cy="1347917"/>
            <a:chOff x="10478925" y="1430253"/>
            <a:chExt cx="1630747" cy="1797222"/>
          </a:xfrm>
        </p:grpSpPr>
        <p:pic>
          <p:nvPicPr>
            <p:cNvPr id="512" name="Google Shape;512;p49" descr="Kidney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78925" y="1596728"/>
              <a:ext cx="1630747" cy="163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49"/>
            <p:cNvSpPr txBox="1"/>
            <p:nvPr/>
          </p:nvSpPr>
          <p:spPr>
            <a:xfrm>
              <a:off x="10985204" y="1430253"/>
              <a:ext cx="638641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AKI</a:t>
              </a:r>
              <a:endParaRPr/>
            </a:p>
          </p:txBody>
        </p:sp>
      </p:grpSp>
      <p:cxnSp>
        <p:nvCxnSpPr>
          <p:cNvPr id="514" name="Google Shape;514;p49"/>
          <p:cNvCxnSpPr/>
          <p:nvPr/>
        </p:nvCxnSpPr>
        <p:spPr>
          <a:xfrm>
            <a:off x="3519525" y="3794805"/>
            <a:ext cx="75363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515" name="Google Shape;515;p49"/>
          <p:cNvGrpSpPr/>
          <p:nvPr/>
        </p:nvGrpSpPr>
        <p:grpSpPr>
          <a:xfrm>
            <a:off x="4370857" y="3636112"/>
            <a:ext cx="1624544" cy="1037695"/>
            <a:chOff x="5981315" y="3543852"/>
            <a:chExt cx="2166058" cy="1383594"/>
          </a:xfrm>
        </p:grpSpPr>
        <p:sp>
          <p:nvSpPr>
            <p:cNvPr id="516" name="Google Shape;516;p49"/>
            <p:cNvSpPr/>
            <p:nvPr/>
          </p:nvSpPr>
          <p:spPr>
            <a:xfrm>
              <a:off x="6484061" y="3543852"/>
              <a:ext cx="768927" cy="423109"/>
            </a:xfrm>
            <a:prstGeom prst="ellipse">
              <a:avLst/>
            </a:prstGeom>
            <a:solidFill>
              <a:srgbClr val="94209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7" name="Google Shape;517;p49"/>
            <p:cNvSpPr txBox="1"/>
            <p:nvPr/>
          </p:nvSpPr>
          <p:spPr>
            <a:xfrm>
              <a:off x="5981315" y="4065671"/>
              <a:ext cx="2166058" cy="861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Calcium phosphate</a:t>
              </a:r>
              <a:endParaRPr/>
            </a:p>
          </p:txBody>
        </p:sp>
      </p:grpSp>
      <p:cxnSp>
        <p:nvCxnSpPr>
          <p:cNvPr id="518" name="Google Shape;518;p49"/>
          <p:cNvCxnSpPr/>
          <p:nvPr/>
        </p:nvCxnSpPr>
        <p:spPr>
          <a:xfrm rot="10800000" flipH="1">
            <a:off x="5372138" y="2909889"/>
            <a:ext cx="885375" cy="51911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19" name="Google Shape;519;p49"/>
          <p:cNvSpPr txBox="1"/>
          <p:nvPr/>
        </p:nvSpPr>
        <p:spPr>
          <a:xfrm>
            <a:off x="6759370" y="3609975"/>
            <a:ext cx="17581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Hypocalcaemia</a:t>
            </a:r>
            <a:endParaRPr/>
          </a:p>
        </p:txBody>
      </p:sp>
      <p:cxnSp>
        <p:nvCxnSpPr>
          <p:cNvPr id="520" name="Google Shape;520;p49"/>
          <p:cNvCxnSpPr/>
          <p:nvPr/>
        </p:nvCxnSpPr>
        <p:spPr>
          <a:xfrm>
            <a:off x="5618584" y="3786873"/>
            <a:ext cx="75363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are the symptoms/signs of hypocalcaemia?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Perioral paraesthesia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Muscle cramps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Trosseau’s sign- carpopedal spasm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Chvostek’s sign- facial muscle twitching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Laryngospasm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Altered mental state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Seizures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Prolonged QTc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51"/>
          <p:cNvGrpSpPr/>
          <p:nvPr/>
        </p:nvGrpSpPr>
        <p:grpSpPr>
          <a:xfrm>
            <a:off x="544663" y="3129786"/>
            <a:ext cx="1304061" cy="1319640"/>
            <a:chOff x="1666007" y="1745672"/>
            <a:chExt cx="1738748" cy="1759520"/>
          </a:xfrm>
        </p:grpSpPr>
        <p:grpSp>
          <p:nvGrpSpPr>
            <p:cNvPr id="533" name="Google Shape;533;p51"/>
            <p:cNvGrpSpPr/>
            <p:nvPr/>
          </p:nvGrpSpPr>
          <p:grpSpPr>
            <a:xfrm>
              <a:off x="2604654" y="2712020"/>
              <a:ext cx="734291" cy="692727"/>
              <a:chOff x="2157847" y="2211524"/>
              <a:chExt cx="734291" cy="692727"/>
            </a:xfrm>
          </p:grpSpPr>
          <p:sp>
            <p:nvSpPr>
              <p:cNvPr id="534" name="Google Shape;534;p51"/>
              <p:cNvSpPr/>
              <p:nvPr/>
            </p:nvSpPr>
            <p:spPr>
              <a:xfrm>
                <a:off x="2157847" y="2211524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5" name="Google Shape;535;p51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36" name="Google Shape;536;p51"/>
            <p:cNvGrpSpPr/>
            <p:nvPr/>
          </p:nvGrpSpPr>
          <p:grpSpPr>
            <a:xfrm>
              <a:off x="2119744" y="2812465"/>
              <a:ext cx="734291" cy="692727"/>
              <a:chOff x="2175164" y="2202873"/>
              <a:chExt cx="734291" cy="692727"/>
            </a:xfrm>
          </p:grpSpPr>
          <p:sp>
            <p:nvSpPr>
              <p:cNvPr id="537" name="Google Shape;537;p51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38" name="Google Shape;538;p51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39" name="Google Shape;539;p51"/>
            <p:cNvGrpSpPr/>
            <p:nvPr/>
          </p:nvGrpSpPr>
          <p:grpSpPr>
            <a:xfrm>
              <a:off x="2535381" y="1939637"/>
              <a:ext cx="734291" cy="692727"/>
              <a:chOff x="2175164" y="2202873"/>
              <a:chExt cx="734291" cy="692727"/>
            </a:xfrm>
          </p:grpSpPr>
          <p:sp>
            <p:nvSpPr>
              <p:cNvPr id="540" name="Google Shape;540;p51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41" name="Google Shape;541;p51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42" name="Google Shape;542;p51"/>
            <p:cNvGrpSpPr/>
            <p:nvPr/>
          </p:nvGrpSpPr>
          <p:grpSpPr>
            <a:xfrm>
              <a:off x="1666007" y="1745672"/>
              <a:ext cx="1738748" cy="1452996"/>
              <a:chOff x="1659081" y="1761259"/>
              <a:chExt cx="1738748" cy="1452996"/>
            </a:xfrm>
          </p:grpSpPr>
          <p:grpSp>
            <p:nvGrpSpPr>
              <p:cNvPr id="543" name="Google Shape;543;p51"/>
              <p:cNvGrpSpPr/>
              <p:nvPr/>
            </p:nvGrpSpPr>
            <p:grpSpPr>
              <a:xfrm>
                <a:off x="2175164" y="2202873"/>
                <a:ext cx="734291" cy="692727"/>
                <a:chOff x="2175164" y="2202873"/>
                <a:chExt cx="734291" cy="692727"/>
              </a:xfrm>
            </p:grpSpPr>
            <p:sp>
              <p:nvSpPr>
                <p:cNvPr id="544" name="Google Shape;544;p51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5" name="Google Shape;545;p51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546" name="Google Shape;546;p51"/>
              <p:cNvGrpSpPr/>
              <p:nvPr/>
            </p:nvGrpSpPr>
            <p:grpSpPr>
              <a:xfrm>
                <a:off x="2663538" y="2301583"/>
                <a:ext cx="734291" cy="692727"/>
                <a:chOff x="2175164" y="2202873"/>
                <a:chExt cx="734291" cy="692727"/>
              </a:xfrm>
            </p:grpSpPr>
            <p:sp>
              <p:nvSpPr>
                <p:cNvPr id="547" name="Google Shape;547;p51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8" name="Google Shape;548;p51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549" name="Google Shape;549;p51"/>
              <p:cNvGrpSpPr/>
              <p:nvPr/>
            </p:nvGrpSpPr>
            <p:grpSpPr>
              <a:xfrm>
                <a:off x="2062594" y="1761259"/>
                <a:ext cx="734291" cy="692727"/>
                <a:chOff x="2175164" y="2202873"/>
                <a:chExt cx="734291" cy="692727"/>
              </a:xfrm>
            </p:grpSpPr>
            <p:sp>
              <p:nvSpPr>
                <p:cNvPr id="550" name="Google Shape;550;p51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1" name="Google Shape;551;p51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552" name="Google Shape;552;p51"/>
              <p:cNvGrpSpPr/>
              <p:nvPr/>
            </p:nvGrpSpPr>
            <p:grpSpPr>
              <a:xfrm>
                <a:off x="1745672" y="2521528"/>
                <a:ext cx="734291" cy="692727"/>
                <a:chOff x="2175164" y="2202873"/>
                <a:chExt cx="734291" cy="692727"/>
              </a:xfrm>
            </p:grpSpPr>
            <p:sp>
              <p:nvSpPr>
                <p:cNvPr id="553" name="Google Shape;553;p51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4" name="Google Shape;554;p51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555" name="Google Shape;555;p51"/>
              <p:cNvGrpSpPr/>
              <p:nvPr/>
            </p:nvGrpSpPr>
            <p:grpSpPr>
              <a:xfrm>
                <a:off x="1659081" y="2095501"/>
                <a:ext cx="734291" cy="692727"/>
                <a:chOff x="2175164" y="2202873"/>
                <a:chExt cx="734291" cy="692727"/>
              </a:xfrm>
            </p:grpSpPr>
            <p:sp>
              <p:nvSpPr>
                <p:cNvPr id="556" name="Google Shape;556;p51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7" name="Google Shape;557;p51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558" name="Google Shape;558;p51"/>
          <p:cNvSpPr txBox="1"/>
          <p:nvPr/>
        </p:nvSpPr>
        <p:spPr>
          <a:xfrm>
            <a:off x="427766" y="4693136"/>
            <a:ext cx="185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Cancer cells</a:t>
            </a:r>
            <a:endParaRPr/>
          </a:p>
        </p:txBody>
      </p:sp>
      <p:pic>
        <p:nvPicPr>
          <p:cNvPr id="559" name="Google Shape;559;p51" descr="A picture containing indoor, table, cup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15" y="985815"/>
            <a:ext cx="1922677" cy="1262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51"/>
          <p:cNvCxnSpPr/>
          <p:nvPr/>
        </p:nvCxnSpPr>
        <p:spPr>
          <a:xfrm>
            <a:off x="1160324" y="2429095"/>
            <a:ext cx="0" cy="62345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61" name="Google Shape;561;p51"/>
          <p:cNvCxnSpPr/>
          <p:nvPr/>
        </p:nvCxnSpPr>
        <p:spPr>
          <a:xfrm>
            <a:off x="1993782" y="3785130"/>
            <a:ext cx="73759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562" name="Google Shape;562;p51"/>
          <p:cNvGrpSpPr/>
          <p:nvPr/>
        </p:nvGrpSpPr>
        <p:grpSpPr>
          <a:xfrm>
            <a:off x="2691919" y="3586429"/>
            <a:ext cx="1070264" cy="808220"/>
            <a:chOff x="4125013" y="3570372"/>
            <a:chExt cx="1427018" cy="1077626"/>
          </a:xfrm>
        </p:grpSpPr>
        <p:sp>
          <p:nvSpPr>
            <p:cNvPr id="563" name="Google Shape;563;p51"/>
            <p:cNvSpPr/>
            <p:nvPr/>
          </p:nvSpPr>
          <p:spPr>
            <a:xfrm>
              <a:off x="4426396" y="3570372"/>
              <a:ext cx="512618" cy="451372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64" name="Google Shape;564;p51"/>
            <p:cNvSpPr txBox="1"/>
            <p:nvPr/>
          </p:nvSpPr>
          <p:spPr>
            <a:xfrm>
              <a:off x="4125013" y="4196593"/>
              <a:ext cx="1427018" cy="4514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Phosphate</a:t>
              </a:r>
              <a:endParaRPr/>
            </a:p>
          </p:txBody>
        </p:sp>
      </p:grpSp>
      <p:grpSp>
        <p:nvGrpSpPr>
          <p:cNvPr id="565" name="Google Shape;565;p51"/>
          <p:cNvGrpSpPr/>
          <p:nvPr/>
        </p:nvGrpSpPr>
        <p:grpSpPr>
          <a:xfrm>
            <a:off x="5985698" y="1620979"/>
            <a:ext cx="1223060" cy="1347917"/>
            <a:chOff x="10478925" y="1430253"/>
            <a:chExt cx="1630747" cy="1797222"/>
          </a:xfrm>
        </p:grpSpPr>
        <p:pic>
          <p:nvPicPr>
            <p:cNvPr id="566" name="Google Shape;566;p51" descr="Kidney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78925" y="1596728"/>
              <a:ext cx="1630747" cy="163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" name="Google Shape;567;p51"/>
            <p:cNvSpPr txBox="1"/>
            <p:nvPr/>
          </p:nvSpPr>
          <p:spPr>
            <a:xfrm>
              <a:off x="10985204" y="1430253"/>
              <a:ext cx="638641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AKI</a:t>
              </a:r>
              <a:endParaRPr/>
            </a:p>
          </p:txBody>
        </p:sp>
      </p:grpSp>
      <p:cxnSp>
        <p:nvCxnSpPr>
          <p:cNvPr id="568" name="Google Shape;568;p51"/>
          <p:cNvCxnSpPr/>
          <p:nvPr/>
        </p:nvCxnSpPr>
        <p:spPr>
          <a:xfrm>
            <a:off x="3545404" y="3699988"/>
            <a:ext cx="75363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569" name="Google Shape;569;p51"/>
          <p:cNvGrpSpPr/>
          <p:nvPr/>
        </p:nvGrpSpPr>
        <p:grpSpPr>
          <a:xfrm>
            <a:off x="4105672" y="3513877"/>
            <a:ext cx="1624544" cy="1037695"/>
            <a:chOff x="5981315" y="3543852"/>
            <a:chExt cx="2166058" cy="1383594"/>
          </a:xfrm>
        </p:grpSpPr>
        <p:sp>
          <p:nvSpPr>
            <p:cNvPr id="570" name="Google Shape;570;p51"/>
            <p:cNvSpPr/>
            <p:nvPr/>
          </p:nvSpPr>
          <p:spPr>
            <a:xfrm>
              <a:off x="6484061" y="3543852"/>
              <a:ext cx="768927" cy="423109"/>
            </a:xfrm>
            <a:prstGeom prst="ellipse">
              <a:avLst/>
            </a:prstGeom>
            <a:solidFill>
              <a:srgbClr val="94209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1" name="Google Shape;571;p51"/>
            <p:cNvSpPr txBox="1"/>
            <p:nvPr/>
          </p:nvSpPr>
          <p:spPr>
            <a:xfrm>
              <a:off x="5981315" y="4065671"/>
              <a:ext cx="2166058" cy="861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Calcium phosphate</a:t>
              </a:r>
              <a:endParaRPr/>
            </a:p>
          </p:txBody>
        </p:sp>
      </p:grpSp>
      <p:cxnSp>
        <p:nvCxnSpPr>
          <p:cNvPr id="572" name="Google Shape;572;p51"/>
          <p:cNvCxnSpPr/>
          <p:nvPr/>
        </p:nvCxnSpPr>
        <p:spPr>
          <a:xfrm rot="10800000" flipH="1">
            <a:off x="5182822" y="2834197"/>
            <a:ext cx="885375" cy="51911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73" name="Google Shape;573;p51"/>
          <p:cNvSpPr txBox="1"/>
          <p:nvPr/>
        </p:nvSpPr>
        <p:spPr>
          <a:xfrm>
            <a:off x="6564250" y="3544600"/>
            <a:ext cx="183595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Hypocalcaemia</a:t>
            </a:r>
            <a:endParaRPr/>
          </a:p>
        </p:txBody>
      </p:sp>
      <p:cxnSp>
        <p:nvCxnSpPr>
          <p:cNvPr id="574" name="Google Shape;574;p51"/>
          <p:cNvCxnSpPr/>
          <p:nvPr/>
        </p:nvCxnSpPr>
        <p:spPr>
          <a:xfrm>
            <a:off x="5430544" y="3683099"/>
            <a:ext cx="75363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575" name="Google Shape;575;p51"/>
          <p:cNvGrpSpPr/>
          <p:nvPr/>
        </p:nvGrpSpPr>
        <p:grpSpPr>
          <a:xfrm>
            <a:off x="5806947" y="4384002"/>
            <a:ext cx="1116920" cy="1676098"/>
            <a:chOff x="7133061" y="4862291"/>
            <a:chExt cx="1489227" cy="2234796"/>
          </a:xfrm>
        </p:grpSpPr>
        <p:pic>
          <p:nvPicPr>
            <p:cNvPr id="576" name="Google Shape;576;p51" descr="Heart with puls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33061" y="4862291"/>
              <a:ext cx="1428438" cy="1428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7" name="Google Shape;577;p51"/>
            <p:cNvSpPr txBox="1"/>
            <p:nvPr/>
          </p:nvSpPr>
          <p:spPr>
            <a:xfrm>
              <a:off x="7319961" y="6235313"/>
              <a:ext cx="1302327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Arrythmias</a:t>
              </a:r>
              <a:endParaRPr/>
            </a:p>
          </p:txBody>
        </p:sp>
      </p:grpSp>
      <p:grpSp>
        <p:nvGrpSpPr>
          <p:cNvPr id="578" name="Google Shape;578;p51"/>
          <p:cNvGrpSpPr/>
          <p:nvPr/>
        </p:nvGrpSpPr>
        <p:grpSpPr>
          <a:xfrm>
            <a:off x="7907868" y="4386129"/>
            <a:ext cx="1069200" cy="1673969"/>
            <a:chOff x="10496572" y="4705173"/>
            <a:chExt cx="1425600" cy="2231959"/>
          </a:xfrm>
        </p:grpSpPr>
        <p:pic>
          <p:nvPicPr>
            <p:cNvPr id="579" name="Google Shape;579;p51" descr="Left Brain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96572" y="4705173"/>
              <a:ext cx="1425600" cy="142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0" name="Google Shape;580;p51"/>
            <p:cNvSpPr txBox="1"/>
            <p:nvPr/>
          </p:nvSpPr>
          <p:spPr>
            <a:xfrm>
              <a:off x="10653772" y="6075357"/>
              <a:ext cx="1111200" cy="861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Seizures</a:t>
              </a:r>
              <a:endParaRPr/>
            </a:p>
          </p:txBody>
        </p:sp>
      </p:grpSp>
      <p:cxnSp>
        <p:nvCxnSpPr>
          <p:cNvPr id="581" name="Google Shape;581;p51"/>
          <p:cNvCxnSpPr/>
          <p:nvPr/>
        </p:nvCxnSpPr>
        <p:spPr>
          <a:xfrm flipH="1">
            <a:off x="6435493" y="3995647"/>
            <a:ext cx="456515" cy="43629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82" name="Google Shape;582;p51"/>
          <p:cNvCxnSpPr/>
          <p:nvPr/>
        </p:nvCxnSpPr>
        <p:spPr>
          <a:xfrm>
            <a:off x="7531050" y="3969175"/>
            <a:ext cx="494718" cy="41482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Presentation 1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628650" y="2032849"/>
            <a:ext cx="6447501" cy="3445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5"/>
              <a:buChar char="•"/>
            </a:pPr>
            <a:r>
              <a:rPr lang="en-US" sz="1785"/>
              <a:t>On arrival to CAU</a:t>
            </a:r>
            <a:endParaRPr/>
          </a:p>
          <a:p>
            <a:pPr marL="171450" lvl="0" indent="-58102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sz="1785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Char char="•"/>
            </a:pPr>
            <a:r>
              <a:rPr lang="en-US" sz="1785"/>
              <a:t>Observations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r>
              <a:rPr lang="en-US" sz="1785"/>
              <a:t>	HR 116		RR 24		O</a:t>
            </a:r>
            <a:r>
              <a:rPr lang="en-US" sz="1785" baseline="-25000"/>
              <a:t>2</a:t>
            </a:r>
            <a:r>
              <a:rPr lang="en-US" sz="1785"/>
              <a:t>Sats 95% OA		BP 110/74		T 38.2℃</a:t>
            </a:r>
            <a:endParaRPr/>
          </a:p>
          <a:p>
            <a:pPr marL="171450" lvl="0" indent="-58102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sz="1785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Char char="•"/>
            </a:pPr>
            <a:r>
              <a:rPr lang="en-US" sz="1785"/>
              <a:t>CSW performing ECG and cannulation</a:t>
            </a:r>
            <a:endParaRPr/>
          </a:p>
          <a:p>
            <a:pPr marL="0" lvl="0" indent="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None/>
            </a:pPr>
            <a:endParaRPr sz="1785"/>
          </a:p>
          <a:p>
            <a:pPr marL="171450" lvl="0" indent="-171450" algn="l" rtl="0">
              <a:lnSpc>
                <a:spcPct val="7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785"/>
              <a:buChar char="•"/>
            </a:pPr>
            <a:r>
              <a:rPr lang="en-US" sz="1785"/>
              <a:t>How do you proceed?</a:t>
            </a:r>
            <a:endParaRPr/>
          </a:p>
          <a:p>
            <a:pPr marL="514350" lvl="1" indent="-171449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</a:pPr>
            <a:r>
              <a:rPr lang="en-US" sz="1530"/>
              <a:t>Read previous history and then proceed to full history/examination</a:t>
            </a:r>
            <a:endParaRPr/>
          </a:p>
          <a:p>
            <a:pPr marL="514350" lvl="1" indent="-171449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</a:pPr>
            <a:r>
              <a:rPr lang="en-US" sz="1530"/>
              <a:t>Full history and examination</a:t>
            </a:r>
            <a:endParaRPr/>
          </a:p>
          <a:p>
            <a:pPr marL="514350" lvl="1" indent="-171449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</a:pPr>
            <a:r>
              <a:rPr lang="en-US" sz="1530"/>
              <a:t>Brief history and examination</a:t>
            </a:r>
            <a:endParaRPr/>
          </a:p>
          <a:p>
            <a:pPr marL="514350" lvl="1" indent="-171449" algn="l" rtl="0">
              <a:lnSpc>
                <a:spcPct val="7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</a:pPr>
            <a:r>
              <a:rPr lang="en-US" sz="1530"/>
              <a:t>Prescribe antibiotics straight away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" name="Google Shape;588;p52"/>
          <p:cNvGrpSpPr/>
          <p:nvPr/>
        </p:nvGrpSpPr>
        <p:grpSpPr>
          <a:xfrm>
            <a:off x="544663" y="3129786"/>
            <a:ext cx="1304061" cy="1319640"/>
            <a:chOff x="1666007" y="1745672"/>
            <a:chExt cx="1738748" cy="1759520"/>
          </a:xfrm>
        </p:grpSpPr>
        <p:grpSp>
          <p:nvGrpSpPr>
            <p:cNvPr id="589" name="Google Shape;589;p52"/>
            <p:cNvGrpSpPr/>
            <p:nvPr/>
          </p:nvGrpSpPr>
          <p:grpSpPr>
            <a:xfrm>
              <a:off x="2604654" y="2712020"/>
              <a:ext cx="734291" cy="692727"/>
              <a:chOff x="2157847" y="2211524"/>
              <a:chExt cx="734291" cy="692727"/>
            </a:xfrm>
          </p:grpSpPr>
          <p:sp>
            <p:nvSpPr>
              <p:cNvPr id="590" name="Google Shape;590;p52"/>
              <p:cNvSpPr/>
              <p:nvPr/>
            </p:nvSpPr>
            <p:spPr>
              <a:xfrm>
                <a:off x="2157847" y="2211524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1" name="Google Shape;591;p52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92" name="Google Shape;592;p52"/>
            <p:cNvGrpSpPr/>
            <p:nvPr/>
          </p:nvGrpSpPr>
          <p:grpSpPr>
            <a:xfrm>
              <a:off x="2119744" y="2812465"/>
              <a:ext cx="734291" cy="692727"/>
              <a:chOff x="2175164" y="2202873"/>
              <a:chExt cx="734291" cy="692727"/>
            </a:xfrm>
          </p:grpSpPr>
          <p:sp>
            <p:nvSpPr>
              <p:cNvPr id="593" name="Google Shape;593;p52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4" name="Google Shape;594;p52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95" name="Google Shape;595;p52"/>
            <p:cNvGrpSpPr/>
            <p:nvPr/>
          </p:nvGrpSpPr>
          <p:grpSpPr>
            <a:xfrm>
              <a:off x="2535381" y="1939637"/>
              <a:ext cx="734291" cy="692727"/>
              <a:chOff x="2175164" y="2202873"/>
              <a:chExt cx="734291" cy="692727"/>
            </a:xfrm>
          </p:grpSpPr>
          <p:sp>
            <p:nvSpPr>
              <p:cNvPr id="596" name="Google Shape;596;p52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97" name="Google Shape;597;p52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598" name="Google Shape;598;p52"/>
            <p:cNvGrpSpPr/>
            <p:nvPr/>
          </p:nvGrpSpPr>
          <p:grpSpPr>
            <a:xfrm>
              <a:off x="1666007" y="1745672"/>
              <a:ext cx="1738748" cy="1452996"/>
              <a:chOff x="1659081" y="1761259"/>
              <a:chExt cx="1738748" cy="1452996"/>
            </a:xfrm>
          </p:grpSpPr>
          <p:grpSp>
            <p:nvGrpSpPr>
              <p:cNvPr id="599" name="Google Shape;599;p52"/>
              <p:cNvGrpSpPr/>
              <p:nvPr/>
            </p:nvGrpSpPr>
            <p:grpSpPr>
              <a:xfrm>
                <a:off x="2175164" y="2202873"/>
                <a:ext cx="734291" cy="692727"/>
                <a:chOff x="2175164" y="2202873"/>
                <a:chExt cx="734291" cy="692727"/>
              </a:xfrm>
            </p:grpSpPr>
            <p:sp>
              <p:nvSpPr>
                <p:cNvPr id="600" name="Google Shape;600;p52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1" name="Google Shape;601;p52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02" name="Google Shape;602;p52"/>
              <p:cNvGrpSpPr/>
              <p:nvPr/>
            </p:nvGrpSpPr>
            <p:grpSpPr>
              <a:xfrm>
                <a:off x="2663538" y="2301583"/>
                <a:ext cx="734291" cy="692727"/>
                <a:chOff x="2175164" y="2202873"/>
                <a:chExt cx="734291" cy="692727"/>
              </a:xfrm>
            </p:grpSpPr>
            <p:sp>
              <p:nvSpPr>
                <p:cNvPr id="603" name="Google Shape;603;p52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4" name="Google Shape;604;p52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05" name="Google Shape;605;p52"/>
              <p:cNvGrpSpPr/>
              <p:nvPr/>
            </p:nvGrpSpPr>
            <p:grpSpPr>
              <a:xfrm>
                <a:off x="2062594" y="1761259"/>
                <a:ext cx="734291" cy="692727"/>
                <a:chOff x="2175164" y="2202873"/>
                <a:chExt cx="734291" cy="692727"/>
              </a:xfrm>
            </p:grpSpPr>
            <p:sp>
              <p:nvSpPr>
                <p:cNvPr id="606" name="Google Shape;606;p52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7" name="Google Shape;607;p52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08" name="Google Shape;608;p52"/>
              <p:cNvGrpSpPr/>
              <p:nvPr/>
            </p:nvGrpSpPr>
            <p:grpSpPr>
              <a:xfrm>
                <a:off x="1745672" y="2521528"/>
                <a:ext cx="734291" cy="692727"/>
                <a:chOff x="2175164" y="2202873"/>
                <a:chExt cx="734291" cy="692727"/>
              </a:xfrm>
            </p:grpSpPr>
            <p:sp>
              <p:nvSpPr>
                <p:cNvPr id="609" name="Google Shape;609;p52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10" name="Google Shape;610;p52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611" name="Google Shape;611;p52"/>
              <p:cNvGrpSpPr/>
              <p:nvPr/>
            </p:nvGrpSpPr>
            <p:grpSpPr>
              <a:xfrm>
                <a:off x="1659081" y="2095501"/>
                <a:ext cx="734291" cy="692727"/>
                <a:chOff x="2175164" y="2202873"/>
                <a:chExt cx="734291" cy="692727"/>
              </a:xfrm>
            </p:grpSpPr>
            <p:sp>
              <p:nvSpPr>
                <p:cNvPr id="612" name="Google Shape;612;p52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13" name="Google Shape;613;p52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614" name="Google Shape;614;p52"/>
          <p:cNvSpPr txBox="1"/>
          <p:nvPr/>
        </p:nvSpPr>
        <p:spPr>
          <a:xfrm>
            <a:off x="427766" y="4693136"/>
            <a:ext cx="1854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Cancer cells</a:t>
            </a:r>
            <a:endParaRPr/>
          </a:p>
        </p:txBody>
      </p:sp>
      <p:pic>
        <p:nvPicPr>
          <p:cNvPr id="615" name="Google Shape;615;p52" descr="A picture containing indoor, table, cup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15" y="985815"/>
            <a:ext cx="1922677" cy="1262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6" name="Google Shape;616;p52"/>
          <p:cNvCxnSpPr/>
          <p:nvPr/>
        </p:nvCxnSpPr>
        <p:spPr>
          <a:xfrm>
            <a:off x="1160324" y="2429095"/>
            <a:ext cx="0" cy="62345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17" name="Google Shape;617;p52"/>
          <p:cNvCxnSpPr/>
          <p:nvPr/>
        </p:nvCxnSpPr>
        <p:spPr>
          <a:xfrm>
            <a:off x="2039163" y="3780235"/>
            <a:ext cx="128063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618" name="Google Shape;618;p52"/>
          <p:cNvGrpSpPr/>
          <p:nvPr/>
        </p:nvGrpSpPr>
        <p:grpSpPr>
          <a:xfrm>
            <a:off x="3630053" y="3624783"/>
            <a:ext cx="976745" cy="751328"/>
            <a:chOff x="4179537" y="5135720"/>
            <a:chExt cx="1302327" cy="1001770"/>
          </a:xfrm>
        </p:grpSpPr>
        <p:sp>
          <p:nvSpPr>
            <p:cNvPr id="619" name="Google Shape;619;p52"/>
            <p:cNvSpPr/>
            <p:nvPr/>
          </p:nvSpPr>
          <p:spPr>
            <a:xfrm>
              <a:off x="4426396" y="5135720"/>
              <a:ext cx="512618" cy="45137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20" name="Google Shape;620;p52"/>
            <p:cNvSpPr txBox="1"/>
            <p:nvPr/>
          </p:nvSpPr>
          <p:spPr>
            <a:xfrm>
              <a:off x="4179537" y="5727121"/>
              <a:ext cx="1302327" cy="410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Potassium</a:t>
              </a:r>
              <a:endParaRPr/>
            </a:p>
          </p:txBody>
        </p:sp>
      </p:grpSp>
      <p:grpSp>
        <p:nvGrpSpPr>
          <p:cNvPr id="621" name="Google Shape;621;p52"/>
          <p:cNvGrpSpPr/>
          <p:nvPr/>
        </p:nvGrpSpPr>
        <p:grpSpPr>
          <a:xfrm>
            <a:off x="6378970" y="3246628"/>
            <a:ext cx="1116920" cy="1306766"/>
            <a:chOff x="7133061" y="4862291"/>
            <a:chExt cx="1489227" cy="1742355"/>
          </a:xfrm>
        </p:grpSpPr>
        <p:pic>
          <p:nvPicPr>
            <p:cNvPr id="622" name="Google Shape;622;p52" descr="Heart with puls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33061" y="4862291"/>
              <a:ext cx="1428438" cy="1428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3" name="Google Shape;623;p52"/>
            <p:cNvSpPr txBox="1"/>
            <p:nvPr/>
          </p:nvSpPr>
          <p:spPr>
            <a:xfrm>
              <a:off x="7319961" y="6235314"/>
              <a:ext cx="13023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Arrythmias</a:t>
              </a:r>
              <a:endParaRPr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cxnSp>
        <p:nvCxnSpPr>
          <p:cNvPr id="624" name="Google Shape;624;p52"/>
          <p:cNvCxnSpPr/>
          <p:nvPr/>
        </p:nvCxnSpPr>
        <p:spPr>
          <a:xfrm>
            <a:off x="4715292" y="3793505"/>
            <a:ext cx="117016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5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are the ECG changes of hyperkalaemia?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Peaked T waves (earliest sign)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 wave flattening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Increased PR interval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Broad, bizarre QRS complex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VF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5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Investigations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Bloods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FBC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U&amp;Es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Bone profile (calcium and phosphate)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Uric acid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LDH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Venous blood gas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ECG +/- cardiac monitoring</a:t>
            </a:r>
            <a:endParaRPr/>
          </a:p>
          <a:p>
            <a:pPr marL="857250" lvl="2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5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Management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Identify patients who are high risk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Initiate preventative measures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Monitor for both clinical and laboratory features of tumour lysis syndrome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Prevention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Regular monitoring of bloods in patients considered high risk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Bloods: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U&amp;Es, bone profile, uric acid, LDH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5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56"/>
          <p:cNvSpPr txBox="1">
            <a:spLocks noGrp="1"/>
          </p:cNvSpPr>
          <p:nvPr>
            <p:ph type="body" idx="1"/>
          </p:nvPr>
        </p:nvSpPr>
        <p:spPr>
          <a:xfrm>
            <a:off x="628650" y="2024611"/>
            <a:ext cx="6447501" cy="335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Prevention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Ensure adequate hydration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IV fluids to maintain urine output &gt;100ml/hour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Prevent hyperuricaemia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Allopurinol</a:t>
            </a:r>
            <a:endParaRPr/>
          </a:p>
          <a:p>
            <a:pPr marL="120015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/>
              <a:t>Xanthine oxidase inhibitor, prevents uric acid formation</a:t>
            </a:r>
            <a:endParaRPr/>
          </a:p>
          <a:p>
            <a:pPr marL="120015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/>
              <a:t>Given orally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Rasburicase</a:t>
            </a:r>
            <a:endParaRPr/>
          </a:p>
          <a:p>
            <a:pPr marL="120015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/>
              <a:t>Recombinant urate oxidase</a:t>
            </a:r>
            <a:endParaRPr/>
          </a:p>
          <a:p>
            <a:pPr marL="120015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/>
              <a:t>Converts uric acid to water-soluble metabolites without increasing excretion of xanthine and other purine metabolites</a:t>
            </a:r>
            <a:endParaRPr/>
          </a:p>
          <a:p>
            <a:pPr marL="120015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/>
              <a:t>Very rapidly reduces uric acid levels</a:t>
            </a:r>
            <a:endParaRPr/>
          </a:p>
          <a:p>
            <a:pPr marL="1200150" lvl="3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</a:pPr>
            <a:r>
              <a:rPr lang="en-US"/>
              <a:t>Given IV</a:t>
            </a:r>
            <a:endParaRPr/>
          </a:p>
          <a:p>
            <a:pPr marL="1200150" lvl="3" indent="-88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57"/>
          <p:cNvSpPr txBox="1">
            <a:spLocks noGrp="1"/>
          </p:cNvSpPr>
          <p:nvPr>
            <p:ph type="body" idx="1"/>
          </p:nvPr>
        </p:nvSpPr>
        <p:spPr>
          <a:xfrm>
            <a:off x="628650" y="2008135"/>
            <a:ext cx="6447501" cy="352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Management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AKI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IVF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Consider dialysis in acute renal failure</a:t>
            </a:r>
            <a:endParaRPr/>
          </a:p>
          <a:p>
            <a:pPr marL="342900" lvl="1" indent="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Hyperkalaemia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Calcium gluconate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IV insulin/dextrose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Hypocalcaemia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Only requires treatment if symptomatic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IV calcium replacement</a:t>
            </a:r>
            <a:endParaRPr/>
          </a:p>
          <a:p>
            <a:pPr marL="857250" lvl="2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58"/>
          <p:cNvGrpSpPr/>
          <p:nvPr/>
        </p:nvGrpSpPr>
        <p:grpSpPr>
          <a:xfrm>
            <a:off x="544663" y="3129786"/>
            <a:ext cx="1304061" cy="1319640"/>
            <a:chOff x="1666007" y="1745672"/>
            <a:chExt cx="1738748" cy="1759520"/>
          </a:xfrm>
        </p:grpSpPr>
        <p:grpSp>
          <p:nvGrpSpPr>
            <p:cNvPr id="664" name="Google Shape;664;p58"/>
            <p:cNvGrpSpPr/>
            <p:nvPr/>
          </p:nvGrpSpPr>
          <p:grpSpPr>
            <a:xfrm>
              <a:off x="2604654" y="2712020"/>
              <a:ext cx="734291" cy="692727"/>
              <a:chOff x="2157847" y="2211524"/>
              <a:chExt cx="734291" cy="692727"/>
            </a:xfrm>
          </p:grpSpPr>
          <p:sp>
            <p:nvSpPr>
              <p:cNvPr id="665" name="Google Shape;665;p58"/>
              <p:cNvSpPr/>
              <p:nvPr/>
            </p:nvSpPr>
            <p:spPr>
              <a:xfrm>
                <a:off x="2157847" y="2211524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58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7" name="Google Shape;667;p58"/>
            <p:cNvGrpSpPr/>
            <p:nvPr/>
          </p:nvGrpSpPr>
          <p:grpSpPr>
            <a:xfrm>
              <a:off x="2119744" y="2812465"/>
              <a:ext cx="734291" cy="692727"/>
              <a:chOff x="2175164" y="2202873"/>
              <a:chExt cx="734291" cy="692727"/>
            </a:xfrm>
          </p:grpSpPr>
          <p:sp>
            <p:nvSpPr>
              <p:cNvPr id="668" name="Google Shape;668;p58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58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0" name="Google Shape;670;p58"/>
            <p:cNvGrpSpPr/>
            <p:nvPr/>
          </p:nvGrpSpPr>
          <p:grpSpPr>
            <a:xfrm>
              <a:off x="2535381" y="1939637"/>
              <a:ext cx="734291" cy="692727"/>
              <a:chOff x="2175164" y="2202873"/>
              <a:chExt cx="734291" cy="692727"/>
            </a:xfrm>
          </p:grpSpPr>
          <p:sp>
            <p:nvSpPr>
              <p:cNvPr id="671" name="Google Shape;671;p58"/>
              <p:cNvSpPr/>
              <p:nvPr/>
            </p:nvSpPr>
            <p:spPr>
              <a:xfrm>
                <a:off x="2175164" y="2202873"/>
                <a:ext cx="734291" cy="692727"/>
              </a:xfrm>
              <a:prstGeom prst="ellipse">
                <a:avLst/>
              </a:prstGeom>
              <a:solidFill>
                <a:srgbClr val="9CC2E5"/>
              </a:solidFill>
              <a:ln w="12700" cap="flat" cmpd="sng">
                <a:solidFill>
                  <a:schemeClr val="accent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58"/>
              <p:cNvSpPr/>
              <p:nvPr/>
            </p:nvSpPr>
            <p:spPr>
              <a:xfrm>
                <a:off x="2386446" y="2400300"/>
                <a:ext cx="311726" cy="297872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solidFill>
                  <a:srgbClr val="4271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3" name="Google Shape;673;p58"/>
            <p:cNvGrpSpPr/>
            <p:nvPr/>
          </p:nvGrpSpPr>
          <p:grpSpPr>
            <a:xfrm>
              <a:off x="1666007" y="1745672"/>
              <a:ext cx="1738748" cy="1452996"/>
              <a:chOff x="1659081" y="1761259"/>
              <a:chExt cx="1738748" cy="1452996"/>
            </a:xfrm>
          </p:grpSpPr>
          <p:grpSp>
            <p:nvGrpSpPr>
              <p:cNvPr id="674" name="Google Shape;674;p58"/>
              <p:cNvGrpSpPr/>
              <p:nvPr/>
            </p:nvGrpSpPr>
            <p:grpSpPr>
              <a:xfrm>
                <a:off x="2175164" y="2202873"/>
                <a:ext cx="734291" cy="692727"/>
                <a:chOff x="2175164" y="2202873"/>
                <a:chExt cx="734291" cy="692727"/>
              </a:xfrm>
            </p:grpSpPr>
            <p:sp>
              <p:nvSpPr>
                <p:cNvPr id="675" name="Google Shape;675;p58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58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7" name="Google Shape;677;p58"/>
              <p:cNvGrpSpPr/>
              <p:nvPr/>
            </p:nvGrpSpPr>
            <p:grpSpPr>
              <a:xfrm>
                <a:off x="2663538" y="2301583"/>
                <a:ext cx="734291" cy="692727"/>
                <a:chOff x="2175164" y="2202873"/>
                <a:chExt cx="734291" cy="692727"/>
              </a:xfrm>
            </p:grpSpPr>
            <p:sp>
              <p:nvSpPr>
                <p:cNvPr id="678" name="Google Shape;678;p58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58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0" name="Google Shape;680;p58"/>
              <p:cNvGrpSpPr/>
              <p:nvPr/>
            </p:nvGrpSpPr>
            <p:grpSpPr>
              <a:xfrm>
                <a:off x="2062594" y="1761259"/>
                <a:ext cx="734291" cy="692727"/>
                <a:chOff x="2175164" y="2202873"/>
                <a:chExt cx="734291" cy="692727"/>
              </a:xfrm>
            </p:grpSpPr>
            <p:sp>
              <p:nvSpPr>
                <p:cNvPr id="681" name="Google Shape;681;p58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58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3" name="Google Shape;683;p58"/>
              <p:cNvGrpSpPr/>
              <p:nvPr/>
            </p:nvGrpSpPr>
            <p:grpSpPr>
              <a:xfrm>
                <a:off x="1745672" y="2521528"/>
                <a:ext cx="734291" cy="692727"/>
                <a:chOff x="2175164" y="2202873"/>
                <a:chExt cx="734291" cy="692727"/>
              </a:xfrm>
            </p:grpSpPr>
            <p:sp>
              <p:nvSpPr>
                <p:cNvPr id="684" name="Google Shape;684;p58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58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6" name="Google Shape;686;p58"/>
              <p:cNvGrpSpPr/>
              <p:nvPr/>
            </p:nvGrpSpPr>
            <p:grpSpPr>
              <a:xfrm>
                <a:off x="1659081" y="2095501"/>
                <a:ext cx="734291" cy="692727"/>
                <a:chOff x="2175164" y="2202873"/>
                <a:chExt cx="734291" cy="692727"/>
              </a:xfrm>
            </p:grpSpPr>
            <p:sp>
              <p:nvSpPr>
                <p:cNvPr id="687" name="Google Shape;687;p58"/>
                <p:cNvSpPr/>
                <p:nvPr/>
              </p:nvSpPr>
              <p:spPr>
                <a:xfrm>
                  <a:off x="2175164" y="2202873"/>
                  <a:ext cx="734291" cy="692727"/>
                </a:xfrm>
                <a:prstGeom prst="ellipse">
                  <a:avLst/>
                </a:prstGeom>
                <a:solidFill>
                  <a:srgbClr val="9CC2E5"/>
                </a:solidFill>
                <a:ln w="12700" cap="flat" cmpd="sng">
                  <a:solidFill>
                    <a:schemeClr val="accent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58"/>
                <p:cNvSpPr/>
                <p:nvPr/>
              </p:nvSpPr>
              <p:spPr>
                <a:xfrm>
                  <a:off x="2386446" y="2400300"/>
                  <a:ext cx="311726" cy="297872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89" name="Google Shape;689;p58"/>
          <p:cNvSpPr txBox="1"/>
          <p:nvPr/>
        </p:nvSpPr>
        <p:spPr>
          <a:xfrm>
            <a:off x="427766" y="4693135"/>
            <a:ext cx="185477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Cancer cells</a:t>
            </a:r>
            <a:endParaRPr/>
          </a:p>
        </p:txBody>
      </p:sp>
      <p:pic>
        <p:nvPicPr>
          <p:cNvPr id="690" name="Google Shape;690;p58" descr="A picture containing indoor, table, cup, sitt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215" y="985815"/>
            <a:ext cx="1922677" cy="12620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1" name="Google Shape;691;p58"/>
          <p:cNvCxnSpPr/>
          <p:nvPr/>
        </p:nvCxnSpPr>
        <p:spPr>
          <a:xfrm>
            <a:off x="1160324" y="2429095"/>
            <a:ext cx="0" cy="623455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92" name="Google Shape;692;p58"/>
          <p:cNvCxnSpPr/>
          <p:nvPr/>
        </p:nvCxnSpPr>
        <p:spPr>
          <a:xfrm rot="10800000" flipH="1">
            <a:off x="1894821" y="2476438"/>
            <a:ext cx="1233712" cy="80235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93" name="Google Shape;693;p58"/>
          <p:cNvCxnSpPr/>
          <p:nvPr/>
        </p:nvCxnSpPr>
        <p:spPr>
          <a:xfrm rot="10800000" flipH="1">
            <a:off x="3839941" y="1975486"/>
            <a:ext cx="959762" cy="31701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694" name="Google Shape;694;p58"/>
          <p:cNvSpPr txBox="1"/>
          <p:nvPr/>
        </p:nvSpPr>
        <p:spPr>
          <a:xfrm>
            <a:off x="4887299" y="1785169"/>
            <a:ext cx="1091045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Xanthine</a:t>
            </a:r>
            <a:endParaRPr/>
          </a:p>
        </p:txBody>
      </p:sp>
      <p:cxnSp>
        <p:nvCxnSpPr>
          <p:cNvPr id="695" name="Google Shape;695;p58"/>
          <p:cNvCxnSpPr/>
          <p:nvPr/>
        </p:nvCxnSpPr>
        <p:spPr>
          <a:xfrm>
            <a:off x="5706946" y="1923669"/>
            <a:ext cx="629594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696" name="Google Shape;696;p58"/>
          <p:cNvGrpSpPr/>
          <p:nvPr/>
        </p:nvGrpSpPr>
        <p:grpSpPr>
          <a:xfrm>
            <a:off x="6348263" y="1754405"/>
            <a:ext cx="743599" cy="887417"/>
            <a:chOff x="8464350" y="1196206"/>
            <a:chExt cx="991465" cy="1183222"/>
          </a:xfrm>
        </p:grpSpPr>
        <p:sp>
          <p:nvSpPr>
            <p:cNvPr id="697" name="Google Shape;697;p58"/>
            <p:cNvSpPr/>
            <p:nvPr/>
          </p:nvSpPr>
          <p:spPr>
            <a:xfrm>
              <a:off x="8628952" y="1196206"/>
              <a:ext cx="512618" cy="451372"/>
            </a:xfrm>
            <a:prstGeom prst="ellipse">
              <a:avLst/>
            </a:prstGeom>
            <a:solidFill>
              <a:schemeClr val="accent6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8"/>
            <p:cNvSpPr txBox="1"/>
            <p:nvPr/>
          </p:nvSpPr>
          <p:spPr>
            <a:xfrm>
              <a:off x="8464350" y="1702320"/>
              <a:ext cx="991465" cy="6771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Uric acid</a:t>
              </a:r>
              <a:endParaRPr/>
            </a:p>
          </p:txBody>
        </p:sp>
      </p:grpSp>
      <p:sp>
        <p:nvSpPr>
          <p:cNvPr id="699" name="Google Shape;699;p58"/>
          <p:cNvSpPr txBox="1"/>
          <p:nvPr/>
        </p:nvSpPr>
        <p:spPr>
          <a:xfrm>
            <a:off x="5041296" y="1015090"/>
            <a:ext cx="2821375" cy="415498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Tumour lysis syndrome</a:t>
            </a:r>
            <a:endParaRPr/>
          </a:p>
        </p:txBody>
      </p:sp>
      <p:cxnSp>
        <p:nvCxnSpPr>
          <p:cNvPr id="700" name="Google Shape;700;p58"/>
          <p:cNvCxnSpPr/>
          <p:nvPr/>
        </p:nvCxnSpPr>
        <p:spPr>
          <a:xfrm>
            <a:off x="1993782" y="3785130"/>
            <a:ext cx="867542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01" name="Google Shape;701;p58"/>
          <p:cNvCxnSpPr/>
          <p:nvPr/>
        </p:nvCxnSpPr>
        <p:spPr>
          <a:xfrm>
            <a:off x="1940019" y="4301355"/>
            <a:ext cx="1095491" cy="53007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702" name="Google Shape;702;p58"/>
          <p:cNvGrpSpPr/>
          <p:nvPr/>
        </p:nvGrpSpPr>
        <p:grpSpPr>
          <a:xfrm>
            <a:off x="3093760" y="3535030"/>
            <a:ext cx="1070264" cy="769748"/>
            <a:chOff x="4125013" y="3570372"/>
            <a:chExt cx="1427018" cy="1026331"/>
          </a:xfrm>
        </p:grpSpPr>
        <p:sp>
          <p:nvSpPr>
            <p:cNvPr id="703" name="Google Shape;703;p58"/>
            <p:cNvSpPr/>
            <p:nvPr/>
          </p:nvSpPr>
          <p:spPr>
            <a:xfrm>
              <a:off x="4426396" y="3570372"/>
              <a:ext cx="512618" cy="451372"/>
            </a:xfrm>
            <a:prstGeom prst="ellipse">
              <a:avLst/>
            </a:prstGeom>
            <a:solidFill>
              <a:srgbClr val="7030A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8"/>
            <p:cNvSpPr txBox="1"/>
            <p:nvPr/>
          </p:nvSpPr>
          <p:spPr>
            <a:xfrm>
              <a:off x="4125013" y="4196594"/>
              <a:ext cx="1427018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Phosphate</a:t>
              </a:r>
              <a:endParaRPr/>
            </a:p>
          </p:txBody>
        </p:sp>
      </p:grpSp>
      <p:grpSp>
        <p:nvGrpSpPr>
          <p:cNvPr id="705" name="Google Shape;705;p58"/>
          <p:cNvGrpSpPr/>
          <p:nvPr/>
        </p:nvGrpSpPr>
        <p:grpSpPr>
          <a:xfrm>
            <a:off x="3134653" y="4709041"/>
            <a:ext cx="976745" cy="743633"/>
            <a:chOff x="4179537" y="5135720"/>
            <a:chExt cx="1302327" cy="991511"/>
          </a:xfrm>
        </p:grpSpPr>
        <p:sp>
          <p:nvSpPr>
            <p:cNvPr id="706" name="Google Shape;706;p58"/>
            <p:cNvSpPr/>
            <p:nvPr/>
          </p:nvSpPr>
          <p:spPr>
            <a:xfrm>
              <a:off x="4426396" y="5135720"/>
              <a:ext cx="512618" cy="451372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8"/>
            <p:cNvSpPr txBox="1"/>
            <p:nvPr/>
          </p:nvSpPr>
          <p:spPr>
            <a:xfrm>
              <a:off x="4179537" y="5727122"/>
              <a:ext cx="130232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Potassium</a:t>
              </a:r>
              <a:endParaRPr/>
            </a:p>
          </p:txBody>
        </p:sp>
      </p:grpSp>
      <p:cxnSp>
        <p:nvCxnSpPr>
          <p:cNvPr id="708" name="Google Shape;708;p58"/>
          <p:cNvCxnSpPr/>
          <p:nvPr/>
        </p:nvCxnSpPr>
        <p:spPr>
          <a:xfrm>
            <a:off x="7017430" y="2002020"/>
            <a:ext cx="740467" cy="29047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709" name="Google Shape;709;p58"/>
          <p:cNvGrpSpPr/>
          <p:nvPr/>
        </p:nvGrpSpPr>
        <p:grpSpPr>
          <a:xfrm>
            <a:off x="7847465" y="1975486"/>
            <a:ext cx="1223060" cy="1347917"/>
            <a:chOff x="10478925" y="1430253"/>
            <a:chExt cx="1630747" cy="1797222"/>
          </a:xfrm>
        </p:grpSpPr>
        <p:pic>
          <p:nvPicPr>
            <p:cNvPr id="710" name="Google Shape;710;p58" descr="Kidneys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478925" y="1596728"/>
              <a:ext cx="1630747" cy="16307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1" name="Google Shape;711;p58"/>
            <p:cNvSpPr txBox="1"/>
            <p:nvPr/>
          </p:nvSpPr>
          <p:spPr>
            <a:xfrm>
              <a:off x="10985204" y="1430253"/>
              <a:ext cx="638641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AKI</a:t>
              </a:r>
              <a:endParaRPr/>
            </a:p>
          </p:txBody>
        </p:sp>
      </p:grpSp>
      <p:grpSp>
        <p:nvGrpSpPr>
          <p:cNvPr id="712" name="Google Shape;712;p58"/>
          <p:cNvGrpSpPr/>
          <p:nvPr/>
        </p:nvGrpSpPr>
        <p:grpSpPr>
          <a:xfrm>
            <a:off x="7932065" y="4423833"/>
            <a:ext cx="1069200" cy="1253639"/>
            <a:chOff x="10762850" y="4391887"/>
            <a:chExt cx="1425600" cy="1671519"/>
          </a:xfrm>
        </p:grpSpPr>
        <p:pic>
          <p:nvPicPr>
            <p:cNvPr id="713" name="Google Shape;713;p58" descr="Left Brain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762850" y="4637806"/>
              <a:ext cx="1425600" cy="1425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4" name="Google Shape;714;p58"/>
            <p:cNvSpPr txBox="1"/>
            <p:nvPr/>
          </p:nvSpPr>
          <p:spPr>
            <a:xfrm>
              <a:off x="10998473" y="4391887"/>
              <a:ext cx="1111200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Seizures</a:t>
              </a:r>
              <a:endParaRPr/>
            </a:p>
          </p:txBody>
        </p:sp>
      </p:grpSp>
      <p:grpSp>
        <p:nvGrpSpPr>
          <p:cNvPr id="715" name="Google Shape;715;p58"/>
          <p:cNvGrpSpPr/>
          <p:nvPr/>
        </p:nvGrpSpPr>
        <p:grpSpPr>
          <a:xfrm>
            <a:off x="5349796" y="4503968"/>
            <a:ext cx="1116920" cy="1329849"/>
            <a:chOff x="7133061" y="4862291"/>
            <a:chExt cx="1489227" cy="1773132"/>
          </a:xfrm>
        </p:grpSpPr>
        <p:pic>
          <p:nvPicPr>
            <p:cNvPr id="716" name="Google Shape;716;p58" descr="Heart with puls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133061" y="4862291"/>
              <a:ext cx="1428438" cy="14284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7" name="Google Shape;717;p58"/>
            <p:cNvSpPr txBox="1"/>
            <p:nvPr/>
          </p:nvSpPr>
          <p:spPr>
            <a:xfrm>
              <a:off x="7319961" y="6235314"/>
              <a:ext cx="1302327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Arrythmias</a:t>
              </a:r>
              <a:endParaRPr/>
            </a:p>
          </p:txBody>
        </p:sp>
      </p:grpSp>
      <p:cxnSp>
        <p:nvCxnSpPr>
          <p:cNvPr id="718" name="Google Shape;718;p58"/>
          <p:cNvCxnSpPr/>
          <p:nvPr/>
        </p:nvCxnSpPr>
        <p:spPr>
          <a:xfrm>
            <a:off x="3888304" y="3699988"/>
            <a:ext cx="753635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719" name="Google Shape;719;p58"/>
          <p:cNvGrpSpPr/>
          <p:nvPr/>
        </p:nvGrpSpPr>
        <p:grpSpPr>
          <a:xfrm>
            <a:off x="4485986" y="3515141"/>
            <a:ext cx="1624544" cy="691446"/>
            <a:chOff x="5981315" y="3543852"/>
            <a:chExt cx="2166058" cy="921927"/>
          </a:xfrm>
        </p:grpSpPr>
        <p:sp>
          <p:nvSpPr>
            <p:cNvPr id="720" name="Google Shape;720;p58"/>
            <p:cNvSpPr/>
            <p:nvPr/>
          </p:nvSpPr>
          <p:spPr>
            <a:xfrm>
              <a:off x="6484061" y="3543852"/>
              <a:ext cx="768927" cy="423109"/>
            </a:xfrm>
            <a:prstGeom prst="ellipse">
              <a:avLst/>
            </a:prstGeom>
            <a:solidFill>
              <a:srgbClr val="94209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8"/>
            <p:cNvSpPr txBox="1"/>
            <p:nvPr/>
          </p:nvSpPr>
          <p:spPr>
            <a:xfrm>
              <a:off x="5981315" y="4065670"/>
              <a:ext cx="2166058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Calcium phosphate</a:t>
              </a:r>
              <a:endParaRPr/>
            </a:p>
          </p:txBody>
        </p:sp>
      </p:grpSp>
      <p:cxnSp>
        <p:nvCxnSpPr>
          <p:cNvPr id="722" name="Google Shape;722;p58"/>
          <p:cNvCxnSpPr/>
          <p:nvPr/>
        </p:nvCxnSpPr>
        <p:spPr>
          <a:xfrm rot="10800000" flipH="1">
            <a:off x="5644924" y="2764847"/>
            <a:ext cx="1803782" cy="6572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23" name="Google Shape;723;p58"/>
          <p:cNvCxnSpPr/>
          <p:nvPr/>
        </p:nvCxnSpPr>
        <p:spPr>
          <a:xfrm rot="10800000" flipH="1">
            <a:off x="5644924" y="3683099"/>
            <a:ext cx="901891" cy="6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24" name="Google Shape;724;p58"/>
          <p:cNvSpPr txBox="1"/>
          <p:nvPr/>
        </p:nvSpPr>
        <p:spPr>
          <a:xfrm>
            <a:off x="6751997" y="3563045"/>
            <a:ext cx="153526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Hypocalcaemia</a:t>
            </a:r>
            <a:endParaRPr/>
          </a:p>
        </p:txBody>
      </p:sp>
      <p:cxnSp>
        <p:nvCxnSpPr>
          <p:cNvPr id="725" name="Google Shape;725;p58"/>
          <p:cNvCxnSpPr/>
          <p:nvPr/>
        </p:nvCxnSpPr>
        <p:spPr>
          <a:xfrm>
            <a:off x="7306347" y="4085825"/>
            <a:ext cx="499028" cy="43771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26" name="Google Shape;726;p58"/>
          <p:cNvCxnSpPr/>
          <p:nvPr/>
        </p:nvCxnSpPr>
        <p:spPr>
          <a:xfrm flipH="1">
            <a:off x="6245147" y="4071462"/>
            <a:ext cx="669486" cy="452074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27" name="Google Shape;727;p58"/>
          <p:cNvCxnSpPr/>
          <p:nvPr/>
        </p:nvCxnSpPr>
        <p:spPr>
          <a:xfrm>
            <a:off x="4002911" y="4926449"/>
            <a:ext cx="1170168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728" name="Google Shape;728;p58"/>
          <p:cNvGrpSpPr/>
          <p:nvPr/>
        </p:nvGrpSpPr>
        <p:grpSpPr>
          <a:xfrm>
            <a:off x="3151978" y="1975486"/>
            <a:ext cx="767965" cy="1063710"/>
            <a:chOff x="4216550" y="1490981"/>
            <a:chExt cx="1023953" cy="1418280"/>
          </a:xfrm>
        </p:grpSpPr>
        <p:pic>
          <p:nvPicPr>
            <p:cNvPr id="729" name="Google Shape;729;p58" descr="DNA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16550" y="1490981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0" name="Google Shape;730;p58"/>
            <p:cNvSpPr txBox="1"/>
            <p:nvPr/>
          </p:nvSpPr>
          <p:spPr>
            <a:xfrm>
              <a:off x="4272417" y="2509152"/>
              <a:ext cx="968086" cy="400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Purines</a:t>
              </a:r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6" name="Google Shape;736;p59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50390" y="1363989"/>
            <a:ext cx="6285415" cy="3509288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59"/>
          <p:cNvSpPr txBox="1"/>
          <p:nvPr/>
        </p:nvSpPr>
        <p:spPr>
          <a:xfrm>
            <a:off x="446139" y="5516002"/>
            <a:ext cx="412586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https://www.youtube.com/watch?v=v6VidGkd4XY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outcomes</a:t>
            </a:r>
            <a:endParaRPr/>
          </a:p>
        </p:txBody>
      </p:sp>
      <p:sp>
        <p:nvSpPr>
          <p:cNvPr id="743" name="Google Shape;743;p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By the end of this lecture you should be able to: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Identify neutropenic sepsis as an emergency presentation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Describe appropriate initial investigation and management of neutropenic sepsis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Describe the laboratory and clinical features of tumour lysis syndrome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Discuss prevention and management of tumour lysis syndrome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61"/>
          <p:cNvGrpSpPr/>
          <p:nvPr/>
        </p:nvGrpSpPr>
        <p:grpSpPr>
          <a:xfrm>
            <a:off x="509184" y="2910365"/>
            <a:ext cx="6445659" cy="2045729"/>
            <a:chOff x="787" y="432674"/>
            <a:chExt cx="6445659" cy="2045729"/>
          </a:xfrm>
        </p:grpSpPr>
        <p:sp>
          <p:nvSpPr>
            <p:cNvPr id="750" name="Google Shape;750;p61"/>
            <p:cNvSpPr/>
            <p:nvPr/>
          </p:nvSpPr>
          <p:spPr>
            <a:xfrm>
              <a:off x="787" y="432674"/>
              <a:ext cx="2762425" cy="1754140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61"/>
            <p:cNvSpPr/>
            <p:nvPr/>
          </p:nvSpPr>
          <p:spPr>
            <a:xfrm>
              <a:off x="307723" y="724263"/>
              <a:ext cx="2762425" cy="17541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1"/>
            <p:cNvSpPr txBox="1"/>
            <p:nvPr/>
          </p:nvSpPr>
          <p:spPr>
            <a:xfrm>
              <a:off x="359100" y="775640"/>
              <a:ext cx="2659671" cy="1651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Questions ?</a:t>
              </a:r>
              <a:endParaRPr/>
            </a:p>
          </p:txBody>
        </p:sp>
        <p:sp>
          <p:nvSpPr>
            <p:cNvPr id="753" name="Google Shape;753;p61"/>
            <p:cNvSpPr/>
            <p:nvPr/>
          </p:nvSpPr>
          <p:spPr>
            <a:xfrm>
              <a:off x="3377085" y="432674"/>
              <a:ext cx="2762425" cy="1754140"/>
            </a:xfrm>
            <a:prstGeom prst="roundRect">
              <a:avLst>
                <a:gd name="adj" fmla="val 10000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1"/>
            <p:cNvSpPr/>
            <p:nvPr/>
          </p:nvSpPr>
          <p:spPr>
            <a:xfrm>
              <a:off x="3684021" y="724263"/>
              <a:ext cx="2762425" cy="17541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599BD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1"/>
            <p:cNvSpPr txBox="1"/>
            <p:nvPr/>
          </p:nvSpPr>
          <p:spPr>
            <a:xfrm>
              <a:off x="3735398" y="775640"/>
              <a:ext cx="2659671" cy="16513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Email: s.drummond1@nhs.net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presentation 1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Presenting complaint: Fever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History of presenting complaint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What would you like to ask?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761" name="Google Shape;761;p6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https://coreem.net/core/tumor-lysis-syndrome/</a:t>
            </a:r>
            <a:r>
              <a:rPr lang="en-US"/>
              <a:t> (TLS picture)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https://www.youtube.com/watch?v=v6VidGkd4XY</a:t>
            </a:r>
            <a:r>
              <a:rPr lang="en-US"/>
              <a:t> (you tube video)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https://www.oncologynurseadvisor.com/home/cancer-types/general-oncology/handling-chemotherapy-premedications/</a:t>
            </a:r>
            <a:r>
              <a:rPr lang="en-US"/>
              <a:t> (chemotherapy pictures)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u="sng">
                <a:solidFill>
                  <a:schemeClr val="hlink"/>
                </a:solidFill>
                <a:hlinkClick r:id="rId6"/>
              </a:rPr>
              <a:t>https://litfl.com/hyperkalaemia-ecg-library/</a:t>
            </a:r>
            <a:r>
              <a:rPr lang="en-US"/>
              <a:t> (ECG hyperkalaemia)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u="sng">
                <a:solidFill>
                  <a:schemeClr val="hlink"/>
                </a:solidFill>
                <a:hlinkClick r:id="rId7"/>
              </a:rPr>
              <a:t>https://www.semanticscholar.org/paper/A-comprehensive-approach-to-the-prevention-of-of-in-Cesaro-Cavaliere/26174334943e03bfcd3d80bd9e966c49579464ed</a:t>
            </a:r>
            <a:r>
              <a:rPr lang="en-US"/>
              <a:t> (CVC infection picture)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Thank you</a:t>
            </a:r>
          </a:p>
          <a:p>
            <a:r>
              <a:rPr lang="en-GB" sz="2400" dirty="0"/>
              <a:t>Please fill out the feedback form for your certificate of learning</a:t>
            </a:r>
          </a:p>
        </p:txBody>
      </p:sp>
    </p:spTree>
    <p:extLst>
      <p:ext uri="{BB962C8B-B14F-4D97-AF65-F5344CB8AC3E}">
        <p14:creationId xmlns:p14="http://schemas.microsoft.com/office/powerpoint/2010/main" val="1305304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 dirty="0" err="1">
                <a:solidFill>
                  <a:schemeClr val="hlink"/>
                </a:solidFill>
              </a:rPr>
              <a:t>ggc.</a:t>
            </a:r>
            <a:r>
              <a:rPr lang="en-US" u="sng" err="1">
                <a:solidFill>
                  <a:schemeClr val="hlink"/>
                </a:solidFill>
              </a:rPr>
              <a:t>quackmeded</a:t>
            </a:r>
            <a:r>
              <a:rPr lang="en-US" u="sng">
                <a:solidFill>
                  <a:schemeClr val="hlink"/>
                </a:solidFill>
              </a:rPr>
              <a:t>@nhs.scot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Case presentation 1</a:t>
            </a:r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History of presenting complaint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When did the temperature start?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Do you monitor your temperature at home?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Any localizing symptoms?</a:t>
            </a:r>
            <a:endParaRPr/>
          </a:p>
          <a:p>
            <a:pPr marL="857250" lvl="2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/>
              <a:t>E.g. cough, dysuria, diarrhoea, rash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What is the underlying cancer diagnosis?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When was chemotherapy?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Anybody else unwell?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On further questions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Has a diagnosis of AML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Chemotherapy 7 days ago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No localizing symptoms or unwell contacts 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Has been feeling hot/cold shivery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NKDA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804563" y="582545"/>
            <a:ext cx="6447501" cy="4767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On examination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Looks unwell, appears sweaty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NEWS=5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A- Maintaining own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B- RR 24		O</a:t>
            </a:r>
            <a:r>
              <a:rPr lang="en-US" sz="1600" baseline="-25000"/>
              <a:t>2</a:t>
            </a:r>
            <a:r>
              <a:rPr lang="en-US" sz="1600"/>
              <a:t>Sats 95% OA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    Chest clear, speaking in sentences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C- HR 116	 BP 110/74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    HS I+II+0, no peripheral oedema, CRT 3s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D- GCS 15, Moving all 4 limbs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    BM 6.2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E- T 38.2℃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    Abdo SNT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    No rash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/>
              <a:t>What would you do now?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Complete a fully history and examination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Arrange for CXR/other investigations</a:t>
            </a:r>
            <a:endParaRPr/>
          </a:p>
          <a:p>
            <a:pPr marL="514350" lvl="1" indent="-1714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Prescribe antibiotics</a:t>
            </a:r>
            <a:endParaRPr/>
          </a:p>
          <a:p>
            <a:pPr marL="514350" lvl="1" indent="-57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2563</Words>
  <Application>Microsoft Office PowerPoint</Application>
  <PresentationFormat>On-screen Show (4:3)</PresentationFormat>
  <Paragraphs>503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Calibri</vt:lpstr>
      <vt:lpstr>Times New Roman</vt:lpstr>
      <vt:lpstr>QUACK theme</vt:lpstr>
      <vt:lpstr>Haematology Cases: Complications of chemotherapy</vt:lpstr>
      <vt:lpstr>Disclaimer*</vt:lpstr>
      <vt:lpstr>Case presentation 1</vt:lpstr>
      <vt:lpstr>Case Presentation 1</vt:lpstr>
      <vt:lpstr>Case presentation 1</vt:lpstr>
      <vt:lpstr>Case presentation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Neutropenic sepsis</vt:lpstr>
      <vt:lpstr>PowerPoint Presentation</vt:lpstr>
      <vt:lpstr>PowerPoint Presentation</vt:lpstr>
      <vt:lpstr>PowerPoint Presentation</vt:lpstr>
      <vt:lpstr>Management: NHS A&amp;A antimicrobial guidelines *Check your local guidelines* </vt:lpstr>
      <vt:lpstr>PowerPoint Presentation</vt:lpstr>
      <vt:lpstr>PowerPoint Presentation</vt:lpstr>
      <vt:lpstr>PowerPoint Presentation</vt:lpstr>
      <vt:lpstr>Neutropenic sepsis</vt:lpstr>
      <vt:lpstr>Case presentation 2</vt:lpstr>
      <vt:lpstr>PowerPoint Presentation</vt:lpstr>
      <vt:lpstr>PowerPoint Presentation</vt:lpstr>
      <vt:lpstr>PowerPoint Presentation</vt:lpstr>
      <vt:lpstr>PowerPoint Presentation</vt:lpstr>
      <vt:lpstr>Tumour lysis syndrome</vt:lpstr>
      <vt:lpstr>Tumour Lysis Syndrome</vt:lpstr>
      <vt:lpstr>Tumour lysis syndrome</vt:lpstr>
      <vt:lpstr>Tumour lysis syndrome</vt:lpstr>
      <vt:lpstr>Presentation</vt:lpstr>
      <vt:lpstr>PowerPoint Presentation</vt:lpstr>
      <vt:lpstr>PowerPoint Presentation</vt:lpstr>
      <vt:lpstr>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References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Haematology Cases: Complications of chemotherapy</dc:title>
  <cp:lastModifiedBy>INGRAM, Gareth (NHS GREATER GLASGOW &amp; CLYDE)</cp:lastModifiedBy>
  <cp:revision>1</cp:revision>
  <dcterms:modified xsi:type="dcterms:W3CDTF">2020-11-13T11:36:03Z</dcterms:modified>
</cp:coreProperties>
</file>