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6" r:id="rId2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subTitle" idx="1"/>
          </p:nvPr>
        </p:nvSpPr>
        <p:spPr>
          <a:xfrm>
            <a:off x="1143000" y="4228113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Thomas Krysztofiak</a:t>
            </a:r>
            <a:endParaRPr sz="280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Cardiology Clinical Fellow </a:t>
            </a:r>
            <a:endParaRPr sz="2800"/>
          </a:p>
        </p:txBody>
      </p:sp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/>
              <a:t>Diltiazem:</a:t>
            </a:r>
            <a:br>
              <a:rPr lang="en-US" sz="5400"/>
            </a:br>
            <a:r>
              <a:rPr lang="en-US" sz="5400"/>
              <a:t>An Uncommon Overdose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body" idx="4294967295"/>
          </p:nvPr>
        </p:nvSpPr>
        <p:spPr>
          <a:xfrm>
            <a:off x="457200" y="457200"/>
            <a:ext cx="8229600" cy="5668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What was given with us: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 118units/hr Actrapid</a:t>
            </a: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250ml/hr 20% Dextrose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20mmol KCL in 250ml 0.9% NaCl /hr</a:t>
            </a:r>
            <a:endParaRPr sz="2800"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With blood Gases approximately every 30mins to monitor K+ and BM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>
            <a:spLocks noGrp="1"/>
          </p:cNvSpPr>
          <p:nvPr>
            <p:ph type="body" idx="4294967295"/>
          </p:nvPr>
        </p:nvSpPr>
        <p:spPr>
          <a:xfrm>
            <a:off x="457200" y="381000"/>
            <a:ext cx="8229600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By 8am insulin was reduced to 1unit/kg/hr due to low K and BM</a:t>
            </a:r>
            <a:endParaRPr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Reviewed by Cons – beside ECHO – showed good LV function</a:t>
            </a:r>
            <a:endParaRPr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However, started having pauses up to 9 seconds, was immediately given 500mcg Atropine and connected to defibulator for as a pre-caution for transcutaneous pacing in the event of further pauses</a:t>
            </a:r>
            <a:r>
              <a:rPr lang="en-US"/>
              <a:t>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4"/>
          <p:cNvSpPr txBox="1">
            <a:spLocks noGrp="1"/>
          </p:cNvSpPr>
          <p:nvPr>
            <p:ph type="body" idx="4294967295"/>
          </p:nvPr>
        </p:nvSpPr>
        <p:spPr>
          <a:xfrm>
            <a:off x="457200" y="381000"/>
            <a:ext cx="8229600" cy="574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Toxbase was consulted again regarding medical Rx. Suggested increasing insulin up to 10units/kg/hr vs Adrenaline</a:t>
            </a:r>
            <a:endParaRPr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However, decision was made for TPL to be inserted with the following settings</a:t>
            </a:r>
            <a:endParaRPr/>
          </a:p>
          <a:p>
            <a:pPr marL="1885950" lvl="5" indent="-1778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Threshold 0.5V, Rate 80bpm, 3-4V output</a:t>
            </a:r>
            <a:endParaRPr/>
          </a:p>
          <a:p>
            <a:pPr marL="1885950" lvl="5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2286000" lvl="5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</a:pPr>
            <a:endParaRPr/>
          </a:p>
          <a:p>
            <a:pPr marL="1885950" lvl="5" indent="-857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</a:pPr>
            <a:endParaRPr/>
          </a:p>
          <a:p>
            <a:pPr marL="1885950" lvl="5" indent="-857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</a:pPr>
            <a:endParaRPr/>
          </a:p>
          <a:p>
            <a:pPr marL="1885950" lvl="5" indent="-857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</a:pPr>
            <a:endParaRPr/>
          </a:p>
        </p:txBody>
      </p:sp>
      <p:sp>
        <p:nvSpPr>
          <p:cNvPr id="148" name="Google Shape;148;p24"/>
          <p:cNvSpPr txBox="1"/>
          <p:nvPr/>
        </p:nvSpPr>
        <p:spPr>
          <a:xfrm>
            <a:off x="457200" y="4038600"/>
            <a:ext cx="8305800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Lines + TPL remained for 24hrs, BP and HR were stable with good urine output and the infusions were discontinued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>
            <a:spLocks noGrp="1"/>
          </p:cNvSpPr>
          <p:nvPr>
            <p:ph type="body" idx="4294967295"/>
          </p:nvPr>
        </p:nvSpPr>
        <p:spPr>
          <a:xfrm>
            <a:off x="457200" y="685800"/>
            <a:ext cx="8229600" cy="5973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During this period her Mg and PO</a:t>
            </a:r>
            <a:r>
              <a:rPr lang="en-US" sz="2800" baseline="-25000"/>
              <a:t>4</a:t>
            </a:r>
            <a:r>
              <a:rPr lang="en-US" sz="2800" baseline="30000"/>
              <a:t>-</a:t>
            </a:r>
            <a:r>
              <a:rPr lang="en-US" sz="2800"/>
              <a:t> were replaced as well</a:t>
            </a:r>
            <a:endParaRPr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She was also treated for a LRTI and a cellulitis from venflon sites</a:t>
            </a:r>
            <a:endParaRPr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Was then transferred back for psychiatric input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>
            <a:spLocks noGrp="1"/>
          </p:cNvSpPr>
          <p:nvPr>
            <p:ph type="title"/>
          </p:nvPr>
        </p:nvSpPr>
        <p:spPr>
          <a:xfrm>
            <a:off x="566871" y="-76200"/>
            <a:ext cx="7924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to do if a SEVERE overdose comes to you</a:t>
            </a:r>
            <a:endParaRPr/>
          </a:p>
        </p:txBody>
      </p:sp>
      <p:sp>
        <p:nvSpPr>
          <p:cNvPr id="159" name="Google Shape;159;p26"/>
          <p:cNvSpPr txBox="1">
            <a:spLocks noGrp="1"/>
          </p:cNvSpPr>
          <p:nvPr>
            <p:ph type="body" idx="4294967295"/>
          </p:nvPr>
        </p:nvSpPr>
        <p:spPr>
          <a:xfrm>
            <a:off x="457200" y="12954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Consider….</a:t>
            </a:r>
            <a:endParaRPr/>
          </a:p>
          <a:p>
            <a:pPr marL="1314450" lvl="2" indent="-5143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lang="en-US" sz="2000"/>
              <a:t>Insulin/Dextrose		</a:t>
            </a:r>
            <a:endParaRPr/>
          </a:p>
          <a:p>
            <a:pPr marL="1257300" lvl="3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/>
              <a:t> If BM &lt;10 50ml of 50% Dextrose</a:t>
            </a:r>
            <a:endParaRPr/>
          </a:p>
          <a:p>
            <a:pPr marL="1257300" lvl="3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/>
              <a:t> If K+ &lt;2.5 then 20mmol KCL over 30mins</a:t>
            </a:r>
            <a:endParaRPr/>
          </a:p>
          <a:p>
            <a:pPr marL="1257300" lvl="3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/>
              <a:t>Then give a bolus of 1unit/kg followed by infusion of 0.5 to 2units/kg/hr with potential to increase by 2units/kg/hr every 10mins up to 10units/kg/hr if there is on decrease in Cardiac OP or hypotension </a:t>
            </a:r>
            <a:endParaRPr/>
          </a:p>
          <a:p>
            <a:pPr marL="1257300" lvl="3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/>
              <a:t>Maintain BM (start with 10% Dextrose at 100ml/hr), and check BM every 10mins during dose changes then 30-60mins once stable</a:t>
            </a:r>
            <a:endParaRPr/>
          </a:p>
          <a:p>
            <a:pPr marL="1257300" lvl="3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</a:pPr>
            <a:r>
              <a:rPr lang="en-US"/>
              <a:t>Check K+ hourly</a:t>
            </a:r>
            <a:endParaRPr/>
          </a:p>
        </p:txBody>
      </p:sp>
      <p:sp>
        <p:nvSpPr>
          <p:cNvPr id="160" name="Google Shape;160;p26"/>
          <p:cNvSpPr txBox="1"/>
          <p:nvPr/>
        </p:nvSpPr>
        <p:spPr>
          <a:xfrm>
            <a:off x="800100" y="6049963"/>
            <a:ext cx="75438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be targeting a systolic of &gt;100mmHg and HR of &gt;50bpm,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….And Don’t forget</a:t>
            </a:r>
            <a:endParaRPr/>
          </a:p>
        </p:txBody>
      </p:sp>
      <p:sp>
        <p:nvSpPr>
          <p:cNvPr id="166" name="Google Shape;166;p27"/>
          <p:cNvSpPr txBox="1">
            <a:spLocks noGrp="1"/>
          </p:cNvSpPr>
          <p:nvPr>
            <p:ph type="body" idx="4294967295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Once cardiac function improves taper and stop the insulin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Dextrose should continue for a period of time due to elevated insulin levels from infusion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Regularly check K+ as again levels of insulin still could be high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8"/>
          <p:cNvSpPr txBox="1">
            <a:spLocks noGrp="1"/>
          </p:cNvSpPr>
          <p:nvPr>
            <p:ph type="body" idx="4294967295"/>
          </p:nvPr>
        </p:nvSpPr>
        <p:spPr>
          <a:xfrm>
            <a:off x="76200" y="609600"/>
            <a:ext cx="8229600" cy="5668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371600" lvl="2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 startAt="2"/>
            </a:pPr>
            <a:r>
              <a:rPr lang="en-US" sz="2400"/>
              <a:t>Activated charcoal can be offered but benefits are still unclear</a:t>
            </a:r>
            <a:endParaRPr/>
          </a:p>
          <a:p>
            <a:pPr marL="1371600" lvl="2" indent="-3048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371600" lvl="2" indent="-4572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 startAt="2"/>
            </a:pPr>
            <a:r>
              <a:rPr lang="en-US" sz="2400"/>
              <a:t>Gastric aspiration/lavage or bowel irrigation within 1 hr of potentially life threatening over dose can be attempted </a:t>
            </a:r>
            <a:endParaRPr/>
          </a:p>
          <a:p>
            <a:pPr marL="1371600" lvl="2" indent="-3048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371600" lvl="2" indent="-4572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 startAt="2"/>
            </a:pPr>
            <a:r>
              <a:rPr lang="en-US" sz="2400"/>
              <a:t>Electrolyte corrections</a:t>
            </a:r>
            <a:endParaRPr/>
          </a:p>
          <a:p>
            <a:pPr marL="1543050" lvl="4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-"/>
            </a:pPr>
            <a:r>
              <a:rPr lang="en-US" sz="2400"/>
              <a:t>QRS prolongation – due to Na</a:t>
            </a:r>
            <a:r>
              <a:rPr lang="en-US" sz="2400" baseline="30000"/>
              <a:t>+</a:t>
            </a:r>
            <a:r>
              <a:rPr lang="en-US" sz="2400"/>
              <a:t> channel blockade increases risk of VT – Can give Bicarbonate</a:t>
            </a:r>
            <a:endParaRPr/>
          </a:p>
          <a:p>
            <a:pPr marL="1543050" lvl="4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-"/>
            </a:pPr>
            <a:r>
              <a:rPr lang="en-US" sz="2400"/>
              <a:t>QT prolongation – due to K</a:t>
            </a:r>
            <a:r>
              <a:rPr lang="en-US" sz="2400" baseline="30000"/>
              <a:t>+</a:t>
            </a:r>
            <a:r>
              <a:rPr lang="en-US" sz="2400"/>
              <a:t> blockcade increases risk of Torsades – Can give Mg to prevent TdP 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9"/>
          <p:cNvSpPr txBox="1">
            <a:spLocks noGrp="1"/>
          </p:cNvSpPr>
          <p:nvPr>
            <p:ph type="title"/>
          </p:nvPr>
        </p:nvSpPr>
        <p:spPr>
          <a:xfrm>
            <a:off x="609600" y="-457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Insulin + Dextrose – The Heroes!</a:t>
            </a:r>
            <a:endParaRPr/>
          </a:p>
        </p:txBody>
      </p:sp>
      <p:sp>
        <p:nvSpPr>
          <p:cNvPr id="177" name="Google Shape;177;p29"/>
          <p:cNvSpPr txBox="1">
            <a:spLocks noGrp="1"/>
          </p:cNvSpPr>
          <p:nvPr>
            <p:ph type="body" idx="4294967295"/>
          </p:nvPr>
        </p:nvSpPr>
        <p:spPr>
          <a:xfrm>
            <a:off x="427290" y="685800"/>
            <a:ext cx="8686800" cy="57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Insulin + Dextrose is meant to improve Myocardial contractility and systemic perfusion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Increase Carbohydrate uptake 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Inhibit free fatty acid metabolism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Improves local Microcirculation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Accelerates oxidation of myocardial lactate and helps to reverse metabolic acidosis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>
            <a:spLocks noGrp="1"/>
          </p:cNvSpPr>
          <p:nvPr>
            <p:ph type="title"/>
          </p:nvPr>
        </p:nvSpPr>
        <p:spPr>
          <a:xfrm>
            <a:off x="462185" y="0"/>
            <a:ext cx="7924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if……</a:t>
            </a:r>
            <a:endParaRPr/>
          </a:p>
        </p:txBody>
      </p:sp>
      <p:sp>
        <p:nvSpPr>
          <p:cNvPr id="183" name="Google Shape;183;p30"/>
          <p:cNvSpPr txBox="1">
            <a:spLocks noGrp="1"/>
          </p:cNvSpPr>
          <p:nvPr>
            <p:ph type="body" idx="4294967295"/>
          </p:nvPr>
        </p:nvSpPr>
        <p:spPr>
          <a:xfrm>
            <a:off x="457200" y="1600201"/>
            <a:ext cx="8229600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203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/>
              <a:t>Bradycardic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Can try Atropine 0.5 – 1.2 mg repeatedly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Can try Dobutamine or Isoprenaline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TPL</a:t>
            </a:r>
            <a:endParaRPr/>
          </a:p>
        </p:txBody>
      </p:sp>
      <p:sp>
        <p:nvSpPr>
          <p:cNvPr id="184" name="Google Shape;184;p30"/>
          <p:cNvSpPr txBox="1"/>
          <p:nvPr/>
        </p:nvSpPr>
        <p:spPr>
          <a:xfrm>
            <a:off x="457200" y="3810000"/>
            <a:ext cx="8229600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Hypotensive</a:t>
            </a:r>
            <a:endParaRPr/>
          </a:p>
          <a:p>
            <a:pPr marL="1200150" marR="0" lvl="2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10% CaCl 0.2ml/kg up to a max of 10ml over 5mins OR 10% Ca Gluconate 0.6ml/kg up to 30ml over 5mins</a:t>
            </a:r>
            <a:endParaRPr/>
          </a:p>
          <a:p>
            <a:pPr marL="1257300" marR="0" lvl="2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be repeated up to 4 times every 10-20mims OR</a:t>
            </a:r>
            <a:endParaRPr/>
          </a:p>
          <a:p>
            <a:pPr marL="1257300" marR="0" lvl="2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Infusion at 0.2ml/kg/hr but closely monitor Ca.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>
            <a:spLocks noGrp="1"/>
          </p:cNvSpPr>
          <p:nvPr>
            <p:ph type="body" idx="4294967295"/>
          </p:nvPr>
        </p:nvSpPr>
        <p:spPr>
          <a:xfrm>
            <a:off x="457200" y="381000"/>
            <a:ext cx="8229600" cy="574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Severe hypotension can try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Insulin/Dextrose 0.5-2units/kg/hr</a:t>
            </a:r>
            <a:endParaRPr sz="2400"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Glucagon 5-10mg bolus over 1-2mins then 50-150mcg/kg/hr</a:t>
            </a:r>
            <a:endParaRPr sz="2400"/>
          </a:p>
          <a:p>
            <a:pPr marL="514350" lvl="1" indent="-190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457200" lvl="1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If ineffective can try Adrenaline or Dobutamine+Noradrenaline</a:t>
            </a:r>
            <a:endParaRPr sz="2400"/>
          </a:p>
          <a:p>
            <a:pPr marL="457200" lvl="1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457200" lvl="1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To consider</a:t>
            </a:r>
            <a:endParaRPr/>
          </a:p>
          <a:p>
            <a:pPr marL="457200" lvl="1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If hypotensive due to reduced SVR then Norad or high dose dopamine</a:t>
            </a:r>
            <a:endParaRPr/>
          </a:p>
          <a:p>
            <a:pPr marL="457200" lvl="1" indent="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/>
              <a:t>If hypotensive due to –ive chronotropic effect then try dobutamine, Isoprenaline or low dose dopamine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/>
              <a:t>Disclaimer*</a:t>
            </a:r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>
            <a:spLocks noGrp="1"/>
          </p:cNvSpPr>
          <p:nvPr>
            <p:ph type="body" idx="4294967295"/>
          </p:nvPr>
        </p:nvSpPr>
        <p:spPr>
          <a:xfrm>
            <a:off x="457200" y="381000"/>
            <a:ext cx="82296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If those fail can try Intralipid (lipid emulsion)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/>
              <a:t>at 1.5ml/kg 20% Intralipid IV bolus then 0.25-0.5ml/kg/min for 30-60mins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/>
              <a:t>Can be done up to 2 times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There have been reported cases of Methylene Blue, Levosimendan, Vasopressin, Metaraminol and plasmapheresis have show to have some effect</a:t>
            </a:r>
            <a:endParaRPr/>
          </a:p>
          <a:p>
            <a:pPr marL="171450" lvl="0" indent="-44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Furthermore there have been cases that showed IABP or cardiac bypass have been effective for hypotension</a:t>
            </a:r>
            <a:endParaRPr/>
          </a:p>
          <a:p>
            <a:pPr marL="171450" lvl="0" indent="-44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/>
              <a:t>In life threatening haemodynamc instability VA – ECMO has been used to aid recovery as well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3"/>
          <p:cNvSpPr txBox="1">
            <a:spLocks noGrp="1"/>
          </p:cNvSpPr>
          <p:nvPr>
            <p:ph type="body" idx="4294967295"/>
          </p:nvPr>
        </p:nvSpPr>
        <p:spPr>
          <a:xfrm>
            <a:off x="457200" y="381000"/>
            <a:ext cx="8229600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/>
              <a:t>FYI</a:t>
            </a:r>
            <a:endParaRPr/>
          </a:p>
          <a:p>
            <a:pPr marL="514350" lvl="0" indent="-5143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en-US" sz="2400"/>
              <a:t>Peak plasma concentration of Diltiazem from ingestion is 1-4hrs and 5-11hr if MR</a:t>
            </a:r>
            <a:endParaRPr/>
          </a:p>
          <a:p>
            <a:pPr marL="51435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514350" lvl="0" indent="-5143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en-US" sz="2400"/>
              <a:t>Half life of Diltazem is 3-8hrs</a:t>
            </a:r>
            <a:endParaRPr/>
          </a:p>
          <a:p>
            <a:pPr marL="51435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514350" lvl="0" indent="-5143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en-US" sz="2400"/>
              <a:t>Under goes 1</a:t>
            </a:r>
            <a:r>
              <a:rPr lang="en-US" sz="2400" baseline="30000"/>
              <a:t>st</a:t>
            </a:r>
            <a:r>
              <a:rPr lang="en-US" sz="2400"/>
              <a:t> order elimination</a:t>
            </a:r>
            <a:endParaRPr/>
          </a:p>
          <a:p>
            <a:pPr marL="51435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514350" lvl="0" indent="-5143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en-US" sz="2400"/>
              <a:t>All overdoses need 12hrs monitoring if standard Diltiazem and 24hrs if MR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4"/>
          <p:cNvSpPr txBox="1">
            <a:spLocks noGrp="1"/>
          </p:cNvSpPr>
          <p:nvPr>
            <p:ph type="title"/>
          </p:nvPr>
        </p:nvSpPr>
        <p:spPr>
          <a:xfrm>
            <a:off x="457200" y="0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Are we alone?</a:t>
            </a:r>
            <a:endParaRPr/>
          </a:p>
        </p:txBody>
      </p:sp>
      <p:sp>
        <p:nvSpPr>
          <p:cNvPr id="205" name="Google Shape;205;p34"/>
          <p:cNvSpPr txBox="1">
            <a:spLocks noGrp="1"/>
          </p:cNvSpPr>
          <p:nvPr>
            <p:ph type="body" idx="4294967295"/>
          </p:nvPr>
        </p:nvSpPr>
        <p:spPr>
          <a:xfrm>
            <a:off x="457200" y="1066800"/>
            <a:ext cx="8229600" cy="4906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18yr Female – ingested 14.94grams – CHB, cardiogenic shock, asystole ARF – vasopressors, IV Ca</a:t>
            </a:r>
            <a:r>
              <a:rPr lang="en-US" sz="2800" baseline="30000"/>
              <a:t>2+</a:t>
            </a:r>
            <a:r>
              <a:rPr lang="en-US" sz="2800"/>
              <a:t>, Glucagon, charcoal haemoperfusion, TPL + IABP and 12 days in hospital = survived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16yr Female – ingested 12gm – multiple cardiac arrests and 15days in ICU = survived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60yr Male – ingested 8gm – Gastric lavage, charcoal and TPLs = passed away 20hrs post ingestion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65 yr Male – ingested 2.16 grams = passed away 17hrs post ingestion (accidental ingestion)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body" idx="4294967295"/>
          </p:nvPr>
        </p:nvSpPr>
        <p:spPr>
          <a:xfrm>
            <a:off x="457200" y="533400"/>
            <a:ext cx="8229600" cy="559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51 year old female presented at approximately 19:00 after ingesting 3.6 grams of Diltiazem MR and a bottle of wine at approx 18:00 (MR doses vary from 260 to 360mg/day)</a:t>
            </a:r>
            <a:endParaRPr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Stated wanted to ended life because was becoming irritated with voices she was hearing</a:t>
            </a:r>
            <a:endParaRPr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Was on day pass from a psychiatric facility under detention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body" idx="4294967295"/>
          </p:nvPr>
        </p:nvSpPr>
        <p:spPr>
          <a:xfrm>
            <a:off x="457200" y="152400"/>
            <a:ext cx="8229600" cy="6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27"/>
              <a:buNone/>
            </a:pPr>
            <a:r>
              <a:rPr lang="en-US" sz="5827" u="sng"/>
              <a:t>Background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None/>
            </a:pPr>
            <a:endParaRPr sz="1942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US" sz="1942"/>
              <a:t>Hypothyroidism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US" sz="1942"/>
              <a:t>Previous overdose on Diltiazem May 2015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US" sz="1942"/>
              <a:t>Previous overdose on Lorazepam March 2016 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US" sz="1942"/>
              <a:t>Bipolar Affective Disorder</a:t>
            </a:r>
            <a:endParaRPr/>
          </a:p>
          <a:p>
            <a:pPr marL="171450" lvl="0" indent="-48133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None/>
            </a:pPr>
            <a:endParaRPr sz="1942"/>
          </a:p>
          <a:p>
            <a:pPr marL="171450" lvl="0" indent="-48133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None/>
            </a:pPr>
            <a:endParaRPr sz="1942"/>
          </a:p>
          <a:p>
            <a:pPr marL="0" lvl="0" indent="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440"/>
              <a:buNone/>
            </a:pPr>
            <a:r>
              <a:rPr lang="en-US" sz="4440" u="sng"/>
              <a:t>Medications prior to admission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None/>
            </a:pPr>
            <a:endParaRPr sz="1942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US" sz="1942"/>
              <a:t>Trazedone</a:t>
            </a:r>
            <a:endParaRPr sz="1942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US" sz="1942"/>
              <a:t>Olanzapie</a:t>
            </a:r>
            <a:endParaRPr sz="1942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US" sz="1942"/>
              <a:t>Levothyroxine</a:t>
            </a:r>
            <a:endParaRPr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US" sz="1942"/>
              <a:t>Liothyronine</a:t>
            </a:r>
            <a:endParaRPr sz="1942"/>
          </a:p>
          <a:p>
            <a:pPr marL="171450" lvl="0" indent="-17145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Char char="•"/>
            </a:pPr>
            <a:r>
              <a:rPr lang="en-US" sz="1942"/>
              <a:t>Estradiaol</a:t>
            </a:r>
            <a:endParaRPr sz="1942"/>
          </a:p>
          <a:p>
            <a:pPr marL="171450" lvl="0" indent="-48133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None/>
            </a:pPr>
            <a:endParaRPr sz="1942"/>
          </a:p>
          <a:p>
            <a:pPr marL="0" lvl="0" indent="0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None/>
            </a:pPr>
            <a:r>
              <a:rPr lang="en-US" sz="1942"/>
              <a:t> </a:t>
            </a:r>
            <a:endParaRPr/>
          </a:p>
          <a:p>
            <a:pPr marL="171450" lvl="0" indent="-48133" algn="l" rtl="0">
              <a:lnSpc>
                <a:spcPct val="8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942"/>
              <a:buNone/>
            </a:pPr>
            <a:endParaRPr sz="1942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>
            <a:spLocks noGrp="1"/>
          </p:cNvSpPr>
          <p:nvPr>
            <p:ph type="body" idx="4294967295"/>
          </p:nvPr>
        </p:nvSpPr>
        <p:spPr>
          <a:xfrm>
            <a:off x="228600" y="1112837"/>
            <a:ext cx="8229600" cy="574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Obs: BP 74/47. 73bpm, O2 96% on Air, GCS 15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Physical exam nil of note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ECG – 1</a:t>
            </a:r>
            <a:r>
              <a:rPr lang="en-US" baseline="30000"/>
              <a:t>st</a:t>
            </a:r>
            <a:r>
              <a:rPr lang="en-US"/>
              <a:t> AV block (19:35)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ABG: pH 7.39, Lac 4.1, HCO3 21.6 pO 17.5 pCO2 4.5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Given Glucagon 10mg, CaCl 10% 10ml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ECG (20:40) – Junctional Rhythm (60bpm)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US"/>
              <a:t>Was given Atropine 1.2mg IV, repeat ECG showed SR at 73bpm</a:t>
            </a:r>
            <a:endParaRPr/>
          </a:p>
        </p:txBody>
      </p:sp>
      <p:sp>
        <p:nvSpPr>
          <p:cNvPr id="111" name="Google Shape;111;p17"/>
          <p:cNvSpPr txBox="1"/>
          <p:nvPr/>
        </p:nvSpPr>
        <p:spPr>
          <a:xfrm>
            <a:off x="457200" y="228599"/>
            <a:ext cx="55626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Examination: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>
            <a:spLocks noGrp="1"/>
          </p:cNvSpPr>
          <p:nvPr>
            <p:ph type="body" idx="4294967295"/>
          </p:nvPr>
        </p:nvSpPr>
        <p:spPr>
          <a:xfrm>
            <a:off x="228600" y="1524000"/>
            <a:ext cx="8229600" cy="5821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At this point anesthetics was consulted and a CVC + Arterial line were inserted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Glucagon was started on 50mcg/kg/hr</a:t>
            </a: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Were also advised to continue giving Atropine if required and start Adrenaline if became hypotensive and bradycardic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Toxbase was consulted and consultant discussed in person with Toxbase regarding advice. The following happened….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  <p:sp>
        <p:nvSpPr>
          <p:cNvPr id="117" name="Google Shape;117;p18"/>
          <p:cNvSpPr txBox="1"/>
          <p:nvPr/>
        </p:nvSpPr>
        <p:spPr>
          <a:xfrm>
            <a:off x="228600" y="304800"/>
            <a:ext cx="5410200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Came Next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>
            <a:spLocks noGrp="1"/>
          </p:cNvSpPr>
          <p:nvPr>
            <p:ph type="body" idx="4294967295"/>
          </p:nvPr>
        </p:nvSpPr>
        <p:spPr>
          <a:xfrm>
            <a:off x="457200" y="609600"/>
            <a:ext cx="8229600" cy="62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50ml of 50% Dextrose was given as BM was &lt;10 (22:00)</a:t>
            </a:r>
            <a:endParaRPr sz="2800"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Then given bolus of 78units Actrapid (1unit/kg)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At this point HR decreased to 48, BP 82/45, was given 600mcg Atropine HR 62, BP 82/50 ECG showed Junctional Rhythm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Further 1.2mg Atropine given - HR 63, BP 110/57 ECG showed NSR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ABG: pH 7.35, pO</a:t>
            </a:r>
            <a:r>
              <a:rPr lang="en-US" sz="2800" baseline="-25000"/>
              <a:t>2</a:t>
            </a:r>
            <a:r>
              <a:rPr lang="en-US" sz="2800"/>
              <a:t> 13.3, pCO</a:t>
            </a:r>
            <a:r>
              <a:rPr lang="en-US" sz="2800" baseline="-25000"/>
              <a:t>2 </a:t>
            </a:r>
            <a:r>
              <a:rPr lang="en-US" sz="2800"/>
              <a:t>4.59, Lac 4.1 BM 18.4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body" idx="4294967295"/>
          </p:nvPr>
        </p:nvSpPr>
        <p:spPr>
          <a:xfrm>
            <a:off x="457200" y="381000"/>
            <a:ext cx="8229600" cy="574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Insulin infusion start at 38units/hr  (0.5units/kg/hr)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Dextrose 10% w 40mmol KCL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Glucagon 4mg/hr (50mcg/kg/hr)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BP + HR remained stable 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Obs remained stable and was T/F to CCU at QEUH (Prior to T/F Glucagon was stopped</a:t>
            </a:r>
            <a:r>
              <a:rPr lang="en-US"/>
              <a:t>)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>
            <a:spLocks noGrp="1"/>
          </p:cNvSpPr>
          <p:nvPr>
            <p:ph type="body" idx="4294967295"/>
          </p:nvPr>
        </p:nvSpPr>
        <p:spPr>
          <a:xfrm>
            <a:off x="457200" y="381000"/>
            <a:ext cx="8229600" cy="5745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After transfer (via Retrieval Team as lived far away) (~3:00)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BP 98/58, 98% on 4L, RR 23, HR 70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Restarted insulin at 38units/hr, 10% Dextrose, NaCl + 40mmol KCL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However, shortly after BP went down to 70/40m HR still remained ~70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Insulin was eventually increased to 1.5units/kg/hr</a:t>
            </a:r>
            <a:endParaRPr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1332</Words>
  <Application>Microsoft Office PowerPoint</Application>
  <PresentationFormat>On-screen Show (4:3)</PresentationFormat>
  <Paragraphs>171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QUACK theme</vt:lpstr>
      <vt:lpstr>Diltiazem: An Uncommon Overdose</vt:lpstr>
      <vt:lpstr>Disclaimer*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to do if a SEVERE overdose comes to you</vt:lpstr>
      <vt:lpstr>….And Don’t forget</vt:lpstr>
      <vt:lpstr>PowerPoint Presentation</vt:lpstr>
      <vt:lpstr>Insulin + Dextrose – The Heroes!</vt:lpstr>
      <vt:lpstr>What if……</vt:lpstr>
      <vt:lpstr>PowerPoint Presentation</vt:lpstr>
      <vt:lpstr>PowerPoint Presentation</vt:lpstr>
      <vt:lpstr>PowerPoint Presentation</vt:lpstr>
      <vt:lpstr>Are we alone?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Diltiazem: An Uncommon Overdose</dc:title>
  <cp:lastModifiedBy>INGRAM, Gareth (NHS GREATER GLASGOW &amp; CLYDE)</cp:lastModifiedBy>
  <cp:revision>1</cp:revision>
  <dcterms:modified xsi:type="dcterms:W3CDTF">2020-11-12T20:59:29Z</dcterms:modified>
</cp:coreProperties>
</file>