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19" r:id="rId3"/>
    <p:sldId id="303" r:id="rId4"/>
    <p:sldId id="291" r:id="rId5"/>
    <p:sldId id="302" r:id="rId6"/>
    <p:sldId id="293" r:id="rId7"/>
    <p:sldId id="257" r:id="rId8"/>
    <p:sldId id="258" r:id="rId9"/>
    <p:sldId id="259" r:id="rId10"/>
    <p:sldId id="260" r:id="rId11"/>
    <p:sldId id="261" r:id="rId12"/>
    <p:sldId id="267" r:id="rId13"/>
    <p:sldId id="263" r:id="rId14"/>
    <p:sldId id="264" r:id="rId15"/>
    <p:sldId id="265" r:id="rId16"/>
    <p:sldId id="266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7" r:id="rId34"/>
    <p:sldId id="288" r:id="rId35"/>
    <p:sldId id="285" r:id="rId36"/>
    <p:sldId id="286" r:id="rId37"/>
    <p:sldId id="289" r:id="rId38"/>
    <p:sldId id="290" r:id="rId39"/>
    <p:sldId id="292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8" r:id="rId59"/>
    <p:sldId id="314" r:id="rId60"/>
    <p:sldId id="315" r:id="rId61"/>
    <p:sldId id="317" r:id="rId62"/>
    <p:sldId id="320" r:id="rId63"/>
    <p:sldId id="321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605" y="5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2B722-C2ED-4E2E-A5A3-0BEB5E56204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4E88AC7-4BB1-47E9-A36C-F706024D34CC}">
      <dgm:prSet phldrT="[Text]"/>
      <dgm:spPr/>
      <dgm:t>
        <a:bodyPr/>
        <a:lstStyle/>
        <a:p>
          <a:r>
            <a:rPr lang="en-GB" dirty="0"/>
            <a:t>NSAIDs</a:t>
          </a:r>
        </a:p>
      </dgm:t>
    </dgm:pt>
    <dgm:pt modelId="{757820C3-A381-4326-971D-2B4F77450AEB}" type="parTrans" cxnId="{BEA63BFC-735D-40D8-B294-B67958BE26C7}">
      <dgm:prSet/>
      <dgm:spPr/>
      <dgm:t>
        <a:bodyPr/>
        <a:lstStyle/>
        <a:p>
          <a:endParaRPr lang="en-GB"/>
        </a:p>
      </dgm:t>
    </dgm:pt>
    <dgm:pt modelId="{0E6AB15F-8792-4302-ACEF-17FD38DBB3D6}" type="sibTrans" cxnId="{BEA63BFC-735D-40D8-B294-B67958BE26C7}">
      <dgm:prSet/>
      <dgm:spPr/>
      <dgm:t>
        <a:bodyPr/>
        <a:lstStyle/>
        <a:p>
          <a:endParaRPr lang="en-GB"/>
        </a:p>
      </dgm:t>
    </dgm:pt>
    <dgm:pt modelId="{DC8C0A78-C635-451E-A7B9-155688699498}">
      <dgm:prSet phldrT="[Text]"/>
      <dgm:spPr/>
      <dgm:t>
        <a:bodyPr/>
        <a:lstStyle/>
        <a:p>
          <a:r>
            <a:rPr lang="en-GB" dirty="0"/>
            <a:t>Colchicine</a:t>
          </a:r>
        </a:p>
      </dgm:t>
    </dgm:pt>
    <dgm:pt modelId="{71509FA1-FD62-444E-8AF8-FDAE84D39043}" type="parTrans" cxnId="{FD5D4F7B-73E3-497F-A67B-AF698D3B63DC}">
      <dgm:prSet/>
      <dgm:spPr/>
      <dgm:t>
        <a:bodyPr/>
        <a:lstStyle/>
        <a:p>
          <a:endParaRPr lang="en-GB"/>
        </a:p>
      </dgm:t>
    </dgm:pt>
    <dgm:pt modelId="{83C7DEB4-E1FF-47B9-AD77-A02AEF4283E6}" type="sibTrans" cxnId="{FD5D4F7B-73E3-497F-A67B-AF698D3B63DC}">
      <dgm:prSet/>
      <dgm:spPr/>
      <dgm:t>
        <a:bodyPr/>
        <a:lstStyle/>
        <a:p>
          <a:endParaRPr lang="en-GB"/>
        </a:p>
      </dgm:t>
    </dgm:pt>
    <dgm:pt modelId="{33E07267-884C-486B-9890-13E2896F2ED2}">
      <dgm:prSet phldrT="[Text]"/>
      <dgm:spPr/>
      <dgm:t>
        <a:bodyPr/>
        <a:lstStyle/>
        <a:p>
          <a:r>
            <a:rPr lang="en-GB" dirty="0"/>
            <a:t>Steroids</a:t>
          </a:r>
        </a:p>
      </dgm:t>
    </dgm:pt>
    <dgm:pt modelId="{DC586410-2D6C-42FC-9C56-479DAC24B5D7}" type="parTrans" cxnId="{BEA5B71F-816D-4795-B8A2-D7756A9C9568}">
      <dgm:prSet/>
      <dgm:spPr/>
      <dgm:t>
        <a:bodyPr/>
        <a:lstStyle/>
        <a:p>
          <a:endParaRPr lang="en-GB"/>
        </a:p>
      </dgm:t>
    </dgm:pt>
    <dgm:pt modelId="{77CCF2E3-4FB9-410C-A28B-A093359F63D7}" type="sibTrans" cxnId="{BEA5B71F-816D-4795-B8A2-D7756A9C9568}">
      <dgm:prSet/>
      <dgm:spPr/>
      <dgm:t>
        <a:bodyPr/>
        <a:lstStyle/>
        <a:p>
          <a:endParaRPr lang="en-GB"/>
        </a:p>
      </dgm:t>
    </dgm:pt>
    <dgm:pt modelId="{2A8BE004-3DDC-4E9C-9BE0-6D3029EC41D4}" type="pres">
      <dgm:prSet presAssocID="{AD72B722-C2ED-4E2E-A5A3-0BEB5E56204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F688C153-BD30-4FC9-9F26-01E84D883AB6}" type="pres">
      <dgm:prSet presAssocID="{33E07267-884C-486B-9890-13E2896F2ED2}" presName="Accent3" presStyleCnt="0"/>
      <dgm:spPr/>
    </dgm:pt>
    <dgm:pt modelId="{588ED51F-775A-47D8-B3F6-FE4C36D0A250}" type="pres">
      <dgm:prSet presAssocID="{33E07267-884C-486B-9890-13E2896F2ED2}" presName="Accent" presStyleLbl="node1" presStyleIdx="0" presStyleCnt="3"/>
      <dgm:spPr/>
    </dgm:pt>
    <dgm:pt modelId="{C4BC3CFB-E29F-452B-8F32-81342439983E}" type="pres">
      <dgm:prSet presAssocID="{33E07267-884C-486B-9890-13E2896F2ED2}" presName="ParentBackground3" presStyleCnt="0"/>
      <dgm:spPr/>
    </dgm:pt>
    <dgm:pt modelId="{5429CF3C-7C87-48C2-8095-5698D7A916E1}" type="pres">
      <dgm:prSet presAssocID="{33E07267-884C-486B-9890-13E2896F2ED2}" presName="ParentBackground" presStyleLbl="fgAcc1" presStyleIdx="0" presStyleCnt="3"/>
      <dgm:spPr/>
    </dgm:pt>
    <dgm:pt modelId="{806F7003-97FF-40C9-A72B-9D4D0689E1A3}" type="pres">
      <dgm:prSet presAssocID="{33E07267-884C-486B-9890-13E2896F2ED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51ECF13-EE43-45F7-9196-00BE428336AC}" type="pres">
      <dgm:prSet presAssocID="{DC8C0A78-C635-451E-A7B9-155688699498}" presName="Accent2" presStyleCnt="0"/>
      <dgm:spPr/>
    </dgm:pt>
    <dgm:pt modelId="{8F9F20C6-B8E3-4AAF-8EF0-F82E3F123FD0}" type="pres">
      <dgm:prSet presAssocID="{DC8C0A78-C635-451E-A7B9-155688699498}" presName="Accent" presStyleLbl="node1" presStyleIdx="1" presStyleCnt="3"/>
      <dgm:spPr/>
    </dgm:pt>
    <dgm:pt modelId="{CB891AA1-87EE-4A63-A442-F0D2C04A92B7}" type="pres">
      <dgm:prSet presAssocID="{DC8C0A78-C635-451E-A7B9-155688699498}" presName="ParentBackground2" presStyleCnt="0"/>
      <dgm:spPr/>
    </dgm:pt>
    <dgm:pt modelId="{49C969D3-8431-47FC-935B-53196BAEB2A0}" type="pres">
      <dgm:prSet presAssocID="{DC8C0A78-C635-451E-A7B9-155688699498}" presName="ParentBackground" presStyleLbl="fgAcc1" presStyleIdx="1" presStyleCnt="3"/>
      <dgm:spPr/>
    </dgm:pt>
    <dgm:pt modelId="{02B7B415-7EDA-4E16-B808-532ABE8334A8}" type="pres">
      <dgm:prSet presAssocID="{DC8C0A78-C635-451E-A7B9-155688699498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C3FF1A6-35B8-4366-94C0-16E13D02B7D5}" type="pres">
      <dgm:prSet presAssocID="{A4E88AC7-4BB1-47E9-A36C-F706024D34CC}" presName="Accent1" presStyleCnt="0"/>
      <dgm:spPr/>
    </dgm:pt>
    <dgm:pt modelId="{0F0036CE-D35A-4CC7-B68B-5DBB35C248DA}" type="pres">
      <dgm:prSet presAssocID="{A4E88AC7-4BB1-47E9-A36C-F706024D34CC}" presName="Accent" presStyleLbl="node1" presStyleIdx="2" presStyleCnt="3"/>
      <dgm:spPr/>
    </dgm:pt>
    <dgm:pt modelId="{80B364F8-A386-4032-A169-6EFC5545038D}" type="pres">
      <dgm:prSet presAssocID="{A4E88AC7-4BB1-47E9-A36C-F706024D34CC}" presName="ParentBackground1" presStyleCnt="0"/>
      <dgm:spPr/>
    </dgm:pt>
    <dgm:pt modelId="{E567D322-3AC1-491E-A594-0052366B03E5}" type="pres">
      <dgm:prSet presAssocID="{A4E88AC7-4BB1-47E9-A36C-F706024D34CC}" presName="ParentBackground" presStyleLbl="fgAcc1" presStyleIdx="2" presStyleCnt="3"/>
      <dgm:spPr/>
    </dgm:pt>
    <dgm:pt modelId="{64F43B4C-E7F1-4004-9AE6-ECAE592A00C3}" type="pres">
      <dgm:prSet presAssocID="{A4E88AC7-4BB1-47E9-A36C-F706024D34C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EA5B71F-816D-4795-B8A2-D7756A9C9568}" srcId="{AD72B722-C2ED-4E2E-A5A3-0BEB5E562042}" destId="{33E07267-884C-486B-9890-13E2896F2ED2}" srcOrd="2" destOrd="0" parTransId="{DC586410-2D6C-42FC-9C56-479DAC24B5D7}" sibTransId="{77CCF2E3-4FB9-410C-A28B-A093359F63D7}"/>
    <dgm:cxn modelId="{1F31393F-B25D-459D-B761-88DE65AB5576}" type="presOf" srcId="{DC8C0A78-C635-451E-A7B9-155688699498}" destId="{49C969D3-8431-47FC-935B-53196BAEB2A0}" srcOrd="0" destOrd="0" presId="urn:microsoft.com/office/officeart/2011/layout/CircleProcess"/>
    <dgm:cxn modelId="{747DDA40-DE6D-4D57-9D8D-BECDDF171DC8}" type="presOf" srcId="{A4E88AC7-4BB1-47E9-A36C-F706024D34CC}" destId="{64F43B4C-E7F1-4004-9AE6-ECAE592A00C3}" srcOrd="1" destOrd="0" presId="urn:microsoft.com/office/officeart/2011/layout/CircleProcess"/>
    <dgm:cxn modelId="{DF708D58-1882-4092-A5B2-1345DA265CFE}" type="presOf" srcId="{DC8C0A78-C635-451E-A7B9-155688699498}" destId="{02B7B415-7EDA-4E16-B808-532ABE8334A8}" srcOrd="1" destOrd="0" presId="urn:microsoft.com/office/officeart/2011/layout/CircleProcess"/>
    <dgm:cxn modelId="{FD5D4F7B-73E3-497F-A67B-AF698D3B63DC}" srcId="{AD72B722-C2ED-4E2E-A5A3-0BEB5E562042}" destId="{DC8C0A78-C635-451E-A7B9-155688699498}" srcOrd="1" destOrd="0" parTransId="{71509FA1-FD62-444E-8AF8-FDAE84D39043}" sibTransId="{83C7DEB4-E1FF-47B9-AD77-A02AEF4283E6}"/>
    <dgm:cxn modelId="{8D8D3F84-23EC-4A93-9C45-D03E1C2FA335}" type="presOf" srcId="{AD72B722-C2ED-4E2E-A5A3-0BEB5E562042}" destId="{2A8BE004-3DDC-4E9C-9BE0-6D3029EC41D4}" srcOrd="0" destOrd="0" presId="urn:microsoft.com/office/officeart/2011/layout/CircleProcess"/>
    <dgm:cxn modelId="{65C2A199-C179-467C-A78B-4C15F7B88F49}" type="presOf" srcId="{33E07267-884C-486B-9890-13E2896F2ED2}" destId="{806F7003-97FF-40C9-A72B-9D4D0689E1A3}" srcOrd="1" destOrd="0" presId="urn:microsoft.com/office/officeart/2011/layout/CircleProcess"/>
    <dgm:cxn modelId="{3D1B41F7-1A49-450C-B887-224F5D1CE1F8}" type="presOf" srcId="{A4E88AC7-4BB1-47E9-A36C-F706024D34CC}" destId="{E567D322-3AC1-491E-A594-0052366B03E5}" srcOrd="0" destOrd="0" presId="urn:microsoft.com/office/officeart/2011/layout/CircleProcess"/>
    <dgm:cxn modelId="{CBC2BCF7-E29F-4D23-B622-E10CDC381225}" type="presOf" srcId="{33E07267-884C-486B-9890-13E2896F2ED2}" destId="{5429CF3C-7C87-48C2-8095-5698D7A916E1}" srcOrd="0" destOrd="0" presId="urn:microsoft.com/office/officeart/2011/layout/CircleProcess"/>
    <dgm:cxn modelId="{BEA63BFC-735D-40D8-B294-B67958BE26C7}" srcId="{AD72B722-C2ED-4E2E-A5A3-0BEB5E562042}" destId="{A4E88AC7-4BB1-47E9-A36C-F706024D34CC}" srcOrd="0" destOrd="0" parTransId="{757820C3-A381-4326-971D-2B4F77450AEB}" sibTransId="{0E6AB15F-8792-4302-ACEF-17FD38DBB3D6}"/>
    <dgm:cxn modelId="{AC815649-19E0-4A2D-96E8-B4DB410A54AD}" type="presParOf" srcId="{2A8BE004-3DDC-4E9C-9BE0-6D3029EC41D4}" destId="{F688C153-BD30-4FC9-9F26-01E84D883AB6}" srcOrd="0" destOrd="0" presId="urn:microsoft.com/office/officeart/2011/layout/CircleProcess"/>
    <dgm:cxn modelId="{FB1B8526-A8F2-4C2C-8905-BB1809B9B4A0}" type="presParOf" srcId="{F688C153-BD30-4FC9-9F26-01E84D883AB6}" destId="{588ED51F-775A-47D8-B3F6-FE4C36D0A250}" srcOrd="0" destOrd="0" presId="urn:microsoft.com/office/officeart/2011/layout/CircleProcess"/>
    <dgm:cxn modelId="{369B5FBE-B6DE-4EF9-85F1-0997A79E2156}" type="presParOf" srcId="{2A8BE004-3DDC-4E9C-9BE0-6D3029EC41D4}" destId="{C4BC3CFB-E29F-452B-8F32-81342439983E}" srcOrd="1" destOrd="0" presId="urn:microsoft.com/office/officeart/2011/layout/CircleProcess"/>
    <dgm:cxn modelId="{EA18373A-3D67-4E35-9855-21E2CE82F9FF}" type="presParOf" srcId="{C4BC3CFB-E29F-452B-8F32-81342439983E}" destId="{5429CF3C-7C87-48C2-8095-5698D7A916E1}" srcOrd="0" destOrd="0" presId="urn:microsoft.com/office/officeart/2011/layout/CircleProcess"/>
    <dgm:cxn modelId="{FB430C9F-8B7F-4AC2-8883-E1476E8876C1}" type="presParOf" srcId="{2A8BE004-3DDC-4E9C-9BE0-6D3029EC41D4}" destId="{806F7003-97FF-40C9-A72B-9D4D0689E1A3}" srcOrd="2" destOrd="0" presId="urn:microsoft.com/office/officeart/2011/layout/CircleProcess"/>
    <dgm:cxn modelId="{C021202A-A31D-4969-9051-DF9B7574AB11}" type="presParOf" srcId="{2A8BE004-3DDC-4E9C-9BE0-6D3029EC41D4}" destId="{351ECF13-EE43-45F7-9196-00BE428336AC}" srcOrd="3" destOrd="0" presId="urn:microsoft.com/office/officeart/2011/layout/CircleProcess"/>
    <dgm:cxn modelId="{1C724E96-7EDA-49A8-BE99-1823DF2A6350}" type="presParOf" srcId="{351ECF13-EE43-45F7-9196-00BE428336AC}" destId="{8F9F20C6-B8E3-4AAF-8EF0-F82E3F123FD0}" srcOrd="0" destOrd="0" presId="urn:microsoft.com/office/officeart/2011/layout/CircleProcess"/>
    <dgm:cxn modelId="{C2819522-5311-405F-BA44-A4FF08BC0B61}" type="presParOf" srcId="{2A8BE004-3DDC-4E9C-9BE0-6D3029EC41D4}" destId="{CB891AA1-87EE-4A63-A442-F0D2C04A92B7}" srcOrd="4" destOrd="0" presId="urn:microsoft.com/office/officeart/2011/layout/CircleProcess"/>
    <dgm:cxn modelId="{810EFAA4-71AD-4EC7-A966-7DFA8149CD79}" type="presParOf" srcId="{CB891AA1-87EE-4A63-A442-F0D2C04A92B7}" destId="{49C969D3-8431-47FC-935B-53196BAEB2A0}" srcOrd="0" destOrd="0" presId="urn:microsoft.com/office/officeart/2011/layout/CircleProcess"/>
    <dgm:cxn modelId="{5F805BFF-2800-41FD-8782-EB1FF4393127}" type="presParOf" srcId="{2A8BE004-3DDC-4E9C-9BE0-6D3029EC41D4}" destId="{02B7B415-7EDA-4E16-B808-532ABE8334A8}" srcOrd="5" destOrd="0" presId="urn:microsoft.com/office/officeart/2011/layout/CircleProcess"/>
    <dgm:cxn modelId="{2B232672-DAC0-450D-B50D-81AE7BE55AAF}" type="presParOf" srcId="{2A8BE004-3DDC-4E9C-9BE0-6D3029EC41D4}" destId="{8C3FF1A6-35B8-4366-94C0-16E13D02B7D5}" srcOrd="6" destOrd="0" presId="urn:microsoft.com/office/officeart/2011/layout/CircleProcess"/>
    <dgm:cxn modelId="{E03399D1-8B71-40B2-B74F-957B948810BB}" type="presParOf" srcId="{8C3FF1A6-35B8-4366-94C0-16E13D02B7D5}" destId="{0F0036CE-D35A-4CC7-B68B-5DBB35C248DA}" srcOrd="0" destOrd="0" presId="urn:microsoft.com/office/officeart/2011/layout/CircleProcess"/>
    <dgm:cxn modelId="{30E7D26F-DE47-42E8-80C7-045115AEB808}" type="presParOf" srcId="{2A8BE004-3DDC-4E9C-9BE0-6D3029EC41D4}" destId="{80B364F8-A386-4032-A169-6EFC5545038D}" srcOrd="7" destOrd="0" presId="urn:microsoft.com/office/officeart/2011/layout/CircleProcess"/>
    <dgm:cxn modelId="{99CB8438-1AB0-461C-8D2A-FE93BCE343A6}" type="presParOf" srcId="{80B364F8-A386-4032-A169-6EFC5545038D}" destId="{E567D322-3AC1-491E-A594-0052366B03E5}" srcOrd="0" destOrd="0" presId="urn:microsoft.com/office/officeart/2011/layout/CircleProcess"/>
    <dgm:cxn modelId="{0FE71DA9-D03C-46C9-9C83-AD79E3D41008}" type="presParOf" srcId="{2A8BE004-3DDC-4E9C-9BE0-6D3029EC41D4}" destId="{64F43B4C-E7F1-4004-9AE6-ECAE592A00C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8ED51F-775A-47D8-B3F6-FE4C36D0A250}">
      <dsp:nvSpPr>
        <dsp:cNvPr id="0" name=""/>
        <dsp:cNvSpPr/>
      </dsp:nvSpPr>
      <dsp:spPr>
        <a:xfrm>
          <a:off x="4218889" y="1111814"/>
          <a:ext cx="1840353" cy="18406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9CF3C-7C87-48C2-8095-5698D7A916E1}">
      <dsp:nvSpPr>
        <dsp:cNvPr id="0" name=""/>
        <dsp:cNvSpPr/>
      </dsp:nvSpPr>
      <dsp:spPr>
        <a:xfrm>
          <a:off x="4279994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Steroids</a:t>
          </a:r>
        </a:p>
      </dsp:txBody>
      <dsp:txXfrm>
        <a:off x="4525614" y="1418650"/>
        <a:ext cx="1226902" cy="1227021"/>
      </dsp:txXfrm>
    </dsp:sp>
    <dsp:sp modelId="{8F9F20C6-B8E3-4AAF-8EF0-F82E3F123FD0}">
      <dsp:nvSpPr>
        <dsp:cNvPr id="0" name=""/>
        <dsp:cNvSpPr/>
      </dsp:nvSpPr>
      <dsp:spPr>
        <a:xfrm rot="2700000">
          <a:off x="2319047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969D3-8431-47FC-935B-53196BAEB2A0}">
      <dsp:nvSpPr>
        <dsp:cNvPr id="0" name=""/>
        <dsp:cNvSpPr/>
      </dsp:nvSpPr>
      <dsp:spPr>
        <a:xfrm>
          <a:off x="2377936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Colchicine</a:t>
          </a:r>
        </a:p>
      </dsp:txBody>
      <dsp:txXfrm>
        <a:off x="2623556" y="1418650"/>
        <a:ext cx="1226902" cy="1227021"/>
      </dsp:txXfrm>
    </dsp:sp>
    <dsp:sp modelId="{0F0036CE-D35A-4CC7-B68B-5DBB35C248DA}">
      <dsp:nvSpPr>
        <dsp:cNvPr id="0" name=""/>
        <dsp:cNvSpPr/>
      </dsp:nvSpPr>
      <dsp:spPr>
        <a:xfrm rot="2700000">
          <a:off x="416988" y="1114039"/>
          <a:ext cx="1835921" cy="183592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7D322-3AC1-491E-A594-0052366B03E5}">
      <dsp:nvSpPr>
        <dsp:cNvPr id="0" name=""/>
        <dsp:cNvSpPr/>
      </dsp:nvSpPr>
      <dsp:spPr>
        <a:xfrm>
          <a:off x="475877" y="1173181"/>
          <a:ext cx="1718142" cy="17179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NSAIDs</a:t>
          </a:r>
        </a:p>
      </dsp:txBody>
      <dsp:txXfrm>
        <a:off x="721498" y="1418650"/>
        <a:ext cx="1226902" cy="1227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6FA3-DDDA-4A0F-B5ED-075D061009F8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B7E4E-0FF8-45A5-8987-6CEB1DAFD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6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IVDU patients highly likely for multi-organism cultures. Often bugs like strep </a:t>
            </a:r>
            <a:r>
              <a:rPr lang="en-GB" dirty="0" err="1"/>
              <a:t>oralis</a:t>
            </a:r>
            <a:r>
              <a:rPr lang="en-GB" dirty="0"/>
              <a:t>, from licking the needle “clean”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B7E4E-0FF8-45A5-8987-6CEB1DAFD9B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21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Ended up advising aim target INR 3.0-3,5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B7E4E-0FF8-45A5-8987-6CEB1DAFD9B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203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Diagnosis?? </a:t>
            </a:r>
          </a:p>
          <a:p>
            <a:r>
              <a:rPr lang="en-GB" dirty="0"/>
              <a:t>Pseudogout</a:t>
            </a:r>
          </a:p>
          <a:p>
            <a:r>
              <a:rPr lang="en-GB" dirty="0"/>
              <a:t>Based on chondrocalcinosis on knee Xray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B7E4E-0FF8-45A5-8987-6CEB1DAFD9B7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7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49788-E037-4A25-BE12-2CF8478C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06DE-5A40-4CCE-AD8C-1EE722CC6E35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C0E7E-80E2-450D-A10C-903CDC05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8317B-350C-4B44-BB7A-E9C5F23F0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A2A61-6E5D-4581-987D-576AB1BD18F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02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9A86-3883-4AE5-9410-8BD5533F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FC2C8-6768-4F98-8C02-DC5D85C7258A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10D81-CB70-44BB-81F9-CB60F79B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D260-BD88-4564-8EB0-37D7CC4D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345E4-B427-4BE9-8A8A-122AB9843FD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72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EE3BF-F9FA-4EE7-B3BE-9F886081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8959F-217B-47D4-BE07-C73D8436D68F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65796-B0A7-40CA-B1FD-CCD6A7972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8884-9911-49FF-9A1C-F2C531E7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4E9E-42EC-41CD-8149-6923646F972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5075-2100-43BD-9725-688CFE40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25D4-6992-4296-B269-A090BCBB54CC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9A252-5425-4426-AF40-EEE17966E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C9AE8-AB27-4CCD-A49F-2132A27D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52C84-B4DC-48EC-8F02-E031C131BC9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99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03CF1-A808-4C9E-BFB6-9C65EC4C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AFE6-5979-46A3-A927-D12E8BC72C5C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0D56C-8C79-4C29-982B-FC9CAF0A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46AB8-20AD-4F32-ACF5-5B03641E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E636-33F2-403F-9CCD-E2B4A181A2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957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4A1B3E-E5B7-439D-BEA4-42987DB74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C92F0-9356-4037-A2B4-65A435F2283A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33DB56-5981-4C18-B7E4-2C50869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897B2-EB95-410F-B532-CA133C86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C61CA-52B9-4559-8758-742CAD7C30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47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DD4881A-DC38-43F5-B5ED-C78377C3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8025-76E7-473B-A614-B40DF19D8349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2165423-4595-4438-AA03-135F5C92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ABD042-531B-40CA-BB2E-9A2BB3F1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6472-E37B-474C-9C51-3C0AB782823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9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AD2EC60-77FE-4F11-85C7-996352A74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FC03E-3D30-4386-A9A5-0D5744143034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F850703-CFFC-4548-AFE2-7606CBAE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8F50877-369B-45D1-95D0-A5FC24F92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53C-24E4-4A16-A45B-52A72B25276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35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694D85-DFE1-48BC-A0A2-06A491FDD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46FD-FD49-478C-9255-A422AB811580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6B3389-754A-40BE-8587-4134AD3E7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92EDE-6B46-48CB-A8A2-5A4D1122B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BE884-C7D0-418E-9099-4FBE5C51CE8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14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F5A2FC-2132-463E-8B67-BBAA14E63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5D9D6-411E-418D-BCA1-A3B0A1107262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10948B-85A1-4517-BAC2-D61B4715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2105DE7-6475-4A0E-8FA4-632A67AA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8E990-1550-460B-AB81-7F4D361E294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8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5CD7E1-4A1F-40B3-B7F2-E97B17D4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5652D-AA91-47CB-B9C9-A130F4FBB216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38E634-B295-450A-80DB-37BA7D777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56F4F7-EA55-4D8C-A410-85BD5FC4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6D561-174A-409A-8121-F6B0F3CB2CF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5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3BC154-B474-48B6-B282-60B071098C7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FEC792F-D5DF-4B30-ABC4-2386E64C22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EEDBA-B91C-4868-AC73-19DD10E509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C4A5F2-A062-4F51-B795-57C10A79BBC6}" type="datetimeFigureOut">
              <a:rPr lang="en-GB" smtClean="0"/>
              <a:pPr>
                <a:defRPr/>
              </a:pPr>
              <a:t>15/09/2020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DE3F-AF11-4A13-8052-94BA02CC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5EED6-119B-4A3C-A4E5-5D991AE8B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33ED532-F489-4A47-B9B4-7226F2854A6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bestpractice.bmj.com/topics/en-gb/13" TargetMode="External"/><Relationship Id="rId2" Type="http://schemas.openxmlformats.org/officeDocument/2006/relationships/hyperlink" Target="https://bestpractice.bmj.com/topics/en-gb/370/treatment-algorith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c.oup.com/rheumatology/article/45/8/1039/1784962" TargetMode="External"/><Relationship Id="rId5" Type="http://schemas.openxmlformats.org/officeDocument/2006/relationships/hyperlink" Target="https://radrounds.com/photo/chondrocalcinosis-pseudogout?context=user" TargetMode="External"/><Relationship Id="rId4" Type="http://schemas.openxmlformats.org/officeDocument/2006/relationships/hyperlink" Target="https://www.practicalpainmanagement.com/resources/diagnostic-tests/guide-laboratory-testing-patients-suspected-rheumatic-disease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gg-uhb.quackmeded@nhs.net" TargetMode="External"/><Relationship Id="rId2" Type="http://schemas.openxmlformats.org/officeDocument/2006/relationships/hyperlink" Target="http://www.quackmeded.co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84213" y="2133600"/>
            <a:ext cx="7772400" cy="1470025"/>
          </a:xfrm>
        </p:spPr>
        <p:txBody>
          <a:bodyPr/>
          <a:lstStyle/>
          <a:p>
            <a:r>
              <a:rPr lang="en-GB" dirty="0"/>
              <a:t>Acute Hot Joint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6093296"/>
            <a:ext cx="1872208" cy="623069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dirty="0">
                <a:solidFill>
                  <a:srgbClr val="898989"/>
                </a:solidFill>
              </a:rPr>
              <a:t>Gareth Ingram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Presenting Complaint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Right knee pain</a:t>
            </a:r>
          </a:p>
          <a:p>
            <a:r>
              <a:rPr lang="en-GB"/>
              <a:t>Describes rigors and fever over preceding 24-48 hours</a:t>
            </a:r>
          </a:p>
          <a:p>
            <a:r>
              <a:rPr lang="en-GB"/>
              <a:t>Hot to touch</a:t>
            </a:r>
          </a:p>
          <a:p>
            <a:r>
              <a:rPr lang="en-GB"/>
              <a:t>Reduced range of movement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Past Medical History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COPD/asthma overlap</a:t>
            </a:r>
          </a:p>
          <a:p>
            <a:r>
              <a:rPr lang="en-GB"/>
              <a:t>Previous DVT</a:t>
            </a:r>
          </a:p>
          <a:p>
            <a:r>
              <a:rPr lang="en-GB"/>
              <a:t>Depression</a:t>
            </a:r>
          </a:p>
          <a:p>
            <a:r>
              <a:rPr lang="en-GB"/>
              <a:t>HCV +ve</a:t>
            </a:r>
          </a:p>
          <a:p>
            <a:r>
              <a:rPr lang="en-GB"/>
              <a:t>Cellulitis </a:t>
            </a:r>
          </a:p>
          <a:p>
            <a:r>
              <a:rPr lang="en-GB"/>
              <a:t>Personality disorder</a:t>
            </a:r>
          </a:p>
          <a:p>
            <a:r>
              <a:rPr lang="en-GB"/>
              <a:t>IVDU, on methadone 100mls daily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Systemic enquiry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Chest</a:t>
            </a:r>
          </a:p>
          <a:p>
            <a:pPr lvl="1"/>
            <a:r>
              <a:rPr lang="en-GB"/>
              <a:t>Cough, nil else</a:t>
            </a:r>
          </a:p>
          <a:p>
            <a:r>
              <a:rPr lang="en-GB"/>
              <a:t>Gastro, cardiac, neuro and GU otherwise unremarkable</a:t>
            </a:r>
          </a:p>
          <a:p>
            <a:r>
              <a:rPr lang="en-GB"/>
              <a:t>Feverish for 24-48 hours</a:t>
            </a:r>
          </a:p>
          <a:p>
            <a:r>
              <a:rPr lang="en-GB"/>
              <a:t>No night sweats or weight loss</a:t>
            </a:r>
          </a:p>
          <a:p>
            <a:pPr>
              <a:buFont typeface="Arial" charset="0"/>
              <a:buNone/>
            </a:pPr>
            <a:endParaRPr lang="en-GB"/>
          </a:p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Social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Smoker, 25 per day</a:t>
            </a:r>
          </a:p>
          <a:p>
            <a:r>
              <a:rPr lang="en-GB"/>
              <a:t>No alcohol use</a:t>
            </a:r>
          </a:p>
          <a:p>
            <a:r>
              <a:rPr lang="en-GB"/>
              <a:t>Previous IVDU, not injected in 2 years</a:t>
            </a:r>
          </a:p>
          <a:p>
            <a:r>
              <a:rPr lang="en-GB"/>
              <a:t>Lives alone</a:t>
            </a:r>
          </a:p>
          <a:p>
            <a:r>
              <a:rPr lang="en-GB"/>
              <a:t>Usually mobile and independent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Observations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193753"/>
              </p:ext>
            </p:extLst>
          </p:nvPr>
        </p:nvGraphicFramePr>
        <p:xfrm>
          <a:off x="628650" y="1825625"/>
          <a:ext cx="78867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Observation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Triage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First</a:t>
                      </a:r>
                      <a:r>
                        <a:rPr lang="en-GB" sz="2400" baseline="0" dirty="0"/>
                        <a:t> Assessment</a:t>
                      </a:r>
                      <a:endParaRPr lang="en-GB" sz="2400" dirty="0"/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Temperature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37.4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40.5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Heart Rate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102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110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Blood</a:t>
                      </a:r>
                      <a:r>
                        <a:rPr lang="en-GB" sz="2400" baseline="0" dirty="0"/>
                        <a:t> pressure</a:t>
                      </a:r>
                      <a:endParaRPr lang="en-GB" sz="2400" dirty="0"/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102/61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126/68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Respiratory rate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20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22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Oxygen Saturations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97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92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GCS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15</a:t>
                      </a: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14</a:t>
                      </a:r>
                    </a:p>
                  </a:txBody>
                  <a:tcPr marL="87630" marR="8763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General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Clammy, flushed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Drowsy, but easily </a:t>
            </a:r>
            <a:r>
              <a:rPr lang="en-GB" dirty="0" err="1"/>
              <a:t>rousable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/>
              <a:t>Focused (right knee)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Warm to touch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Not </a:t>
            </a:r>
            <a:r>
              <a:rPr lang="en-GB" dirty="0" err="1"/>
              <a:t>erythematous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No obvious signs of trauma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Palpable effusion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Struggling to mobilise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Other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Reduced air entry globally</a:t>
            </a:r>
          </a:p>
          <a:p>
            <a:r>
              <a:rPr lang="en-GB" dirty="0"/>
              <a:t>HS 1 +2 + O</a:t>
            </a:r>
          </a:p>
          <a:p>
            <a:r>
              <a:rPr lang="en-GB" dirty="0"/>
              <a:t>JVP not visualised</a:t>
            </a:r>
          </a:p>
          <a:p>
            <a:r>
              <a:rPr lang="en-GB" dirty="0"/>
              <a:t>No tender liver edge</a:t>
            </a:r>
          </a:p>
          <a:p>
            <a:r>
              <a:rPr lang="en-GB" dirty="0"/>
              <a:t>Calves firm bilaterally but non tender,         </a:t>
            </a:r>
          </a:p>
          <a:p>
            <a:pPr lvl="1"/>
            <a:r>
              <a:rPr lang="en-GB" dirty="0"/>
              <a:t>right &gt; left</a:t>
            </a:r>
          </a:p>
          <a:p>
            <a:r>
              <a:rPr lang="en-GB" dirty="0"/>
              <a:t>GCS 14 (E3)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Septic arthritis right knee</a:t>
            </a:r>
          </a:p>
          <a:p>
            <a:r>
              <a:rPr lang="en-GB"/>
              <a:t>?Gout</a:t>
            </a:r>
          </a:p>
          <a:p>
            <a:r>
              <a:rPr lang="en-GB"/>
              <a:t>??DVT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Management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en-GB"/>
              <a:t>Moved to IAU</a:t>
            </a:r>
          </a:p>
          <a:p>
            <a:r>
              <a:rPr lang="en-GB"/>
              <a:t>Sepsis 6</a:t>
            </a:r>
          </a:p>
          <a:p>
            <a:pPr lvl="1"/>
            <a:r>
              <a:rPr lang="en-GB"/>
              <a:t>Refused catheter</a:t>
            </a:r>
          </a:p>
          <a:p>
            <a:r>
              <a:rPr lang="en-GB"/>
              <a:t>Antibiotics (IV fluclox)</a:t>
            </a:r>
          </a:p>
          <a:p>
            <a:r>
              <a:rPr lang="en-GB"/>
              <a:t>Aspirate knee and blood cultures</a:t>
            </a:r>
          </a:p>
          <a:p>
            <a:r>
              <a:rPr lang="en-GB"/>
              <a:t>Aggressive fluid resuscitation</a:t>
            </a:r>
          </a:p>
          <a:p>
            <a:r>
              <a:rPr lang="en-GB"/>
              <a:t>Strict fluid balance</a:t>
            </a:r>
          </a:p>
          <a:p>
            <a:r>
              <a:rPr lang="en-GB"/>
              <a:t>Chest and knee x-rays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IAU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Blood pressure remained low at mid 80’s systolic</a:t>
            </a:r>
          </a:p>
          <a:p>
            <a:r>
              <a:rPr lang="en-GB"/>
              <a:t>Knee aspirated </a:t>
            </a:r>
          </a:p>
          <a:p>
            <a:pPr lvl="1"/>
            <a:r>
              <a:rPr lang="en-GB"/>
              <a:t>60ml fluid</a:t>
            </a:r>
          </a:p>
          <a:p>
            <a:pPr lvl="1"/>
            <a:r>
              <a:rPr lang="en-GB"/>
              <a:t>No comment on appearance</a:t>
            </a:r>
          </a:p>
          <a:p>
            <a:pPr lvl="1"/>
            <a:r>
              <a:rPr lang="en-GB"/>
              <a:t>Sent to cytology and microbiology</a:t>
            </a:r>
          </a:p>
          <a:p>
            <a:r>
              <a:rPr lang="en-GB"/>
              <a:t>Transferred to ARU2</a:t>
            </a:r>
          </a:p>
          <a:p>
            <a:r>
              <a:rPr lang="en-GB"/>
              <a:t>ID – add in clindamycin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42D3-23EB-42B9-B4B7-FDB572AA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Disclaimer*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2AC80-4905-4EEE-BEDF-D98A5114D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Please note that QUACK is a regional teaching programme operating across GG&amp;C, Lanarkshire and Ayrshire &amp; Arran. </a:t>
            </a:r>
          </a:p>
          <a:p>
            <a:endParaRPr lang="en-GB" dirty="0"/>
          </a:p>
          <a:p>
            <a:r>
              <a:rPr lang="en-GB" dirty="0"/>
              <a:t>This presentation outlines general management, though local variances e.g. antibiotic prescription may vary slightly depending on your local trust</a:t>
            </a:r>
          </a:p>
          <a:p>
            <a:endParaRPr lang="en-GB" dirty="0"/>
          </a:p>
          <a:p>
            <a:r>
              <a:rPr lang="en-GB" dirty="0"/>
              <a:t>Remember to check your local guidelines</a:t>
            </a:r>
          </a:p>
        </p:txBody>
      </p:sp>
    </p:spTree>
    <p:extLst>
      <p:ext uri="{BB962C8B-B14F-4D97-AF65-F5344CB8AC3E}">
        <p14:creationId xmlns:p14="http://schemas.microsoft.com/office/powerpoint/2010/main" val="368455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Bloods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98900" cy="4373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WCC 6.8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Neutrophils 4.6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MCV 90.7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Platelets 81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Coagulation Normal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CRP 242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/>
              <a:t>ESR 34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err="1"/>
              <a:t>Urate</a:t>
            </a:r>
            <a:r>
              <a:rPr lang="en-GB" sz="2400" dirty="0"/>
              <a:t> 330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3438" y="1752600"/>
            <a:ext cx="38989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sz="2400" dirty="0"/>
              <a:t>Na 133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400" dirty="0"/>
              <a:t>K 4.3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400" dirty="0"/>
              <a:t>Urea 8.9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400" dirty="0" err="1"/>
              <a:t>Creatinine</a:t>
            </a:r>
            <a:r>
              <a:rPr lang="en-GB" sz="2400" dirty="0"/>
              <a:t> 100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400" dirty="0" err="1"/>
              <a:t>eGFR</a:t>
            </a:r>
            <a:r>
              <a:rPr lang="en-GB" sz="2400" dirty="0"/>
              <a:t> &gt;60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400" dirty="0"/>
              <a:t>Lactate 1.6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 l="22319" t="15036" r="22829" b="10516"/>
          <a:stretch>
            <a:fillRect/>
          </a:stretch>
        </p:blipFill>
        <p:spPr bwMode="auto">
          <a:xfrm>
            <a:off x="827088" y="115888"/>
            <a:ext cx="7812087" cy="662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74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 l="34055" t="14265" r="37878" b="11386"/>
          <a:stretch>
            <a:fillRect/>
          </a:stretch>
        </p:blipFill>
        <p:spPr bwMode="auto">
          <a:xfrm>
            <a:off x="576263" y="1268413"/>
            <a:ext cx="29575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 l="19965" t="14859" r="20700" b="11781"/>
          <a:stretch>
            <a:fillRect/>
          </a:stretch>
        </p:blipFill>
        <p:spPr bwMode="auto">
          <a:xfrm>
            <a:off x="3951288" y="1557338"/>
            <a:ext cx="48450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 l="17473" t="22119" r="8179" b="7385"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Night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Struggled to maintain BP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80-85 systolic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4.5 Litres in, 100ml out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Empty bladder on scan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Lactate 0.8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Moved to medical HDU for central line and noradrenaline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Unable to site arterial line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HDU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Brief 48 hour stay</a:t>
            </a:r>
          </a:p>
          <a:p>
            <a:r>
              <a:rPr lang="en-GB"/>
              <a:t>BP improved to 105 systolic</a:t>
            </a:r>
          </a:p>
          <a:p>
            <a:r>
              <a:rPr lang="en-GB"/>
              <a:t>Right leg noted to be swollen hot and tender</a:t>
            </a:r>
          </a:p>
          <a:p>
            <a:r>
              <a:rPr lang="en-GB"/>
              <a:t>CRP fallen to 170</a:t>
            </a:r>
          </a:p>
          <a:p>
            <a:r>
              <a:rPr lang="en-GB"/>
              <a:t>PO</a:t>
            </a:r>
            <a:r>
              <a:rPr lang="en-GB" baseline="-25000"/>
              <a:t>4</a:t>
            </a:r>
            <a:r>
              <a:rPr lang="en-GB"/>
              <a:t> replaced</a:t>
            </a:r>
          </a:p>
          <a:p>
            <a:r>
              <a:rPr lang="en-GB"/>
              <a:t>Await micro results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Cultures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Urine</a:t>
            </a:r>
          </a:p>
          <a:p>
            <a:pPr lvl="1"/>
            <a:r>
              <a:rPr lang="en-GB"/>
              <a:t>Nil organisms or WCC</a:t>
            </a:r>
          </a:p>
          <a:p>
            <a:r>
              <a:rPr lang="en-GB"/>
              <a:t>Blood</a:t>
            </a:r>
          </a:p>
          <a:p>
            <a:pPr lvl="1"/>
            <a:r>
              <a:rPr lang="en-GB"/>
              <a:t>Actinomyces turicensis</a:t>
            </a:r>
          </a:p>
          <a:p>
            <a:pPr lvl="1"/>
            <a:r>
              <a:rPr lang="en-GB"/>
              <a:t>Campylobacter ureolyticus</a:t>
            </a:r>
          </a:p>
          <a:p>
            <a:r>
              <a:rPr lang="en-GB"/>
              <a:t>Knee</a:t>
            </a:r>
          </a:p>
          <a:p>
            <a:pPr lvl="1"/>
            <a:r>
              <a:rPr lang="en-GB"/>
              <a:t>WCC +++, no organisms</a:t>
            </a:r>
          </a:p>
          <a:p>
            <a:pPr lvl="1"/>
            <a:r>
              <a:rPr lang="en-GB"/>
              <a:t>Staphylococcus aureus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Discharged to floor 6 (Friday PM)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Rising CRP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Rising </a:t>
            </a:r>
            <a:r>
              <a:rPr lang="en-GB" dirty="0" err="1"/>
              <a:t>Creatinine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Clinically stable and “looks well”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err="1"/>
              <a:t>Apyrexial</a:t>
            </a:r>
            <a:r>
              <a:rPr lang="en-GB" dirty="0"/>
              <a:t> since admission to HDU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BP 98 systolic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Saturday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Met for the first time</a:t>
            </a:r>
          </a:p>
          <a:p>
            <a:r>
              <a:rPr lang="en-GB"/>
              <a:t>BP 105 systolic, pulse 85</a:t>
            </a:r>
          </a:p>
          <a:p>
            <a:r>
              <a:rPr lang="en-GB"/>
              <a:t>Mobilising now</a:t>
            </a:r>
          </a:p>
          <a:p>
            <a:r>
              <a:rPr lang="en-GB"/>
              <a:t>Knee swollen but not hot</a:t>
            </a:r>
          </a:p>
          <a:p>
            <a:r>
              <a:rPr lang="en-GB"/>
              <a:t>Right leg diffusely swollen</a:t>
            </a:r>
          </a:p>
          <a:p>
            <a:r>
              <a:rPr lang="en-GB"/>
              <a:t>USS doppler leg requested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Saturday-Sunday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NEWS goes from 2-10</a:t>
            </a:r>
          </a:p>
          <a:p>
            <a:pPr>
              <a:lnSpc>
                <a:spcPct val="90000"/>
              </a:lnSpc>
            </a:pPr>
            <a:r>
              <a:rPr lang="en-GB" dirty="0" err="1"/>
              <a:t>Pyrexial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Abx escalated to vancomycin</a:t>
            </a:r>
          </a:p>
          <a:p>
            <a:pPr>
              <a:lnSpc>
                <a:spcPct val="90000"/>
              </a:lnSpc>
            </a:pPr>
            <a:r>
              <a:rPr lang="en-GB" dirty="0"/>
              <a:t>Further cultures sent</a:t>
            </a:r>
          </a:p>
          <a:p>
            <a:pPr>
              <a:lnSpc>
                <a:spcPct val="90000"/>
              </a:lnSpc>
            </a:pPr>
            <a:r>
              <a:rPr lang="en-GB" dirty="0"/>
              <a:t>CXR – patchy opacification</a:t>
            </a:r>
          </a:p>
          <a:p>
            <a:pPr>
              <a:lnSpc>
                <a:spcPct val="90000"/>
              </a:lnSpc>
            </a:pPr>
            <a:r>
              <a:rPr lang="en-GB" dirty="0"/>
              <a:t>Seen by rheumatology reg overnight, advised </a:t>
            </a:r>
            <a:r>
              <a:rPr lang="en-GB" dirty="0" err="1"/>
              <a:t>reaspiration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For further aspiration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70ml Straw, blood stained fluid, no frank pus</a:t>
            </a:r>
          </a:p>
          <a:p>
            <a:pPr>
              <a:lnSpc>
                <a:spcPct val="90000"/>
              </a:lnSpc>
            </a:pPr>
            <a:r>
              <a:rPr lang="en-GB" dirty="0"/>
              <a:t>Further fluid challenge, aim MAP &gt;65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4E94B-FF69-45D0-9AF6-25BE2C9A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ABFAF-66EE-417F-A537-2F0782D06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General understanding and descriptive terminology</a:t>
            </a:r>
          </a:p>
          <a:p>
            <a:endParaRPr lang="en-GB" dirty="0"/>
          </a:p>
          <a:p>
            <a:r>
              <a:rPr lang="en-GB" dirty="0"/>
              <a:t>Common pathologies</a:t>
            </a:r>
          </a:p>
          <a:p>
            <a:endParaRPr lang="en-GB" dirty="0"/>
          </a:p>
          <a:p>
            <a:r>
              <a:rPr lang="en-GB" dirty="0"/>
              <a:t>Cases</a:t>
            </a:r>
          </a:p>
          <a:p>
            <a:pPr lvl="1"/>
            <a:r>
              <a:rPr lang="en-GB" dirty="0"/>
              <a:t>Highlighting key points</a:t>
            </a:r>
          </a:p>
          <a:p>
            <a:pPr lvl="1"/>
            <a:endParaRPr lang="en-GB" dirty="0"/>
          </a:p>
          <a:p>
            <a:r>
              <a:rPr lang="en-GB" dirty="0"/>
              <a:t>Basic management</a:t>
            </a:r>
          </a:p>
        </p:txBody>
      </p:sp>
    </p:spTree>
    <p:extLst>
      <p:ext uri="{BB962C8B-B14F-4D97-AF65-F5344CB8AC3E}">
        <p14:creationId xmlns:p14="http://schemas.microsoft.com/office/powerpoint/2010/main" val="3949233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Sunday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GB"/>
              <a:t>Discussed with ortho</a:t>
            </a:r>
          </a:p>
          <a:p>
            <a:pPr lvl="1"/>
            <a:r>
              <a:rPr lang="en-GB"/>
              <a:t>No effusion….. And good range of movement, therefore not septic arthritis</a:t>
            </a:r>
          </a:p>
          <a:p>
            <a:pPr lvl="1"/>
            <a:r>
              <a:rPr lang="en-GB"/>
              <a:t>Not for joint washout</a:t>
            </a:r>
          </a:p>
          <a:p>
            <a:pPr lvl="1"/>
            <a:r>
              <a:rPr lang="en-GB"/>
              <a:t>?DVT</a:t>
            </a:r>
          </a:p>
          <a:p>
            <a:r>
              <a:rPr lang="en-GB"/>
              <a:t>Patient continues to deteriorate </a:t>
            </a:r>
          </a:p>
          <a:p>
            <a:pPr lvl="1"/>
            <a:r>
              <a:rPr lang="en-GB"/>
              <a:t>Increasing oxygen requirement</a:t>
            </a:r>
          </a:p>
          <a:p>
            <a:r>
              <a:rPr lang="en-GB"/>
              <a:t>?Septic DVT </a:t>
            </a:r>
          </a:p>
          <a:p>
            <a:r>
              <a:rPr lang="en-GB"/>
              <a:t>?IE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Management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n-GB"/>
              <a:t>Phone call from micro</a:t>
            </a:r>
          </a:p>
          <a:p>
            <a:pPr lvl="1"/>
            <a:r>
              <a:rPr lang="en-GB"/>
              <a:t>“Growing everything”</a:t>
            </a:r>
          </a:p>
          <a:p>
            <a:pPr lvl="1"/>
            <a:r>
              <a:rPr lang="en-GB"/>
              <a:t>Give the rapidly spreading SSTI therapy (x5 abx)</a:t>
            </a:r>
          </a:p>
          <a:p>
            <a:r>
              <a:rPr lang="en-GB"/>
              <a:t>D/W CT – CT with contrast</a:t>
            </a:r>
          </a:p>
          <a:p>
            <a:r>
              <a:rPr lang="en-GB"/>
              <a:t>D/W Cardio – for echo</a:t>
            </a:r>
          </a:p>
          <a:p>
            <a:r>
              <a:rPr lang="en-GB"/>
              <a:t>Transferred to Medical HDU again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CRP approaching 300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WCC now 18, </a:t>
            </a:r>
            <a:r>
              <a:rPr lang="en-GB" dirty="0" err="1"/>
              <a:t>Hb</a:t>
            </a:r>
            <a:r>
              <a:rPr lang="en-GB" dirty="0"/>
              <a:t> 99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CT scan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There are bilateral </a:t>
            </a:r>
            <a:r>
              <a:rPr lang="en-GB" dirty="0" err="1"/>
              <a:t>cavitating</a:t>
            </a:r>
            <a:r>
              <a:rPr lang="en-GB" dirty="0"/>
              <a:t> lung lesions present with gas and clot demonstrated within the right common femoral vein. Findings are felt most likely to represent septic emboli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Bedside echo (V scan)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No obvious vegetation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Normal LV function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Cannot exclude IE on TTE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/>
          <a:srcRect l="28313" t="18501" r="33049" b="12329"/>
          <a:stretch>
            <a:fillRect/>
          </a:stretch>
        </p:blipFill>
        <p:spPr bwMode="auto">
          <a:xfrm>
            <a:off x="457200" y="188640"/>
            <a:ext cx="7776864" cy="657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 l="16098" t="20750" r="38284" b="11887"/>
          <a:stretch>
            <a:fillRect/>
          </a:stretch>
        </p:blipFill>
        <p:spPr bwMode="auto">
          <a:xfrm>
            <a:off x="343294" y="404664"/>
            <a:ext cx="8457411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Medical HDU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Admits probable recent injection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Mild AKI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ID rationalised </a:t>
            </a:r>
            <a:r>
              <a:rPr lang="en-GB" dirty="0" err="1"/>
              <a:t>abx</a:t>
            </a:r>
            <a:endParaRPr lang="en-GB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/>
              <a:t>Flucloxacillin</a:t>
            </a:r>
            <a:r>
              <a:rPr lang="en-GB" dirty="0"/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/>
              <a:t>Clindamycin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GB" dirty="0" err="1"/>
              <a:t>Benzylpenillin</a:t>
            </a:r>
            <a:endParaRPr lang="en-GB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/>
              <a:t>Treatment dose </a:t>
            </a:r>
            <a:r>
              <a:rPr lang="en-GB" dirty="0" err="1"/>
              <a:t>dalteparin</a:t>
            </a:r>
            <a:endParaRPr lang="en-GB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Step down to ID ward</a:t>
            </a:r>
          </a:p>
          <a:p>
            <a:pPr>
              <a:lnSpc>
                <a:spcPct val="90000"/>
              </a:lnSpc>
            </a:pPr>
            <a:r>
              <a:rPr lang="en-GB" dirty="0"/>
              <a:t>Got PICC line, no further positive cultures</a:t>
            </a:r>
          </a:p>
          <a:p>
            <a:pPr>
              <a:lnSpc>
                <a:spcPct val="90000"/>
              </a:lnSpc>
            </a:pPr>
            <a:r>
              <a:rPr lang="en-GB" dirty="0"/>
              <a:t>Issues with nausea secondary to </a:t>
            </a:r>
            <a:r>
              <a:rPr lang="en-GB" dirty="0" err="1"/>
              <a:t>Fluxcloxacillin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Leg swelling reducing</a:t>
            </a:r>
          </a:p>
          <a:p>
            <a:pPr>
              <a:lnSpc>
                <a:spcPct val="90000"/>
              </a:lnSpc>
            </a:pPr>
            <a:r>
              <a:rPr lang="en-GB" dirty="0"/>
              <a:t>Inflammatory markers improving</a:t>
            </a:r>
          </a:p>
          <a:p>
            <a:pPr>
              <a:lnSpc>
                <a:spcPct val="90000"/>
              </a:lnSpc>
            </a:pPr>
            <a:r>
              <a:rPr lang="en-GB" dirty="0"/>
              <a:t>Mobile structure on mitral valve leaflet</a:t>
            </a:r>
          </a:p>
          <a:p>
            <a:pPr>
              <a:lnSpc>
                <a:spcPct val="90000"/>
              </a:lnSpc>
            </a:pPr>
            <a:r>
              <a:rPr lang="en-GB" dirty="0"/>
              <a:t>Further 2-3 weeks IV then repeat echo</a:t>
            </a:r>
          </a:p>
          <a:p>
            <a:pPr>
              <a:lnSpc>
                <a:spcPct val="90000"/>
              </a:lnSpc>
            </a:pPr>
            <a:r>
              <a:rPr lang="en-GB" dirty="0"/>
              <a:t>6 weeks total </a:t>
            </a:r>
            <a:r>
              <a:rPr lang="en-GB" dirty="0" err="1"/>
              <a:t>abx</a:t>
            </a:r>
            <a:r>
              <a:rPr lang="en-GB" dirty="0"/>
              <a:t> duration for IE</a:t>
            </a:r>
          </a:p>
          <a:p>
            <a:pPr>
              <a:lnSpc>
                <a:spcPct val="90000"/>
              </a:lnSpc>
            </a:pPr>
            <a:r>
              <a:rPr lang="en-GB" dirty="0"/>
              <a:t>4 weeks IV therapy</a:t>
            </a:r>
          </a:p>
          <a:p>
            <a:pPr>
              <a:lnSpc>
                <a:spcPct val="90000"/>
              </a:lnSpc>
            </a:pP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Final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Abx changed to vancomycin following nausea</a:t>
            </a:r>
          </a:p>
          <a:p>
            <a:pPr>
              <a:lnSpc>
                <a:spcPct val="90000"/>
              </a:lnSpc>
            </a:pPr>
            <a:r>
              <a:rPr lang="en-GB"/>
              <a:t>Struggled with renal function</a:t>
            </a:r>
          </a:p>
          <a:p>
            <a:pPr>
              <a:lnSpc>
                <a:spcPct val="90000"/>
              </a:lnSpc>
            </a:pPr>
            <a:r>
              <a:rPr lang="en-GB"/>
              <a:t>Then switched to daptomycin and tazocin</a:t>
            </a:r>
          </a:p>
          <a:p>
            <a:pPr>
              <a:lnSpc>
                <a:spcPct val="90000"/>
              </a:lnSpc>
            </a:pPr>
            <a:r>
              <a:rPr lang="en-GB"/>
              <a:t>Repeat echo</a:t>
            </a:r>
          </a:p>
          <a:p>
            <a:pPr lvl="1">
              <a:lnSpc>
                <a:spcPct val="90000"/>
              </a:lnSpc>
            </a:pPr>
            <a:r>
              <a:rPr lang="en-GB"/>
              <a:t>Vegetation no longer there</a:t>
            </a:r>
          </a:p>
          <a:p>
            <a:pPr lvl="1">
              <a:lnSpc>
                <a:spcPct val="90000"/>
              </a:lnSpc>
            </a:pPr>
            <a:r>
              <a:rPr lang="en-GB"/>
              <a:t>IVOST to ciprofloxacin and clindamycin</a:t>
            </a:r>
          </a:p>
          <a:p>
            <a:pPr>
              <a:lnSpc>
                <a:spcPct val="90000"/>
              </a:lnSpc>
            </a:pPr>
            <a:r>
              <a:rPr lang="en-GB"/>
              <a:t>Apixaban for 6 months</a:t>
            </a:r>
          </a:p>
          <a:p>
            <a:pPr>
              <a:lnSpc>
                <a:spcPct val="90000"/>
              </a:lnSpc>
            </a:pPr>
            <a:r>
              <a:rPr lang="en-GB"/>
              <a:t>ID follow up in due course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Issues of case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r>
              <a:rPr lang="en-GB"/>
              <a:t>Documentation of procedures</a:t>
            </a:r>
          </a:p>
          <a:p>
            <a:r>
              <a:rPr lang="en-GB"/>
              <a:t>Polymicrobial infections</a:t>
            </a:r>
          </a:p>
          <a:p>
            <a:pPr lvl="1"/>
            <a:r>
              <a:rPr lang="en-GB"/>
              <a:t>Early ID and microbiology input</a:t>
            </a:r>
          </a:p>
          <a:p>
            <a:pPr lvl="1"/>
            <a:r>
              <a:rPr lang="en-GB"/>
              <a:t>IVDU patients</a:t>
            </a:r>
          </a:p>
          <a:p>
            <a:r>
              <a:rPr lang="en-GB"/>
              <a:t>Friday step downs</a:t>
            </a:r>
          </a:p>
          <a:p>
            <a:r>
              <a:rPr lang="en-GB"/>
              <a:t>Infection may be in more than one place!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2</a:t>
            </a:r>
          </a:p>
        </p:txBody>
      </p:sp>
      <p:sp>
        <p:nvSpPr>
          <p:cNvPr id="5017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74 year old female</a:t>
            </a:r>
          </a:p>
          <a:p>
            <a:pPr lvl="1"/>
            <a:r>
              <a:rPr lang="en-GB"/>
              <a:t>Previous septic arthritis right knee </a:t>
            </a:r>
          </a:p>
          <a:p>
            <a:pPr lvl="1"/>
            <a:r>
              <a:rPr lang="en-GB"/>
              <a:t>Connective tissue disease</a:t>
            </a:r>
          </a:p>
          <a:p>
            <a:pPr lvl="1"/>
            <a:r>
              <a:rPr lang="en-GB"/>
              <a:t>Hypertension</a:t>
            </a:r>
          </a:p>
          <a:p>
            <a:r>
              <a:rPr lang="en-GB"/>
              <a:t>Due to attend rheumatology clinic as OP</a:t>
            </a:r>
          </a:p>
          <a:p>
            <a:r>
              <a:rPr lang="en-GB"/>
              <a:t>Struggling due to pain, reduced mobility</a:t>
            </a:r>
          </a:p>
          <a:p>
            <a:r>
              <a:rPr lang="en-GB"/>
              <a:t>BIBA to A&amp;E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Hot Joints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Spent a year in Rheumatology</a:t>
            </a:r>
          </a:p>
          <a:p>
            <a:r>
              <a:rPr lang="en-GB" sz="2800" dirty="0"/>
              <a:t>Common presentation, curriculum item </a:t>
            </a:r>
          </a:p>
          <a:p>
            <a:r>
              <a:rPr lang="en-GB" sz="2800" dirty="0"/>
              <a:t>Commonly see patients with swollen joints,                        - primarily knee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Septic arthritis parent team is hospital dependent</a:t>
            </a:r>
          </a:p>
          <a:p>
            <a:r>
              <a:rPr lang="en-GB" sz="2800" dirty="0"/>
              <a:t>If prosthetic joint – speak to surgery early!</a:t>
            </a:r>
          </a:p>
          <a:p>
            <a:r>
              <a:rPr lang="en-GB" sz="2800" dirty="0"/>
              <a:t>Really easy procedure to learn</a:t>
            </a:r>
          </a:p>
          <a:p>
            <a:r>
              <a:rPr lang="en-GB" sz="2800" dirty="0"/>
              <a:t>Some cases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assessment</a:t>
            </a:r>
          </a:p>
        </p:txBody>
      </p:sp>
      <p:sp>
        <p:nvSpPr>
          <p:cNvPr id="5222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Feeling “rubbish” for 48 hours</a:t>
            </a:r>
          </a:p>
          <a:p>
            <a:pPr>
              <a:lnSpc>
                <a:spcPct val="90000"/>
              </a:lnSpc>
            </a:pPr>
            <a:r>
              <a:rPr lang="en-GB" dirty="0"/>
              <a:t>Increasing pain in right knee, struggling to weight bare</a:t>
            </a:r>
          </a:p>
          <a:p>
            <a:pPr>
              <a:lnSpc>
                <a:spcPct val="90000"/>
              </a:lnSpc>
            </a:pPr>
            <a:r>
              <a:rPr lang="en-GB" dirty="0"/>
              <a:t>Pain in left shoulder – known bursitis and tear on MRI previous month</a:t>
            </a:r>
          </a:p>
          <a:p>
            <a:pPr>
              <a:lnSpc>
                <a:spcPct val="90000"/>
              </a:lnSpc>
            </a:pPr>
            <a:r>
              <a:rPr lang="en-GB" dirty="0"/>
              <a:t>Noted to be on mycophenolate and </a:t>
            </a:r>
            <a:r>
              <a:rPr lang="en-GB" dirty="0" err="1"/>
              <a:t>pred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WCC 16, CRP 24 </a:t>
            </a:r>
          </a:p>
          <a:p>
            <a:pPr>
              <a:lnSpc>
                <a:spcPct val="90000"/>
              </a:lnSpc>
            </a:pPr>
            <a:r>
              <a:rPr lang="en-GB" dirty="0"/>
              <a:t>?septic arthritis due to severity of pain, immunocompromised and </a:t>
            </a:r>
            <a:r>
              <a:rPr lang="en-GB" dirty="0" err="1"/>
              <a:t>prev</a:t>
            </a:r>
            <a:r>
              <a:rPr lang="en-GB" dirty="0"/>
              <a:t> septic joint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Transferred to ARU2</a:t>
            </a:r>
          </a:p>
        </p:txBody>
      </p:sp>
      <p:sp>
        <p:nvSpPr>
          <p:cNvPr id="5325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A&amp;E phoned me directly!</a:t>
            </a:r>
          </a:p>
          <a:p>
            <a:r>
              <a:rPr lang="en-GB" dirty="0"/>
              <a:t>Able to discuss case</a:t>
            </a:r>
          </a:p>
          <a:p>
            <a:r>
              <a:rPr lang="en-GB" dirty="0"/>
              <a:t>Antibiotics not given, NEWS of 2, </a:t>
            </a:r>
            <a:r>
              <a:rPr lang="en-GB" dirty="0" err="1"/>
              <a:t>tachycardic</a:t>
            </a:r>
            <a:endParaRPr lang="en-GB" dirty="0"/>
          </a:p>
          <a:p>
            <a:r>
              <a:rPr lang="en-GB" dirty="0"/>
              <a:t>Mild cough recently, non-productive</a:t>
            </a:r>
          </a:p>
          <a:p>
            <a:r>
              <a:rPr lang="en-GB" dirty="0"/>
              <a:t>Reviewed on ARU 2 – main complaint was knee</a:t>
            </a:r>
          </a:p>
          <a:p>
            <a:r>
              <a:rPr lang="en-GB" dirty="0"/>
              <a:t>Aspirated by FY1, 40mls straw colour fluid</a:t>
            </a:r>
          </a:p>
          <a:p>
            <a:pPr lvl="1"/>
            <a:r>
              <a:rPr lang="en-GB" sz="2100" dirty="0"/>
              <a:t>Blood culture bottles</a:t>
            </a:r>
          </a:p>
          <a:p>
            <a:pPr lvl="1"/>
            <a:r>
              <a:rPr lang="en-GB" sz="2100" dirty="0"/>
              <a:t>Micro</a:t>
            </a:r>
          </a:p>
          <a:p>
            <a:pPr lvl="1"/>
            <a:r>
              <a:rPr lang="en-GB" sz="2100" dirty="0"/>
              <a:t>Cytology </a:t>
            </a:r>
          </a:p>
          <a:p>
            <a:pPr lvl="1"/>
            <a:endParaRPr lang="en-GB" sz="21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Following Events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Given topical analgesia</a:t>
            </a:r>
          </a:p>
          <a:p>
            <a:r>
              <a:rPr lang="en-GB" dirty="0"/>
              <a:t>Developed a temperature 38.4 - treat</a:t>
            </a:r>
          </a:p>
          <a:p>
            <a:r>
              <a:rPr lang="en-GB" dirty="0"/>
              <a:t>Paracetamol, blood cultures</a:t>
            </a:r>
          </a:p>
          <a:p>
            <a:r>
              <a:rPr lang="en-GB" dirty="0"/>
              <a:t>Given IV </a:t>
            </a:r>
            <a:r>
              <a:rPr lang="en-GB" dirty="0" err="1"/>
              <a:t>fluclox</a:t>
            </a:r>
            <a:r>
              <a:rPr lang="en-GB" dirty="0"/>
              <a:t> initially</a:t>
            </a:r>
          </a:p>
          <a:p>
            <a:r>
              <a:rPr lang="en-GB" dirty="0"/>
              <a:t>All cultures negative</a:t>
            </a:r>
          </a:p>
          <a:p>
            <a:r>
              <a:rPr lang="en-GB" dirty="0"/>
              <a:t>24-48 hours developed productive cough and new CXR changes – treated for CAP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Highlights</a:t>
            </a:r>
          </a:p>
        </p:txBody>
      </p:sp>
      <p:sp>
        <p:nvSpPr>
          <p:cNvPr id="5529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Good communication from A&amp;E – alerted ARU2</a:t>
            </a:r>
          </a:p>
          <a:p>
            <a:r>
              <a:rPr lang="en-GB" dirty="0"/>
              <a:t>Cultures – both knee and blood before antibiotics </a:t>
            </a:r>
          </a:p>
          <a:p>
            <a:r>
              <a:rPr lang="en-GB" dirty="0"/>
              <a:t>Other source of investigation investigated appropriately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3</a:t>
            </a:r>
          </a:p>
        </p:txBody>
      </p:sp>
      <p:sp>
        <p:nvSpPr>
          <p:cNvPr id="5632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54 year old</a:t>
            </a:r>
          </a:p>
          <a:p>
            <a:r>
              <a:rPr lang="en-GB"/>
              <a:t>T8 tetraplegia (fall from a window)</a:t>
            </a:r>
          </a:p>
          <a:p>
            <a:r>
              <a:rPr lang="en-GB"/>
              <a:t>Concerns re district nursing re pressure wounds</a:t>
            </a:r>
          </a:p>
          <a:p>
            <a:r>
              <a:rPr lang="en-GB"/>
              <a:t>Brought in to Majors</a:t>
            </a:r>
          </a:p>
          <a:p>
            <a:r>
              <a:rPr lang="en-GB"/>
              <a:t>Temp 37, low sats, tachypnoeic and borderline BP</a:t>
            </a:r>
          </a:p>
          <a:p>
            <a:r>
              <a:rPr lang="en-GB"/>
              <a:t>Swollen hot left knee, chronic skin changes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First 24 hours</a:t>
            </a:r>
          </a:p>
        </p:txBody>
      </p:sp>
      <p:sp>
        <p:nvSpPr>
          <p:cNvPr id="573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CRP &gt;300, WCC 20</a:t>
            </a:r>
          </a:p>
          <a:p>
            <a:pPr>
              <a:lnSpc>
                <a:spcPct val="90000"/>
              </a:lnSpc>
            </a:pPr>
            <a:r>
              <a:rPr lang="en-GB"/>
              <a:t>Referred to ortho</a:t>
            </a:r>
          </a:p>
          <a:p>
            <a:pPr>
              <a:lnSpc>
                <a:spcPct val="90000"/>
              </a:lnSpc>
            </a:pPr>
            <a:r>
              <a:rPr lang="en-GB"/>
              <a:t>Aspirated frank pus from knee in A&amp;E</a:t>
            </a:r>
          </a:p>
          <a:p>
            <a:pPr lvl="1">
              <a:lnSpc>
                <a:spcPct val="90000"/>
              </a:lnSpc>
            </a:pPr>
            <a:r>
              <a:rPr lang="en-GB"/>
              <a:t>Started on fluclox </a:t>
            </a:r>
          </a:p>
          <a:p>
            <a:pPr lvl="1">
              <a:lnSpc>
                <a:spcPct val="90000"/>
              </a:lnSpc>
            </a:pPr>
            <a:r>
              <a:rPr lang="en-GB"/>
              <a:t>Not keen for washout</a:t>
            </a:r>
          </a:p>
          <a:p>
            <a:pPr>
              <a:lnSpc>
                <a:spcPct val="90000"/>
              </a:lnSpc>
            </a:pPr>
            <a:r>
              <a:rPr lang="en-GB"/>
              <a:t>Further aspiration in ARU2 </a:t>
            </a:r>
          </a:p>
          <a:p>
            <a:pPr lvl="1">
              <a:lnSpc>
                <a:spcPct val="90000"/>
              </a:lnSpc>
            </a:pPr>
            <a:r>
              <a:rPr lang="en-GB"/>
              <a:t>15ml thick, blood stained pus </a:t>
            </a:r>
          </a:p>
          <a:p>
            <a:pPr lvl="1">
              <a:lnSpc>
                <a:spcPct val="90000"/>
              </a:lnSpc>
            </a:pPr>
            <a:r>
              <a:rPr lang="en-GB"/>
              <a:t>White needle</a:t>
            </a:r>
          </a:p>
          <a:p>
            <a:pPr lvl="1">
              <a:lnSpc>
                <a:spcPct val="90000"/>
              </a:lnSpc>
            </a:pPr>
            <a:r>
              <a:rPr lang="en-GB"/>
              <a:t>No anaesthetic required!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Following events</a:t>
            </a: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Positive for gram positive cocci on gram stain</a:t>
            </a:r>
          </a:p>
          <a:p>
            <a:r>
              <a:rPr lang="en-GB" dirty="0"/>
              <a:t>Grew Staph and Strep via cultures</a:t>
            </a:r>
          </a:p>
          <a:p>
            <a:r>
              <a:rPr lang="en-GB" dirty="0"/>
              <a:t>Deteriorated secondary to septic shock and t/f to HDU for inotropes</a:t>
            </a:r>
          </a:p>
          <a:p>
            <a:r>
              <a:rPr lang="en-GB" dirty="0"/>
              <a:t>Further deterioration re respiratory system </a:t>
            </a:r>
          </a:p>
          <a:p>
            <a:r>
              <a:rPr lang="en-GB" dirty="0"/>
              <a:t>Intubated and t/f to ITU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r>
              <a:rPr lang="en-GB"/>
              <a:t>Management</a:t>
            </a:r>
          </a:p>
        </p:txBody>
      </p:sp>
      <p:sp>
        <p:nvSpPr>
          <p:cNvPr id="59395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GB" dirty="0"/>
              <a:t>Reviewed by rheumatology</a:t>
            </a:r>
          </a:p>
          <a:p>
            <a:r>
              <a:rPr lang="en-GB" dirty="0"/>
              <a:t>Given combination of illness severity and t8 tetraplegia </a:t>
            </a:r>
          </a:p>
          <a:p>
            <a:pPr lvl="1"/>
            <a:r>
              <a:rPr lang="en-GB" dirty="0"/>
              <a:t>Left above knee amputation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Turbulent post op period</a:t>
            </a:r>
          </a:p>
          <a:p>
            <a:r>
              <a:rPr lang="en-GB" dirty="0"/>
              <a:t>Had a 2 month critical care admission due to O2 requirement and tracheostomy </a:t>
            </a:r>
          </a:p>
          <a:p>
            <a:r>
              <a:rPr lang="en-GB" dirty="0"/>
              <a:t>Further surgical procedures for debridement of pressure sores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836E-397A-4045-B97B-15B36924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DBE6D-D81C-48D6-B097-4EFD26B14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54 year old male</a:t>
            </a:r>
          </a:p>
          <a:p>
            <a:r>
              <a:rPr lang="en-GB" dirty="0"/>
              <a:t>PMH osteoarthritis</a:t>
            </a:r>
          </a:p>
          <a:p>
            <a:r>
              <a:rPr lang="en-GB" dirty="0"/>
              <a:t>7 day history of non-specifically unwell</a:t>
            </a:r>
          </a:p>
          <a:p>
            <a:endParaRPr lang="en-GB" dirty="0"/>
          </a:p>
          <a:p>
            <a:r>
              <a:rPr lang="en-GB" dirty="0"/>
              <a:t>Presented to A&amp;E</a:t>
            </a:r>
          </a:p>
          <a:p>
            <a:r>
              <a:rPr lang="en-GB" dirty="0"/>
              <a:t>Swollen left lower limb</a:t>
            </a:r>
          </a:p>
          <a:p>
            <a:r>
              <a:rPr lang="en-GB" dirty="0"/>
              <a:t>?DVT</a:t>
            </a:r>
          </a:p>
          <a:p>
            <a:r>
              <a:rPr lang="en-GB" dirty="0"/>
              <a:t>Referred to ambulatory care DVT pathway</a:t>
            </a:r>
          </a:p>
          <a:p>
            <a:endParaRPr lang="en-GB" dirty="0"/>
          </a:p>
          <a:p>
            <a:r>
              <a:rPr lang="en-GB" dirty="0" err="1"/>
              <a:t>Dalteparin</a:t>
            </a:r>
            <a:r>
              <a:rPr lang="en-GB" dirty="0"/>
              <a:t> S/C</a:t>
            </a:r>
          </a:p>
          <a:p>
            <a:r>
              <a:rPr lang="en-GB" dirty="0"/>
              <a:t>CRP 354, WCC 20</a:t>
            </a:r>
          </a:p>
        </p:txBody>
      </p:sp>
    </p:spTree>
    <p:extLst>
      <p:ext uri="{BB962C8B-B14F-4D97-AF65-F5344CB8AC3E}">
        <p14:creationId xmlns:p14="http://schemas.microsoft.com/office/powerpoint/2010/main" val="26963406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C43C-288E-463B-8A6B-D8AB23636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Ambulatory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D552B-645C-4BCB-8E4D-0051E7969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USS Doppler, no DVT</a:t>
            </a:r>
          </a:p>
          <a:p>
            <a:endParaRPr lang="en-GB" dirty="0"/>
          </a:p>
          <a:p>
            <a:r>
              <a:rPr lang="en-GB" dirty="0"/>
              <a:t>Walked in to examination room </a:t>
            </a:r>
          </a:p>
          <a:p>
            <a:pPr lvl="1"/>
            <a:r>
              <a:rPr lang="en-GB" dirty="0"/>
              <a:t>On 2 sticks!</a:t>
            </a:r>
          </a:p>
          <a:p>
            <a:pPr lvl="1"/>
            <a:endParaRPr lang="en-GB" dirty="0"/>
          </a:p>
          <a:p>
            <a:r>
              <a:rPr lang="en-GB" dirty="0"/>
              <a:t>History revisited </a:t>
            </a:r>
          </a:p>
          <a:p>
            <a:pPr lvl="1"/>
            <a:r>
              <a:rPr lang="en-GB" dirty="0" err="1"/>
              <a:t>Pyrexial</a:t>
            </a:r>
            <a:r>
              <a:rPr lang="en-GB" dirty="0"/>
              <a:t> events at home</a:t>
            </a:r>
          </a:p>
          <a:p>
            <a:pPr lvl="1"/>
            <a:r>
              <a:rPr lang="en-GB" dirty="0"/>
              <a:t>No trauma</a:t>
            </a:r>
          </a:p>
          <a:p>
            <a:pPr lvl="1"/>
            <a:r>
              <a:rPr lang="en-GB" dirty="0"/>
              <a:t>Keen runner (ultra running)</a:t>
            </a:r>
          </a:p>
          <a:p>
            <a:pPr lvl="1"/>
            <a:r>
              <a:rPr lang="en-GB" dirty="0"/>
              <a:t>Recent injection 10 days ago by private ortho consultant</a:t>
            </a:r>
          </a:p>
          <a:p>
            <a:pPr lvl="1"/>
            <a:r>
              <a:rPr lang="en-GB" dirty="0"/>
              <a:t>States not warned regarding risk of septic arthritis</a:t>
            </a:r>
          </a:p>
        </p:txBody>
      </p:sp>
    </p:spTree>
    <p:extLst>
      <p:ext uri="{BB962C8B-B14F-4D97-AF65-F5344CB8AC3E}">
        <p14:creationId xmlns:p14="http://schemas.microsoft.com/office/powerpoint/2010/main" val="2876550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70A6-8748-4114-A15B-A7BA4694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0D03C-AA6C-44DE-99D6-4D1CE92CF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Acute vs Chronic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Monoarthropathy</a:t>
            </a:r>
            <a:endParaRPr lang="en-GB" dirty="0"/>
          </a:p>
          <a:p>
            <a:pPr lvl="1"/>
            <a:r>
              <a:rPr lang="en-GB" dirty="0"/>
              <a:t>1</a:t>
            </a:r>
          </a:p>
          <a:p>
            <a:endParaRPr lang="en-GB" dirty="0"/>
          </a:p>
          <a:p>
            <a:r>
              <a:rPr lang="en-GB" dirty="0" err="1"/>
              <a:t>Oligoarthropathy</a:t>
            </a:r>
            <a:endParaRPr lang="en-GB" dirty="0"/>
          </a:p>
          <a:p>
            <a:pPr lvl="1"/>
            <a:r>
              <a:rPr lang="en-GB" dirty="0"/>
              <a:t>2-4</a:t>
            </a:r>
          </a:p>
          <a:p>
            <a:endParaRPr lang="en-GB" dirty="0"/>
          </a:p>
          <a:p>
            <a:r>
              <a:rPr lang="en-GB" dirty="0" err="1"/>
              <a:t>Polyarthropathy</a:t>
            </a:r>
            <a:endParaRPr lang="en-GB" dirty="0"/>
          </a:p>
          <a:p>
            <a:pPr lvl="1"/>
            <a:r>
              <a:rPr lang="en-GB" dirty="0"/>
              <a:t>&gt;5</a:t>
            </a:r>
          </a:p>
        </p:txBody>
      </p:sp>
    </p:spTree>
    <p:extLst>
      <p:ext uri="{BB962C8B-B14F-4D97-AF65-F5344CB8AC3E}">
        <p14:creationId xmlns:p14="http://schemas.microsoft.com/office/powerpoint/2010/main" val="139947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6654-43B1-41FD-8267-9931D1877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Ongoing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5D892-A796-489E-B7F2-BCE41EA156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Aspirated 40ml turbid, frank pus</a:t>
            </a:r>
          </a:p>
          <a:p>
            <a:r>
              <a:rPr lang="en-GB" dirty="0"/>
              <a:t>Gram positive cocci on gram stain</a:t>
            </a:r>
          </a:p>
          <a:p>
            <a:r>
              <a:rPr lang="en-GB" dirty="0"/>
              <a:t>Commenced on IV </a:t>
            </a:r>
            <a:r>
              <a:rPr lang="en-GB" dirty="0" err="1"/>
              <a:t>fluclox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Difficult patient to manage</a:t>
            </a:r>
          </a:p>
          <a:p>
            <a:pPr lvl="1"/>
            <a:r>
              <a:rPr lang="en-GB" dirty="0"/>
              <a:t>Needed to go to Dubai ($$$)</a:t>
            </a:r>
          </a:p>
          <a:p>
            <a:pPr lvl="1"/>
            <a:endParaRPr lang="en-GB" dirty="0"/>
          </a:p>
          <a:p>
            <a:r>
              <a:rPr lang="en-GB" dirty="0"/>
              <a:t>Changed to </a:t>
            </a:r>
            <a:r>
              <a:rPr lang="en-GB" dirty="0" err="1"/>
              <a:t>Darbovancin</a:t>
            </a:r>
            <a:r>
              <a:rPr lang="en-GB" dirty="0"/>
              <a:t> and OPAT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669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C55BC-9DF3-4203-936B-A504DE016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96 hours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C8BCC-9896-44DF-B5F4-3923ACCBD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Represented to Medical HDU!</a:t>
            </a:r>
          </a:p>
          <a:p>
            <a:endParaRPr lang="en-GB" dirty="0"/>
          </a:p>
          <a:p>
            <a:r>
              <a:rPr lang="en-GB" dirty="0"/>
              <a:t>GP OOH - ?MERS</a:t>
            </a:r>
          </a:p>
          <a:p>
            <a:endParaRPr lang="en-GB" dirty="0"/>
          </a:p>
          <a:p>
            <a:r>
              <a:rPr lang="en-GB" dirty="0"/>
              <a:t>No clinical evidence of MERS </a:t>
            </a:r>
          </a:p>
          <a:p>
            <a:pPr lvl="1"/>
            <a:r>
              <a:rPr lang="en-GB" dirty="0"/>
              <a:t>Mild cough post flight</a:t>
            </a:r>
          </a:p>
          <a:p>
            <a:pPr lvl="1"/>
            <a:r>
              <a:rPr lang="en-GB" dirty="0"/>
              <a:t>CXR – NAD</a:t>
            </a:r>
          </a:p>
          <a:p>
            <a:pPr lvl="1"/>
            <a:r>
              <a:rPr lang="en-GB" dirty="0"/>
              <a:t>Other symptoms were consistent with septic arthritis (temp)</a:t>
            </a:r>
          </a:p>
        </p:txBody>
      </p:sp>
    </p:spTree>
    <p:extLst>
      <p:ext uri="{BB962C8B-B14F-4D97-AF65-F5344CB8AC3E}">
        <p14:creationId xmlns:p14="http://schemas.microsoft.com/office/powerpoint/2010/main" val="4166586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34B0-4D27-4757-81DB-92356C1BE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 and 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0B60-FD44-47E7-B9AA-4042180CE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Aseptic technique</a:t>
            </a:r>
          </a:p>
          <a:p>
            <a:endParaRPr lang="en-GB" dirty="0"/>
          </a:p>
          <a:p>
            <a:r>
              <a:rPr lang="en-GB" dirty="0"/>
              <a:t>No touch approach when aspirating and injecting</a:t>
            </a:r>
          </a:p>
          <a:p>
            <a:endParaRPr lang="en-GB" dirty="0"/>
          </a:p>
          <a:p>
            <a:r>
              <a:rPr lang="en-GB" dirty="0"/>
              <a:t>1/10,000 risk</a:t>
            </a:r>
          </a:p>
          <a:p>
            <a:pPr lvl="1"/>
            <a:r>
              <a:rPr lang="en-GB" dirty="0"/>
              <a:t>It’s small – but significant </a:t>
            </a:r>
          </a:p>
          <a:p>
            <a:pPr lvl="1"/>
            <a:r>
              <a:rPr lang="en-GB" dirty="0"/>
              <a:t>Co-morbidity and mortality link</a:t>
            </a:r>
          </a:p>
          <a:p>
            <a:pPr lvl="1"/>
            <a:r>
              <a:rPr lang="en-GB" dirty="0"/>
              <a:t>2/52 IV therapy + 4/52 oral therapy</a:t>
            </a:r>
          </a:p>
          <a:p>
            <a:pPr lvl="1"/>
            <a:r>
              <a:rPr lang="en-GB" dirty="0"/>
              <a:t>Warn the patient when consenting!</a:t>
            </a:r>
          </a:p>
        </p:txBody>
      </p:sp>
    </p:spTree>
    <p:extLst>
      <p:ext uri="{BB962C8B-B14F-4D97-AF65-F5344CB8AC3E}">
        <p14:creationId xmlns:p14="http://schemas.microsoft.com/office/powerpoint/2010/main" val="2719444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22AE-F0AD-456D-BAA5-C8AF6F37C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4EE88-845D-4DE8-80FC-F558B4565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77 year old woman</a:t>
            </a:r>
          </a:p>
          <a:p>
            <a:endParaRPr lang="en-GB" dirty="0"/>
          </a:p>
          <a:p>
            <a:r>
              <a:rPr lang="en-GB" dirty="0"/>
              <a:t>Presenting complaint – left knee pain</a:t>
            </a:r>
          </a:p>
          <a:p>
            <a:endParaRPr lang="en-GB" dirty="0"/>
          </a:p>
          <a:p>
            <a:r>
              <a:rPr lang="en-GB" dirty="0"/>
              <a:t>Gradual onset over a few days</a:t>
            </a:r>
          </a:p>
          <a:p>
            <a:endParaRPr lang="en-GB" dirty="0"/>
          </a:p>
          <a:p>
            <a:r>
              <a:rPr lang="en-GB" dirty="0"/>
              <a:t>Systemically well, no fever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738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6FED-6ADA-43BF-9515-C5E4A50E2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5 PMH and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A0C68-AA69-42B4-A262-7C7225E21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Prosthetic MVR</a:t>
            </a:r>
          </a:p>
          <a:p>
            <a:pPr lvl="1"/>
            <a:r>
              <a:rPr lang="en-GB" dirty="0"/>
              <a:t>INR target 3.5 (3-4)</a:t>
            </a:r>
          </a:p>
          <a:p>
            <a:r>
              <a:rPr lang="en-GB" dirty="0"/>
              <a:t>Gout (no previous aspirations)</a:t>
            </a:r>
          </a:p>
          <a:p>
            <a:pPr lvl="1"/>
            <a:endParaRPr lang="en-GB" dirty="0"/>
          </a:p>
          <a:p>
            <a:r>
              <a:rPr lang="en-GB" dirty="0"/>
              <a:t>Warfarin levels been within therapeutic range</a:t>
            </a:r>
          </a:p>
          <a:p>
            <a:endParaRPr lang="en-GB" dirty="0"/>
          </a:p>
          <a:p>
            <a:r>
              <a:rPr lang="en-GB" dirty="0"/>
              <a:t>O/E </a:t>
            </a:r>
          </a:p>
          <a:p>
            <a:pPr lvl="1"/>
            <a:r>
              <a:rPr lang="en-GB" dirty="0"/>
              <a:t>Bilateral knee changes</a:t>
            </a:r>
          </a:p>
          <a:p>
            <a:pPr lvl="1"/>
            <a:r>
              <a:rPr lang="en-GB" dirty="0"/>
              <a:t>Moderate effusions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Bloods </a:t>
            </a:r>
          </a:p>
          <a:p>
            <a:pPr lvl="1"/>
            <a:r>
              <a:rPr lang="en-GB" dirty="0"/>
              <a:t>CRP 30</a:t>
            </a:r>
          </a:p>
          <a:p>
            <a:pPr lvl="1"/>
            <a:r>
              <a:rPr lang="en-GB" dirty="0"/>
              <a:t>Urate 200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6088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DE69-EB2E-42B5-A96F-A2A938F5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Would you aspirate?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26648-079B-41A8-AE41-BDDB032BA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Therapeutic INR is not a contraindication to aspiration</a:t>
            </a:r>
          </a:p>
          <a:p>
            <a:endParaRPr lang="en-GB" dirty="0"/>
          </a:p>
          <a:p>
            <a:r>
              <a:rPr lang="en-GB" dirty="0"/>
              <a:t>Generally speaking knee is safe to aspirate</a:t>
            </a:r>
          </a:p>
          <a:p>
            <a:endParaRPr lang="en-GB" dirty="0"/>
          </a:p>
          <a:p>
            <a:r>
              <a:rPr lang="en-GB" dirty="0"/>
              <a:t>Guidance is to withhold for 24hrs with DOACs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Aspirate </a:t>
            </a:r>
          </a:p>
          <a:p>
            <a:pPr lvl="1"/>
            <a:r>
              <a:rPr lang="en-GB" dirty="0"/>
              <a:t>Haemarthrosis </a:t>
            </a:r>
          </a:p>
          <a:p>
            <a:pPr lvl="1"/>
            <a:r>
              <a:rPr lang="en-GB" dirty="0"/>
              <a:t>Likely recurrent events</a:t>
            </a:r>
          </a:p>
          <a:p>
            <a:pPr lvl="1"/>
            <a:r>
              <a:rPr lang="en-GB" dirty="0"/>
              <a:t>Negative for crystals</a:t>
            </a:r>
          </a:p>
          <a:p>
            <a:pPr lvl="1"/>
            <a:endParaRPr lang="en-GB" dirty="0"/>
          </a:p>
          <a:p>
            <a:r>
              <a:rPr lang="en-GB" dirty="0"/>
              <a:t>What do you do about the warfarin??</a:t>
            </a:r>
          </a:p>
        </p:txBody>
      </p:sp>
    </p:spTree>
    <p:extLst>
      <p:ext uri="{BB962C8B-B14F-4D97-AF65-F5344CB8AC3E}">
        <p14:creationId xmlns:p14="http://schemas.microsoft.com/office/powerpoint/2010/main" val="8812939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2595-109B-4401-BFFE-AA2F5F308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59D34-D42B-4069-9D18-D35F5D83F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89 year old female</a:t>
            </a:r>
          </a:p>
          <a:p>
            <a:r>
              <a:rPr lang="en-GB" dirty="0"/>
              <a:t>Recent discharge from medical ward &lt;72 hours</a:t>
            </a:r>
          </a:p>
          <a:p>
            <a:r>
              <a:rPr lang="en-GB" dirty="0"/>
              <a:t>Carers found ?confusion, reduced mobility</a:t>
            </a:r>
          </a:p>
          <a:p>
            <a:endParaRPr lang="en-GB" dirty="0"/>
          </a:p>
          <a:p>
            <a:r>
              <a:rPr lang="en-GB" dirty="0"/>
              <a:t>Clerked in by FY1</a:t>
            </a:r>
          </a:p>
          <a:p>
            <a:pPr lvl="1"/>
            <a:r>
              <a:rPr lang="en-GB" dirty="0"/>
              <a:t>Can’t move left shoulder</a:t>
            </a:r>
          </a:p>
          <a:p>
            <a:pPr lvl="1"/>
            <a:r>
              <a:rPr lang="en-GB" dirty="0"/>
              <a:t>Nil focal examination</a:t>
            </a:r>
          </a:p>
          <a:p>
            <a:pPr lvl="1"/>
            <a:r>
              <a:rPr lang="en-GB" dirty="0"/>
              <a:t>?UTI</a:t>
            </a:r>
          </a:p>
          <a:p>
            <a:pPr lvl="1"/>
            <a:endParaRPr lang="en-GB" dirty="0"/>
          </a:p>
          <a:p>
            <a:r>
              <a:rPr lang="en-GB" dirty="0"/>
              <a:t>Old case notes reviewed </a:t>
            </a:r>
          </a:p>
          <a:p>
            <a:pPr lvl="1"/>
            <a:r>
              <a:rPr lang="en-GB" dirty="0"/>
              <a:t>Pseudogout right shoulder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95050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1BCD3-9D94-4C6C-A653-0672AE42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6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5AFCC-CDC7-4F89-8FFC-B587FC74B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486275"/>
          </a:xfrm>
        </p:spPr>
        <p:txBody>
          <a:bodyPr/>
          <a:lstStyle/>
          <a:p>
            <a:r>
              <a:rPr lang="en-GB" dirty="0"/>
              <a:t>Came onto nightshift</a:t>
            </a:r>
          </a:p>
          <a:p>
            <a:endParaRPr lang="en-GB" dirty="0"/>
          </a:p>
          <a:p>
            <a:r>
              <a:rPr lang="en-GB" dirty="0"/>
              <a:t>D/W son (</a:t>
            </a:r>
            <a:r>
              <a:rPr lang="en-GB" dirty="0" err="1"/>
              <a:t>NoK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/>
              <a:t>Presentation identical to last admission</a:t>
            </a:r>
          </a:p>
          <a:p>
            <a:pPr lvl="1"/>
            <a:r>
              <a:rPr lang="en-GB" dirty="0"/>
              <a:t>CRP &lt;5, WCC normal, urinalysis NAD</a:t>
            </a:r>
          </a:p>
          <a:p>
            <a:endParaRPr lang="en-GB" dirty="0"/>
          </a:p>
          <a:p>
            <a:r>
              <a:rPr lang="en-GB" dirty="0"/>
              <a:t>Aspirated thick yellow viscous fluid</a:t>
            </a:r>
          </a:p>
          <a:p>
            <a:endParaRPr lang="en-GB" dirty="0"/>
          </a:p>
          <a:p>
            <a:r>
              <a:rPr lang="en-GB" dirty="0"/>
              <a:t>Back to baseline AM</a:t>
            </a:r>
          </a:p>
          <a:p>
            <a:endParaRPr lang="en-GB" dirty="0"/>
          </a:p>
          <a:p>
            <a:r>
              <a:rPr lang="en-GB" dirty="0"/>
              <a:t>Discharged at 48hr following negative culture and                                       positive cytology for CPPD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172F4D-EE59-4809-A352-0D368A71B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48680"/>
            <a:ext cx="5018162" cy="25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517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2F80-1D53-48DB-BF14-B492F953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Treatment options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A8C4460-A494-495F-9BF5-3674849FC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692406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75999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0C75-0DBE-4E7D-8955-E56F7C060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13E3A-3FEC-4CCC-AD20-B2BE901A4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Full systemic examination/enquiry</a:t>
            </a:r>
          </a:p>
          <a:p>
            <a:endParaRPr lang="en-GB" dirty="0"/>
          </a:p>
          <a:p>
            <a:r>
              <a:rPr lang="en-GB" dirty="0"/>
              <a:t>Collateral incredibly helpful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28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886700" cy="1325563"/>
          </a:xfrm>
        </p:spPr>
        <p:txBody>
          <a:bodyPr/>
          <a:lstStyle/>
          <a:p>
            <a:r>
              <a:rPr lang="en-GB" dirty="0"/>
              <a:t>Differentials</a:t>
            </a:r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1574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 marL="0" indent="0">
              <a:lnSpc>
                <a:spcPct val="90000"/>
              </a:lnSpc>
              <a:buNone/>
            </a:pPr>
            <a:endParaRPr lang="en-GB" dirty="0"/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Trauma ?haemarthrosis ?anticoagulants</a:t>
            </a:r>
          </a:p>
          <a:p>
            <a:pPr>
              <a:lnSpc>
                <a:spcPct val="90000"/>
              </a:lnSpc>
            </a:pPr>
            <a:r>
              <a:rPr lang="en-GB" dirty="0"/>
              <a:t>Gout/crystal pathology</a:t>
            </a:r>
          </a:p>
          <a:p>
            <a:pPr>
              <a:lnSpc>
                <a:spcPct val="90000"/>
              </a:lnSpc>
            </a:pPr>
            <a:r>
              <a:rPr lang="en-GB" dirty="0"/>
              <a:t>Inflammatory </a:t>
            </a:r>
            <a:r>
              <a:rPr lang="en-GB" dirty="0" err="1"/>
              <a:t>arthropathy</a:t>
            </a:r>
            <a:r>
              <a:rPr lang="en-GB" dirty="0"/>
              <a:t> – RA, psoriatic</a:t>
            </a:r>
          </a:p>
          <a:p>
            <a:pPr>
              <a:lnSpc>
                <a:spcPct val="90000"/>
              </a:lnSpc>
            </a:pPr>
            <a:r>
              <a:rPr lang="en-GB" dirty="0"/>
              <a:t>OA</a:t>
            </a:r>
          </a:p>
          <a:p>
            <a:pPr>
              <a:lnSpc>
                <a:spcPct val="90000"/>
              </a:lnSpc>
            </a:pPr>
            <a:r>
              <a:rPr lang="en-GB" dirty="0"/>
              <a:t>Reactive arthritis</a:t>
            </a:r>
          </a:p>
          <a:p>
            <a:pPr>
              <a:lnSpc>
                <a:spcPct val="90000"/>
              </a:lnSpc>
            </a:pPr>
            <a:r>
              <a:rPr lang="en-GB" dirty="0"/>
              <a:t>Septic arthritis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Treatment is typically </a:t>
            </a:r>
            <a:r>
              <a:rPr lang="en-GB" dirty="0" err="1"/>
              <a:t>flucloxacillin</a:t>
            </a:r>
            <a:r>
              <a:rPr lang="en-GB" dirty="0"/>
              <a:t> or vancomycin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antibiotics, aspiration +/- washout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BDE56-CBF6-4F5D-83EE-03A547E9F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236" y="683188"/>
            <a:ext cx="4967114" cy="2284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5A2908-EE7A-4CE5-BFF0-D19AF11A9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0"/>
            <a:ext cx="5707403" cy="6855611"/>
          </a:xfrm>
        </p:spPr>
      </p:pic>
    </p:spTree>
    <p:extLst>
      <p:ext uri="{BB962C8B-B14F-4D97-AF65-F5344CB8AC3E}">
        <p14:creationId xmlns:p14="http://schemas.microsoft.com/office/powerpoint/2010/main" val="5419554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3C5B9-5F4F-4760-B69F-01942EAB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16920-B7AF-4CAF-B902-9F87E9E12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dirty="0"/>
              <a:t>Calcium </a:t>
            </a:r>
            <a:r>
              <a:rPr lang="en-GB" sz="1400" dirty="0" err="1"/>
              <a:t>Pyrophsphate</a:t>
            </a:r>
            <a:r>
              <a:rPr lang="en-GB" sz="1400" dirty="0"/>
              <a:t> Deposition. BMJ Best Practice, accessed at </a:t>
            </a:r>
            <a:r>
              <a:rPr lang="en-GB" sz="1400" dirty="0">
                <a:hlinkClick r:id="rId2"/>
              </a:rPr>
              <a:t>https://bestpractice.bmj.com/topics/en-gb/370/treatment-algorithm</a:t>
            </a:r>
            <a:r>
              <a:rPr lang="en-GB" sz="1400" dirty="0"/>
              <a:t> (accessed on 14/09/2020)</a:t>
            </a:r>
          </a:p>
          <a:p>
            <a:pPr marL="0" indent="0">
              <a:buNone/>
            </a:pPr>
            <a:r>
              <a:rPr lang="en-GB" sz="1400" dirty="0"/>
              <a:t>Gout. BMJ Best Practice, accessed at </a:t>
            </a:r>
            <a:r>
              <a:rPr lang="en-GB" sz="1400" dirty="0">
                <a:hlinkClick r:id="rId3"/>
              </a:rPr>
              <a:t>https://bestpractice.bmj.com/topics/en-gb/13</a:t>
            </a:r>
            <a:r>
              <a:rPr lang="en-GB" sz="1400" dirty="0"/>
              <a:t> (accessed on 14/09/2020)</a:t>
            </a:r>
          </a:p>
          <a:p>
            <a:pPr marL="0" indent="0">
              <a:buNone/>
            </a:pPr>
            <a:r>
              <a:rPr lang="en-US" sz="1400" b="1" dirty="0"/>
              <a:t>Goldenberg, D. Guide to Laboratory Testing in Patients With Suspected Rheumatic Disease, accessed at </a:t>
            </a:r>
            <a:r>
              <a:rPr lang="en-US" sz="1400" b="1" dirty="0">
                <a:hlinkClick r:id="rId4"/>
              </a:rPr>
              <a:t>https://www.practicalpainmanagement.com/resources/diagnostic-tests/guide-laboratory-testing-patients-suspected-rheumatic-disease</a:t>
            </a: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Last updated September 2017 (accessed on 14/09/2020)</a:t>
            </a:r>
          </a:p>
          <a:p>
            <a:pPr marL="0" indent="0">
              <a:buNone/>
            </a:pPr>
            <a:r>
              <a:rPr lang="en-US" sz="1400" b="1" dirty="0"/>
              <a:t>Rad Rounds, accessed at </a:t>
            </a:r>
            <a:r>
              <a:rPr lang="en-US" sz="1400" b="1" dirty="0">
                <a:hlinkClick r:id="rId5"/>
              </a:rPr>
              <a:t>https://radrounds.com/photo/chondrocalcinosis-pseudogout?context=user</a:t>
            </a:r>
            <a:r>
              <a:rPr lang="en-US" sz="1400" b="1" dirty="0"/>
              <a:t> (accessed on 14/09/2020)</a:t>
            </a:r>
          </a:p>
          <a:p>
            <a:pPr marL="0" indent="0">
              <a:buNone/>
            </a:pPr>
            <a:r>
              <a:rPr lang="en-US" sz="1400" b="1" dirty="0"/>
              <a:t>Coakley G et al, BSR &amp; BHPR, BOA, RCGP and BSAC guidelines for management of the hot swollen joint in adults accessed at </a:t>
            </a:r>
            <a:r>
              <a:rPr lang="en-US" sz="1400" b="1" dirty="0">
                <a:hlinkClick r:id="rId6"/>
              </a:rPr>
              <a:t>https://academic.oup.com/rheumatology/article/45/8/1039/1784962</a:t>
            </a:r>
            <a:r>
              <a:rPr lang="en-US" sz="1400" b="1" dirty="0"/>
              <a:t> (accessed on 14/09/2020)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657961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Thank you</a:t>
            </a:r>
          </a:p>
          <a:p>
            <a:r>
              <a:rPr lang="en-GB" sz="2400" dirty="0"/>
              <a:t>Please fill out the feedback form for your certificate of learning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pathways for clinical learning</a:t>
            </a:r>
          </a:p>
        </p:txBody>
      </p:sp>
    </p:spTree>
    <p:extLst>
      <p:ext uri="{BB962C8B-B14F-4D97-AF65-F5344CB8AC3E}">
        <p14:creationId xmlns:p14="http://schemas.microsoft.com/office/powerpoint/2010/main" val="130530421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7802C-43D3-4A53-9D79-F44B3E6D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in touch!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493F-16E9-402B-B7B3-3CF019393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Website</a:t>
            </a:r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www.quackmeded.co.uk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Email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gg-uhb.quackmeded@nhs.net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Social Media</a:t>
            </a:r>
          </a:p>
          <a:p>
            <a:pPr marL="0" indent="0" algn="ctr">
              <a:buNone/>
            </a:pPr>
            <a:r>
              <a:rPr lang="en-GB" dirty="0"/>
              <a:t>Twitter: @QUACK_ Med</a:t>
            </a:r>
          </a:p>
          <a:p>
            <a:pPr marL="0" indent="0" algn="ctr">
              <a:buNone/>
            </a:pPr>
            <a:r>
              <a:rPr lang="en-GB" dirty="0"/>
              <a:t>Facebook: QUACK education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87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Case 1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41 year old male</a:t>
            </a:r>
          </a:p>
          <a:p>
            <a:r>
              <a:rPr lang="en-GB"/>
              <a:t>?Gout ?septic arthritis</a:t>
            </a:r>
          </a:p>
          <a:p>
            <a:r>
              <a:rPr lang="en-GB"/>
              <a:t>Monoarthropathy, right knee</a:t>
            </a:r>
          </a:p>
          <a:p>
            <a:r>
              <a:rPr lang="en-GB"/>
              <a:t>Presented to IAU via GP </a:t>
            </a:r>
          </a:p>
          <a:p>
            <a:r>
              <a:rPr lang="en-GB"/>
              <a:t>28/8/2018 13:03 (Tuesday)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Assessment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 EMAT</a:t>
            </a:r>
          </a:p>
          <a:p>
            <a:r>
              <a:rPr lang="en-GB" dirty="0"/>
              <a:t>Clerked in at 15:50 in ACAU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Just for reference…..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Urinalysis at point of admission </a:t>
            </a:r>
          </a:p>
          <a:p>
            <a:pPr lvl="1">
              <a:buFont typeface="Arial" charset="0"/>
              <a:buNone/>
            </a:pPr>
            <a:r>
              <a:rPr lang="en-GB"/>
              <a:t>+++ Protein</a:t>
            </a:r>
          </a:p>
          <a:p>
            <a:pPr lvl="1">
              <a:buFont typeface="Arial" charset="0"/>
              <a:buNone/>
            </a:pPr>
            <a:r>
              <a:rPr lang="en-GB"/>
              <a:t>++ Blood</a:t>
            </a:r>
          </a:p>
          <a:p>
            <a:pPr lvl="1">
              <a:buFont typeface="Arial" charset="0"/>
              <a:buNone/>
            </a:pPr>
            <a:r>
              <a:rPr lang="en-GB"/>
              <a:t>+ Ketones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ACK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ACK theme" id="{75FFE468-3B7E-4C82-A462-E22C6E5790A0}" vid="{E73379FD-5B52-4EB3-A98B-74B0B41F02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QUACK theme</Template>
  <TotalTime>2276</TotalTime>
  <Words>1952</Words>
  <Application>Microsoft Office PowerPoint</Application>
  <PresentationFormat>On-screen Show (4:3)</PresentationFormat>
  <Paragraphs>492</Paragraphs>
  <Slides>63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Times New Roman</vt:lpstr>
      <vt:lpstr>QUACK theme</vt:lpstr>
      <vt:lpstr>Acute Hot Joint</vt:lpstr>
      <vt:lpstr>Disclaimer*</vt:lpstr>
      <vt:lpstr>Outline</vt:lpstr>
      <vt:lpstr>Hot Joints</vt:lpstr>
      <vt:lpstr>Description</vt:lpstr>
      <vt:lpstr>Differentials</vt:lpstr>
      <vt:lpstr>Case 1</vt:lpstr>
      <vt:lpstr>Initial Assessment</vt:lpstr>
      <vt:lpstr>Just for reference…..</vt:lpstr>
      <vt:lpstr>Presenting Complaint</vt:lpstr>
      <vt:lpstr>Past Medical History</vt:lpstr>
      <vt:lpstr>Systemic enquiry</vt:lpstr>
      <vt:lpstr>Social</vt:lpstr>
      <vt:lpstr>Observations</vt:lpstr>
      <vt:lpstr>Examination</vt:lpstr>
      <vt:lpstr>Other</vt:lpstr>
      <vt:lpstr>Differential</vt:lpstr>
      <vt:lpstr>Initial Management</vt:lpstr>
      <vt:lpstr>IAU</vt:lpstr>
      <vt:lpstr>Bloods</vt:lpstr>
      <vt:lpstr>PowerPoint Presentation</vt:lpstr>
      <vt:lpstr>PowerPoint Presentation</vt:lpstr>
      <vt:lpstr>PowerPoint Presentation</vt:lpstr>
      <vt:lpstr>Night 1</vt:lpstr>
      <vt:lpstr>HDU</vt:lpstr>
      <vt:lpstr>Cultures</vt:lpstr>
      <vt:lpstr>Ward</vt:lpstr>
      <vt:lpstr>Saturday</vt:lpstr>
      <vt:lpstr>Saturday-Sunday</vt:lpstr>
      <vt:lpstr>Sunday</vt:lpstr>
      <vt:lpstr>Management</vt:lpstr>
      <vt:lpstr>Results</vt:lpstr>
      <vt:lpstr>PowerPoint Presentation</vt:lpstr>
      <vt:lpstr>PowerPoint Presentation</vt:lpstr>
      <vt:lpstr>Medical HDU</vt:lpstr>
      <vt:lpstr>ID</vt:lpstr>
      <vt:lpstr>Final changes</vt:lpstr>
      <vt:lpstr>Issues of case</vt:lpstr>
      <vt:lpstr>Case 2</vt:lpstr>
      <vt:lpstr>Initial assessment</vt:lpstr>
      <vt:lpstr>Transferred to ARU2</vt:lpstr>
      <vt:lpstr>Following Events</vt:lpstr>
      <vt:lpstr>Highlights</vt:lpstr>
      <vt:lpstr>Case 3</vt:lpstr>
      <vt:lpstr>First 24 hours</vt:lpstr>
      <vt:lpstr>Following events</vt:lpstr>
      <vt:lpstr>Management</vt:lpstr>
      <vt:lpstr>Case 4</vt:lpstr>
      <vt:lpstr>Ambulatory care</vt:lpstr>
      <vt:lpstr>Ongoing management</vt:lpstr>
      <vt:lpstr>96 hours later</vt:lpstr>
      <vt:lpstr>Highlights and key points</vt:lpstr>
      <vt:lpstr>Case 5</vt:lpstr>
      <vt:lpstr>Case 5 PMH and Examination</vt:lpstr>
      <vt:lpstr>Would you aspirate?</vt:lpstr>
      <vt:lpstr>Case 6</vt:lpstr>
      <vt:lpstr>Case 6 continued</vt:lpstr>
      <vt:lpstr>Treatment options</vt:lpstr>
      <vt:lpstr>Highlights</vt:lpstr>
      <vt:lpstr>PowerPoint Presentation</vt:lpstr>
      <vt:lpstr>References</vt:lpstr>
      <vt:lpstr>PowerPoint Presentation</vt:lpstr>
      <vt:lpstr>Get in touch!</vt:lpstr>
    </vt:vector>
  </TitlesOfParts>
  <Company>NHS Greater Glasgow and Clyde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Presentation</dc:title>
  <dc:creator>ingraga440</dc:creator>
  <cp:lastModifiedBy>INGRAM, Gareth (NHS GREATER GLASGOW &amp; CLYDE)</cp:lastModifiedBy>
  <cp:revision>37</cp:revision>
  <dcterms:created xsi:type="dcterms:W3CDTF">2018-10-22T14:47:18Z</dcterms:created>
  <dcterms:modified xsi:type="dcterms:W3CDTF">2020-09-15T06:28:20Z</dcterms:modified>
</cp:coreProperties>
</file>