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0" r:id="rId1"/>
  </p:sldMasterIdLst>
  <p:notesMasterIdLst>
    <p:notesMasterId r:id="rId47"/>
  </p:notesMasterIdLst>
  <p:sldIdLst>
    <p:sldId id="267" r:id="rId2"/>
    <p:sldId id="257" r:id="rId3"/>
    <p:sldId id="339" r:id="rId4"/>
    <p:sldId id="301" r:id="rId5"/>
    <p:sldId id="302" r:id="rId6"/>
    <p:sldId id="303" r:id="rId7"/>
    <p:sldId id="304" r:id="rId8"/>
    <p:sldId id="305" r:id="rId9"/>
    <p:sldId id="306" r:id="rId10"/>
    <p:sldId id="340" r:id="rId11"/>
    <p:sldId id="307" r:id="rId12"/>
    <p:sldId id="308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41" r:id="rId22"/>
    <p:sldId id="318" r:id="rId23"/>
    <p:sldId id="319" r:id="rId24"/>
    <p:sldId id="320" r:id="rId25"/>
    <p:sldId id="321" r:id="rId26"/>
    <p:sldId id="342" r:id="rId27"/>
    <p:sldId id="322" r:id="rId28"/>
    <p:sldId id="323" r:id="rId29"/>
    <p:sldId id="324" r:id="rId30"/>
    <p:sldId id="325" r:id="rId31"/>
    <p:sldId id="343" r:id="rId32"/>
    <p:sldId id="326" r:id="rId33"/>
    <p:sldId id="327" r:id="rId34"/>
    <p:sldId id="328" r:id="rId35"/>
    <p:sldId id="329" r:id="rId36"/>
    <p:sldId id="330" r:id="rId37"/>
    <p:sldId id="331" r:id="rId38"/>
    <p:sldId id="332" r:id="rId39"/>
    <p:sldId id="333" r:id="rId40"/>
    <p:sldId id="334" r:id="rId41"/>
    <p:sldId id="344" r:id="rId42"/>
    <p:sldId id="335" r:id="rId43"/>
    <p:sldId id="338" r:id="rId44"/>
    <p:sldId id="299" r:id="rId45"/>
    <p:sldId id="286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13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4EB2F-EBC2-489D-BDD7-9CD646A009C5}" type="datetimeFigureOut">
              <a:rPr lang="en-GB" smtClean="0"/>
              <a:t>14/11/2020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86CED-F491-4800-8F0A-A9FA1A2F5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43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3CA8AB-1797-409B-9DBF-AD8B637C20D3}" type="slidenum">
              <a:rPr lang="en-GB" altLang="en-US">
                <a:latin typeface="Arial" panose="020B0604020202020204" pitchFamily="34" charset="0"/>
              </a:rPr>
              <a:pPr/>
              <a:t>22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/>
              <a:t>Aminophylline 5mg/kg over 20 mins then 0.5mg/kg/hr, adjusted according to plasma conc</a:t>
            </a:r>
          </a:p>
        </p:txBody>
      </p:sp>
    </p:spTree>
    <p:extLst>
      <p:ext uri="{BB962C8B-B14F-4D97-AF65-F5344CB8AC3E}">
        <p14:creationId xmlns:p14="http://schemas.microsoft.com/office/powerpoint/2010/main" val="1461281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DCC03-B838-4157-9B1B-C5588CA272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95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42605-438C-4505-95EF-FF846D0A36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22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79922-3A3C-423C-9016-2F3A3B7D8F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735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C56A9-8766-4627-8B60-448C2EAB3D9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666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BCA0A-2909-4C6A-AC28-3D3D80DE28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1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FF44B-4230-41EB-B998-B4378FEA6B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135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F1329-5DB7-4FCE-933B-A62D06F274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72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A8C04-C79D-4A57-98FB-D0C153A4A3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8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B87F6-1126-4051-B1DA-3FF903DE27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86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F80EB-4253-4BBD-AE4E-C4BE8CE2AE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2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71F79-E21A-4831-880C-F964DB851C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77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3EAD4-A427-4BB8-A592-0CB4EE4447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30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B74D3CC-67DC-46E4-894B-DB7C923659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803525"/>
            <a:ext cx="6400800" cy="1752600"/>
          </a:xfrm>
        </p:spPr>
        <p:txBody>
          <a:bodyPr/>
          <a:lstStyle/>
          <a:p>
            <a:pPr eaLnBrk="1" hangingPunct="1"/>
            <a:r>
              <a:rPr lang="en-GB" altLang="en-US" sz="2800" dirty="0"/>
              <a:t>Management of </a:t>
            </a:r>
          </a:p>
          <a:p>
            <a:pPr eaLnBrk="1" hangingPunct="1"/>
            <a:r>
              <a:rPr lang="en-GB" altLang="en-US" sz="2800" dirty="0"/>
              <a:t>Acute Respiratory Emergencies</a:t>
            </a:r>
          </a:p>
          <a:p>
            <a:pPr eaLnBrk="1" hangingPunct="1"/>
            <a:endParaRPr lang="en-GB" altLang="en-US" sz="2800" dirty="0"/>
          </a:p>
          <a:p>
            <a:pPr eaLnBrk="1" hangingPunct="1"/>
            <a:r>
              <a:rPr lang="en-GB" altLang="en-US" sz="2800" dirty="0"/>
              <a:t>Dr Manish Patel</a:t>
            </a:r>
          </a:p>
          <a:p>
            <a:pPr eaLnBrk="1" hangingPunct="1"/>
            <a:r>
              <a:rPr lang="en-GB" altLang="en-US" sz="2800" dirty="0"/>
              <a:t>Respiratory Consultant</a:t>
            </a:r>
          </a:p>
          <a:p>
            <a:pPr eaLnBrk="1" hangingPunct="1"/>
            <a:r>
              <a:rPr lang="en-GB" altLang="en-US" sz="2800" dirty="0"/>
              <a:t>University Hospital Wishaw</a:t>
            </a:r>
          </a:p>
          <a:p>
            <a:pPr eaLnBrk="1" hangingPunct="1"/>
            <a:endParaRPr lang="en-GB" alt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58" y="1185435"/>
            <a:ext cx="7529384" cy="250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45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82"/>
    </mc:Choice>
    <mc:Fallback xmlns="">
      <p:transition spd="slow" advTm="598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Case 1: Diagnosis?</a:t>
            </a:r>
          </a:p>
        </p:txBody>
      </p:sp>
      <p:pic>
        <p:nvPicPr>
          <p:cNvPr id="12291" name="Picture 8" descr="Right Tension pneumothorax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3" y="1628775"/>
            <a:ext cx="4537075" cy="4752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5601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1: Diagnosis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916113"/>
            <a:ext cx="8820150" cy="3722687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GB" altLang="en-US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GB" altLang="en-US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4800">
                <a:solidFill>
                  <a:srgbClr val="FF3300"/>
                </a:solidFill>
              </a:rPr>
              <a:t>Right Tension Pneumothorax</a:t>
            </a:r>
            <a:r>
              <a:rPr lang="en-GB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981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Tension pneumothorax : Actions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defRPr/>
            </a:pPr>
            <a:r>
              <a:rPr lang="en-GB" altLang="en-US" sz="2400" dirty="0"/>
              <a:t>High flow oxygen</a:t>
            </a:r>
          </a:p>
          <a:p>
            <a:pPr marL="609600" indent="-609600" eaLnBrk="1" hangingPunct="1">
              <a:defRPr/>
            </a:pPr>
            <a:r>
              <a:rPr lang="en-GB" altLang="en-US" sz="2400" dirty="0"/>
              <a:t>Insert wide bore cannula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n-GB" altLang="en-US" sz="1800" dirty="0"/>
              <a:t>2nd intercostal space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n-GB" altLang="en-US" sz="1800" dirty="0" err="1"/>
              <a:t>Midclavicular</a:t>
            </a:r>
            <a:r>
              <a:rPr lang="en-GB" altLang="en-US" sz="1800" dirty="0"/>
              <a:t> line</a:t>
            </a:r>
          </a:p>
          <a:p>
            <a:pPr marL="609600" indent="-609600" eaLnBrk="1" hangingPunct="1">
              <a:defRPr/>
            </a:pPr>
            <a:r>
              <a:rPr lang="en-GB" altLang="en-US" sz="2400" dirty="0"/>
              <a:t>Chest X-ray</a:t>
            </a:r>
          </a:p>
          <a:p>
            <a:pPr marL="609600" indent="-609600" eaLnBrk="1" hangingPunct="1">
              <a:defRPr/>
            </a:pPr>
            <a:r>
              <a:rPr lang="en-GB" altLang="en-US" sz="2400" dirty="0"/>
              <a:t>Insert chest drain</a:t>
            </a:r>
          </a:p>
          <a:p>
            <a:pPr marL="990600" lvl="1" indent="-533400" eaLnBrk="1" hangingPunct="1">
              <a:defRPr/>
            </a:pP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7542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4000"/>
              <a:t>Other causes of tension pneumothorax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Spontaneous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/>
              <a:t>Tall, thin, smoking, male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/>
              <a:t>Asthma / COPD / CF / ILD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Mechanical ventilation / NIV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Blocked chest drain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Cardiopulmonary resuscitation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Iatrogenic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/>
              <a:t>Pleural tap / biopsy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/>
              <a:t>CT guided lung biopsy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4190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2: History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GP referral</a:t>
            </a:r>
          </a:p>
          <a:p>
            <a:pPr eaLnBrk="1" hangingPunct="1">
              <a:defRPr/>
            </a:pPr>
            <a:r>
              <a:rPr lang="en-GB" altLang="en-US" sz="2400" dirty="0"/>
              <a:t>46 </a:t>
            </a:r>
            <a:r>
              <a:rPr lang="en-GB" altLang="en-US" sz="2400" dirty="0" err="1"/>
              <a:t>yr</a:t>
            </a:r>
            <a:r>
              <a:rPr lang="en-GB" altLang="en-US" sz="2400" dirty="0"/>
              <a:t> old woman</a:t>
            </a:r>
          </a:p>
          <a:p>
            <a:pPr eaLnBrk="1" hangingPunct="1">
              <a:defRPr/>
            </a:pPr>
            <a:r>
              <a:rPr lang="en-GB" altLang="en-US" sz="2400" dirty="0"/>
              <a:t>Long history of asthma. Normal PEFR 400.</a:t>
            </a:r>
          </a:p>
          <a:p>
            <a:pPr eaLnBrk="1" hangingPunct="1">
              <a:defRPr/>
            </a:pPr>
            <a:r>
              <a:rPr lang="en-GB" altLang="en-US" sz="2400" dirty="0"/>
              <a:t>Several days cough and green sputum </a:t>
            </a:r>
          </a:p>
          <a:p>
            <a:pPr eaLnBrk="1" hangingPunct="1">
              <a:defRPr/>
            </a:pPr>
            <a:r>
              <a:rPr lang="en-GB" altLang="en-US" sz="2400" dirty="0"/>
              <a:t>Now very wheezy</a:t>
            </a:r>
          </a:p>
          <a:p>
            <a:pPr eaLnBrk="1" hangingPunct="1">
              <a:defRPr/>
            </a:pPr>
            <a:r>
              <a:rPr lang="en-GB" altLang="en-US" sz="2400" dirty="0"/>
              <a:t>Salbutamol inhaler not helping much</a:t>
            </a:r>
          </a:p>
        </p:txBody>
      </p:sp>
    </p:spTree>
    <p:extLst>
      <p:ext uri="{BB962C8B-B14F-4D97-AF65-F5344CB8AC3E}">
        <p14:creationId xmlns:p14="http://schemas.microsoft.com/office/powerpoint/2010/main" val="1899779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2: Assessment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Wheezy</a:t>
            </a:r>
          </a:p>
          <a:p>
            <a:pPr eaLnBrk="1" hangingPunct="1">
              <a:defRPr/>
            </a:pPr>
            <a:r>
              <a:rPr lang="en-GB" altLang="en-US" sz="2400" dirty="0" err="1"/>
              <a:t>Sats</a:t>
            </a:r>
            <a:r>
              <a:rPr lang="en-GB" altLang="en-US" sz="2400" dirty="0"/>
              <a:t> 94% on air</a:t>
            </a:r>
          </a:p>
          <a:p>
            <a:pPr eaLnBrk="1" hangingPunct="1">
              <a:defRPr/>
            </a:pPr>
            <a:r>
              <a:rPr lang="en-GB" altLang="en-US" sz="2400" dirty="0"/>
              <a:t>Temp 38</a:t>
            </a:r>
            <a:r>
              <a:rPr lang="en-US" altLang="en-US" sz="2400" dirty="0">
                <a:cs typeface="Arial" panose="020B0604020202020204" pitchFamily="34" charset="0"/>
              </a:rPr>
              <a:t>°C</a:t>
            </a:r>
          </a:p>
          <a:p>
            <a:pPr eaLnBrk="1" hangingPunct="1">
              <a:defRPr/>
            </a:pPr>
            <a:r>
              <a:rPr lang="en-US" altLang="en-US" sz="2400" dirty="0" err="1">
                <a:cs typeface="Arial" panose="020B0604020202020204" pitchFamily="34" charset="0"/>
              </a:rPr>
              <a:t>Resp</a:t>
            </a:r>
            <a:r>
              <a:rPr lang="en-US" altLang="en-US" sz="2400" dirty="0">
                <a:cs typeface="Arial" panose="020B0604020202020204" pitchFamily="34" charset="0"/>
              </a:rPr>
              <a:t> – RR 20, widespread wheeze,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			PEFR 200</a:t>
            </a:r>
          </a:p>
          <a:p>
            <a:pPr eaLnBrk="1" hangingPunct="1"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CVS – Pulse 100, BP 130/90</a:t>
            </a:r>
          </a:p>
        </p:txBody>
      </p:sp>
    </p:spTree>
    <p:extLst>
      <p:ext uri="{BB962C8B-B14F-4D97-AF65-F5344CB8AC3E}">
        <p14:creationId xmlns:p14="http://schemas.microsoft.com/office/powerpoint/2010/main" val="1343436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Case 2: Diagnosis?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GB" altLang="en-US" sz="4800">
              <a:solidFill>
                <a:srgbClr val="FF3300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4800">
                <a:solidFill>
                  <a:srgbClr val="FF3300"/>
                </a:solidFill>
              </a:rPr>
              <a:t>Infective exacerbation of asthma</a:t>
            </a:r>
          </a:p>
        </p:txBody>
      </p:sp>
    </p:spTree>
    <p:extLst>
      <p:ext uri="{BB962C8B-B14F-4D97-AF65-F5344CB8AC3E}">
        <p14:creationId xmlns:p14="http://schemas.microsoft.com/office/powerpoint/2010/main" val="27608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Acute asthma: actions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Investigations</a:t>
            </a:r>
          </a:p>
          <a:p>
            <a:pPr lvl="1" eaLnBrk="1" hangingPunct="1">
              <a:defRPr/>
            </a:pPr>
            <a:r>
              <a:rPr lang="en-GB" altLang="en-US" sz="2000" dirty="0"/>
              <a:t>UE, FBC, glucose, ABG</a:t>
            </a:r>
          </a:p>
          <a:p>
            <a:pPr lvl="1" eaLnBrk="1" hangingPunct="1">
              <a:defRPr/>
            </a:pPr>
            <a:r>
              <a:rPr lang="en-GB" altLang="en-US" sz="2000" dirty="0"/>
              <a:t>CXR</a:t>
            </a:r>
          </a:p>
          <a:p>
            <a:pPr lvl="1" eaLnBrk="1" hangingPunct="1">
              <a:defRPr/>
            </a:pPr>
            <a:r>
              <a:rPr lang="en-GB" altLang="en-US" sz="2000" dirty="0"/>
              <a:t>ECG</a:t>
            </a:r>
          </a:p>
          <a:p>
            <a:pPr eaLnBrk="1" hangingPunct="1">
              <a:defRPr/>
            </a:pPr>
            <a:r>
              <a:rPr lang="en-GB" altLang="en-US" sz="2400" dirty="0"/>
              <a:t>Treatment</a:t>
            </a:r>
          </a:p>
          <a:p>
            <a:pPr lvl="1" eaLnBrk="1" hangingPunct="1">
              <a:defRPr/>
            </a:pPr>
            <a:r>
              <a:rPr lang="en-GB" altLang="en-US" sz="2000" dirty="0"/>
              <a:t>Oxygen</a:t>
            </a:r>
          </a:p>
          <a:p>
            <a:pPr lvl="1" eaLnBrk="1" hangingPunct="1">
              <a:defRPr/>
            </a:pPr>
            <a:r>
              <a:rPr lang="en-GB" altLang="en-US" sz="2000" dirty="0"/>
              <a:t>Salbutamol nebuliser +/- ipratropium</a:t>
            </a:r>
          </a:p>
          <a:p>
            <a:pPr lvl="1" eaLnBrk="1" hangingPunct="1">
              <a:defRPr/>
            </a:pPr>
            <a:r>
              <a:rPr lang="en-GB" altLang="en-US" sz="2000" dirty="0"/>
              <a:t>IV </a:t>
            </a:r>
            <a:r>
              <a:rPr lang="en-GB" altLang="en-US" sz="2000" dirty="0" err="1"/>
              <a:t>augmentin</a:t>
            </a:r>
            <a:r>
              <a:rPr lang="en-GB" altLang="en-US" sz="2000" dirty="0"/>
              <a:t> +/- clarithromycin</a:t>
            </a:r>
          </a:p>
          <a:p>
            <a:pPr lvl="1" eaLnBrk="1" hangingPunct="1">
              <a:defRPr/>
            </a:pPr>
            <a:r>
              <a:rPr lang="en-GB" altLang="en-US" sz="2000" dirty="0"/>
              <a:t>IV hydrocortisone 200mg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1500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Acute asthma: contd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You are stuck in A&amp;E</a:t>
            </a:r>
          </a:p>
          <a:p>
            <a:pPr eaLnBrk="1" hangingPunct="1">
              <a:defRPr/>
            </a:pPr>
            <a:r>
              <a:rPr lang="en-GB" altLang="en-US" sz="2400" dirty="0"/>
              <a:t>FY1 calls you to ward</a:t>
            </a:r>
          </a:p>
          <a:p>
            <a:pPr eaLnBrk="1" hangingPunct="1">
              <a:defRPr/>
            </a:pPr>
            <a:r>
              <a:rPr lang="en-GB" altLang="en-US" sz="2400" dirty="0"/>
              <a:t>“You know that lady with the asthma. She’s finding it harder to breathe and her </a:t>
            </a:r>
            <a:r>
              <a:rPr lang="en-GB" altLang="en-US" sz="2400" dirty="0" err="1"/>
              <a:t>sats</a:t>
            </a:r>
            <a:r>
              <a:rPr lang="en-GB" altLang="en-US" sz="2400" dirty="0"/>
              <a:t> are dropping.”</a:t>
            </a:r>
          </a:p>
          <a:p>
            <a:pPr eaLnBrk="1" hangingPunct="1">
              <a:defRPr/>
            </a:pPr>
            <a:r>
              <a:rPr lang="en-GB" altLang="en-US" sz="2400" dirty="0"/>
              <a:t>You go to the ward</a:t>
            </a:r>
          </a:p>
        </p:txBody>
      </p:sp>
    </p:spTree>
    <p:extLst>
      <p:ext uri="{BB962C8B-B14F-4D97-AF65-F5344CB8AC3E}">
        <p14:creationId xmlns:p14="http://schemas.microsoft.com/office/powerpoint/2010/main" val="911228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4000"/>
              <a:t>Acute asthma: Further assessment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Airway – OK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Breathing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 err="1"/>
              <a:t>Sats</a:t>
            </a:r>
            <a:r>
              <a:rPr lang="en-GB" altLang="en-US" sz="2000" dirty="0"/>
              <a:t> 85% on 40% Oxygen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/>
              <a:t>RR 30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/>
              <a:t>Quiet bilateral wheeze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Circulation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000" dirty="0"/>
              <a:t>Pulse 130, BP 130/90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ABG: PO2 8.0, PCO2 6.9, H+ 49</a:t>
            </a:r>
          </a:p>
        </p:txBody>
      </p:sp>
    </p:spTree>
    <p:extLst>
      <p:ext uri="{BB962C8B-B14F-4D97-AF65-F5344CB8AC3E}">
        <p14:creationId xmlns:p14="http://schemas.microsoft.com/office/powerpoint/2010/main" val="2978561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42D3-23EB-42B9-B4B7-FDB572AA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Disclaimer*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AC80-4905-4EEE-BEDF-D98A5114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note that QUACK is a regional teaching programme operating across GG&amp;C, Lanarkshire and Ayrshire &amp; Arran. </a:t>
            </a:r>
          </a:p>
          <a:p>
            <a:endParaRPr lang="en-GB" dirty="0"/>
          </a:p>
          <a:p>
            <a:r>
              <a:rPr lang="en-GB" dirty="0"/>
              <a:t>This presentation outlines general management, though local variances e.g. antibiotic prescription may vary slightly depending on your local trust</a:t>
            </a:r>
          </a:p>
          <a:p>
            <a:endParaRPr lang="en-GB" dirty="0"/>
          </a:p>
          <a:p>
            <a:r>
              <a:rPr lang="en-GB" dirty="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3684553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What’s happening?</a:t>
            </a:r>
          </a:p>
        </p:txBody>
      </p:sp>
    </p:spTree>
    <p:extLst>
      <p:ext uri="{BB962C8B-B14F-4D97-AF65-F5344CB8AC3E}">
        <p14:creationId xmlns:p14="http://schemas.microsoft.com/office/powerpoint/2010/main" val="2405200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What’s happening?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GB" altLang="en-US" sz="4800">
              <a:solidFill>
                <a:srgbClr val="FF3300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4800">
                <a:solidFill>
                  <a:srgbClr val="FF3300"/>
                </a:solidFill>
              </a:rPr>
              <a:t>Life threatening Asthma</a:t>
            </a:r>
          </a:p>
        </p:txBody>
      </p:sp>
    </p:spTree>
    <p:extLst>
      <p:ext uri="{BB962C8B-B14F-4D97-AF65-F5344CB8AC3E}">
        <p14:creationId xmlns:p14="http://schemas.microsoft.com/office/powerpoint/2010/main" val="109249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Life threatening asthma: Actions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Maximum flow oxygen </a:t>
            </a:r>
          </a:p>
          <a:p>
            <a:pPr eaLnBrk="1" hangingPunct="1">
              <a:defRPr/>
            </a:pPr>
            <a:r>
              <a:rPr lang="en-GB" altLang="en-US" sz="2400" dirty="0"/>
              <a:t>Nebulised salbutamol and ipratropium</a:t>
            </a:r>
          </a:p>
          <a:p>
            <a:pPr eaLnBrk="1" hangingPunct="1">
              <a:defRPr/>
            </a:pPr>
            <a:r>
              <a:rPr lang="en-GB" altLang="en-US" sz="2400" dirty="0"/>
              <a:t>IV salbutamol if very poor AE </a:t>
            </a:r>
          </a:p>
          <a:p>
            <a:pPr lvl="1" eaLnBrk="1" hangingPunct="1">
              <a:defRPr/>
            </a:pPr>
            <a:r>
              <a:rPr lang="en-GB" altLang="en-US" sz="2000" dirty="0"/>
              <a:t>5-20 micrograms/minute</a:t>
            </a:r>
          </a:p>
          <a:p>
            <a:pPr eaLnBrk="1" hangingPunct="1">
              <a:defRPr/>
            </a:pPr>
            <a:r>
              <a:rPr lang="en-GB" altLang="en-US" sz="2400" dirty="0"/>
              <a:t>IV magnesium sulphate</a:t>
            </a:r>
          </a:p>
          <a:p>
            <a:pPr lvl="1" eaLnBrk="1" hangingPunct="1">
              <a:defRPr/>
            </a:pPr>
            <a:r>
              <a:rPr lang="en-GB" altLang="en-US" sz="2000" dirty="0"/>
              <a:t>1.2-2g IV over 20 minutes</a:t>
            </a:r>
          </a:p>
          <a:p>
            <a:pPr eaLnBrk="1" hangingPunct="1">
              <a:defRPr/>
            </a:pPr>
            <a:r>
              <a:rPr lang="en-GB" altLang="en-US" sz="2400" dirty="0"/>
              <a:t>Call anaesthetist and senior cover</a:t>
            </a:r>
          </a:p>
          <a:p>
            <a:pPr eaLnBrk="1" hangingPunct="1">
              <a:defRPr/>
            </a:pPr>
            <a:r>
              <a:rPr lang="en-GB" altLang="en-US" sz="2400" dirty="0"/>
              <a:t>Consider IV aminophylline</a:t>
            </a:r>
          </a:p>
        </p:txBody>
      </p:sp>
    </p:spTree>
    <p:extLst>
      <p:ext uri="{BB962C8B-B14F-4D97-AF65-F5344CB8AC3E}">
        <p14:creationId xmlns:p14="http://schemas.microsoft.com/office/powerpoint/2010/main" val="177690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3: History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Called to Ortho ward</a:t>
            </a:r>
          </a:p>
          <a:p>
            <a:pPr eaLnBrk="1" hangingPunct="1">
              <a:defRPr/>
            </a:pPr>
            <a:r>
              <a:rPr lang="en-GB" altLang="en-US" sz="2400" dirty="0"/>
              <a:t>62 </a:t>
            </a:r>
            <a:r>
              <a:rPr lang="en-GB" altLang="en-US" sz="2400" dirty="0" err="1"/>
              <a:t>yr</a:t>
            </a:r>
            <a:r>
              <a:rPr lang="en-GB" altLang="en-US" sz="2400" dirty="0"/>
              <a:t> old woman</a:t>
            </a:r>
          </a:p>
          <a:p>
            <a:pPr eaLnBrk="1" hangingPunct="1">
              <a:defRPr/>
            </a:pPr>
            <a:r>
              <a:rPr lang="en-GB" altLang="en-US" sz="2400" dirty="0"/>
              <a:t>7 days post left knee replacement</a:t>
            </a:r>
          </a:p>
          <a:p>
            <a:pPr eaLnBrk="1" hangingPunct="1">
              <a:defRPr/>
            </a:pPr>
            <a:r>
              <a:rPr lang="en-GB" altLang="en-US" sz="2400" dirty="0"/>
              <a:t>Sudden onset SOB</a:t>
            </a:r>
          </a:p>
          <a:p>
            <a:pPr eaLnBrk="1" hangingPunct="1">
              <a:defRPr/>
            </a:pPr>
            <a:r>
              <a:rPr lang="en-GB" altLang="en-US" sz="2400" dirty="0"/>
              <a:t>Sharp Left chest pain</a:t>
            </a:r>
          </a:p>
        </p:txBody>
      </p:sp>
    </p:spTree>
    <p:extLst>
      <p:ext uri="{BB962C8B-B14F-4D97-AF65-F5344CB8AC3E}">
        <p14:creationId xmlns:p14="http://schemas.microsoft.com/office/powerpoint/2010/main" val="1386507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3: Assessment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 err="1"/>
              <a:t>Sats</a:t>
            </a:r>
            <a:r>
              <a:rPr lang="en-GB" altLang="en-US" sz="2400" dirty="0"/>
              <a:t> 90% on air</a:t>
            </a:r>
          </a:p>
          <a:p>
            <a:pPr eaLnBrk="1" hangingPunct="1">
              <a:defRPr/>
            </a:pPr>
            <a:r>
              <a:rPr lang="en-GB" altLang="en-US" sz="2400" dirty="0"/>
              <a:t>Temp 37.4</a:t>
            </a:r>
            <a:r>
              <a:rPr lang="en-US" altLang="en-US" sz="2400" dirty="0">
                <a:cs typeface="Arial" panose="020B0604020202020204" pitchFamily="34" charset="0"/>
              </a:rPr>
              <a:t>°C</a:t>
            </a:r>
          </a:p>
          <a:p>
            <a:pPr eaLnBrk="1" hangingPunct="1">
              <a:defRPr/>
            </a:pPr>
            <a:r>
              <a:rPr lang="en-US" altLang="en-US" sz="2400" dirty="0" err="1">
                <a:cs typeface="Arial" panose="020B0604020202020204" pitchFamily="34" charset="0"/>
              </a:rPr>
              <a:t>Resp</a:t>
            </a:r>
            <a:r>
              <a:rPr lang="en-US" altLang="en-US" sz="2400" dirty="0">
                <a:cs typeface="Arial" panose="020B0604020202020204" pitchFamily="34" charset="0"/>
              </a:rPr>
              <a:t> – RR 34, Chest clear</a:t>
            </a:r>
          </a:p>
          <a:p>
            <a:pPr eaLnBrk="1" hangingPunct="1"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CVS – Pulse 130 </a:t>
            </a:r>
            <a:r>
              <a:rPr lang="en-US" altLang="en-US" sz="2400" dirty="0" err="1">
                <a:cs typeface="Arial" panose="020B0604020202020204" pitchFamily="34" charset="0"/>
              </a:rPr>
              <a:t>reg</a:t>
            </a:r>
            <a:r>
              <a:rPr lang="en-US" altLang="en-US" sz="2400" dirty="0">
                <a:cs typeface="Arial" panose="020B0604020202020204" pitchFamily="34" charset="0"/>
              </a:rPr>
              <a:t>, JVP 4cm, BP 110/60</a:t>
            </a:r>
          </a:p>
          <a:p>
            <a:pPr eaLnBrk="1" hangingPunct="1"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Swollen left leg</a:t>
            </a:r>
          </a:p>
          <a:p>
            <a:pPr eaLnBrk="1" hangingPunct="1"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CXR normal</a:t>
            </a:r>
          </a:p>
          <a:p>
            <a:pPr eaLnBrk="1" hangingPunct="1"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ECG sinus tachycardia</a:t>
            </a:r>
          </a:p>
          <a:p>
            <a:pPr eaLnBrk="1" hangingPunct="1"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ABG PO2 8.0, PCO2 3.5</a:t>
            </a:r>
          </a:p>
          <a:p>
            <a:pPr eaLnBrk="1" hangingPunct="1">
              <a:defRPr/>
            </a:pPr>
            <a:endParaRPr lang="en-US" altLang="en-US" sz="2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5699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Case 3: Diagnosis?</a:t>
            </a:r>
          </a:p>
        </p:txBody>
      </p:sp>
    </p:spTree>
    <p:extLst>
      <p:ext uri="{BB962C8B-B14F-4D97-AF65-F5344CB8AC3E}">
        <p14:creationId xmlns:p14="http://schemas.microsoft.com/office/powerpoint/2010/main" val="25235498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3: Diagnosis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GB" altLang="en-US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4800">
                <a:solidFill>
                  <a:srgbClr val="FF3300"/>
                </a:solidFill>
              </a:rPr>
              <a:t>Pulmonary Embolus</a:t>
            </a:r>
          </a:p>
        </p:txBody>
      </p:sp>
    </p:spTree>
    <p:extLst>
      <p:ext uri="{BB962C8B-B14F-4D97-AF65-F5344CB8AC3E}">
        <p14:creationId xmlns:p14="http://schemas.microsoft.com/office/powerpoint/2010/main" val="408051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Pulmonary Embolus: Actions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Oxygen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Analgesia – NSAID / opiate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LMWH heparin – </a:t>
            </a:r>
            <a:r>
              <a:rPr lang="en-GB" altLang="en-US" sz="2400" dirty="0" err="1"/>
              <a:t>tinzaparin</a:t>
            </a:r>
            <a:r>
              <a:rPr lang="en-GB" altLang="en-US" sz="2400" dirty="0"/>
              <a:t> 175 U/kg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D-dimers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VQ / CTPA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Doppler US left leg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ECHO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Warfarin if confirmed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Consider thrombolysis / interventional radiology                                    if deteriorates – call for help!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1788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4: History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GP referral</a:t>
            </a:r>
          </a:p>
          <a:p>
            <a:pPr eaLnBrk="1" hangingPunct="1">
              <a:defRPr/>
            </a:pPr>
            <a:r>
              <a:rPr lang="en-GB" altLang="en-US" sz="2400" dirty="0"/>
              <a:t>65 </a:t>
            </a:r>
            <a:r>
              <a:rPr lang="en-GB" altLang="en-US" sz="2400" dirty="0" err="1"/>
              <a:t>yr</a:t>
            </a:r>
            <a:r>
              <a:rPr lang="en-GB" altLang="en-US" sz="2400" dirty="0"/>
              <a:t> old man</a:t>
            </a:r>
          </a:p>
          <a:p>
            <a:pPr eaLnBrk="1" hangingPunct="1">
              <a:defRPr/>
            </a:pPr>
            <a:r>
              <a:rPr lang="en-GB" altLang="en-US" sz="2400" dirty="0"/>
              <a:t>Smoker</a:t>
            </a:r>
          </a:p>
          <a:p>
            <a:pPr eaLnBrk="1" hangingPunct="1">
              <a:defRPr/>
            </a:pPr>
            <a:r>
              <a:rPr lang="en-GB" altLang="en-US" sz="2400" dirty="0"/>
              <a:t>History of COPD, inhalers only</a:t>
            </a:r>
          </a:p>
          <a:p>
            <a:pPr eaLnBrk="1" hangingPunct="1">
              <a:defRPr/>
            </a:pPr>
            <a:r>
              <a:rPr lang="en-GB" altLang="en-US" sz="2400" dirty="0"/>
              <a:t>3 week history of cough, green sputum and increasing SOB and wheeze</a:t>
            </a:r>
          </a:p>
          <a:p>
            <a:pPr eaLnBrk="1" hangingPunct="1">
              <a:defRPr/>
            </a:pPr>
            <a:r>
              <a:rPr lang="en-GB" altLang="en-US" sz="2400" dirty="0"/>
              <a:t>Not improving with steroids and antibiotics</a:t>
            </a:r>
          </a:p>
        </p:txBody>
      </p:sp>
    </p:spTree>
    <p:extLst>
      <p:ext uri="{BB962C8B-B14F-4D97-AF65-F5344CB8AC3E}">
        <p14:creationId xmlns:p14="http://schemas.microsoft.com/office/powerpoint/2010/main" val="1490481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4: Assessment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Cachectic</a:t>
            </a:r>
          </a:p>
          <a:p>
            <a:pPr eaLnBrk="1" hangingPunct="1">
              <a:defRPr/>
            </a:pPr>
            <a:r>
              <a:rPr lang="en-GB" altLang="en-US" sz="2400" dirty="0" err="1"/>
              <a:t>Sats</a:t>
            </a:r>
            <a:r>
              <a:rPr lang="en-GB" altLang="en-US" sz="2400" dirty="0"/>
              <a:t> 88% on air</a:t>
            </a:r>
          </a:p>
          <a:p>
            <a:pPr eaLnBrk="1" hangingPunct="1">
              <a:defRPr/>
            </a:pPr>
            <a:r>
              <a:rPr lang="en-GB" altLang="en-US" sz="2400" dirty="0" err="1"/>
              <a:t>Resp</a:t>
            </a:r>
            <a:r>
              <a:rPr lang="en-GB" altLang="en-US" sz="2400" dirty="0"/>
              <a:t> – RR 28, wheezy bilaterally, cyanosed, pursed lip breathing</a:t>
            </a:r>
          </a:p>
          <a:p>
            <a:pPr eaLnBrk="1" hangingPunct="1">
              <a:defRPr/>
            </a:pPr>
            <a:r>
              <a:rPr lang="en-GB" altLang="en-US" sz="2400" dirty="0"/>
              <a:t>CVS – Pulse 90 </a:t>
            </a:r>
            <a:r>
              <a:rPr lang="en-GB" altLang="en-US" sz="2400" dirty="0" err="1"/>
              <a:t>reg</a:t>
            </a:r>
            <a:r>
              <a:rPr lang="en-GB" altLang="en-US" sz="2400" dirty="0"/>
              <a:t>, BP 130/90 </a:t>
            </a:r>
          </a:p>
          <a:p>
            <a:pPr eaLnBrk="1" hangingPunct="1">
              <a:defRPr/>
            </a:pPr>
            <a:r>
              <a:rPr lang="en-GB" altLang="en-US" sz="2400" dirty="0"/>
              <a:t>ECG normal</a:t>
            </a:r>
          </a:p>
          <a:p>
            <a:pPr eaLnBrk="1" hangingPunct="1">
              <a:defRPr/>
            </a:pPr>
            <a:r>
              <a:rPr lang="en-GB" altLang="en-US" sz="2400" dirty="0"/>
              <a:t>CXR </a:t>
            </a:r>
            <a:r>
              <a:rPr lang="en-GB" altLang="en-US" sz="2400" dirty="0" err="1"/>
              <a:t>hyperinflated</a:t>
            </a:r>
            <a:endParaRPr lang="en-GB" altLang="en-US" sz="24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32388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Differential diagnosis of acute breathlessness</a:t>
            </a:r>
          </a:p>
          <a:p>
            <a:r>
              <a:rPr lang="en-GB" sz="2400" dirty="0"/>
              <a:t>Acute breathlessness history &amp; examination</a:t>
            </a:r>
          </a:p>
          <a:p>
            <a:r>
              <a:rPr lang="en-GB" sz="2400" dirty="0"/>
              <a:t>Investigations</a:t>
            </a:r>
          </a:p>
          <a:p>
            <a:r>
              <a:rPr lang="en-GB" sz="2400" dirty="0"/>
              <a:t>Case based approach</a:t>
            </a:r>
          </a:p>
        </p:txBody>
      </p:sp>
    </p:spTree>
    <p:extLst>
      <p:ext uri="{BB962C8B-B14F-4D97-AF65-F5344CB8AC3E}">
        <p14:creationId xmlns:p14="http://schemas.microsoft.com/office/powerpoint/2010/main" val="12641397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Case 4: Diagnosis?</a:t>
            </a:r>
          </a:p>
        </p:txBody>
      </p:sp>
    </p:spTree>
    <p:extLst>
      <p:ext uri="{BB962C8B-B14F-4D97-AF65-F5344CB8AC3E}">
        <p14:creationId xmlns:p14="http://schemas.microsoft.com/office/powerpoint/2010/main" val="29705120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4: Diagnosis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GB" altLang="en-US" sz="4800">
              <a:solidFill>
                <a:srgbClr val="FF3300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4800">
                <a:solidFill>
                  <a:srgbClr val="FF3300"/>
                </a:solidFill>
              </a:rPr>
              <a:t>Infective exacerbation COPD</a:t>
            </a:r>
          </a:p>
        </p:txBody>
      </p:sp>
    </p:spTree>
    <p:extLst>
      <p:ext uri="{BB962C8B-B14F-4D97-AF65-F5344CB8AC3E}">
        <p14:creationId xmlns:p14="http://schemas.microsoft.com/office/powerpoint/2010/main" val="403735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COPD: Actions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Controlled Oxygen</a:t>
            </a:r>
          </a:p>
          <a:p>
            <a:pPr eaLnBrk="1" hangingPunct="1">
              <a:defRPr/>
            </a:pPr>
            <a:r>
              <a:rPr lang="en-GB" altLang="en-US" sz="2400" dirty="0"/>
              <a:t>Check ABG ASAP</a:t>
            </a:r>
          </a:p>
          <a:p>
            <a:pPr eaLnBrk="1" hangingPunct="1">
              <a:defRPr/>
            </a:pPr>
            <a:r>
              <a:rPr lang="en-GB" altLang="en-US" sz="2400" dirty="0"/>
              <a:t>Nebulised salbutamol and ipratropium  </a:t>
            </a:r>
          </a:p>
          <a:p>
            <a:pPr eaLnBrk="1" hangingPunct="1">
              <a:defRPr/>
            </a:pPr>
            <a:r>
              <a:rPr lang="en-GB" altLang="en-US" sz="2400" dirty="0"/>
              <a:t>IV </a:t>
            </a:r>
            <a:r>
              <a:rPr lang="en-GB" altLang="en-US" sz="2400" dirty="0" err="1"/>
              <a:t>augmentin</a:t>
            </a:r>
            <a:r>
              <a:rPr lang="en-GB" altLang="en-US" sz="2400" dirty="0"/>
              <a:t> +/- clarithromycin</a:t>
            </a:r>
          </a:p>
          <a:p>
            <a:pPr eaLnBrk="1" hangingPunct="1">
              <a:defRPr/>
            </a:pPr>
            <a:r>
              <a:rPr lang="en-GB" altLang="en-US" sz="2400" dirty="0"/>
              <a:t>IV hydrocortisone 200mg IV</a:t>
            </a:r>
          </a:p>
          <a:p>
            <a:pPr eaLnBrk="1" hangingPunct="1">
              <a:defRPr/>
            </a:pPr>
            <a:r>
              <a:rPr lang="en-GB" altLang="en-US" sz="2400" dirty="0"/>
              <a:t>Physiotherapy</a:t>
            </a:r>
          </a:p>
        </p:txBody>
      </p:sp>
    </p:spTree>
    <p:extLst>
      <p:ext uri="{BB962C8B-B14F-4D97-AF65-F5344CB8AC3E}">
        <p14:creationId xmlns:p14="http://schemas.microsoft.com/office/powerpoint/2010/main" val="419059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COPD: contd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Initial ABGs on 40% Oxygen</a:t>
            </a:r>
          </a:p>
          <a:p>
            <a:pPr eaLnBrk="1" hangingPunct="1">
              <a:defRPr/>
            </a:pPr>
            <a:r>
              <a:rPr lang="en-GB" altLang="en-US" sz="2400" dirty="0"/>
              <a:t>PO2       7.5</a:t>
            </a:r>
          </a:p>
          <a:p>
            <a:pPr eaLnBrk="1" hangingPunct="1">
              <a:defRPr/>
            </a:pPr>
            <a:r>
              <a:rPr lang="en-GB" altLang="en-US" sz="2400" dirty="0"/>
              <a:t>PCO2     7.9</a:t>
            </a:r>
          </a:p>
          <a:p>
            <a:pPr eaLnBrk="1" hangingPunct="1">
              <a:defRPr/>
            </a:pPr>
            <a:r>
              <a:rPr lang="en-GB" altLang="en-US" sz="2400" dirty="0"/>
              <a:t>H+          48</a:t>
            </a:r>
          </a:p>
          <a:p>
            <a:pPr eaLnBrk="1" hangingPunct="1">
              <a:defRPr/>
            </a:pPr>
            <a:r>
              <a:rPr lang="en-GB" altLang="en-US" sz="2400" dirty="0"/>
              <a:t>HCO3     35</a:t>
            </a:r>
          </a:p>
          <a:p>
            <a:pPr eaLnBrk="1" hangingPunct="1">
              <a:defRPr/>
            </a:pP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 err="1"/>
              <a:t>Sats</a:t>
            </a:r>
            <a:r>
              <a:rPr lang="en-GB" altLang="en-US" sz="2400" dirty="0"/>
              <a:t> continue to drop</a:t>
            </a:r>
          </a:p>
          <a:p>
            <a:pPr eaLnBrk="1" hangingPunct="1">
              <a:defRPr/>
            </a:pPr>
            <a:r>
              <a:rPr lang="en-GB" altLang="en-US" sz="2400" dirty="0"/>
              <a:t>Becoming drowsy</a:t>
            </a:r>
          </a:p>
        </p:txBody>
      </p:sp>
    </p:spTree>
    <p:extLst>
      <p:ext uri="{BB962C8B-B14F-4D97-AF65-F5344CB8AC3E}">
        <p14:creationId xmlns:p14="http://schemas.microsoft.com/office/powerpoint/2010/main" val="18250421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COPD: contd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Recheck ABG on 40%:</a:t>
            </a:r>
          </a:p>
          <a:p>
            <a:pPr eaLnBrk="1" hangingPunct="1">
              <a:defRPr/>
            </a:pPr>
            <a:r>
              <a:rPr lang="en-GB" altLang="en-US" sz="2400" dirty="0"/>
              <a:t>PO2        7.1</a:t>
            </a:r>
          </a:p>
          <a:p>
            <a:pPr eaLnBrk="1" hangingPunct="1">
              <a:defRPr/>
            </a:pPr>
            <a:r>
              <a:rPr lang="en-GB" altLang="en-US" sz="2400" dirty="0"/>
              <a:t>PCO2     10.5</a:t>
            </a:r>
          </a:p>
          <a:p>
            <a:pPr eaLnBrk="1" hangingPunct="1">
              <a:defRPr/>
            </a:pPr>
            <a:r>
              <a:rPr lang="en-GB" altLang="en-US" sz="2400" dirty="0"/>
              <a:t>H+          67</a:t>
            </a:r>
          </a:p>
          <a:p>
            <a:pPr eaLnBrk="1" hangingPunct="1">
              <a:defRPr/>
            </a:pPr>
            <a:r>
              <a:rPr lang="en-GB" altLang="en-US" sz="2400" dirty="0"/>
              <a:t>HCO3     28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/>
              <a:t>What do you do?</a:t>
            </a:r>
          </a:p>
        </p:txBody>
      </p:sp>
    </p:spTree>
    <p:extLst>
      <p:ext uri="{BB962C8B-B14F-4D97-AF65-F5344CB8AC3E}">
        <p14:creationId xmlns:p14="http://schemas.microsoft.com/office/powerpoint/2010/main" val="42132207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COPD: contd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Turn down oxygen to 28%</a:t>
            </a:r>
          </a:p>
          <a:p>
            <a:pPr eaLnBrk="1" hangingPunct="1">
              <a:defRPr/>
            </a:pPr>
            <a:r>
              <a:rPr lang="en-GB" altLang="en-US" sz="2400" dirty="0"/>
              <a:t>Consider </a:t>
            </a:r>
          </a:p>
          <a:p>
            <a:pPr lvl="1" eaLnBrk="1" hangingPunct="1">
              <a:defRPr/>
            </a:pPr>
            <a:r>
              <a:rPr lang="en-GB" altLang="en-US" sz="2400" dirty="0"/>
              <a:t>Aminophylline</a:t>
            </a:r>
          </a:p>
          <a:p>
            <a:pPr lvl="1" eaLnBrk="1" hangingPunct="1">
              <a:defRPr/>
            </a:pPr>
            <a:r>
              <a:rPr lang="en-GB" altLang="en-US" sz="2400" dirty="0"/>
              <a:t>NIV</a:t>
            </a:r>
          </a:p>
          <a:p>
            <a:pPr lvl="1" eaLnBrk="1" hangingPunct="1">
              <a:defRPr/>
            </a:pPr>
            <a:r>
              <a:rPr lang="en-GB" altLang="en-US" sz="2400" dirty="0"/>
              <a:t>ITU referral</a:t>
            </a:r>
          </a:p>
        </p:txBody>
      </p:sp>
    </p:spTree>
    <p:extLst>
      <p:ext uri="{BB962C8B-B14F-4D97-AF65-F5344CB8AC3E}">
        <p14:creationId xmlns:p14="http://schemas.microsoft.com/office/powerpoint/2010/main" val="3945849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5: History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Called to HDU</a:t>
            </a:r>
          </a:p>
          <a:p>
            <a:pPr eaLnBrk="1" hangingPunct="1">
              <a:defRPr/>
            </a:pPr>
            <a:r>
              <a:rPr lang="en-GB" altLang="en-US" sz="2400" dirty="0"/>
              <a:t>72 </a:t>
            </a:r>
            <a:r>
              <a:rPr lang="en-GB" altLang="en-US" sz="2400" dirty="0" err="1"/>
              <a:t>yr</a:t>
            </a:r>
            <a:r>
              <a:rPr lang="en-GB" altLang="en-US" sz="2400" dirty="0"/>
              <a:t> old man 3 days post left BKA</a:t>
            </a:r>
          </a:p>
          <a:p>
            <a:pPr eaLnBrk="1" hangingPunct="1">
              <a:defRPr/>
            </a:pPr>
            <a:r>
              <a:rPr lang="en-GB" altLang="en-US" sz="2400" dirty="0"/>
              <a:t>Complaining of chest tightness and SOB</a:t>
            </a:r>
          </a:p>
          <a:p>
            <a:pPr eaLnBrk="1" hangingPunct="1">
              <a:defRPr/>
            </a:pPr>
            <a:r>
              <a:rPr lang="en-GB" altLang="en-US" sz="2400" dirty="0"/>
              <a:t>Smoker</a:t>
            </a:r>
          </a:p>
          <a:p>
            <a:pPr eaLnBrk="1" hangingPunct="1">
              <a:defRPr/>
            </a:pPr>
            <a:r>
              <a:rPr lang="en-GB" altLang="en-US" sz="2400" dirty="0"/>
              <a:t>NIDDM</a:t>
            </a:r>
          </a:p>
          <a:p>
            <a:pPr eaLnBrk="1" hangingPunct="1">
              <a:defRPr/>
            </a:pPr>
            <a:r>
              <a:rPr lang="en-GB" altLang="en-US" sz="2400" dirty="0"/>
              <a:t>Angina</a:t>
            </a:r>
          </a:p>
        </p:txBody>
      </p:sp>
    </p:spTree>
    <p:extLst>
      <p:ext uri="{BB962C8B-B14F-4D97-AF65-F5344CB8AC3E}">
        <p14:creationId xmlns:p14="http://schemas.microsoft.com/office/powerpoint/2010/main" val="28474638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5: Assessment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Clammy and cold</a:t>
            </a:r>
          </a:p>
          <a:p>
            <a:pPr eaLnBrk="1" hangingPunct="1">
              <a:defRPr/>
            </a:pPr>
            <a:r>
              <a:rPr lang="en-GB" altLang="en-US" dirty="0" err="1"/>
              <a:t>Sats</a:t>
            </a:r>
            <a:r>
              <a:rPr lang="en-GB" altLang="en-US" dirty="0"/>
              <a:t> 90% on air</a:t>
            </a:r>
          </a:p>
          <a:p>
            <a:pPr eaLnBrk="1" hangingPunct="1">
              <a:defRPr/>
            </a:pPr>
            <a:r>
              <a:rPr lang="en-GB" altLang="en-US" dirty="0" err="1"/>
              <a:t>Resp</a:t>
            </a:r>
            <a:r>
              <a:rPr lang="en-GB" altLang="en-US" dirty="0"/>
              <a:t> – RR 28, Bilateral basal </a:t>
            </a:r>
            <a:r>
              <a:rPr lang="en-GB" altLang="en-US" dirty="0" err="1"/>
              <a:t>creps</a:t>
            </a:r>
            <a:endParaRPr lang="en-GB" altLang="en-US" dirty="0"/>
          </a:p>
          <a:p>
            <a:pPr eaLnBrk="1" hangingPunct="1">
              <a:defRPr/>
            </a:pPr>
            <a:r>
              <a:rPr lang="en-GB" altLang="en-US" dirty="0"/>
              <a:t>CVS – Pulse 110 </a:t>
            </a:r>
            <a:r>
              <a:rPr lang="en-GB" altLang="en-US" dirty="0" err="1"/>
              <a:t>reg</a:t>
            </a:r>
            <a:r>
              <a:rPr lang="en-GB" altLang="en-US" dirty="0"/>
              <a:t>, BP 110/80, JVP 2cm</a:t>
            </a:r>
          </a:p>
          <a:p>
            <a:pPr eaLnBrk="1" hangingPunct="1">
              <a:defRPr/>
            </a:pPr>
            <a:r>
              <a:rPr lang="en-GB" altLang="en-US" dirty="0"/>
              <a:t>HS I+II gallop rhythm, sacral oedema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952679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5: Investigations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800"/>
              <a:t>ECG</a:t>
            </a:r>
          </a:p>
        </p:txBody>
      </p:sp>
      <p:pic>
        <p:nvPicPr>
          <p:cNvPr id="36868" name="Picture 4" descr="ECG lateral ischaem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20682" y="1463050"/>
            <a:ext cx="7343775" cy="381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79247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5: Investigations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800"/>
              <a:t>CXR</a:t>
            </a:r>
          </a:p>
        </p:txBody>
      </p:sp>
      <p:pic>
        <p:nvPicPr>
          <p:cNvPr id="37892" name="Picture 4" descr="Pulmonary oedem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3823" y="1638300"/>
            <a:ext cx="4968875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003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Acute Breathlessness: Causes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Asthma</a:t>
            </a:r>
          </a:p>
          <a:p>
            <a:pPr eaLnBrk="1" hangingPunct="1">
              <a:defRPr/>
            </a:pPr>
            <a:r>
              <a:rPr lang="en-GB" altLang="en-US" sz="2400" dirty="0"/>
              <a:t>COPD</a:t>
            </a:r>
          </a:p>
          <a:p>
            <a:pPr eaLnBrk="1" hangingPunct="1">
              <a:defRPr/>
            </a:pPr>
            <a:r>
              <a:rPr lang="en-GB" altLang="en-US" sz="2400" dirty="0"/>
              <a:t>Pulmonary oedema</a:t>
            </a:r>
          </a:p>
          <a:p>
            <a:pPr eaLnBrk="1" hangingPunct="1">
              <a:defRPr/>
            </a:pPr>
            <a:r>
              <a:rPr lang="en-GB" altLang="en-US" sz="2400" dirty="0"/>
              <a:t>Pneumonia</a:t>
            </a:r>
          </a:p>
          <a:p>
            <a:pPr eaLnBrk="1" hangingPunct="1">
              <a:defRPr/>
            </a:pPr>
            <a:r>
              <a:rPr lang="en-GB" altLang="en-US" sz="2400" dirty="0"/>
              <a:t>Pneumothorax</a:t>
            </a:r>
          </a:p>
          <a:p>
            <a:pPr eaLnBrk="1" hangingPunct="1">
              <a:defRPr/>
            </a:pPr>
            <a:r>
              <a:rPr lang="en-GB" altLang="en-US" sz="2400" dirty="0"/>
              <a:t>Pulmonary embolus</a:t>
            </a:r>
          </a:p>
          <a:p>
            <a:pPr eaLnBrk="1" hangingPunct="1">
              <a:defRPr/>
            </a:pPr>
            <a:endParaRPr lang="en-GB" altLang="en-US" sz="28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Pleural effusion</a:t>
            </a:r>
          </a:p>
          <a:p>
            <a:pPr eaLnBrk="1" hangingPunct="1">
              <a:defRPr/>
            </a:pPr>
            <a:r>
              <a:rPr lang="en-GB" altLang="en-US" sz="2400" dirty="0"/>
              <a:t>Cardiac </a:t>
            </a:r>
            <a:r>
              <a:rPr lang="en-GB" altLang="en-US" sz="2400" dirty="0" err="1"/>
              <a:t>tamponade</a:t>
            </a: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/>
              <a:t>Smoke inhalation</a:t>
            </a:r>
          </a:p>
          <a:p>
            <a:pPr eaLnBrk="1" hangingPunct="1">
              <a:defRPr/>
            </a:pPr>
            <a:r>
              <a:rPr lang="en-GB" altLang="en-US" sz="2400" dirty="0"/>
              <a:t>Obstruction</a:t>
            </a:r>
          </a:p>
          <a:p>
            <a:pPr lvl="1" eaLnBrk="1" hangingPunct="1">
              <a:defRPr/>
            </a:pPr>
            <a:r>
              <a:rPr lang="en-GB" altLang="en-US" sz="2000" dirty="0"/>
              <a:t>Laryngeal oedema</a:t>
            </a:r>
          </a:p>
          <a:p>
            <a:pPr lvl="1" eaLnBrk="1" hangingPunct="1">
              <a:defRPr/>
            </a:pPr>
            <a:r>
              <a:rPr lang="en-GB" altLang="en-US" sz="2000" dirty="0"/>
              <a:t>Foreign body</a:t>
            </a:r>
          </a:p>
          <a:p>
            <a:pPr lvl="1" eaLnBrk="1" hangingPunct="1">
              <a:defRPr/>
            </a:pPr>
            <a:r>
              <a:rPr lang="en-GB" altLang="en-US" sz="2000" dirty="0"/>
              <a:t>Bronchial carcinoma</a:t>
            </a:r>
          </a:p>
        </p:txBody>
      </p:sp>
    </p:spTree>
    <p:extLst>
      <p:ext uri="{BB962C8B-B14F-4D97-AF65-F5344CB8AC3E}">
        <p14:creationId xmlns:p14="http://schemas.microsoft.com/office/powerpoint/2010/main" val="107129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dirty="0"/>
              <a:t>Case 5: Diagnosis?</a:t>
            </a:r>
          </a:p>
        </p:txBody>
      </p:sp>
    </p:spTree>
    <p:extLst>
      <p:ext uri="{BB962C8B-B14F-4D97-AF65-F5344CB8AC3E}">
        <p14:creationId xmlns:p14="http://schemas.microsoft.com/office/powerpoint/2010/main" val="36699848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5: Diagnosis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GB" altLang="en-US" sz="4800">
              <a:solidFill>
                <a:srgbClr val="FF3300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4800">
                <a:solidFill>
                  <a:srgbClr val="FF3300"/>
                </a:solidFill>
              </a:rPr>
              <a:t>Acute LVF 2</a:t>
            </a:r>
            <a:r>
              <a:rPr lang="en-US" altLang="en-US" sz="4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 to myocardial  ischaemia</a:t>
            </a:r>
          </a:p>
        </p:txBody>
      </p:sp>
    </p:spTree>
    <p:extLst>
      <p:ext uri="{BB962C8B-B14F-4D97-AF65-F5344CB8AC3E}">
        <p14:creationId xmlns:p14="http://schemas.microsoft.com/office/powerpoint/2010/main" val="375552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LVF: Actions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Oxygen</a:t>
            </a:r>
          </a:p>
          <a:p>
            <a:pPr eaLnBrk="1" hangingPunct="1">
              <a:defRPr/>
            </a:pPr>
            <a:r>
              <a:rPr lang="en-GB" altLang="en-US" sz="2400" dirty="0" err="1"/>
              <a:t>Fusosemide</a:t>
            </a:r>
            <a:r>
              <a:rPr lang="en-GB" altLang="en-US" sz="2400" dirty="0"/>
              <a:t> – 50-100mg IV bolus</a:t>
            </a:r>
          </a:p>
          <a:p>
            <a:pPr eaLnBrk="1" hangingPunct="1">
              <a:defRPr/>
            </a:pPr>
            <a:r>
              <a:rPr lang="en-GB" altLang="en-US" sz="2400" dirty="0"/>
              <a:t>Morphine – 2.5-5mg IV</a:t>
            </a:r>
          </a:p>
          <a:p>
            <a:pPr eaLnBrk="1" hangingPunct="1">
              <a:defRPr/>
            </a:pPr>
            <a:r>
              <a:rPr lang="en-GB" altLang="en-US" sz="2400" dirty="0"/>
              <a:t>GTN infusion</a:t>
            </a:r>
          </a:p>
          <a:p>
            <a:pPr eaLnBrk="1" hangingPunct="1">
              <a:defRPr/>
            </a:pP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/>
              <a:t>Check ABG</a:t>
            </a:r>
          </a:p>
          <a:p>
            <a:pPr eaLnBrk="1" hangingPunct="1">
              <a:defRPr/>
            </a:pPr>
            <a:r>
              <a:rPr lang="en-GB" altLang="en-US" sz="2400" dirty="0"/>
              <a:t>Recheck ECG</a:t>
            </a:r>
          </a:p>
        </p:txBody>
      </p:sp>
    </p:spTree>
    <p:extLst>
      <p:ext uri="{BB962C8B-B14F-4D97-AF65-F5344CB8AC3E}">
        <p14:creationId xmlns:p14="http://schemas.microsoft.com/office/powerpoint/2010/main" val="284370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effectLst/>
              </a:rPr>
              <a:t>Acute Breathlessness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457200" y="1981200"/>
            <a:ext cx="4038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2400" dirty="0">
                <a:effectLst/>
              </a:rPr>
              <a:t>Asthma</a:t>
            </a: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COPD</a:t>
            </a: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Pulmonary oedema</a:t>
            </a: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Pneumonia</a:t>
            </a: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Pneumothorax</a:t>
            </a: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Pulmonary embolus</a:t>
            </a:r>
          </a:p>
          <a:p>
            <a:pPr eaLnBrk="1" hangingPunct="1">
              <a:defRPr/>
            </a:pPr>
            <a:endParaRPr lang="en-GB" altLang="en-US" sz="2400" dirty="0">
              <a:effectLst/>
            </a:endParaRP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4648200" y="1981200"/>
            <a:ext cx="4038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2400" dirty="0">
                <a:effectLst/>
              </a:rPr>
              <a:t>Pleural effusion</a:t>
            </a: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Cardiac </a:t>
            </a:r>
            <a:r>
              <a:rPr lang="en-GB" altLang="en-US" sz="2400" dirty="0" err="1">
                <a:effectLst/>
              </a:rPr>
              <a:t>tamponade</a:t>
            </a:r>
            <a:endParaRPr lang="en-GB" altLang="en-US" sz="2400" dirty="0">
              <a:effectLst/>
            </a:endParaRP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Smoke inhalation</a:t>
            </a:r>
          </a:p>
          <a:p>
            <a:pPr eaLnBrk="1" hangingPunct="1">
              <a:defRPr/>
            </a:pPr>
            <a:r>
              <a:rPr lang="en-GB" altLang="en-US" sz="2400" dirty="0">
                <a:effectLst/>
              </a:rPr>
              <a:t>Obstruction</a:t>
            </a:r>
          </a:p>
          <a:p>
            <a:pPr lvl="1" eaLnBrk="1" hangingPunct="1">
              <a:defRPr/>
            </a:pPr>
            <a:r>
              <a:rPr lang="en-GB" altLang="en-US" sz="2000" dirty="0">
                <a:effectLst/>
              </a:rPr>
              <a:t>Laryngeal oedema</a:t>
            </a:r>
          </a:p>
          <a:p>
            <a:pPr lvl="1" eaLnBrk="1" hangingPunct="1">
              <a:defRPr/>
            </a:pPr>
            <a:r>
              <a:rPr lang="en-GB" altLang="en-US" sz="2000" dirty="0">
                <a:effectLst/>
              </a:rPr>
              <a:t>Foreign body</a:t>
            </a:r>
          </a:p>
          <a:p>
            <a:pPr lvl="1" eaLnBrk="1" hangingPunct="1">
              <a:defRPr/>
            </a:pPr>
            <a:r>
              <a:rPr lang="en-GB" altLang="en-US" sz="2000" dirty="0">
                <a:effectLst/>
              </a:rPr>
              <a:t>Bronchial carcinoma</a:t>
            </a:r>
          </a:p>
        </p:txBody>
      </p:sp>
    </p:spTree>
    <p:extLst>
      <p:ext uri="{BB962C8B-B14F-4D97-AF65-F5344CB8AC3E}">
        <p14:creationId xmlns:p14="http://schemas.microsoft.com/office/powerpoint/2010/main" val="66178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Thank you</a:t>
            </a:r>
          </a:p>
          <a:p>
            <a:r>
              <a:rPr lang="en-GB" altLang="en-US" dirty="0"/>
              <a:t>Please fill out the online survey to obtain a certificate</a:t>
            </a:r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14785"/>
                </a:solidFill>
                <a:latin typeface="Arial Black" panose="020B0A04020102020204" pitchFamily="34" charset="0"/>
              </a:rPr>
              <a:t>pathways for clinical learning</a:t>
            </a:r>
          </a:p>
        </p:txBody>
      </p:sp>
    </p:spTree>
    <p:extLst>
      <p:ext uri="{BB962C8B-B14F-4D97-AF65-F5344CB8AC3E}">
        <p14:creationId xmlns:p14="http://schemas.microsoft.com/office/powerpoint/2010/main" val="18856718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Acute Breathlessness: History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Chest pain</a:t>
            </a:r>
          </a:p>
          <a:p>
            <a:pPr eaLnBrk="1" hangingPunct="1">
              <a:defRPr/>
            </a:pPr>
            <a:r>
              <a:rPr lang="en-GB" altLang="en-US" sz="2400" dirty="0"/>
              <a:t>Wheeze</a:t>
            </a:r>
          </a:p>
          <a:p>
            <a:pPr eaLnBrk="1" hangingPunct="1">
              <a:defRPr/>
            </a:pPr>
            <a:r>
              <a:rPr lang="en-GB" altLang="en-US" sz="2400" dirty="0"/>
              <a:t>Sputum volume / colour / blood</a:t>
            </a:r>
          </a:p>
          <a:p>
            <a:pPr eaLnBrk="1" hangingPunct="1">
              <a:defRPr/>
            </a:pPr>
            <a:r>
              <a:rPr lang="en-GB" altLang="en-US" sz="2400" dirty="0"/>
              <a:t>Palpitations</a:t>
            </a:r>
          </a:p>
          <a:p>
            <a:pPr eaLnBrk="1" hangingPunct="1">
              <a:defRPr/>
            </a:pPr>
            <a:r>
              <a:rPr lang="en-GB" altLang="en-US" sz="2400" dirty="0"/>
              <a:t>PMH respiratory / cardiac disease</a:t>
            </a:r>
          </a:p>
          <a:p>
            <a:pPr eaLnBrk="1" hangingPunct="1">
              <a:defRPr/>
            </a:pPr>
            <a:r>
              <a:rPr lang="en-GB" altLang="en-US" sz="2400" dirty="0"/>
              <a:t>Smoking</a:t>
            </a:r>
          </a:p>
          <a:p>
            <a:pPr eaLnBrk="1" hangingPunct="1">
              <a:defRPr/>
            </a:pPr>
            <a:r>
              <a:rPr lang="en-GB" altLang="en-US" sz="2400" dirty="0"/>
              <a:t>Usual exercise capacity</a:t>
            </a:r>
          </a:p>
          <a:p>
            <a:pPr eaLnBrk="1" hangingPunct="1">
              <a:defRPr/>
            </a:pPr>
            <a:r>
              <a:rPr lang="en-GB" altLang="en-US" sz="2400" dirty="0"/>
              <a:t>Risk factors for DVT</a:t>
            </a:r>
          </a:p>
        </p:txBody>
      </p:sp>
    </p:spTree>
    <p:extLst>
      <p:ext uri="{BB962C8B-B14F-4D97-AF65-F5344CB8AC3E}">
        <p14:creationId xmlns:p14="http://schemas.microsoft.com/office/powerpoint/2010/main" val="71982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4000"/>
              <a:t>Acute Breathlessness: Examination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Airway</a:t>
            </a:r>
            <a:endParaRPr lang="en-GB" altLang="en-US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dirty="0"/>
              <a:t>Stridor / deviated trachea / foreign body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Breathing</a:t>
            </a:r>
            <a:endParaRPr lang="en-GB" altLang="en-US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dirty="0" err="1"/>
              <a:t>Sats</a:t>
            </a:r>
            <a:r>
              <a:rPr lang="en-GB" altLang="en-US" dirty="0"/>
              <a:t> / RR / auscultation / percussion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Circulation</a:t>
            </a:r>
            <a:endParaRPr lang="en-GB" altLang="en-US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dirty="0"/>
              <a:t>Pulse / BP / oedema / JVP / HS / murmurs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Other</a:t>
            </a:r>
            <a:endParaRPr lang="en-GB" altLang="en-US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dirty="0" err="1"/>
              <a:t>Abdo</a:t>
            </a:r>
            <a:r>
              <a:rPr lang="en-GB" altLang="en-US" dirty="0"/>
              <a:t> / fluid balance / temperature / DVT</a:t>
            </a:r>
          </a:p>
        </p:txBody>
      </p:sp>
    </p:spTree>
    <p:extLst>
      <p:ext uri="{BB962C8B-B14F-4D97-AF65-F5344CB8AC3E}">
        <p14:creationId xmlns:p14="http://schemas.microsoft.com/office/powerpoint/2010/main" val="127203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Acute Breathlessness: Urgent Ix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CXR</a:t>
            </a:r>
          </a:p>
          <a:p>
            <a:pPr eaLnBrk="1" hangingPunct="1">
              <a:defRPr/>
            </a:pPr>
            <a:r>
              <a:rPr lang="en-GB" altLang="en-US" sz="2400" dirty="0"/>
              <a:t>ABG / pH</a:t>
            </a:r>
          </a:p>
          <a:p>
            <a:pPr eaLnBrk="1" hangingPunct="1">
              <a:defRPr/>
            </a:pPr>
            <a:r>
              <a:rPr lang="en-GB" altLang="en-US" sz="2400" dirty="0"/>
              <a:t>ECG</a:t>
            </a:r>
          </a:p>
          <a:p>
            <a:pPr eaLnBrk="1" hangingPunct="1">
              <a:defRPr/>
            </a:pPr>
            <a:r>
              <a:rPr lang="en-GB" altLang="en-US" sz="2400" dirty="0"/>
              <a:t>Other</a:t>
            </a:r>
          </a:p>
          <a:p>
            <a:pPr lvl="1" eaLnBrk="1" hangingPunct="1">
              <a:defRPr/>
            </a:pPr>
            <a:r>
              <a:rPr lang="en-GB" altLang="en-US" dirty="0"/>
              <a:t>Peak flow</a:t>
            </a:r>
          </a:p>
          <a:p>
            <a:pPr lvl="1" eaLnBrk="1" hangingPunct="1">
              <a:defRPr/>
            </a:pPr>
            <a:r>
              <a:rPr lang="en-GB" altLang="en-US" dirty="0"/>
              <a:t>ECHO</a:t>
            </a:r>
          </a:p>
          <a:p>
            <a:pPr lvl="1" eaLnBrk="1" hangingPunct="1">
              <a:defRPr/>
            </a:pPr>
            <a:r>
              <a:rPr lang="en-GB" altLang="en-US" dirty="0"/>
              <a:t>VQ / CTPA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669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1: History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2400" dirty="0"/>
              <a:t>4am. Called by PRHO.</a:t>
            </a:r>
          </a:p>
          <a:p>
            <a:pPr eaLnBrk="1" hangingPunct="1">
              <a:defRPr/>
            </a:pPr>
            <a:r>
              <a:rPr lang="en-GB" altLang="en-US" sz="2400" dirty="0"/>
              <a:t>65 </a:t>
            </a:r>
            <a:r>
              <a:rPr lang="en-GB" altLang="en-US" sz="2400" dirty="0" err="1"/>
              <a:t>yr</a:t>
            </a:r>
            <a:r>
              <a:rPr lang="en-GB" altLang="en-US" sz="2400" dirty="0"/>
              <a:t> old man on respiratory ward</a:t>
            </a:r>
          </a:p>
          <a:p>
            <a:pPr eaLnBrk="1" hangingPunct="1">
              <a:defRPr/>
            </a:pPr>
            <a:r>
              <a:rPr lang="en-GB" altLang="en-US" sz="2400" dirty="0"/>
              <a:t>Admitted with haemoptysis and weight loss</a:t>
            </a:r>
          </a:p>
          <a:p>
            <a:pPr eaLnBrk="1" hangingPunct="1">
              <a:defRPr/>
            </a:pPr>
            <a:r>
              <a:rPr lang="en-GB" altLang="en-US" sz="2400" dirty="0"/>
              <a:t>CT guided lung biopsy yesterday</a:t>
            </a:r>
          </a:p>
          <a:p>
            <a:pPr eaLnBrk="1" hangingPunct="1">
              <a:defRPr/>
            </a:pPr>
            <a:r>
              <a:rPr lang="en-GB" altLang="en-US" sz="2400" dirty="0"/>
              <a:t>Suddenly SOB, with Right chest discomfort</a:t>
            </a:r>
          </a:p>
          <a:p>
            <a:pPr eaLnBrk="1" hangingPunct="1">
              <a:defRPr/>
            </a:pPr>
            <a:r>
              <a:rPr lang="en-GB" altLang="en-US" sz="2400" dirty="0"/>
              <a:t>Looks “really ill” </a:t>
            </a:r>
          </a:p>
        </p:txBody>
      </p:sp>
    </p:spTree>
    <p:extLst>
      <p:ext uri="{BB962C8B-B14F-4D97-AF65-F5344CB8AC3E}">
        <p14:creationId xmlns:p14="http://schemas.microsoft.com/office/powerpoint/2010/main" val="519982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/>
              <a:t>Case 1: Assessment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Airway – maintaining own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Breathing</a:t>
            </a:r>
            <a:endParaRPr lang="en-GB" altLang="en-US" sz="28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400" dirty="0" err="1"/>
              <a:t>Sats</a:t>
            </a:r>
            <a:r>
              <a:rPr lang="en-GB" altLang="en-US" sz="2400" dirty="0"/>
              <a:t> 90% air (98% admission) RR 30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400" dirty="0"/>
              <a:t>Decreased AE Right side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400" dirty="0"/>
              <a:t>Hyper-resonant Right side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2400" dirty="0"/>
              <a:t>Circulation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400" dirty="0"/>
              <a:t>Pulse 130 </a:t>
            </a:r>
            <a:r>
              <a:rPr lang="en-GB" altLang="en-US" sz="2400" dirty="0" err="1"/>
              <a:t>reg</a:t>
            </a:r>
            <a:endParaRPr lang="en-GB" altLang="en-US" sz="2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400" dirty="0"/>
              <a:t>BP 80/40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altLang="en-US" sz="2400" dirty="0"/>
              <a:t>Clammy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4502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188</TotalTime>
  <Words>1054</Words>
  <Application>Microsoft Office PowerPoint</Application>
  <PresentationFormat>On-screen Show (4:3)</PresentationFormat>
  <Paragraphs>285</Paragraphs>
  <Slides>45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4" baseType="lpstr">
      <vt:lpstr>Arial</vt:lpstr>
      <vt:lpstr>Arial Black</vt:lpstr>
      <vt:lpstr>Calibri</vt:lpstr>
      <vt:lpstr>Calibri Light</vt:lpstr>
      <vt:lpstr>Courier New</vt:lpstr>
      <vt:lpstr>Tahoma</vt:lpstr>
      <vt:lpstr>Times New Roman</vt:lpstr>
      <vt:lpstr>Wingdings</vt:lpstr>
      <vt:lpstr>QUACK theme</vt:lpstr>
      <vt:lpstr>PowerPoint Presentation</vt:lpstr>
      <vt:lpstr>Disclaimer*</vt:lpstr>
      <vt:lpstr>Learning Outcomes</vt:lpstr>
      <vt:lpstr>Acute Breathlessness: Causes</vt:lpstr>
      <vt:lpstr>Acute Breathlessness: History</vt:lpstr>
      <vt:lpstr>Acute Breathlessness: Examination</vt:lpstr>
      <vt:lpstr>Acute Breathlessness: Urgent Ix</vt:lpstr>
      <vt:lpstr>Case 1: History</vt:lpstr>
      <vt:lpstr>Case 1: Assessment</vt:lpstr>
      <vt:lpstr>Case 1: Diagnosis?</vt:lpstr>
      <vt:lpstr>Case 1: Diagnosis</vt:lpstr>
      <vt:lpstr>Tension pneumothorax : Actions</vt:lpstr>
      <vt:lpstr>Other causes of tension pneumothorax</vt:lpstr>
      <vt:lpstr>Case 2: History</vt:lpstr>
      <vt:lpstr>Case 2: Assessment</vt:lpstr>
      <vt:lpstr>Case 2: Diagnosis?</vt:lpstr>
      <vt:lpstr>Acute asthma: actions</vt:lpstr>
      <vt:lpstr>Acute asthma: contd</vt:lpstr>
      <vt:lpstr>Acute asthma: Further assessment</vt:lpstr>
      <vt:lpstr>What’s happening?</vt:lpstr>
      <vt:lpstr>What’s happening?</vt:lpstr>
      <vt:lpstr>Life threatening asthma: Actions</vt:lpstr>
      <vt:lpstr>Case 3: History</vt:lpstr>
      <vt:lpstr>Case 3: Assessment</vt:lpstr>
      <vt:lpstr>Case 3: Diagnosis?</vt:lpstr>
      <vt:lpstr>Case 3: Diagnosis</vt:lpstr>
      <vt:lpstr>Pulmonary Embolus: Actions</vt:lpstr>
      <vt:lpstr>Case 4: History</vt:lpstr>
      <vt:lpstr>Case 4: Assessment</vt:lpstr>
      <vt:lpstr>Case 4: Diagnosis?</vt:lpstr>
      <vt:lpstr>Case 4: Diagnosis</vt:lpstr>
      <vt:lpstr>COPD: Actions</vt:lpstr>
      <vt:lpstr>COPD: contd</vt:lpstr>
      <vt:lpstr>COPD: contd</vt:lpstr>
      <vt:lpstr>COPD: contd</vt:lpstr>
      <vt:lpstr>Case 5: History</vt:lpstr>
      <vt:lpstr>Case 5: Assessment</vt:lpstr>
      <vt:lpstr>Case 5: Investigations</vt:lpstr>
      <vt:lpstr>Case 5: Investigations</vt:lpstr>
      <vt:lpstr>Case 5: Diagnosis?</vt:lpstr>
      <vt:lpstr>Case 5: Diagnosis</vt:lpstr>
      <vt:lpstr>LVF: Actions</vt:lpstr>
      <vt:lpstr>PowerPoint Presentation</vt:lpstr>
      <vt:lpstr>PowerPoint Presentation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Marie McGrory</dc:creator>
  <cp:lastModifiedBy>INGRAM, Gareth (NHS GREATER GLASGOW &amp; CLYDE)</cp:lastModifiedBy>
  <cp:revision>18</cp:revision>
  <dcterms:created xsi:type="dcterms:W3CDTF">2020-08-22T14:25:18Z</dcterms:created>
  <dcterms:modified xsi:type="dcterms:W3CDTF">2020-11-14T13:30:06Z</dcterms:modified>
</cp:coreProperties>
</file>