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2" r:id="rId4"/>
  </p:sldMasterIdLst>
  <p:sldIdLst>
    <p:sldId id="283" r:id="rId5"/>
    <p:sldId id="257" r:id="rId6"/>
    <p:sldId id="258" r:id="rId7"/>
    <p:sldId id="284" r:id="rId8"/>
    <p:sldId id="259" r:id="rId9"/>
    <p:sldId id="282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71" r:id="rId20"/>
    <p:sldId id="269" r:id="rId21"/>
    <p:sldId id="270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88" r:id="rId30"/>
    <p:sldId id="281" r:id="rId31"/>
    <p:sldId id="289" r:id="rId32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>
        <p:scale>
          <a:sx n="109" d="100"/>
          <a:sy n="109" d="100"/>
        </p:scale>
        <p:origin x="422" y="5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349788-E037-4A25-BE12-2CF8478C9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DFF08F-DC6B-4601-B491-B0F83F6DD2DA}" type="datetimeFigureOut">
              <a:rPr lang="en-US" smtClean="0"/>
              <a:t>10/11/2020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FC0E7E-80E2-450D-A10C-903CDC05F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F8317B-350C-4B44-BB7A-E9C5F23F0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8028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119A86-3883-4AE5-9410-8BD5533F5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DFF08F-DC6B-4601-B491-B0F83F6DD2DA}" type="datetimeFigureOut">
              <a:rPr lang="en-US" smtClean="0"/>
              <a:t>10/11/2020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E10D81-CB70-44BB-81F9-CB60F79BF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FED260-BD88-4564-8EB0-37D7CC4D8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322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0EE3BF-F9FA-4EE7-B3BE-9F886081D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DFF08F-DC6B-4601-B491-B0F83F6DD2DA}" type="datetimeFigureOut">
              <a:rPr lang="en-US" smtClean="0"/>
              <a:t>10/11/2020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365796-B0A7-40CA-B1FD-CCD6A7972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318884-9911-49FF-9A1C-F2C531E73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657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C15075-2100-43BD-9725-688CFE400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DFF08F-DC6B-4601-B491-B0F83F6DD2DA}" type="datetimeFigureOut">
              <a:rPr lang="en-US" smtClean="0"/>
              <a:t>10/11/2020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A9A252-5425-4426-AF40-EEE17966E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3C9AE8-AB27-4CCD-A49F-2132A27D4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9096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603CF1-A808-4C9E-BFB6-9C65EC4C5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DFF08F-DC6B-4601-B491-B0F83F6DD2DA}" type="datetimeFigureOut">
              <a:rPr lang="en-US" smtClean="0"/>
              <a:pPr/>
              <a:t>10/11/2020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00D56C-8C79-4C29-982B-FC9CAF0A9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946AB8-20AD-4F32-ACF5-5B03641E7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509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94A1B3E-E5B7-439D-BEA4-42987DB74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DFF08F-DC6B-4601-B491-B0F83F6DD2DA}" type="datetimeFigureOut">
              <a:rPr lang="en-US" smtClean="0"/>
              <a:t>10/11/2020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233DB56-5981-4C18-B7E4-2C5086927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61897B2-EB95-410F-B532-CA133C862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993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DD4881A-DC38-43F5-B5ED-C78377C3A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DFF08F-DC6B-4601-B491-B0F83F6DD2DA}" type="datetimeFigureOut">
              <a:rPr lang="en-US" smtClean="0"/>
              <a:t>10/11/2020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2165423-4595-4438-AA03-135F5C924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BABD042-531B-40CA-BB2E-9A2BB3F19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5420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AAD2EC60-77FE-4F11-85C7-996352A74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DFF08F-DC6B-4601-B491-B0F83F6DD2DA}" type="datetimeFigureOut">
              <a:rPr lang="en-US" smtClean="0"/>
              <a:t>10/11/2020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F850703-CFFC-4548-AFE2-7606CBAE6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8F50877-369B-45D1-95D0-A5FC24F92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8823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C694D85-DFE1-48BC-A0A2-06A491FDD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DFF08F-DC6B-4601-B491-B0F83F6DD2DA}" type="datetimeFigureOut">
              <a:rPr lang="en-US" smtClean="0"/>
              <a:t>10/11/2020</a:t>
            </a:fld>
            <a:endParaRPr lang="en-US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D6B3389-754A-40BE-8587-4134AD3E7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3792EDE-6B46-48CB-A8A2-5A4D1122B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3813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2F5A2FC-2132-463E-8B67-BBAA14E63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DFF08F-DC6B-4601-B491-B0F83F6DD2DA}" type="datetimeFigureOut">
              <a:rPr lang="en-US" smtClean="0"/>
              <a:t>10/11/2020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710948B-85A1-4517-BAC2-D61B4715C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2105DE7-6475-4A0E-8FA4-632A67AAF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0878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B5CD7E1-4A1F-40B3-B7F2-E97B17D40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DFF08F-DC6B-4601-B491-B0F83F6DD2DA}" type="datetimeFigureOut">
              <a:rPr lang="en-US" smtClean="0"/>
              <a:t>10/11/2020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B38E634-B295-450A-80DB-37BA7D777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F56F4F7-EA55-4D8C-A410-85BD5FC4E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1609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333BC154-B474-48B6-B282-60B071098C7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6FEC792F-D5DF-4B30-ABC4-2386E64C224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DEEDBA-B91C-4868-AC73-19DD10E509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10/11/2020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4BDE3F-AF11-4A13-8052-94BA02CCE7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75EED6-119B-4A3C-A4E5-5D991AE8B2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smtClean="0">
                <a:solidFill>
                  <a:srgbClr val="898989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891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mailto:gg-uhb.quackmeded@nhs.net" TargetMode="External"/><Relationship Id="rId2" Type="http://schemas.openxmlformats.org/officeDocument/2006/relationships/hyperlink" Target="http://www.quackmeded.co.uk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067952"/>
            <a:ext cx="11471565" cy="1837760"/>
          </a:xfrm>
        </p:spPr>
        <p:txBody>
          <a:bodyPr>
            <a:normAutofit/>
          </a:bodyPr>
          <a:lstStyle/>
          <a:p>
            <a:r>
              <a:rPr lang="en-GB" sz="3200" dirty="0"/>
              <a:t>Management of Inpatient diabetes Emergencies </a:t>
            </a:r>
            <a:br>
              <a:rPr lang="en-GB" sz="3200" dirty="0"/>
            </a:br>
            <a:br>
              <a:rPr lang="en-GB" sz="3200" dirty="0"/>
            </a:br>
            <a:r>
              <a:rPr lang="en-GB" sz="3200" dirty="0"/>
              <a:t>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4905" y="4135902"/>
            <a:ext cx="9233095" cy="2433710"/>
          </a:xfrm>
        </p:spPr>
        <p:txBody>
          <a:bodyPr>
            <a:normAutofit/>
          </a:bodyPr>
          <a:lstStyle/>
          <a:p>
            <a:r>
              <a:rPr lang="en-GB" dirty="0"/>
              <a:t>Dr Christopher Brown</a:t>
            </a:r>
          </a:p>
          <a:p>
            <a:endParaRPr lang="en-GB" dirty="0"/>
          </a:p>
          <a:p>
            <a:r>
              <a:rPr lang="en-GB" dirty="0"/>
              <a:t>Consultant Physician – Acute &amp; General Medicine</a:t>
            </a:r>
          </a:p>
          <a:p>
            <a:r>
              <a:rPr lang="en-GB" dirty="0"/>
              <a:t>Queen Elizabeth University Hospital</a:t>
            </a:r>
          </a:p>
          <a:p>
            <a:r>
              <a:rPr lang="en-GB" dirty="0"/>
              <a:t>Immediate Assessment Unit/Medical High Dependency Unit</a:t>
            </a:r>
          </a:p>
          <a:p>
            <a:endParaRPr lang="en-GB" dirty="0"/>
          </a:p>
          <a:p>
            <a:r>
              <a:rPr lang="en-GB" dirty="0"/>
              <a:t>11/06/2020</a:t>
            </a:r>
          </a:p>
        </p:txBody>
      </p:sp>
    </p:spTree>
    <p:extLst>
      <p:ext uri="{BB962C8B-B14F-4D97-AF65-F5344CB8AC3E}">
        <p14:creationId xmlns:p14="http://schemas.microsoft.com/office/powerpoint/2010/main" val="37775043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Treatment of hypoglycaemia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399" y="1773837"/>
            <a:ext cx="10515600" cy="5084164"/>
          </a:xfrm>
        </p:spPr>
        <p:txBody>
          <a:bodyPr>
            <a:normAutofit/>
          </a:bodyPr>
          <a:lstStyle/>
          <a:p>
            <a:r>
              <a:rPr lang="en-GB" dirty="0"/>
              <a:t>Mild – the patient is </a:t>
            </a:r>
            <a:r>
              <a:rPr lang="en-GB" u="sng" dirty="0"/>
              <a:t>conscious, orientated and able to swallow</a:t>
            </a:r>
          </a:p>
          <a:p>
            <a:r>
              <a:rPr lang="en-GB" dirty="0"/>
              <a:t>15-20g of quick acting carbohydrate: </a:t>
            </a:r>
          </a:p>
          <a:p>
            <a:pPr lvl="1"/>
            <a:r>
              <a:rPr lang="en-GB" dirty="0"/>
              <a:t>Glucotabs</a:t>
            </a:r>
            <a:r>
              <a:rPr lang="en-GB" baseline="30000" dirty="0"/>
              <a:t>®</a:t>
            </a:r>
            <a:r>
              <a:rPr lang="en-GB" dirty="0"/>
              <a:t> 4–5/ Glucojuice 60ml</a:t>
            </a:r>
          </a:p>
          <a:p>
            <a:pPr lvl="1"/>
            <a:r>
              <a:rPr lang="en-GB" dirty="0"/>
              <a:t>Original Lucozade</a:t>
            </a:r>
            <a:r>
              <a:rPr lang="en-GB" baseline="30000" dirty="0"/>
              <a:t>®</a:t>
            </a:r>
            <a:r>
              <a:rPr lang="en-GB" dirty="0"/>
              <a:t> 170ml</a:t>
            </a:r>
          </a:p>
          <a:p>
            <a:pPr lvl="1"/>
            <a:r>
              <a:rPr lang="en-GB" dirty="0"/>
              <a:t>Pure fruit juice 150–200ml. </a:t>
            </a:r>
          </a:p>
          <a:p>
            <a:pPr lvl="1"/>
            <a:r>
              <a:rPr lang="en-GB" dirty="0"/>
              <a:t>Test blood glucose level after 10-15 minutes, and if still &lt;4mmol/L, repeat above treatment options up to 3 times. </a:t>
            </a:r>
          </a:p>
          <a:p>
            <a:pPr lvl="1"/>
            <a:r>
              <a:rPr lang="en-GB" dirty="0"/>
              <a:t>If still hypoglycaemic consider glucose IV or glucagon IM 1mg (only given once).</a:t>
            </a:r>
          </a:p>
          <a:p>
            <a:r>
              <a:rPr lang="en-GB" dirty="0"/>
              <a:t>Glucagon may take up to 15 minutes to work, and may be ineffective in undernourished patients, in severe liver disease and in repeated hypoglycaemia. </a:t>
            </a:r>
          </a:p>
          <a:p>
            <a:r>
              <a:rPr lang="en-GB" dirty="0"/>
              <a:t>Patients may experience abdominal discomfort and vomiting after glucagon administration.</a:t>
            </a:r>
          </a:p>
          <a:p>
            <a:r>
              <a:rPr lang="en-GB" dirty="0"/>
              <a:t>Blood glucose level should now be &gt;4mmol/l - Give </a:t>
            </a:r>
            <a:r>
              <a:rPr lang="en-GB" u="sng" dirty="0"/>
              <a:t>20g of long-acting                                                            carbohydrate </a:t>
            </a:r>
            <a:r>
              <a:rPr lang="en-GB" dirty="0"/>
              <a:t>e.g. two biscuits / slice of bread / milk 200–300ml /                                                               next meal containing carbohydrate. </a:t>
            </a:r>
          </a:p>
        </p:txBody>
      </p:sp>
    </p:spTree>
    <p:extLst>
      <p:ext uri="{BB962C8B-B14F-4D97-AF65-F5344CB8AC3E}">
        <p14:creationId xmlns:p14="http://schemas.microsoft.com/office/powerpoint/2010/main" val="39035283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Treatment of hypoglycaemia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666" y="2011679"/>
            <a:ext cx="10477333" cy="4726745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Moderate Hypoglycaemia – the </a:t>
            </a:r>
            <a:r>
              <a:rPr lang="en-GB" u="sng" dirty="0"/>
              <a:t>patient is conscious and able to swallow, but confused, disorientated or aggressive. </a:t>
            </a:r>
          </a:p>
          <a:p>
            <a:endParaRPr lang="en-GB" dirty="0"/>
          </a:p>
          <a:p>
            <a:r>
              <a:rPr lang="en-GB" dirty="0"/>
              <a:t>If capable and cooperative treat as for mild hypoglycaemia. </a:t>
            </a:r>
          </a:p>
          <a:p>
            <a:endParaRPr lang="en-GB" dirty="0"/>
          </a:p>
          <a:p>
            <a:r>
              <a:rPr lang="en-GB" dirty="0"/>
              <a:t>If not capable and cooperative but can swallow give 1.5–2 tubes of GlucoGel</a:t>
            </a:r>
            <a:r>
              <a:rPr lang="en-GB" baseline="30000" dirty="0"/>
              <a:t>®</a:t>
            </a:r>
            <a:r>
              <a:rPr lang="en-GB" dirty="0"/>
              <a:t> (squeezed into mouth between teeth and gums). If ineffective use glucagon IM 1mg (only give once).</a:t>
            </a:r>
          </a:p>
          <a:p>
            <a:endParaRPr lang="en-GB" dirty="0"/>
          </a:p>
          <a:p>
            <a:r>
              <a:rPr lang="en-GB" dirty="0"/>
              <a:t>Test blood glucose level after 15 minutes, and if still &lt;4mmol/L, repeat steps above up to 3 times. If still hypoglycaemic call for help and consider IV glucose. </a:t>
            </a:r>
          </a:p>
          <a:p>
            <a:endParaRPr lang="en-GB" dirty="0"/>
          </a:p>
          <a:p>
            <a:r>
              <a:rPr lang="en-GB" dirty="0"/>
              <a:t>Blood glucose level should now be above 4mmol/L. Give 20g of long-acting                                 carbohydrate e.g. two biscuits / slice of bread / milk 200–300 ml /                                                                              next meal containing carbohydrate (give 40g of long–acting carbohydrate if IM                                                         glucagon has been used).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45304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Treatment of Hypoglycaemia (3)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2919" y="2011680"/>
            <a:ext cx="9784080" cy="4740812"/>
          </a:xfrm>
        </p:spPr>
        <p:txBody>
          <a:bodyPr>
            <a:normAutofit lnSpcReduction="10000"/>
          </a:bodyPr>
          <a:lstStyle/>
          <a:p>
            <a:r>
              <a:rPr lang="en-GB" dirty="0"/>
              <a:t>Severe Hypoglycaemia – </a:t>
            </a:r>
            <a:r>
              <a:rPr lang="en-GB" u="sng" dirty="0"/>
              <a:t>the patient is unconscious / fitting or very aggressive </a:t>
            </a:r>
            <a:r>
              <a:rPr lang="en-GB" dirty="0"/>
              <a:t>or nil-by-mouth (NBM). </a:t>
            </a:r>
          </a:p>
          <a:p>
            <a:r>
              <a:rPr lang="en-GB" dirty="0"/>
              <a:t>Check ABCDE, stop insulin (if on IV) and get help urgently. </a:t>
            </a:r>
          </a:p>
          <a:p>
            <a:r>
              <a:rPr lang="en-GB" dirty="0"/>
              <a:t>Give glucose IV over 10 minutes as:</a:t>
            </a:r>
          </a:p>
          <a:p>
            <a:pPr lvl="1"/>
            <a:r>
              <a:rPr lang="en-GB" dirty="0"/>
              <a:t>20% glucose 100ml or</a:t>
            </a:r>
          </a:p>
          <a:p>
            <a:pPr lvl="1"/>
            <a:r>
              <a:rPr lang="en-GB" dirty="0"/>
              <a:t>10% glucose 150ml or</a:t>
            </a:r>
          </a:p>
          <a:p>
            <a:r>
              <a:rPr lang="en-GB" dirty="0"/>
              <a:t>Glucagon IM 1mg (only give once). Remember, it could take up to 15 minutes to work. </a:t>
            </a:r>
          </a:p>
          <a:p>
            <a:r>
              <a:rPr lang="en-GB" dirty="0"/>
              <a:t>Re-check glucose after 10 minutes and if blood glucose still &lt;4mmol/L/no improvement repeat IV glucose regime above. </a:t>
            </a:r>
          </a:p>
          <a:p>
            <a:r>
              <a:rPr lang="en-GB" dirty="0"/>
              <a:t>If glucose now &gt;4mmol/L and conscious and swallow safe give 20g of long-acting carbohydrate e.g. two biscuits / slice of bread / milk 200–300ml / next meal containing . </a:t>
            </a:r>
          </a:p>
          <a:p>
            <a:r>
              <a:rPr lang="en-GB" dirty="0"/>
              <a:t>If NBM, once glucose &gt;4mmol/L give glucose 10% infusion at a rate                                               of 100ml/hour until no longer NBM or reviewed by senior doctor. </a:t>
            </a:r>
          </a:p>
        </p:txBody>
      </p:sp>
    </p:spTree>
    <p:extLst>
      <p:ext uri="{BB962C8B-B14F-4D97-AF65-F5344CB8AC3E}">
        <p14:creationId xmlns:p14="http://schemas.microsoft.com/office/powerpoint/2010/main" val="38758821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Treatment of Hypoglycaemia (4)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2919" y="2011680"/>
            <a:ext cx="9784080" cy="4684542"/>
          </a:xfrm>
        </p:spPr>
        <p:txBody>
          <a:bodyPr>
            <a:normAutofit lnSpcReduction="10000"/>
          </a:bodyPr>
          <a:lstStyle/>
          <a:p>
            <a:r>
              <a:rPr lang="en-GB" dirty="0"/>
              <a:t>50% Dextrose is irritant to veins, and difficult to infuse due to viscosity – avoid using this and instead use 10%/20%</a:t>
            </a:r>
          </a:p>
          <a:p>
            <a:endParaRPr lang="en-GB" dirty="0"/>
          </a:p>
          <a:p>
            <a:r>
              <a:rPr lang="en-GB" dirty="0"/>
              <a:t>After correction with IV glucose, patients are likely to have a high CBG for several hours afterwards due to counter regulatory hormonal response and as a result of the exogenous glucose administration. </a:t>
            </a:r>
          </a:p>
          <a:p>
            <a:endParaRPr lang="en-GB" dirty="0"/>
          </a:p>
          <a:p>
            <a:r>
              <a:rPr lang="en-GB" dirty="0"/>
              <a:t>Long-acting insulins and oral hypoglycaemic drugs, may be associated with prolonged hypoglycaemia requiring IV glucose infusion (for 24 hours or more) and regular (at least hourly) blood glucose monitoring. </a:t>
            </a:r>
          </a:p>
          <a:p>
            <a:endParaRPr lang="en-GB" dirty="0"/>
          </a:p>
          <a:p>
            <a:r>
              <a:rPr lang="en-GB" dirty="0"/>
              <a:t>Remember to investigate the cause of the hypoglycaemic episode to                                    minimise the risk of this happening again during admission – repeated                                        severe hypoglycaemia is associated with morbidity and mortality for                                                    the inpatient population. </a:t>
            </a:r>
          </a:p>
        </p:txBody>
      </p:sp>
      <p:pic>
        <p:nvPicPr>
          <p:cNvPr id="1025" name="Picture 1" descr="hamburg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048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88622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Hyperglycaemia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4630" y="1825625"/>
            <a:ext cx="10789170" cy="4351338"/>
          </a:xfrm>
        </p:spPr>
        <p:txBody>
          <a:bodyPr>
            <a:normAutofit/>
          </a:bodyPr>
          <a:lstStyle/>
          <a:p>
            <a:r>
              <a:rPr lang="en-GB" dirty="0"/>
              <a:t>“High blood glucose” – but please consider our targets for the inpatient population/special cases:</a:t>
            </a:r>
          </a:p>
          <a:p>
            <a:pPr lvl="1"/>
            <a:endParaRPr lang="en-GB" dirty="0"/>
          </a:p>
          <a:p>
            <a:pPr lvl="1"/>
            <a:r>
              <a:rPr lang="en-GB" dirty="0"/>
              <a:t>Default target (pre meal) CBG: </a:t>
            </a:r>
            <a:r>
              <a:rPr lang="en-GB" u="sng" dirty="0"/>
              <a:t>6-10 mmol/L </a:t>
            </a:r>
          </a:p>
          <a:p>
            <a:pPr lvl="1"/>
            <a:r>
              <a:rPr lang="en-GB" dirty="0"/>
              <a:t>Consider target CBG</a:t>
            </a:r>
            <a:r>
              <a:rPr lang="en-GB" u="sng" dirty="0"/>
              <a:t>: 8-12mmol/L </a:t>
            </a:r>
            <a:r>
              <a:rPr lang="en-GB" dirty="0"/>
              <a:t>for elderly/frail patients  and for patients with reduced/no hypoglycaemia awareness </a:t>
            </a:r>
          </a:p>
          <a:p>
            <a:pPr lvl="1"/>
            <a:r>
              <a:rPr lang="en-GB" dirty="0"/>
              <a:t>Consider target CBG</a:t>
            </a:r>
            <a:r>
              <a:rPr lang="en-GB" u="sng" dirty="0"/>
              <a:t>: 8-14mmol/L </a:t>
            </a:r>
            <a:r>
              <a:rPr lang="en-GB" dirty="0"/>
              <a:t>for patients on an end-of-life pathways </a:t>
            </a:r>
          </a:p>
          <a:p>
            <a:endParaRPr lang="en-GB" dirty="0"/>
          </a:p>
          <a:p>
            <a:r>
              <a:rPr lang="en-GB" dirty="0"/>
              <a:t>Consider more liberal targets if clinical circumstances indicate e.g. if significant or severe cognitive/behavioural/psychiatric issues. </a:t>
            </a:r>
          </a:p>
          <a:p>
            <a:r>
              <a:rPr lang="en-GB" dirty="0"/>
              <a:t>Liaise with inpatient diabetes team if necessary.  </a:t>
            </a:r>
          </a:p>
          <a:p>
            <a:r>
              <a:rPr lang="en-GB" dirty="0"/>
              <a:t>Blood ketone checks at regular intervals for patients with higher CBG targets.</a:t>
            </a:r>
          </a:p>
        </p:txBody>
      </p:sp>
    </p:spTree>
    <p:extLst>
      <p:ext uri="{BB962C8B-B14F-4D97-AF65-F5344CB8AC3E}">
        <p14:creationId xmlns:p14="http://schemas.microsoft.com/office/powerpoint/2010/main" val="33612054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Symptoms of Hyperglycaemia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Should be familiar – think “new T1DM”</a:t>
            </a:r>
          </a:p>
          <a:p>
            <a:endParaRPr lang="en-GB" dirty="0"/>
          </a:p>
          <a:p>
            <a:r>
              <a:rPr lang="en-GB" dirty="0"/>
              <a:t>Increased thirst and a dry mouth + drinking frequently/large amounts </a:t>
            </a:r>
          </a:p>
          <a:p>
            <a:r>
              <a:rPr lang="en-GB" dirty="0"/>
              <a:t>Needing to urinate frequently</a:t>
            </a:r>
          </a:p>
          <a:p>
            <a:r>
              <a:rPr lang="en-GB" dirty="0"/>
              <a:t>Tiredness</a:t>
            </a:r>
          </a:p>
          <a:p>
            <a:r>
              <a:rPr lang="en-GB" dirty="0"/>
              <a:t>Blurred vision</a:t>
            </a:r>
          </a:p>
          <a:p>
            <a:r>
              <a:rPr lang="en-GB" dirty="0"/>
              <a:t>Unintentional weight loss</a:t>
            </a:r>
          </a:p>
          <a:p>
            <a:r>
              <a:rPr lang="en-GB" dirty="0"/>
              <a:t>Recurrent infections (urinary tract/skin)</a:t>
            </a:r>
          </a:p>
          <a:p>
            <a:r>
              <a:rPr lang="en-GB" dirty="0"/>
              <a:t>Vague abdominal pain</a:t>
            </a:r>
          </a:p>
          <a:p>
            <a:r>
              <a:rPr lang="en-GB" dirty="0"/>
              <a:t>Nausea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7798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Assessment of Hyperglycaemia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ABCDE – ask for help. </a:t>
            </a:r>
          </a:p>
          <a:p>
            <a:r>
              <a:rPr lang="en-GB" dirty="0"/>
              <a:t>Confirm hyperglycaemia – CBG, but always send a confirmatory lab sample (grey top)</a:t>
            </a:r>
          </a:p>
          <a:p>
            <a:r>
              <a:rPr lang="en-GB" dirty="0"/>
              <a:t>“&gt;27.8” – this is any number greater than 27</a:t>
            </a:r>
          </a:p>
          <a:p>
            <a:endParaRPr lang="en-GB" dirty="0"/>
          </a:p>
          <a:p>
            <a:r>
              <a:rPr lang="en-GB" dirty="0"/>
              <a:t>What kind of diabetes does this patient have? </a:t>
            </a:r>
          </a:p>
          <a:p>
            <a:r>
              <a:rPr lang="en-GB" dirty="0"/>
              <a:t>How is their control usually? (HBA1C)</a:t>
            </a:r>
          </a:p>
          <a:p>
            <a:r>
              <a:rPr lang="en-GB" dirty="0"/>
              <a:t>Do they have complications reflecting chronic poor control – eyes, feet, kidney disease?</a:t>
            </a:r>
          </a:p>
          <a:p>
            <a:r>
              <a:rPr lang="en-GB" dirty="0"/>
              <a:t>Is this acute?</a:t>
            </a:r>
          </a:p>
          <a:p>
            <a:endParaRPr lang="en-GB" dirty="0"/>
          </a:p>
          <a:p>
            <a:r>
              <a:rPr lang="en-GB" dirty="0"/>
              <a:t>Are they unwell for another reason?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49900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Treatment of Hyperglycaemia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2919" y="2011679"/>
            <a:ext cx="9784080" cy="4726745"/>
          </a:xfrm>
        </p:spPr>
        <p:txBody>
          <a:bodyPr>
            <a:normAutofit fontScale="92500" lnSpcReduction="10000"/>
          </a:bodyPr>
          <a:lstStyle/>
          <a:p>
            <a:endParaRPr lang="en-GB" dirty="0"/>
          </a:p>
          <a:p>
            <a:r>
              <a:rPr lang="en-GB" u="sng" dirty="0"/>
              <a:t>Type 1 Diabetes / Diabetes secondary to pancreatic disease </a:t>
            </a:r>
          </a:p>
          <a:p>
            <a:r>
              <a:rPr lang="en-GB" dirty="0"/>
              <a:t>If CBG &gt; 14 mmol/l (&gt;10 if pregnant), check ketones:</a:t>
            </a:r>
          </a:p>
          <a:p>
            <a:pPr lvl="1"/>
            <a:endParaRPr lang="en-GB" dirty="0"/>
          </a:p>
          <a:p>
            <a:pPr lvl="1"/>
            <a:r>
              <a:rPr lang="en-GB" dirty="0"/>
              <a:t>If patient is well, and urine ketones -ve or + only, or blood ketones &lt;1.5 mmol/l, give </a:t>
            </a:r>
            <a:r>
              <a:rPr lang="en-GB" b="1" dirty="0"/>
              <a:t>correction dose </a:t>
            </a:r>
            <a:r>
              <a:rPr lang="en-GB" dirty="0"/>
              <a:t>of Novorapid according to patient’s insulin sensitivity index (ISI).</a:t>
            </a:r>
          </a:p>
          <a:p>
            <a:pPr lvl="1"/>
            <a:r>
              <a:rPr lang="en-GB" dirty="0"/>
              <a:t>If ISI not known, give </a:t>
            </a:r>
            <a:r>
              <a:rPr lang="en-GB" u="sng" dirty="0"/>
              <a:t>1 unit for every 3mmol/l required reduction </a:t>
            </a:r>
            <a:r>
              <a:rPr lang="en-GB" dirty="0"/>
              <a:t>(e.g. 4 units to reduce by 12mmol/l) </a:t>
            </a:r>
          </a:p>
          <a:p>
            <a:pPr lvl="1"/>
            <a:endParaRPr lang="en-GB" dirty="0"/>
          </a:p>
          <a:p>
            <a:pPr lvl="1"/>
            <a:r>
              <a:rPr lang="en-GB" dirty="0"/>
              <a:t>If patient is well, and urine ketones ++, or blood ketones 1.5-3.0 mmol/l, give </a:t>
            </a:r>
            <a:r>
              <a:rPr lang="en-GB" b="1" dirty="0"/>
              <a:t>10% </a:t>
            </a:r>
            <a:r>
              <a:rPr lang="en-GB" dirty="0"/>
              <a:t>of total daily insulin dose as Novorapid </a:t>
            </a:r>
          </a:p>
          <a:p>
            <a:pPr lvl="1"/>
            <a:endParaRPr lang="en-GB" dirty="0"/>
          </a:p>
          <a:p>
            <a:pPr lvl="1"/>
            <a:r>
              <a:rPr lang="en-GB" dirty="0"/>
              <a:t>If patient is well, and urine ketones +++ or ++++, or blood ketones &gt;3.0 mmol/l, give </a:t>
            </a:r>
            <a:r>
              <a:rPr lang="en-GB" b="1" dirty="0"/>
              <a:t>20% </a:t>
            </a:r>
            <a:r>
              <a:rPr lang="en-GB" dirty="0"/>
              <a:t>of total daily insulin dose as Novorapid </a:t>
            </a:r>
          </a:p>
          <a:p>
            <a:r>
              <a:rPr lang="en-GB" b="1" dirty="0"/>
              <a:t>Repeat after 2 hours and monitor CBG/blood ketones</a:t>
            </a:r>
            <a:endParaRPr lang="en-GB" dirty="0"/>
          </a:p>
          <a:p>
            <a:r>
              <a:rPr lang="en-GB" dirty="0"/>
              <a:t>If CBG and ketones not improving, check VBGs, commence on VRIII                                                            (H+&lt;45, BIC &gt;18) or DKA protocol (H+&gt;45, BIC&lt;18) and seek senior /                                                      specialist input urgently.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27201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Treatment of Hyperglycaemia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11680"/>
            <a:ext cx="10148799" cy="4740812"/>
          </a:xfrm>
        </p:spPr>
        <p:txBody>
          <a:bodyPr>
            <a:normAutofit fontScale="92500" lnSpcReduction="10000"/>
          </a:bodyPr>
          <a:lstStyle/>
          <a:p>
            <a:r>
              <a:rPr lang="en-GB" b="1" u="sng" dirty="0"/>
              <a:t>Type 2 Diabetes on Insulin (</a:t>
            </a:r>
            <a:r>
              <a:rPr lang="en-GB" u="sng" dirty="0"/>
              <a:t>If CBG &gt; 14 mmol/l)</a:t>
            </a:r>
            <a:r>
              <a:rPr lang="en-GB" dirty="0"/>
              <a:t> </a:t>
            </a:r>
          </a:p>
          <a:p>
            <a:r>
              <a:rPr lang="en-GB" dirty="0"/>
              <a:t>If recent HbA1c is &lt;75 ask why CBG is high? e.g. sepsis, steroids, nutritional supplements, change to medications, missed doses…</a:t>
            </a:r>
          </a:p>
          <a:p>
            <a:r>
              <a:rPr lang="en-GB" dirty="0"/>
              <a:t>Usually no need for acute correction dose of insulin – low potential acutely to become unwell.</a:t>
            </a:r>
          </a:p>
          <a:p>
            <a:r>
              <a:rPr lang="en-GB" dirty="0"/>
              <a:t>Next 12-24hrs - increase usual doses of insulin by 10-20% or consider starting once or twice daily long/intermediate-acting (basal) insulin if only on oral agents – this would be done under senior supervision.</a:t>
            </a:r>
          </a:p>
          <a:p>
            <a:r>
              <a:rPr lang="en-GB" dirty="0"/>
              <a:t>If CBG &gt;20 mmol/l on 2 or more measurements, check VBG (and blood ketones if acidotic), consider VRIII / DKA / HHS protocol (whichever appropriate) and seek senior / specialist input from diabetes service</a:t>
            </a:r>
          </a:p>
          <a:p>
            <a:endParaRPr lang="en-GB" b="1" u="sng" dirty="0"/>
          </a:p>
          <a:p>
            <a:r>
              <a:rPr lang="en-GB" b="1" u="sng" dirty="0"/>
              <a:t>Type 2 Diabetes on Oral Medications (</a:t>
            </a:r>
            <a:r>
              <a:rPr lang="en-GB" u="sng" dirty="0"/>
              <a:t>If CBG &gt; 14 mmol/l)</a:t>
            </a:r>
            <a:r>
              <a:rPr lang="en-GB" dirty="0"/>
              <a:t> </a:t>
            </a:r>
          </a:p>
          <a:p>
            <a:r>
              <a:rPr lang="en-GB" dirty="0"/>
              <a:t>Consider up titration of current oral agents if recurrent hyperglycaemia and                                    appropriate</a:t>
            </a:r>
          </a:p>
          <a:p>
            <a:r>
              <a:rPr lang="en-GB" dirty="0"/>
              <a:t>Increase frequency of CBG checks</a:t>
            </a:r>
          </a:p>
          <a:p>
            <a:r>
              <a:rPr lang="en-GB" dirty="0"/>
              <a:t>Potentially add another agent (per local guidelines/SIGN)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23089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Special cases of hyperglycaemia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Not the main focus of the this talk – each is a lengthy subject in itself, with specific local and national guidance. </a:t>
            </a:r>
          </a:p>
          <a:p>
            <a:r>
              <a:rPr lang="en-GB" dirty="0"/>
              <a:t>Important however, to be au fait with basic presentations/biochemistry so that you can </a:t>
            </a:r>
            <a:r>
              <a:rPr lang="en-GB" u="sng" dirty="0"/>
              <a:t>recognise that these are more significant hyperglycaemic emergencies</a:t>
            </a:r>
            <a:r>
              <a:rPr lang="en-GB" dirty="0"/>
              <a:t>, and that they require specific treatment. </a:t>
            </a:r>
          </a:p>
          <a:p>
            <a:endParaRPr lang="en-GB" dirty="0"/>
          </a:p>
          <a:p>
            <a:r>
              <a:rPr lang="en-GB" dirty="0"/>
              <a:t>Diabetic Ketoacidosis (DKA)</a:t>
            </a:r>
          </a:p>
          <a:p>
            <a:r>
              <a:rPr lang="en-GB" dirty="0"/>
              <a:t>HHS (Hyperosmolar Hyperglycaemia State)</a:t>
            </a:r>
          </a:p>
          <a:p>
            <a:r>
              <a:rPr lang="en-GB" dirty="0"/>
              <a:t>Steroid-related Diabetes</a:t>
            </a:r>
          </a:p>
          <a:p>
            <a:r>
              <a:rPr lang="en-GB" dirty="0"/>
              <a:t>Enteral Feeding (NBM)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6751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642D3-23EB-42B9-B4B7-FDB572AA6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Disclaimer*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82AC80-4905-4EEE-BEDF-D98A5114D0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Please note that QUACK is a regional teaching programme operating across GG&amp;C, Lanarkshire and Ayrshire &amp; Arran. </a:t>
            </a:r>
          </a:p>
          <a:p>
            <a:endParaRPr lang="en-GB" dirty="0"/>
          </a:p>
          <a:p>
            <a:r>
              <a:rPr lang="en-GB" dirty="0"/>
              <a:t>This presentation outlines general management, though local variances e.g. antibiotic prescription may vary slightly depending on your local trust</a:t>
            </a:r>
          </a:p>
          <a:p>
            <a:endParaRPr lang="en-GB" dirty="0"/>
          </a:p>
          <a:p>
            <a:r>
              <a:rPr lang="en-GB" dirty="0"/>
              <a:t>Remember to check your local guidelines</a:t>
            </a:r>
          </a:p>
        </p:txBody>
      </p:sp>
    </p:spTree>
    <p:extLst>
      <p:ext uri="{BB962C8B-B14F-4D97-AF65-F5344CB8AC3E}">
        <p14:creationId xmlns:p14="http://schemas.microsoft.com/office/powerpoint/2010/main" val="34393672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Diabetic Ketoacidosis (DKA)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2919" y="2011679"/>
            <a:ext cx="9784080" cy="4726745"/>
          </a:xfrm>
        </p:spPr>
        <p:txBody>
          <a:bodyPr>
            <a:normAutofit fontScale="92500" lnSpcReduction="20000"/>
          </a:bodyPr>
          <a:lstStyle/>
          <a:p>
            <a:r>
              <a:rPr lang="en-GB" dirty="0"/>
              <a:t>Hyperglycaemia (variable, but generally CBG 14-30’s if genuine insulinopaenia)</a:t>
            </a:r>
          </a:p>
          <a:p>
            <a:r>
              <a:rPr lang="en-GB" dirty="0"/>
              <a:t>Ketosis</a:t>
            </a:r>
          </a:p>
          <a:p>
            <a:r>
              <a:rPr lang="en-GB" dirty="0"/>
              <a:t>Acidosis</a:t>
            </a:r>
          </a:p>
          <a:p>
            <a:r>
              <a:rPr lang="en-GB" dirty="0"/>
              <a:t>High serum glucose + presence of ketonaemia + high H+/low BIC</a:t>
            </a:r>
          </a:p>
          <a:p>
            <a:endParaRPr lang="en-GB" dirty="0"/>
          </a:p>
          <a:p>
            <a:r>
              <a:rPr lang="en-GB" dirty="0"/>
              <a:t>Often </a:t>
            </a:r>
            <a:r>
              <a:rPr lang="en-GB" u="sng" dirty="0"/>
              <a:t>acute</a:t>
            </a:r>
            <a:r>
              <a:rPr lang="en-GB" dirty="0"/>
              <a:t> – associated with new T1DM presentation, “unwell T1DM patient”, pancreatic diseases</a:t>
            </a:r>
          </a:p>
          <a:p>
            <a:r>
              <a:rPr lang="en-GB" dirty="0"/>
              <a:t>Problem is lack of insulin + dehydration</a:t>
            </a:r>
          </a:p>
          <a:p>
            <a:r>
              <a:rPr lang="en-GB" dirty="0"/>
              <a:t>High risk of thrombosis</a:t>
            </a:r>
          </a:p>
          <a:p>
            <a:r>
              <a:rPr lang="en-GB" dirty="0"/>
              <a:t>Requires examination of H+/BIC/Ketones </a:t>
            </a:r>
          </a:p>
          <a:p>
            <a:endParaRPr lang="en-GB" dirty="0"/>
          </a:p>
          <a:p>
            <a:r>
              <a:rPr lang="en-GB" dirty="0"/>
              <a:t>National guideline – follow this to replace insulin IV and fluids</a:t>
            </a:r>
          </a:p>
          <a:p>
            <a:r>
              <a:rPr lang="en-GB" dirty="0"/>
              <a:t>pLMWH</a:t>
            </a:r>
          </a:p>
          <a:p>
            <a:r>
              <a:rPr lang="en-GB" dirty="0"/>
              <a:t>Continue LA Insulin if already on this</a:t>
            </a:r>
          </a:p>
          <a:p>
            <a:r>
              <a:rPr lang="en-GB" dirty="0"/>
              <a:t>Involve diabetes service and ensure early senior review  to manage appropriately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86543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HHS (Hyperosmolar Hyperglycaemic State)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9626" y="2011680"/>
            <a:ext cx="10417373" cy="4846320"/>
          </a:xfrm>
        </p:spPr>
        <p:txBody>
          <a:bodyPr>
            <a:normAutofit fontScale="92500" lnSpcReduction="20000"/>
          </a:bodyPr>
          <a:lstStyle/>
          <a:p>
            <a:r>
              <a:rPr lang="en-GB" dirty="0"/>
              <a:t>Hyperglycaemia (often very high serum results, i.e. &gt;30-40)</a:t>
            </a:r>
          </a:p>
          <a:p>
            <a:r>
              <a:rPr lang="en-GB" dirty="0"/>
              <a:t>Generally no significant ketosis</a:t>
            </a:r>
          </a:p>
          <a:p>
            <a:r>
              <a:rPr lang="en-GB" dirty="0"/>
              <a:t>Generally no significant /mild acidosis</a:t>
            </a:r>
          </a:p>
          <a:p>
            <a:r>
              <a:rPr lang="en-GB" dirty="0"/>
              <a:t>Hyperosmolarity (&gt;320mmol/L)</a:t>
            </a:r>
          </a:p>
          <a:p>
            <a:r>
              <a:rPr lang="en-GB" dirty="0"/>
              <a:t>High serum glucose + absence of ketonaemia/acidosis + OSMO &gt;320 + T2DM</a:t>
            </a:r>
          </a:p>
          <a:p>
            <a:endParaRPr lang="en-GB" dirty="0"/>
          </a:p>
          <a:p>
            <a:r>
              <a:rPr lang="en-GB" dirty="0"/>
              <a:t>Often </a:t>
            </a:r>
            <a:r>
              <a:rPr lang="en-GB" u="sng" dirty="0"/>
              <a:t>acute on chronic</a:t>
            </a:r>
            <a:r>
              <a:rPr lang="en-GB" dirty="0"/>
              <a:t> – associated with poorly controlled T2DM, late  T2DM presentation, “unwell T2DM patient”</a:t>
            </a:r>
          </a:p>
          <a:p>
            <a:r>
              <a:rPr lang="en-GB" dirty="0"/>
              <a:t>Problem is  largely dehydration. Very large free water deficit. Insulin is required if ketotic/acidotic.</a:t>
            </a:r>
          </a:p>
          <a:p>
            <a:r>
              <a:rPr lang="en-GB" dirty="0"/>
              <a:t>High risk of thrombosis and foot disease</a:t>
            </a:r>
          </a:p>
          <a:p>
            <a:endParaRPr lang="en-GB" dirty="0"/>
          </a:p>
          <a:p>
            <a:r>
              <a:rPr lang="en-GB" dirty="0"/>
              <a:t>Local (NHS GG&amp;C) guideline – follow this to replace insulin IV and fluids</a:t>
            </a:r>
          </a:p>
          <a:p>
            <a:r>
              <a:rPr lang="en-GB" dirty="0"/>
              <a:t>pLMWH and foot protection </a:t>
            </a:r>
          </a:p>
          <a:p>
            <a:r>
              <a:rPr lang="en-GB" dirty="0"/>
              <a:t>High morbidity/mortality – greater than “Severe DKA” </a:t>
            </a:r>
          </a:p>
          <a:p>
            <a:r>
              <a:rPr lang="en-GB" dirty="0"/>
              <a:t>Involve diabetes service and ensure early senior review  to manage appropriately                                                        – consider MHDU</a:t>
            </a:r>
          </a:p>
        </p:txBody>
      </p:sp>
    </p:spTree>
    <p:extLst>
      <p:ext uri="{BB962C8B-B14F-4D97-AF65-F5344CB8AC3E}">
        <p14:creationId xmlns:p14="http://schemas.microsoft.com/office/powerpoint/2010/main" val="392017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Steroid-related Diabetes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9561" y="1743856"/>
            <a:ext cx="10317438" cy="5114144"/>
          </a:xfrm>
        </p:spPr>
        <p:txBody>
          <a:bodyPr>
            <a:normAutofit fontScale="92500" lnSpcReduction="20000"/>
          </a:bodyPr>
          <a:lstStyle/>
          <a:p>
            <a:r>
              <a:rPr lang="en-GB" dirty="0"/>
              <a:t>Can be present in either T1DM or T2DM.</a:t>
            </a:r>
          </a:p>
          <a:p>
            <a:r>
              <a:rPr lang="en-GB" dirty="0"/>
              <a:t>Can unmask previous IGT – new diabetes diagnosis?</a:t>
            </a:r>
          </a:p>
          <a:p>
            <a:r>
              <a:rPr lang="en-GB" dirty="0"/>
              <a:t>All steroids – common on Prednisolone in inpatients. </a:t>
            </a:r>
          </a:p>
          <a:p>
            <a:r>
              <a:rPr lang="en-GB" dirty="0"/>
              <a:t>Classically </a:t>
            </a:r>
            <a:r>
              <a:rPr lang="en-GB" u="sng" dirty="0"/>
              <a:t>mid morning to early evening hyperglycaemia </a:t>
            </a:r>
            <a:r>
              <a:rPr lang="en-GB" dirty="0"/>
              <a:t>after AM steroid. </a:t>
            </a:r>
          </a:p>
          <a:p>
            <a:endParaRPr lang="en-GB" dirty="0"/>
          </a:p>
          <a:p>
            <a:r>
              <a:rPr lang="en-GB" dirty="0"/>
              <a:t>Consider if patient is at risk of developing: obesity, strong family history of T2DM, previous gestational diabetes, PCOS and South Asian &amp; Middle Eastern ethnicity </a:t>
            </a:r>
          </a:p>
          <a:p>
            <a:r>
              <a:rPr lang="en-GB" dirty="0"/>
              <a:t>Check HBA1C on patients who you are starting on steroids</a:t>
            </a:r>
          </a:p>
          <a:p>
            <a:r>
              <a:rPr lang="en-GB" dirty="0"/>
              <a:t>If &gt;/= 42mmol/L – check OD CBG in afternoon (i.e. after meals)</a:t>
            </a:r>
          </a:p>
          <a:p>
            <a:r>
              <a:rPr lang="en-GB" dirty="0"/>
              <a:t>If CBG&gt;10mmol/L, check CBG QID and if CBG &gt;/= 10mmol/L twice – </a:t>
            </a:r>
            <a:r>
              <a:rPr lang="en-GB" u="sng" dirty="0"/>
              <a:t>will need treatment.</a:t>
            </a:r>
          </a:p>
          <a:p>
            <a:endParaRPr lang="en-GB" u="sng" dirty="0"/>
          </a:p>
          <a:p>
            <a:r>
              <a:rPr lang="en-GB" dirty="0"/>
              <a:t>T2DM + Steroid - mainstay of treatment is Gliclazide (higher doses in AM) +/- Insulin (basal in AM)</a:t>
            </a:r>
          </a:p>
          <a:p>
            <a:r>
              <a:rPr lang="en-GB" dirty="0"/>
              <a:t>T1DM + Steroid – mainstay of treatment is up-titration of insulin doses                                                                     (basal/BD mix)</a:t>
            </a:r>
          </a:p>
          <a:p>
            <a:endParaRPr lang="en-GB" dirty="0"/>
          </a:p>
          <a:p>
            <a:r>
              <a:rPr lang="en-GB" dirty="0"/>
              <a:t>Target CBG – 6-10 mmol/L </a:t>
            </a:r>
          </a:p>
        </p:txBody>
      </p:sp>
    </p:spTree>
    <p:extLst>
      <p:ext uri="{BB962C8B-B14F-4D97-AF65-F5344CB8AC3E}">
        <p14:creationId xmlns:p14="http://schemas.microsoft.com/office/powerpoint/2010/main" val="38944565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When to refer to a Diabetologist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2919" y="2011680"/>
            <a:ext cx="9784080" cy="4740812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New diagnosis of Type 1 Diabetes/Diabetic Ketoacidosis (DKA) </a:t>
            </a:r>
          </a:p>
          <a:p>
            <a:r>
              <a:rPr lang="en-GB" dirty="0"/>
              <a:t>Recurrent or severe hypoglycaemia, where attempts at Insulin or Gliclazide titration are unsuccessful </a:t>
            </a:r>
          </a:p>
          <a:p>
            <a:r>
              <a:rPr lang="en-GB" dirty="0"/>
              <a:t>Hyperglycaemia (when recent HbA1c &lt;70mmol/mol), where attempts at Insulin or Gliclazide titration are unsuccessful </a:t>
            </a:r>
          </a:p>
          <a:p>
            <a:r>
              <a:rPr lang="en-GB" dirty="0"/>
              <a:t>Hyperglycaemic Hyperosmolar State (HHS) </a:t>
            </a:r>
          </a:p>
          <a:p>
            <a:r>
              <a:rPr lang="en-GB" dirty="0"/>
              <a:t>Patients who require insulin initiation as inpatients – including NBM/enteral feeding</a:t>
            </a:r>
          </a:p>
          <a:p>
            <a:r>
              <a:rPr lang="en-GB" dirty="0"/>
              <a:t>Intravenous insulin (VRIII) &gt; 48 hours </a:t>
            </a:r>
          </a:p>
          <a:p>
            <a:r>
              <a:rPr lang="en-GB" dirty="0"/>
              <a:t>Patients using continuous subcutaneous insulin infusion (CSII) pumps </a:t>
            </a:r>
          </a:p>
          <a:p>
            <a:r>
              <a:rPr lang="en-GB" dirty="0"/>
              <a:t>Active foot ulceration (refer also to Podiatrist via Trakcare) </a:t>
            </a:r>
          </a:p>
          <a:p>
            <a:r>
              <a:rPr lang="en-GB" dirty="0"/>
              <a:t>Diabetes in pregnancy </a:t>
            </a:r>
          </a:p>
          <a:p>
            <a:r>
              <a:rPr lang="en-GB" dirty="0"/>
              <a:t>Problematic glycaemic control in the context of changing renal function </a:t>
            </a:r>
          </a:p>
          <a:p>
            <a:r>
              <a:rPr lang="en-GB" dirty="0"/>
              <a:t>Patient education – sick day rules, hypoglycaemia, driving advice, insulin                                       administration, glucose testing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980253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Diabetes is a </a:t>
            </a:r>
            <a:r>
              <a:rPr lang="en-GB" u="sng" dirty="0"/>
              <a:t>common condition</a:t>
            </a:r>
            <a:r>
              <a:rPr lang="en-GB" dirty="0"/>
              <a:t>, and is common in the hospital population.</a:t>
            </a:r>
          </a:p>
          <a:p>
            <a:r>
              <a:rPr lang="en-GB" dirty="0"/>
              <a:t>Be vigilant on the ward for patients with </a:t>
            </a:r>
            <a:r>
              <a:rPr lang="en-GB" u="sng" dirty="0"/>
              <a:t>hypoglycaemia</a:t>
            </a:r>
            <a:r>
              <a:rPr lang="en-GB" dirty="0"/>
              <a:t> and ensure they are managed appropriately to prevent a severe episode.</a:t>
            </a:r>
          </a:p>
          <a:p>
            <a:r>
              <a:rPr lang="en-GB" dirty="0"/>
              <a:t>Consider the target CBG for your patient – aim to manage the patient so they are not suffering recurrent </a:t>
            </a:r>
            <a:r>
              <a:rPr lang="en-GB" u="sng" dirty="0"/>
              <a:t>hyperglycaemia</a:t>
            </a:r>
            <a:r>
              <a:rPr lang="en-GB" dirty="0"/>
              <a:t> on your ward.</a:t>
            </a:r>
          </a:p>
          <a:p>
            <a:r>
              <a:rPr lang="en-GB" dirty="0"/>
              <a:t>If a patient with diabetes is unwell – check CBG, ketones, and consider the “special cases” of hyperglycaemia such as </a:t>
            </a:r>
            <a:r>
              <a:rPr lang="en-GB" u="sng" dirty="0"/>
              <a:t>DKA, HHS and Steroid-related disease</a:t>
            </a:r>
          </a:p>
          <a:p>
            <a:r>
              <a:rPr lang="en-GB" u="sng" dirty="0"/>
              <a:t>Ask for help </a:t>
            </a:r>
            <a:r>
              <a:rPr lang="en-GB" dirty="0"/>
              <a:t>from your senior doctors</a:t>
            </a:r>
          </a:p>
          <a:p>
            <a:r>
              <a:rPr lang="en-GB" dirty="0"/>
              <a:t>Refer to a Diabetologist if things get </a:t>
            </a:r>
            <a:r>
              <a:rPr lang="en-GB" u="sng" dirty="0"/>
              <a:t>complicated!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64903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2919" y="2011680"/>
            <a:ext cx="9784080" cy="4846320"/>
          </a:xfrm>
        </p:spPr>
        <p:txBody>
          <a:bodyPr>
            <a:normAutofit fontScale="92500" lnSpcReduction="10000"/>
          </a:bodyPr>
          <a:lstStyle/>
          <a:p>
            <a:r>
              <a:rPr lang="en-GB" u="sng" dirty="0"/>
              <a:t>NHS Great Glasgow &amp; Clyde Medicine - Adult Therapeutics Handbook</a:t>
            </a:r>
          </a:p>
          <a:p>
            <a:pPr lvl="1"/>
            <a:r>
              <a:rPr lang="en-GB" dirty="0"/>
              <a:t>Fantastic resource that includes lots of diabetes-specific management, including all the topics covered in this talk. </a:t>
            </a:r>
          </a:p>
          <a:p>
            <a:pPr lvl="1"/>
            <a:r>
              <a:rPr lang="en-GB" dirty="0"/>
              <a:t>Free app – works on hospital Wi-Fi and updates regularly</a:t>
            </a:r>
          </a:p>
          <a:p>
            <a:r>
              <a:rPr lang="en-GB" u="sng" dirty="0"/>
              <a:t>NHS Great Glasgow &amp; Clyde Medicine Diabetes Inpatient Management</a:t>
            </a:r>
          </a:p>
          <a:p>
            <a:pPr lvl="1"/>
            <a:r>
              <a:rPr lang="en-GB" dirty="0"/>
              <a:t>Staffnet portal for local guidance and updates on relevant inpatient diabetes topics</a:t>
            </a:r>
          </a:p>
          <a:p>
            <a:pPr lvl="1"/>
            <a:r>
              <a:rPr lang="en-GB" dirty="0"/>
              <a:t>Regularly updated and easy to search up on Staffnet (Diabetes Inpatient Management) </a:t>
            </a:r>
          </a:p>
          <a:p>
            <a:r>
              <a:rPr lang="en-GB" u="sng" dirty="0"/>
              <a:t>SIGN 116/SIGN 154</a:t>
            </a:r>
          </a:p>
          <a:p>
            <a:pPr lvl="1"/>
            <a:r>
              <a:rPr lang="en-GB" dirty="0"/>
              <a:t>Scottish guidelines to guide management of T1DM and T2DM</a:t>
            </a:r>
          </a:p>
          <a:p>
            <a:pPr lvl="1"/>
            <a:r>
              <a:rPr lang="en-GB" dirty="0"/>
              <a:t>Both are freely accessible, and both have summary pages that are easy to read </a:t>
            </a:r>
          </a:p>
          <a:p>
            <a:r>
              <a:rPr lang="en-GB" u="sng" dirty="0"/>
              <a:t>Diabetes UK</a:t>
            </a:r>
          </a:p>
          <a:p>
            <a:pPr lvl="1"/>
            <a:r>
              <a:rPr lang="en-GB" dirty="0"/>
              <a:t>National charity/patient-centred group that includes guideline/care updates </a:t>
            </a:r>
          </a:p>
          <a:p>
            <a:r>
              <a:rPr lang="en-GB" u="sng" dirty="0"/>
              <a:t>Joint British Diabetes Society</a:t>
            </a:r>
          </a:p>
          <a:p>
            <a:pPr lvl="1"/>
            <a:r>
              <a:rPr lang="en-GB" dirty="0"/>
              <a:t>Professional society that has a number of more detailed guidelines and advice                                                  documents for more complex diabetes management, particularly HHS care. </a:t>
            </a:r>
          </a:p>
          <a:p>
            <a:r>
              <a:rPr lang="en-GB" u="sng" dirty="0"/>
              <a:t>Your local Diabetes team </a:t>
            </a:r>
            <a:r>
              <a:rPr lang="en-GB" dirty="0"/>
              <a:t>– Trakcare/page</a:t>
            </a:r>
          </a:p>
        </p:txBody>
      </p:sp>
    </p:spTree>
    <p:extLst>
      <p:ext uri="{BB962C8B-B14F-4D97-AF65-F5344CB8AC3E}">
        <p14:creationId xmlns:p14="http://schemas.microsoft.com/office/powerpoint/2010/main" val="254968030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/>
              <a:t>Thank you</a:t>
            </a:r>
          </a:p>
          <a:p>
            <a:r>
              <a:rPr lang="en-GB" sz="2400" dirty="0"/>
              <a:t>Please fill out the feedback form for your certificate of learning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pathways for clinical learning</a:t>
            </a:r>
          </a:p>
        </p:txBody>
      </p:sp>
    </p:spTree>
    <p:extLst>
      <p:ext uri="{BB962C8B-B14F-4D97-AF65-F5344CB8AC3E}">
        <p14:creationId xmlns:p14="http://schemas.microsoft.com/office/powerpoint/2010/main" val="130530421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Questions?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3190" y="4319807"/>
            <a:ext cx="10536701" cy="1309255"/>
          </a:xfrm>
        </p:spPr>
        <p:txBody>
          <a:bodyPr>
            <a:normAutofit/>
          </a:bodyPr>
          <a:lstStyle/>
          <a:p>
            <a:r>
              <a:rPr lang="en-GB" dirty="0"/>
              <a:t>Thanks for your attention – don’t feel overwhelmed, and if in doubt, always ask for help!</a:t>
            </a:r>
          </a:p>
        </p:txBody>
      </p:sp>
    </p:spTree>
    <p:extLst>
      <p:ext uri="{BB962C8B-B14F-4D97-AF65-F5344CB8AC3E}">
        <p14:creationId xmlns:p14="http://schemas.microsoft.com/office/powerpoint/2010/main" val="397672964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67802C-43D3-4A53-9D79-F44B3E6DC4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Get in touch!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2D493F-16E9-402B-B7B3-3CF0193939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dirty="0"/>
              <a:t>Website</a:t>
            </a:r>
          </a:p>
          <a:p>
            <a:pPr marL="0" indent="0" algn="ctr">
              <a:buNone/>
            </a:pPr>
            <a:r>
              <a:rPr lang="en-GB" dirty="0">
                <a:hlinkClick r:id="rId2"/>
              </a:rPr>
              <a:t>www.quackmeded.co.uk</a:t>
            </a:r>
            <a:endParaRPr lang="en-GB" dirty="0"/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dirty="0"/>
              <a:t>Email</a:t>
            </a:r>
          </a:p>
          <a:p>
            <a:pPr marL="0" indent="0" algn="ctr">
              <a:buNone/>
            </a:pPr>
            <a:r>
              <a:rPr lang="en-GB" dirty="0">
                <a:hlinkClick r:id="rId3"/>
              </a:rPr>
              <a:t>gg-uhb.quackmeded@nhs.net</a:t>
            </a:r>
            <a:endParaRPr lang="en-GB" dirty="0"/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dirty="0"/>
              <a:t>Social Media</a:t>
            </a:r>
          </a:p>
          <a:p>
            <a:pPr marL="0" indent="0" algn="ctr">
              <a:buNone/>
            </a:pPr>
            <a:r>
              <a:rPr lang="en-GB" dirty="0"/>
              <a:t>Twitter: @QUACK_ Med</a:t>
            </a:r>
          </a:p>
          <a:p>
            <a:pPr marL="0" indent="0" algn="ctr">
              <a:buNone/>
            </a:pPr>
            <a:r>
              <a:rPr lang="en-GB" dirty="0"/>
              <a:t>Facebook: QUACK education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8870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2919" y="2011679"/>
            <a:ext cx="9784080" cy="4712677"/>
          </a:xfrm>
        </p:spPr>
        <p:txBody>
          <a:bodyPr>
            <a:normAutofit/>
          </a:bodyPr>
          <a:lstStyle/>
          <a:p>
            <a:r>
              <a:rPr lang="en-GB" dirty="0"/>
              <a:t>Introduction</a:t>
            </a:r>
          </a:p>
          <a:p>
            <a:r>
              <a:rPr lang="en-GB" dirty="0"/>
              <a:t>Background</a:t>
            </a:r>
          </a:p>
          <a:p>
            <a:endParaRPr lang="en-GB" dirty="0"/>
          </a:p>
          <a:p>
            <a:r>
              <a:rPr lang="en-GB" dirty="0"/>
              <a:t>Hypoglycaemia – Definition, Symptoms, Assessment &amp; Treatment</a:t>
            </a:r>
          </a:p>
          <a:p>
            <a:r>
              <a:rPr lang="en-GB" dirty="0"/>
              <a:t>Hyperglycaemia - Definition, Symptoms, Assessment &amp; Treatment</a:t>
            </a:r>
          </a:p>
          <a:p>
            <a:r>
              <a:rPr lang="en-GB" dirty="0"/>
              <a:t>“Special cases” – DKA, HHS, and Steroid-related disease</a:t>
            </a:r>
          </a:p>
          <a:p>
            <a:r>
              <a:rPr lang="en-GB" dirty="0"/>
              <a:t>When do I refer to a Diabetologist?</a:t>
            </a:r>
          </a:p>
          <a:p>
            <a:endParaRPr lang="en-GB" dirty="0"/>
          </a:p>
          <a:p>
            <a:r>
              <a:rPr lang="en-GB" dirty="0"/>
              <a:t>Summary</a:t>
            </a:r>
          </a:p>
          <a:p>
            <a:r>
              <a:rPr lang="en-GB" dirty="0"/>
              <a:t>Resources </a:t>
            </a:r>
          </a:p>
          <a:p>
            <a:endParaRPr lang="en-GB" dirty="0"/>
          </a:p>
          <a:p>
            <a:r>
              <a:rPr lang="en-GB" dirty="0"/>
              <a:t>Questions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94765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80434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Welcome! </a:t>
            </a:r>
          </a:p>
          <a:p>
            <a:endParaRPr lang="en-GB" dirty="0"/>
          </a:p>
          <a:p>
            <a:r>
              <a:rPr lang="en-GB" dirty="0"/>
              <a:t>Consultant Physician in QEUH – IAU/MHDU</a:t>
            </a:r>
          </a:p>
          <a:p>
            <a:endParaRPr lang="en-GB" dirty="0"/>
          </a:p>
          <a:p>
            <a:r>
              <a:rPr lang="en-GB" dirty="0"/>
              <a:t>Special interest in the management of diabetes – focus on high quality immediate care and effective inpatient management during admissions. </a:t>
            </a:r>
          </a:p>
          <a:p>
            <a:endParaRPr lang="en-GB" dirty="0"/>
          </a:p>
          <a:p>
            <a:r>
              <a:rPr lang="en-GB" dirty="0"/>
              <a:t>“Abnormal blood sugar” is common problem – you will be required to review patients with these issues on your wards (regardless of speciality attachments) during FY1 training.</a:t>
            </a:r>
          </a:p>
          <a:p>
            <a:endParaRPr lang="en-GB" dirty="0"/>
          </a:p>
          <a:p>
            <a:r>
              <a:rPr lang="en-GB" b="1" u="sng" dirty="0"/>
              <a:t>Sessional objective </a:t>
            </a:r>
            <a:r>
              <a:rPr lang="en-GB" dirty="0"/>
              <a:t>– make you all familiar with NHS GG&amp;C “best practice” on how to manage diabetes emergencies on your wards, and give you insight into when/how to escalate to the local diabetes team in your hospital. </a:t>
            </a:r>
          </a:p>
        </p:txBody>
      </p:sp>
    </p:spTree>
    <p:extLst>
      <p:ext uri="{BB962C8B-B14F-4D97-AF65-F5344CB8AC3E}">
        <p14:creationId xmlns:p14="http://schemas.microsoft.com/office/powerpoint/2010/main" val="1750252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Background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2919" y="2011680"/>
            <a:ext cx="9784080" cy="4740812"/>
          </a:xfrm>
        </p:spPr>
        <p:txBody>
          <a:bodyPr>
            <a:normAutofit/>
          </a:bodyPr>
          <a:lstStyle/>
          <a:p>
            <a:r>
              <a:rPr lang="en-GB" u="sng" dirty="0"/>
              <a:t>Diabetes Mellitus </a:t>
            </a:r>
            <a:r>
              <a:rPr lang="en-GB" dirty="0"/>
              <a:t>– increasing common condition to encounter.</a:t>
            </a:r>
          </a:p>
          <a:p>
            <a:pPr lvl="1"/>
            <a:r>
              <a:rPr lang="en-GB" dirty="0"/>
              <a:t>T1DM (ineffective production of insulin) Vs. T2DM (ineffective utilisation of endogenous insulin)</a:t>
            </a:r>
          </a:p>
          <a:p>
            <a:pPr lvl="1"/>
            <a:endParaRPr lang="en-GB" dirty="0"/>
          </a:p>
          <a:p>
            <a:r>
              <a:rPr lang="en-GB" u="sng" dirty="0"/>
              <a:t>Diagnosis</a:t>
            </a:r>
            <a:r>
              <a:rPr lang="en-GB" dirty="0"/>
              <a:t> – biochemical + symptoms compatible with clinical diabetes mellitus </a:t>
            </a:r>
          </a:p>
          <a:p>
            <a:pPr lvl="1"/>
            <a:r>
              <a:rPr lang="en-GB" dirty="0"/>
              <a:t>a random venous plasma glucose </a:t>
            </a:r>
            <a:r>
              <a:rPr lang="en-GB" b="1" dirty="0"/>
              <a:t>concentration ≥ 11.1 mmol/L</a:t>
            </a:r>
            <a:r>
              <a:rPr lang="en-GB" dirty="0"/>
              <a:t> or</a:t>
            </a:r>
          </a:p>
          <a:p>
            <a:pPr lvl="1"/>
            <a:r>
              <a:rPr lang="en-GB" dirty="0"/>
              <a:t>a fasting plasma glucose </a:t>
            </a:r>
            <a:r>
              <a:rPr lang="en-GB" b="1" dirty="0"/>
              <a:t>concentration ≥ 7.0 mmol/L </a:t>
            </a:r>
            <a:r>
              <a:rPr lang="en-GB" dirty="0"/>
              <a:t>(whole blood ≥ 6.1 mmol/l) or</a:t>
            </a:r>
          </a:p>
          <a:p>
            <a:pPr lvl="1"/>
            <a:r>
              <a:rPr lang="en-GB" dirty="0"/>
              <a:t>two hour plasma glucose </a:t>
            </a:r>
            <a:r>
              <a:rPr lang="en-GB" b="1" dirty="0"/>
              <a:t>concentration ≥ 11.1 mmoL/l two hours after 75g anhydrous glucose </a:t>
            </a:r>
            <a:r>
              <a:rPr lang="en-GB" dirty="0"/>
              <a:t>in an oral glucose tolerance test (OGTT).</a:t>
            </a:r>
          </a:p>
          <a:p>
            <a:endParaRPr lang="en-GB" dirty="0"/>
          </a:p>
          <a:p>
            <a:r>
              <a:rPr lang="en-GB" dirty="0"/>
              <a:t>An HbA1c of </a:t>
            </a:r>
            <a:r>
              <a:rPr lang="en-GB" b="1" dirty="0"/>
              <a:t>48mmol/mol</a:t>
            </a:r>
            <a:r>
              <a:rPr lang="en-GB" dirty="0"/>
              <a:t> (6.5%) is recommended as the cut off point for diagnosing diabetes. A value of less than 48mmol/mol (6.5%) does not exclude diabetes diagnosed using glucose tests.</a:t>
            </a:r>
          </a:p>
          <a:p>
            <a:pPr lvl="1"/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16262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Background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The most recent Scottish Diabetes Survey (2018) estimates that there were over 304,000 people with a diagnosis of diabetes in Scotland.</a:t>
            </a:r>
          </a:p>
          <a:p>
            <a:endParaRPr lang="en-GB" dirty="0"/>
          </a:p>
          <a:p>
            <a:r>
              <a:rPr lang="en-GB" dirty="0"/>
              <a:t>A crude prevalence of 5.6% (compared to 5.1% in 2013). </a:t>
            </a:r>
          </a:p>
          <a:p>
            <a:endParaRPr lang="en-GB" dirty="0"/>
          </a:p>
          <a:p>
            <a:r>
              <a:rPr lang="en-GB" dirty="0"/>
              <a:t>There were close to 17,000 new cases diagnosed in 2019.</a:t>
            </a:r>
          </a:p>
          <a:p>
            <a:endParaRPr lang="en-GB" dirty="0"/>
          </a:p>
          <a:p>
            <a:r>
              <a:rPr lang="en-GB" dirty="0"/>
              <a:t>Approximately 1/3</a:t>
            </a:r>
            <a:r>
              <a:rPr lang="en-GB" baseline="30000" dirty="0"/>
              <a:t>rd</a:t>
            </a:r>
            <a:r>
              <a:rPr lang="en-GB" dirty="0"/>
              <a:t> of inpatients in UK – 12% of NHS inpatient budgets</a:t>
            </a:r>
          </a:p>
          <a:p>
            <a:endParaRPr lang="en-GB" dirty="0"/>
          </a:p>
          <a:p>
            <a:r>
              <a:rPr lang="en-GB" dirty="0"/>
              <a:t>20% will experience issues with either hypoglycaemia or hyperglycaemia during admission.  </a:t>
            </a:r>
          </a:p>
        </p:txBody>
      </p:sp>
    </p:spTree>
    <p:extLst>
      <p:ext uri="{BB962C8B-B14F-4D97-AF65-F5344CB8AC3E}">
        <p14:creationId xmlns:p14="http://schemas.microsoft.com/office/powerpoint/2010/main" val="5972625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Hypoglycaemia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2919" y="2011680"/>
            <a:ext cx="9784080" cy="4557932"/>
          </a:xfrm>
        </p:spPr>
        <p:txBody>
          <a:bodyPr>
            <a:normAutofit lnSpcReduction="10000"/>
          </a:bodyPr>
          <a:lstStyle/>
          <a:p>
            <a:r>
              <a:rPr lang="en-GB" dirty="0"/>
              <a:t>Hypoglycaemia is a serious condition – diabetes emergency </a:t>
            </a:r>
            <a:r>
              <a:rPr lang="en-GB" u="sng" dirty="0"/>
              <a:t>regardless</a:t>
            </a:r>
            <a:r>
              <a:rPr lang="en-GB" dirty="0"/>
              <a:t> of the patient's level of consciousness. </a:t>
            </a:r>
          </a:p>
          <a:p>
            <a:endParaRPr lang="en-GB" dirty="0"/>
          </a:p>
          <a:p>
            <a:r>
              <a:rPr lang="en-GB" dirty="0"/>
              <a:t>All documented blood glucose values &lt;4mmol/L can be considered a hypoglycaemic event and should not be tolerated in any patient on a regular basis. </a:t>
            </a:r>
          </a:p>
          <a:p>
            <a:endParaRPr lang="en-GB" dirty="0"/>
          </a:p>
          <a:p>
            <a:r>
              <a:rPr lang="en-GB" dirty="0"/>
              <a:t>The signs and symptoms of hypoglycaemia can be variable and a high index of suspicion is often required. </a:t>
            </a:r>
          </a:p>
          <a:p>
            <a:endParaRPr lang="en-GB" dirty="0"/>
          </a:p>
          <a:p>
            <a:r>
              <a:rPr lang="en-GB" dirty="0"/>
              <a:t>Some patients experience hypoglycaemic symptoms where the blood glucose level is not &lt;4mmol/L. </a:t>
            </a:r>
          </a:p>
          <a:p>
            <a:endParaRPr lang="en-GB" dirty="0"/>
          </a:p>
          <a:p>
            <a:r>
              <a:rPr lang="en-GB" dirty="0"/>
              <a:t>Requires that we regularly check CBG in all patients with diabetes                                              in the hospital.</a:t>
            </a:r>
          </a:p>
        </p:txBody>
      </p:sp>
    </p:spTree>
    <p:extLst>
      <p:ext uri="{BB962C8B-B14F-4D97-AF65-F5344CB8AC3E}">
        <p14:creationId xmlns:p14="http://schemas.microsoft.com/office/powerpoint/2010/main" val="42681605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Symptoms of hypoglycaemia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Autonomic Vs. Neuroglycopaenic</a:t>
            </a:r>
          </a:p>
          <a:p>
            <a:endParaRPr lang="en-GB" dirty="0"/>
          </a:p>
          <a:p>
            <a:r>
              <a:rPr lang="en-GB" dirty="0"/>
              <a:t>Autonomic – tremulous, sweaty, anxious, hungry, palpitations, nausea, tingling</a:t>
            </a:r>
          </a:p>
          <a:p>
            <a:endParaRPr lang="en-GB" dirty="0"/>
          </a:p>
          <a:p>
            <a:r>
              <a:rPr lang="en-GB" dirty="0"/>
              <a:t>Neuroglycopaenic – inattention, confusion, weakness, drowsiness, visual changes, headache, difficulty speaking, dizziness, lethargy/malaise</a:t>
            </a:r>
          </a:p>
          <a:p>
            <a:endParaRPr lang="en-GB" dirty="0"/>
          </a:p>
          <a:p>
            <a:r>
              <a:rPr lang="en-GB" dirty="0"/>
              <a:t>Often associated with the use of medications for diabetes – Insulin and sulfonylurea drugs (prescribed vs. illicit)</a:t>
            </a:r>
          </a:p>
        </p:txBody>
      </p:sp>
    </p:spTree>
    <p:extLst>
      <p:ext uri="{BB962C8B-B14F-4D97-AF65-F5344CB8AC3E}">
        <p14:creationId xmlns:p14="http://schemas.microsoft.com/office/powerpoint/2010/main" val="5757843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Assessment of hypoglycaemia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2919" y="2011680"/>
            <a:ext cx="9784080" cy="4572000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ABCDE – ask for help. </a:t>
            </a:r>
          </a:p>
          <a:p>
            <a:r>
              <a:rPr lang="en-GB" dirty="0"/>
              <a:t>Confirm hypoglycaemia – CBG, but always send a confirmatory lab sample (grey top)</a:t>
            </a:r>
          </a:p>
          <a:p>
            <a:r>
              <a:rPr lang="en-GB" u="sng" dirty="0"/>
              <a:t>Do not delay </a:t>
            </a:r>
            <a:r>
              <a:rPr lang="en-GB" dirty="0"/>
              <a:t>treatment pending serum glucose results! </a:t>
            </a:r>
          </a:p>
          <a:p>
            <a:endParaRPr lang="en-GB" dirty="0"/>
          </a:p>
          <a:p>
            <a:r>
              <a:rPr lang="en-GB" dirty="0"/>
              <a:t>Assess severity – Mild (autonomic features) CBG &lt;4.0  Vs. Moderate/Severe (autonomic and neuroglycopaenic features) CBG &lt;2.8</a:t>
            </a:r>
          </a:p>
          <a:p>
            <a:endParaRPr lang="en-GB" dirty="0"/>
          </a:p>
          <a:p>
            <a:r>
              <a:rPr lang="en-GB" dirty="0"/>
              <a:t>Cause of hypoglycaemia – missed meal, dosage error, increased exercise, alcohol excess, overdose</a:t>
            </a:r>
          </a:p>
          <a:p>
            <a:r>
              <a:rPr lang="en-GB" dirty="0"/>
              <a:t>Document warning symptoms – useful for patient to be aware of once recovered. Often impaired in patients with longstanding diabetes/poor control. </a:t>
            </a:r>
          </a:p>
          <a:p>
            <a:endParaRPr lang="en-GB" dirty="0"/>
          </a:p>
          <a:p>
            <a:r>
              <a:rPr lang="en-GB" dirty="0"/>
              <a:t>Review medications/drug chart – may need alteration in insulin (dose                                                                         reduction) or oral medications withheld</a:t>
            </a:r>
          </a:p>
        </p:txBody>
      </p:sp>
    </p:spTree>
    <p:extLst>
      <p:ext uri="{BB962C8B-B14F-4D97-AF65-F5344CB8AC3E}">
        <p14:creationId xmlns:p14="http://schemas.microsoft.com/office/powerpoint/2010/main" val="4176407424"/>
      </p:ext>
    </p:extLst>
  </p:cSld>
  <p:clrMapOvr>
    <a:masterClrMapping/>
  </p:clrMapOvr>
</p:sld>
</file>

<file path=ppt/theme/theme1.xml><?xml version="1.0" encoding="utf-8"?>
<a:theme xmlns:a="http://schemas.openxmlformats.org/drawingml/2006/main" name="QUACK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ACK theme" id="{75FFE468-3B7E-4C82-A462-E22C6E5790A0}" vid="{E73379FD-5B52-4EB3-A98B-74B0B41F0257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6C5BA8FABDFDF4888316B132EB48701" ma:contentTypeVersion="3" ma:contentTypeDescription="Create a new document." ma:contentTypeScope="" ma:versionID="9e909c2daace43e7acb9d5035a737f61">
  <xsd:schema xmlns:xsd="http://www.w3.org/2001/XMLSchema" xmlns:xs="http://www.w3.org/2001/XMLSchema" xmlns:p="http://schemas.microsoft.com/office/2006/metadata/properties" xmlns:ns2="99bfa112-8f37-49c9-abd3-65837aaa01a8" targetNamespace="http://schemas.microsoft.com/office/2006/metadata/properties" ma:root="true" ma:fieldsID="7c2fe4e78056b168051c667cddd86bed" ns2:_="">
    <xsd:import namespace="99bfa112-8f37-49c9-abd3-65837aaa01a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bfa112-8f37-49c9-abd3-65837aaa01a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4B49701-E3EB-49CD-821B-317136ADC6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9bfa112-8f37-49c9-abd3-65837aaa01a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0926FCC-4F79-4138-9CCF-CE3F52EA080E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2B0C1CDF-F75A-4543-8524-F122870E76F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QUACK theme</Template>
  <TotalTime>250</TotalTime>
  <Words>2917</Words>
  <Application>Microsoft Office PowerPoint</Application>
  <PresentationFormat>Widescreen</PresentationFormat>
  <Paragraphs>284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Arial</vt:lpstr>
      <vt:lpstr>Calibri</vt:lpstr>
      <vt:lpstr>Calibri Light</vt:lpstr>
      <vt:lpstr>Times New Roman</vt:lpstr>
      <vt:lpstr>QUACK theme</vt:lpstr>
      <vt:lpstr>Management of Inpatient diabetes Emergencies    </vt:lpstr>
      <vt:lpstr>Disclaimer*</vt:lpstr>
      <vt:lpstr>Content</vt:lpstr>
      <vt:lpstr>Introduction</vt:lpstr>
      <vt:lpstr>Background (1)</vt:lpstr>
      <vt:lpstr>Background (2)</vt:lpstr>
      <vt:lpstr>Hypoglycaemia</vt:lpstr>
      <vt:lpstr>Symptoms of hypoglycaemia</vt:lpstr>
      <vt:lpstr>Assessment of hypoglycaemia</vt:lpstr>
      <vt:lpstr>Treatment of hypoglycaemia (1)</vt:lpstr>
      <vt:lpstr>Treatment of hypoglycaemia (2)</vt:lpstr>
      <vt:lpstr>Treatment of Hypoglycaemia (3)</vt:lpstr>
      <vt:lpstr>Treatment of Hypoglycaemia (4) </vt:lpstr>
      <vt:lpstr>Hyperglycaemia </vt:lpstr>
      <vt:lpstr>Symptoms of Hyperglycaemia</vt:lpstr>
      <vt:lpstr>Assessment of Hyperglycaemia</vt:lpstr>
      <vt:lpstr>Treatment of Hyperglycaemia (1)</vt:lpstr>
      <vt:lpstr>Treatment of Hyperglycaemia (2)</vt:lpstr>
      <vt:lpstr>Special cases of hyperglycaemia</vt:lpstr>
      <vt:lpstr>Diabetic Ketoacidosis (DKA)</vt:lpstr>
      <vt:lpstr>HHS (Hyperosmolar Hyperglycaemic State) </vt:lpstr>
      <vt:lpstr>Steroid-related Diabetes </vt:lpstr>
      <vt:lpstr>When to refer to a Diabetologist</vt:lpstr>
      <vt:lpstr>Summary</vt:lpstr>
      <vt:lpstr>Resources </vt:lpstr>
      <vt:lpstr>PowerPoint Presentation</vt:lpstr>
      <vt:lpstr>Questions?</vt:lpstr>
      <vt:lpstr>Get in touch!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Management of Inpatient diabetes Emergencies   FiY1 Teaching Programme</dc:title>
  <dc:creator>Christopher</dc:creator>
  <cp:lastModifiedBy>INGRAM, Gareth (NHS GREATER GLASGOW &amp; CLYDE)</cp:lastModifiedBy>
  <cp:revision>30</cp:revision>
  <dcterms:created xsi:type="dcterms:W3CDTF">2020-06-09T17:21:41Z</dcterms:created>
  <dcterms:modified xsi:type="dcterms:W3CDTF">2020-10-11T17:07:52Z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0x01010096C5BA8FABDFDF4888316B132EB48701</vt:lpwstr>
  </property>
</Properties>
</file>