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0" r:id="rId1"/>
  </p:sldMasterIdLst>
  <p:notesMasterIdLst>
    <p:notesMasterId r:id="rId80"/>
  </p:notesMasterIdLst>
  <p:sldIdLst>
    <p:sldId id="289" r:id="rId2"/>
    <p:sldId id="257" r:id="rId3"/>
    <p:sldId id="368" r:id="rId4"/>
    <p:sldId id="367" r:id="rId5"/>
    <p:sldId id="291" r:id="rId6"/>
    <p:sldId id="292" r:id="rId7"/>
    <p:sldId id="369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9" r:id="rId24"/>
    <p:sldId id="312" r:id="rId25"/>
    <p:sldId id="313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337" r:id="rId49"/>
    <p:sldId id="338" r:id="rId50"/>
    <p:sldId id="339" r:id="rId51"/>
    <p:sldId id="340" r:id="rId52"/>
    <p:sldId id="341" r:id="rId53"/>
    <p:sldId id="370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49" r:id="rId62"/>
    <p:sldId id="350" r:id="rId63"/>
    <p:sldId id="351" r:id="rId64"/>
    <p:sldId id="352" r:id="rId65"/>
    <p:sldId id="353" r:id="rId66"/>
    <p:sldId id="354" r:id="rId67"/>
    <p:sldId id="355" r:id="rId68"/>
    <p:sldId id="356" r:id="rId69"/>
    <p:sldId id="359" r:id="rId70"/>
    <p:sldId id="360" r:id="rId71"/>
    <p:sldId id="361" r:id="rId72"/>
    <p:sldId id="362" r:id="rId73"/>
    <p:sldId id="363" r:id="rId74"/>
    <p:sldId id="364" r:id="rId75"/>
    <p:sldId id="365" r:id="rId76"/>
    <p:sldId id="366" r:id="rId77"/>
    <p:sldId id="371" r:id="rId78"/>
    <p:sldId id="286" r:id="rId7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9" d="100"/>
          <a:sy n="109" d="100"/>
        </p:scale>
        <p:origin x="693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1D19D-19ED-4750-B1CD-FA6989F5EB9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85F12-60E9-4BB4-9695-7F63156D5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41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0F27F1-69E1-4EB8-A857-712521744518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14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Fever may be from opportunistic infections/drugs</a:t>
            </a:r>
          </a:p>
          <a:p>
            <a:pPr eaLnBrk="1" hangingPunct="1"/>
            <a:r>
              <a:rPr lang="en-GB" altLang="en-US"/>
              <a:t>Malar rash can be tender, painful and pruritic and can recur after sun exposure</a:t>
            </a:r>
          </a:p>
          <a:p>
            <a:pPr eaLnBrk="1" hangingPunct="1"/>
            <a:r>
              <a:rPr lang="en-GB" altLang="en-US"/>
              <a:t>Renal failure is glomerulonephritis (Ds DNA ab +ve) or lupus nephritis</a:t>
            </a:r>
          </a:p>
          <a:p>
            <a:pPr eaLnBrk="1" hangingPunct="1"/>
            <a:r>
              <a:rPr lang="en-GB" altLang="en-US"/>
              <a:t>Can also get pericarditis and anaemia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825A40-230D-44A7-A9FA-5CA805A5591F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095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Abnormal vasospasm but also changes in NO production (especially in diffuse scleroderma) and abnormal endothelium too leading to increased spasm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7B0980-EAA0-44FE-9A09-26E75C34177B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764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Ro and La abs in 90% cases – indicate likelihood of developing vasculitis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6187CF-9856-400A-B565-8464553C8D04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701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F202E5-03F9-4EDF-92EE-FB72F11666CC}" type="slidenum">
              <a:rPr lang="en-US" altLang="en-US" smtClean="0"/>
              <a:pPr/>
              <a:t>76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649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49788-E037-4A25-BE12-2CF8478C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C0E7E-80E2-450D-A10C-903CDC05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8317B-350C-4B44-BB7A-E9C5F23F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DCC03-B838-4157-9B1B-C5588CA27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95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19A86-3883-4AE5-9410-8BD5533F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10D81-CB70-44BB-81F9-CB60F79B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ED260-BD88-4564-8EB0-37D7CC4D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42605-438C-4505-95EF-FF846D0A36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22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EE3BF-F9FA-4EE7-B3BE-9F886081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65796-B0A7-40CA-B1FD-CCD6A797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18884-9911-49FF-9A1C-F2C531E7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79922-3A3C-423C-9016-2F3A3B7D8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73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15075-2100-43BD-9725-688CFE40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9A252-5425-4426-AF40-EEE17966E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C9AE8-AB27-4CCD-A49F-2132A27D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BCA0A-2909-4C6A-AC28-3D3D80DE2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1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03CF1-A808-4C9E-BFB6-9C65EC4C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0D56C-8C79-4C29-982B-FC9CAF0A9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46AB8-20AD-4F32-ACF5-5B03641E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FF44B-4230-41EB-B998-B4378FEA6B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13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4A1B3E-E5B7-439D-BEA4-42987DB7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33DB56-5981-4C18-B7E4-2C508692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1897B2-EB95-410F-B532-CA133C86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1329-5DB7-4FCE-933B-A62D06F27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72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DD4881A-DC38-43F5-B5ED-C78377C3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165423-4595-4438-AA03-135F5C92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ABD042-531B-40CA-BB2E-9A2BB3F1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A8C04-C79D-4A57-98FB-D0C153A4A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78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D2EC60-77FE-4F11-85C7-996352A7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850703-CFFC-4548-AFE2-7606CBAE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8F50877-369B-45D1-95D0-A5FC24F9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B87F6-1126-4051-B1DA-3FF903DE2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86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694D85-DFE1-48BC-A0A2-06A491FD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D6B3389-754A-40BE-8587-4134AD3E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792EDE-6B46-48CB-A8A2-5A4D1122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80EB-4253-4BBD-AE4E-C4BE8CE2A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2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F5A2FC-2132-463E-8B67-BBAA14E6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10948B-85A1-4517-BAC2-D61B4715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105DE7-6475-4A0E-8FA4-632A67AA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71F79-E21A-4831-880C-F964DB851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77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5CD7E1-4A1F-40B3-B7F2-E97B17D4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38E634-B295-450A-80DB-37BA7D77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56F4F7-EA55-4D8C-A410-85BD5FC4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3EAD4-A427-4BB8-A592-0CB4EE444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08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33BC154-B474-48B6-B282-60B071098C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FEC792F-D5DF-4B30-ABC4-2386E64C22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EEDBA-B91C-4868-AC73-19DD10E50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BDE3F-AF11-4A13-8052-94BA02CC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5EED6-119B-4A3C-A4E5-5D991AE8B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74D3CC-67DC-46E4-894B-DB7C92365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oxfordmedicine.com/oso/fullsizeimage?imageUri=/10.1093/med/9780199609628.001.0001/med-9780199609628-graphic-398-full.jpg&amp;uriChapter=/10.1093/med/9780199609628.001.0001/med-9780199609628-chapter-12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ckmeded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pathways for clinical learning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400"/>
              <a:t>Connective Tissue Disease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Nick Holt</a:t>
            </a:r>
          </a:p>
          <a:p>
            <a:pPr eaLnBrk="1" hangingPunct="1"/>
            <a:r>
              <a:rPr lang="en-US" altLang="en-US" sz="3200" dirty="0"/>
              <a:t>Clinical Teaching Fellow</a:t>
            </a:r>
          </a:p>
          <a:p>
            <a:pPr eaLnBrk="1" hangingPunct="1"/>
            <a:r>
              <a:rPr lang="en-US" altLang="en-US" sz="3200" dirty="0"/>
              <a:t>NHS </a:t>
            </a:r>
            <a:r>
              <a:rPr lang="en-US" altLang="en-US" sz="3200" dirty="0" err="1"/>
              <a:t>Lanarkshire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3627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Bloods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Urea 8.1</a:t>
            </a:r>
          </a:p>
          <a:p>
            <a:r>
              <a:rPr lang="en-GB" altLang="en-US" dirty="0"/>
              <a:t>Cr 167</a:t>
            </a:r>
          </a:p>
          <a:p>
            <a:r>
              <a:rPr lang="en-GB" altLang="en-US" dirty="0" err="1"/>
              <a:t>Hb</a:t>
            </a:r>
            <a:r>
              <a:rPr lang="en-GB" altLang="en-US" dirty="0"/>
              <a:t> 110</a:t>
            </a:r>
          </a:p>
          <a:p>
            <a:r>
              <a:rPr lang="en-GB" altLang="en-US" dirty="0"/>
              <a:t>CRP 46</a:t>
            </a:r>
          </a:p>
          <a:p>
            <a:r>
              <a:rPr lang="en-GB" altLang="en-US" dirty="0"/>
              <a:t>ESR 94</a:t>
            </a:r>
          </a:p>
          <a:p>
            <a:r>
              <a:rPr lang="en-GB" altLang="en-US" dirty="0"/>
              <a:t>D- dimer 1609</a:t>
            </a:r>
          </a:p>
          <a:p>
            <a:endParaRPr lang="en-GB" altLang="en-US" dirty="0"/>
          </a:p>
          <a:p>
            <a:r>
              <a:rPr lang="en-GB" altLang="en-US" dirty="0"/>
              <a:t>What investigation do you want next?</a:t>
            </a:r>
          </a:p>
          <a:p>
            <a:endParaRPr lang="en-GB" altLang="en-US" dirty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219520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CTPA</a:t>
            </a:r>
          </a:p>
        </p:txBody>
      </p:sp>
      <p:pic>
        <p:nvPicPr>
          <p:cNvPr id="1126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95" y="1255973"/>
            <a:ext cx="6845300" cy="4921250"/>
          </a:xfrm>
        </p:spPr>
      </p:pic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2275851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Case 1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GB" altLang="en-US" dirty="0"/>
              <a:t>Normal CXR</a:t>
            </a:r>
          </a:p>
          <a:p>
            <a:pPr marL="342900" lvl="1" indent="-342900">
              <a:buFontTx/>
              <a:buChar char="•"/>
            </a:pPr>
            <a:r>
              <a:rPr lang="en-GB" altLang="en-US" dirty="0"/>
              <a:t>CTPA confirms a pulmonary thromboembolism</a:t>
            </a:r>
          </a:p>
          <a:p>
            <a:pPr marL="342900" lvl="1" indent="-342900">
              <a:buFontTx/>
              <a:buChar char="•"/>
            </a:pPr>
            <a:endParaRPr lang="en-GB" altLang="en-US" dirty="0"/>
          </a:p>
          <a:p>
            <a:pPr marL="342900" lvl="1" indent="-342900">
              <a:buFontTx/>
              <a:buChar char="•"/>
            </a:pPr>
            <a:r>
              <a:rPr lang="en-GB" altLang="en-US" dirty="0"/>
              <a:t>Diagnosed as PE and given LMWH</a:t>
            </a:r>
          </a:p>
          <a:p>
            <a:pPr marL="342900" lvl="1" indent="-342900">
              <a:buFontTx/>
              <a:buChar char="•"/>
            </a:pPr>
            <a:endParaRPr lang="en-GB" altLang="en-US" dirty="0"/>
          </a:p>
          <a:p>
            <a:pPr marL="342900" lvl="1" indent="-342900">
              <a:buFontTx/>
              <a:buChar char="•"/>
            </a:pPr>
            <a:r>
              <a:rPr lang="en-GB" altLang="en-US" dirty="0"/>
              <a:t>Why do you think this lady has had a PTE? (think back to her </a:t>
            </a:r>
            <a:r>
              <a:rPr lang="en-GB" altLang="en-US" dirty="0" err="1"/>
              <a:t>PMHx</a:t>
            </a:r>
            <a:r>
              <a:rPr lang="en-GB" altLang="en-US" dirty="0"/>
              <a:t>!)</a:t>
            </a:r>
          </a:p>
          <a:p>
            <a:endParaRPr lang="en-GB" altLang="en-US" dirty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375188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ea typeface="ＭＳ Ｐゴシック" panose="020B0600070205080204" pitchFamily="34" charset="-128"/>
              </a:rPr>
              <a:t>pathways for clinical learning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>
                <a:ea typeface="ＭＳ Ｐゴシック" panose="020B0600070205080204" pitchFamily="34" charset="-128"/>
              </a:rPr>
              <a:t>Systemic Lupus Erythematosus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484313"/>
            <a:ext cx="8856663" cy="4598987"/>
          </a:xfrm>
        </p:spPr>
        <p:txBody>
          <a:bodyPr/>
          <a:lstStyle/>
          <a:p>
            <a:pPr eaLnBrk="1" hangingPunct="1"/>
            <a:endParaRPr lang="en-GB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Chronic Multi-system autoimmune disorder </a:t>
            </a:r>
          </a:p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May be drug induced </a:t>
            </a:r>
          </a:p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F&gt;M; 9:1, child-bearing age</a:t>
            </a:r>
          </a:p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Characterised by ANA and DNA antibodies</a:t>
            </a:r>
          </a:p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Relapsing and remitting</a:t>
            </a:r>
          </a:p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Aetiology unknown – environmental trigger in genetically susceptible - ?hormonal element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22875" y="1557338"/>
            <a:ext cx="3921125" cy="4525962"/>
          </a:xfrm>
        </p:spPr>
        <p:txBody>
          <a:bodyPr/>
          <a:lstStyle/>
          <a:p>
            <a:pPr eaLnBrk="1" hangingPunct="1"/>
            <a:endParaRPr lang="en-GB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GB" altLang="en-US" sz="28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634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23850" y="261938"/>
            <a:ext cx="8280400" cy="935037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Systemic Lupus Erythematosus</a:t>
            </a:r>
            <a:endParaRPr lang="en-GB" alt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23850" y="1723304"/>
            <a:ext cx="8928100" cy="4537075"/>
          </a:xfrm>
        </p:spPr>
        <p:txBody>
          <a:bodyPr/>
          <a:lstStyle/>
          <a:p>
            <a:pPr eaLnBrk="1" hangingPunct="1"/>
            <a:r>
              <a:rPr lang="en-GB" altLang="en-US" dirty="0"/>
              <a:t>Antigen-driven immune-mediated disease</a:t>
            </a:r>
          </a:p>
          <a:p>
            <a:pPr lvl="1" eaLnBrk="1" hangingPunct="1"/>
            <a:r>
              <a:rPr lang="en-GB" altLang="en-US" dirty="0"/>
              <a:t>immunoglobulin G antibodies to double-stranded DNA as well as nuclear proteins</a:t>
            </a:r>
          </a:p>
          <a:p>
            <a:pPr eaLnBrk="1" hangingPunct="1"/>
            <a:r>
              <a:rPr lang="en-GB" altLang="en-US" dirty="0"/>
              <a:t>Tolerance to self antigens in the B-cell pool is maintained </a:t>
            </a:r>
          </a:p>
          <a:p>
            <a:pPr eaLnBrk="1" hangingPunct="1"/>
            <a:r>
              <a:rPr lang="en-GB" altLang="en-US" dirty="0"/>
              <a:t>T- Helper cell dysregulation of B cells may arise - resulting in autoimmunity</a:t>
            </a:r>
          </a:p>
          <a:p>
            <a:pPr lvl="1" eaLnBrk="1" hangingPunct="1"/>
            <a:r>
              <a:rPr lang="en-GB" altLang="en-US" dirty="0"/>
              <a:t>novel therapies being tested such as rituximab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604830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ea typeface="ＭＳ Ｐゴシック" panose="020B0600070205080204" pitchFamily="34" charset="-128"/>
              </a:rPr>
              <a:t>pathways for clinical learning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Symptoms and Signs 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8650" y="1636137"/>
            <a:ext cx="5256213" cy="4751387"/>
          </a:xfrm>
        </p:spPr>
        <p:txBody>
          <a:bodyPr/>
          <a:lstStyle/>
          <a:p>
            <a:pPr eaLnBrk="1" hangingPunct="1"/>
            <a:r>
              <a:rPr lang="en-GB" altLang="en-US" sz="2400" dirty="0">
                <a:ea typeface="ＭＳ Ｐゴシック" panose="020B0600070205080204" pitchFamily="34" charset="-128"/>
              </a:rPr>
              <a:t>Non-specific-symptoms </a:t>
            </a:r>
          </a:p>
          <a:p>
            <a:pPr lvl="1" eaLnBrk="1" hangingPunct="1"/>
            <a:r>
              <a:rPr lang="en-GB" altLang="en-US" sz="2300" dirty="0">
                <a:ea typeface="ＭＳ Ｐゴシック" panose="020B0600070205080204" pitchFamily="34" charset="-128"/>
              </a:rPr>
              <a:t>Malaise </a:t>
            </a:r>
          </a:p>
          <a:p>
            <a:pPr lvl="1" eaLnBrk="1" hangingPunct="1"/>
            <a:r>
              <a:rPr lang="en-GB" altLang="en-US" sz="2300" dirty="0">
                <a:ea typeface="ＭＳ Ｐゴシック" panose="020B0600070205080204" pitchFamily="34" charset="-128"/>
              </a:rPr>
              <a:t>Weight loss</a:t>
            </a:r>
          </a:p>
          <a:p>
            <a:pPr lvl="1" eaLnBrk="1" hangingPunct="1"/>
            <a:r>
              <a:rPr lang="en-GB" altLang="en-US" sz="2300" dirty="0">
                <a:ea typeface="ＭＳ Ｐゴシック" panose="020B0600070205080204" pitchFamily="34" charset="-128"/>
              </a:rPr>
              <a:t>Myalgia </a:t>
            </a:r>
          </a:p>
          <a:p>
            <a:pPr lvl="1" eaLnBrk="1" hangingPunct="1"/>
            <a:r>
              <a:rPr lang="en-GB" altLang="en-US" sz="2300" dirty="0">
                <a:ea typeface="ＭＳ Ｐゴシック" panose="020B0600070205080204" pitchFamily="34" charset="-128"/>
              </a:rPr>
              <a:t>Fever – (&gt;50%)</a:t>
            </a:r>
          </a:p>
          <a:p>
            <a:pPr lvl="1" eaLnBrk="1" hangingPunct="1"/>
            <a:r>
              <a:rPr lang="en-GB" altLang="en-US" sz="2300" dirty="0">
                <a:ea typeface="ＭＳ Ｐゴシック" panose="020B0600070205080204" pitchFamily="34" charset="-128"/>
              </a:rPr>
              <a:t>Fatigue – (80-100%)</a:t>
            </a:r>
          </a:p>
          <a:p>
            <a:pPr lvl="1" eaLnBrk="1" hangingPunct="1"/>
            <a:r>
              <a:rPr lang="en-GB" altLang="en-US" sz="2300" dirty="0">
                <a:ea typeface="ＭＳ Ｐゴシック" panose="020B0600070205080204" pitchFamily="34" charset="-128"/>
              </a:rPr>
              <a:t>Non-tender regional lymph nodes </a:t>
            </a:r>
          </a:p>
          <a:p>
            <a:pPr lvl="2" eaLnBrk="1" hangingPunct="1"/>
            <a:r>
              <a:rPr lang="en-GB" altLang="en-US" sz="2300" dirty="0">
                <a:ea typeface="ＭＳ Ｐゴシック" panose="020B0600070205080204" pitchFamily="34" charset="-128"/>
              </a:rPr>
              <a:t>Usually cervical/axillary</a:t>
            </a:r>
          </a:p>
          <a:p>
            <a:pPr lvl="1" eaLnBrk="1" hangingPunct="1"/>
            <a:r>
              <a:rPr lang="en-GB" altLang="en-US" sz="2300" dirty="0">
                <a:ea typeface="ＭＳ Ｐゴシック" panose="020B0600070205080204" pitchFamily="34" charset="-128"/>
              </a:rPr>
              <a:t>Seizures/cranial nerve/depression issues in up to 75%</a:t>
            </a:r>
          </a:p>
          <a:p>
            <a:pPr eaLnBrk="1" hangingPunct="1"/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15528" y="1703247"/>
            <a:ext cx="4032250" cy="4525962"/>
          </a:xfrm>
        </p:spPr>
        <p:txBody>
          <a:bodyPr/>
          <a:lstStyle/>
          <a:p>
            <a:pPr eaLnBrk="1" hangingPunct="1"/>
            <a:r>
              <a:rPr lang="en-GB" altLang="en-US" sz="2400" dirty="0">
                <a:ea typeface="ＭＳ Ｐゴシック" panose="020B0600070205080204" pitchFamily="34" charset="-128"/>
              </a:rPr>
              <a:t>Specific signs </a:t>
            </a:r>
          </a:p>
          <a:p>
            <a:pPr lvl="1" eaLnBrk="1" hangingPunct="1"/>
            <a:r>
              <a:rPr lang="en-GB" altLang="en-US" sz="2400" dirty="0">
                <a:ea typeface="ＭＳ Ｐゴシック" panose="020B0600070205080204" pitchFamily="34" charset="-128"/>
              </a:rPr>
              <a:t>Malar rash (40%)</a:t>
            </a:r>
          </a:p>
          <a:p>
            <a:pPr lvl="1" eaLnBrk="1" hangingPunct="1"/>
            <a:r>
              <a:rPr lang="en-GB" altLang="en-US" sz="2400" dirty="0">
                <a:ea typeface="ＭＳ Ｐゴシック" panose="020B0600070205080204" pitchFamily="34" charset="-128"/>
              </a:rPr>
              <a:t>Discoid rash</a:t>
            </a:r>
          </a:p>
          <a:p>
            <a:pPr lvl="2" eaLnBrk="1" hangingPunct="1"/>
            <a:r>
              <a:rPr lang="en-GB" altLang="en-US" dirty="0">
                <a:ea typeface="ＭＳ Ｐゴシック" panose="020B0600070205080204" pitchFamily="34" charset="-128"/>
              </a:rPr>
              <a:t>Tend to have less systemic disease</a:t>
            </a:r>
          </a:p>
          <a:p>
            <a:pPr lvl="1" eaLnBrk="1" hangingPunct="1"/>
            <a:r>
              <a:rPr lang="en-GB" altLang="en-US" sz="2400" dirty="0">
                <a:ea typeface="ＭＳ Ｐゴシック" panose="020B0600070205080204" pitchFamily="34" charset="-128"/>
              </a:rPr>
              <a:t>Photosensitivity</a:t>
            </a:r>
          </a:p>
          <a:p>
            <a:pPr lvl="1" eaLnBrk="1" hangingPunct="1"/>
            <a:r>
              <a:rPr lang="en-GB" altLang="en-US" sz="2400" dirty="0">
                <a:ea typeface="ＭＳ Ｐゴシック" panose="020B0600070205080204" pitchFamily="34" charset="-128"/>
              </a:rPr>
              <a:t>Renal failure 50-70%</a:t>
            </a:r>
          </a:p>
          <a:p>
            <a:pPr lvl="1" eaLnBrk="1" hangingPunct="1"/>
            <a:r>
              <a:rPr lang="en-GB" altLang="en-US" sz="2400" dirty="0">
                <a:ea typeface="ＭＳ Ｐゴシック" panose="020B0600070205080204" pitchFamily="34" charset="-128"/>
              </a:rPr>
              <a:t>Arthritis</a:t>
            </a:r>
          </a:p>
          <a:p>
            <a:pPr lvl="1" eaLnBrk="1" hangingPunct="1"/>
            <a:r>
              <a:rPr lang="en-GB" altLang="en-US" sz="2400" dirty="0">
                <a:ea typeface="ＭＳ Ｐゴシック" panose="020B0600070205080204" pitchFamily="34" charset="-128"/>
              </a:rPr>
              <a:t>Oral ulcers (45%) </a:t>
            </a:r>
          </a:p>
          <a:p>
            <a:pPr lvl="1" eaLnBrk="1" hangingPunct="1"/>
            <a:r>
              <a:rPr lang="en-GB" altLang="en-US" sz="2400" dirty="0" err="1">
                <a:ea typeface="ＭＳ Ｐゴシック" panose="020B0600070205080204" pitchFamily="34" charset="-128"/>
              </a:rPr>
              <a:t>Serositis</a:t>
            </a:r>
            <a:r>
              <a:rPr lang="en-GB" altLang="en-US" sz="2400" dirty="0">
                <a:ea typeface="ＭＳ Ｐゴシック" panose="020B0600070205080204" pitchFamily="34" charset="-128"/>
              </a:rPr>
              <a:t>  </a:t>
            </a:r>
          </a:p>
          <a:p>
            <a:pPr eaLnBrk="1" hangingPunct="1"/>
            <a:endParaRPr lang="en-GB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4319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ea typeface="ＭＳ Ｐゴシック" panose="020B0600070205080204" pitchFamily="34" charset="-128"/>
              </a:rPr>
              <a:t>pathways for clinical learning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1" y="85023"/>
            <a:ext cx="7252364" cy="530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030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ea typeface="ＭＳ Ｐゴシック" panose="020B0600070205080204" pitchFamily="34" charset="-128"/>
              </a:rPr>
              <a:t>pathways for clinical learning</a:t>
            </a:r>
          </a:p>
        </p:txBody>
      </p:sp>
      <p:pic>
        <p:nvPicPr>
          <p:cNvPr id="18435" name="Picture 5" descr="Fig 2. Discoid rash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8" y="66519"/>
            <a:ext cx="7272337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171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pathways for clinical learning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3106B0-9353-4A85-8A76-805AF732CE28}"/>
              </a:ext>
            </a:extLst>
          </p:cNvPr>
          <p:cNvGrpSpPr/>
          <p:nvPr/>
        </p:nvGrpSpPr>
        <p:grpSpPr>
          <a:xfrm>
            <a:off x="910548" y="1028205"/>
            <a:ext cx="6408738" cy="4414838"/>
            <a:chOff x="910548" y="1028205"/>
            <a:chExt cx="6408738" cy="4414838"/>
          </a:xfrm>
        </p:grpSpPr>
        <p:pic>
          <p:nvPicPr>
            <p:cNvPr id="19459" name="Picture 2" descr="http://www.mollysfund.org/wp-content/uploads/2012/11/Discoid-On-Arm-Lupus-Rash-white-logo-310x23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320" y="1028205"/>
              <a:ext cx="5040312" cy="38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910548" y="4290518"/>
              <a:ext cx="6408738" cy="11525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10049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7993062" cy="935038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1997 American College of Rheumatology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557338"/>
            <a:ext cx="7993062" cy="4319587"/>
          </a:xfrm>
        </p:spPr>
        <p:txBody>
          <a:bodyPr/>
          <a:lstStyle/>
          <a:p>
            <a:pPr eaLnBrk="1" hangingPunct="1"/>
            <a:r>
              <a:rPr lang="en-GB" altLang="en-US" sz="2000" dirty="0">
                <a:ea typeface="ＭＳ Ｐゴシック" panose="020B0600070205080204" pitchFamily="34" charset="-128"/>
              </a:rPr>
              <a:t>Malar rash</a:t>
            </a:r>
          </a:p>
          <a:p>
            <a:pPr eaLnBrk="1" hangingPunct="1"/>
            <a:r>
              <a:rPr lang="en-GB" altLang="en-US" sz="2000" dirty="0">
                <a:ea typeface="ＭＳ Ｐゴシック" panose="020B0600070205080204" pitchFamily="34" charset="-128"/>
              </a:rPr>
              <a:t>Discoid rash</a:t>
            </a:r>
          </a:p>
          <a:p>
            <a:pPr eaLnBrk="1" hangingPunct="1"/>
            <a:r>
              <a:rPr lang="en-GB" altLang="en-US" sz="2000" dirty="0">
                <a:ea typeface="ＭＳ Ｐゴシック" panose="020B0600070205080204" pitchFamily="34" charset="-128"/>
              </a:rPr>
              <a:t>Photosensitivity</a:t>
            </a:r>
          </a:p>
          <a:p>
            <a:pPr eaLnBrk="1" hangingPunct="1"/>
            <a:r>
              <a:rPr lang="en-GB" altLang="en-US" sz="2000" dirty="0">
                <a:ea typeface="ＭＳ Ｐゴシック" panose="020B0600070205080204" pitchFamily="34" charset="-128"/>
              </a:rPr>
              <a:t>Oral ulcers</a:t>
            </a:r>
          </a:p>
          <a:p>
            <a:pPr eaLnBrk="1" hangingPunct="1"/>
            <a:r>
              <a:rPr lang="en-GB" altLang="en-US" sz="2000" dirty="0">
                <a:ea typeface="ＭＳ Ｐゴシック" panose="020B0600070205080204" pitchFamily="34" charset="-128"/>
              </a:rPr>
              <a:t>Non-erosive arthritis</a:t>
            </a:r>
          </a:p>
          <a:p>
            <a:pPr eaLnBrk="1" hangingPunct="1"/>
            <a:r>
              <a:rPr lang="en-GB" altLang="en-US" sz="2000" dirty="0" err="1">
                <a:ea typeface="ＭＳ Ｐゴシック" panose="020B0600070205080204" pitchFamily="34" charset="-128"/>
              </a:rPr>
              <a:t>Pleuritis</a:t>
            </a:r>
            <a:r>
              <a:rPr lang="en-GB" altLang="en-US" sz="2000" dirty="0">
                <a:ea typeface="ＭＳ Ｐゴシック" panose="020B0600070205080204" pitchFamily="34" charset="-128"/>
              </a:rPr>
              <a:t>/pericarditis</a:t>
            </a:r>
          </a:p>
          <a:p>
            <a:pPr eaLnBrk="1" hangingPunct="1"/>
            <a:r>
              <a:rPr lang="en-GB" altLang="en-US" sz="2000" dirty="0">
                <a:ea typeface="ＭＳ Ｐゴシック" panose="020B0600070205080204" pitchFamily="34" charset="-128"/>
              </a:rPr>
              <a:t>Renal involvement (proteinuria)</a:t>
            </a:r>
          </a:p>
          <a:p>
            <a:pPr eaLnBrk="1" hangingPunct="1"/>
            <a:r>
              <a:rPr lang="en-GB" altLang="en-US" sz="2000" dirty="0">
                <a:ea typeface="ＭＳ Ｐゴシック" panose="020B0600070205080204" pitchFamily="34" charset="-128"/>
              </a:rPr>
              <a:t>Neurological disorder</a:t>
            </a:r>
          </a:p>
          <a:p>
            <a:pPr eaLnBrk="1" hangingPunct="1"/>
            <a:r>
              <a:rPr lang="en-GB" altLang="en-US" sz="2000" dirty="0">
                <a:ea typeface="ＭＳ Ｐゴシック" panose="020B0600070205080204" pitchFamily="34" charset="-128"/>
              </a:rPr>
              <a:t>Haematological involvement (haemolytic anaemia, </a:t>
            </a:r>
            <a:r>
              <a:rPr lang="en-GB" altLang="en-US" sz="2000" dirty="0" err="1">
                <a:ea typeface="ＭＳ Ｐゴシック" panose="020B0600070205080204" pitchFamily="34" charset="-128"/>
              </a:rPr>
              <a:t>leucopenia</a:t>
            </a:r>
            <a:r>
              <a:rPr lang="en-GB" altLang="en-US" sz="2000" dirty="0">
                <a:ea typeface="ＭＳ Ｐゴシック" panose="020B0600070205080204" pitchFamily="34" charset="-128"/>
              </a:rPr>
              <a:t>, </a:t>
            </a:r>
            <a:r>
              <a:rPr lang="en-GB" altLang="en-US" sz="2000" dirty="0" err="1">
                <a:ea typeface="ＭＳ Ｐゴシック" panose="020B0600070205080204" pitchFamily="34" charset="-128"/>
              </a:rPr>
              <a:t>lymphopenia</a:t>
            </a:r>
            <a:r>
              <a:rPr lang="en-GB" altLang="en-US" sz="2000" dirty="0">
                <a:ea typeface="ＭＳ Ｐゴシック" panose="020B0600070205080204" pitchFamily="34" charset="-128"/>
              </a:rPr>
              <a:t>, thrombocytopenia)</a:t>
            </a:r>
          </a:p>
          <a:p>
            <a:pPr eaLnBrk="1" hangingPunct="1"/>
            <a:r>
              <a:rPr lang="en-GB" altLang="en-US" sz="2000" dirty="0">
                <a:ea typeface="ＭＳ Ｐゴシック" panose="020B0600070205080204" pitchFamily="34" charset="-128"/>
              </a:rPr>
              <a:t>Immunological (anti-DNA, anti-Sm, anti-phospholipid antibodies)</a:t>
            </a:r>
          </a:p>
          <a:p>
            <a:pPr eaLnBrk="1" hangingPunct="1"/>
            <a:r>
              <a:rPr lang="en-GB" altLang="en-US" sz="2000" dirty="0">
                <a:ea typeface="ＭＳ Ｐゴシック" panose="020B0600070205080204" pitchFamily="34" charset="-128"/>
              </a:rPr>
              <a:t>Positive ANA</a:t>
            </a:r>
          </a:p>
          <a:p>
            <a:pPr eaLnBrk="1" hangingPunct="1"/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759036" y="2510559"/>
            <a:ext cx="36643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 dirty="0">
                <a:solidFill>
                  <a:schemeClr val="tx1"/>
                </a:solidFill>
              </a:rPr>
              <a:t>Need 4 of these – 95% specificity</a:t>
            </a:r>
          </a:p>
        </p:txBody>
      </p:sp>
    </p:spTree>
    <p:extLst>
      <p:ext uri="{BB962C8B-B14F-4D97-AF65-F5344CB8AC3E}">
        <p14:creationId xmlns:p14="http://schemas.microsoft.com/office/powerpoint/2010/main" val="270491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642D3-23EB-42B9-B4B7-FDB572AA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Disclaimer*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2AC80-4905-4EEE-BEDF-D98A5114D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note that QUACK is a regional teaching programme operating across GG&amp;C, Lanarkshire and Ayrshire &amp; Arran. </a:t>
            </a:r>
          </a:p>
          <a:p>
            <a:endParaRPr lang="en-GB" dirty="0"/>
          </a:p>
          <a:p>
            <a:r>
              <a:rPr lang="en-GB" dirty="0"/>
              <a:t>This presentation outlines general management, though local variances e.g. antibiotic prescription may vary slightly depending on your local trust</a:t>
            </a:r>
          </a:p>
          <a:p>
            <a:endParaRPr lang="en-GB" dirty="0"/>
          </a:p>
          <a:p>
            <a:r>
              <a:rPr lang="en-GB" dirty="0"/>
              <a:t>Remember to check your local guidelines</a:t>
            </a:r>
          </a:p>
        </p:txBody>
      </p:sp>
    </p:spTree>
    <p:extLst>
      <p:ext uri="{BB962C8B-B14F-4D97-AF65-F5344CB8AC3E}">
        <p14:creationId xmlns:p14="http://schemas.microsoft.com/office/powerpoint/2010/main" val="3684553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  <p:pic>
        <p:nvPicPr>
          <p:cNvPr id="21507" name="Picture 2" descr="2012 SLICC Criter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88913"/>
            <a:ext cx="8064500" cy="6062662"/>
          </a:xfrm>
          <a:noFill/>
        </p:spPr>
      </p:pic>
    </p:spTree>
    <p:extLst>
      <p:ext uri="{BB962C8B-B14F-4D97-AF65-F5344CB8AC3E}">
        <p14:creationId xmlns:p14="http://schemas.microsoft.com/office/powerpoint/2010/main" val="1016833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ea typeface="ＭＳ Ｐゴシック" panose="020B0600070205080204" pitchFamily="34" charset="-128"/>
              </a:rPr>
              <a:t>pathways for clinical learning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46038"/>
            <a:ext cx="7991475" cy="935037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Diagnosis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018" y="1243012"/>
            <a:ext cx="8928100" cy="5113338"/>
          </a:xfrm>
        </p:spPr>
        <p:txBody>
          <a:bodyPr/>
          <a:lstStyle/>
          <a:p>
            <a:pPr eaLnBrk="1" hangingPunct="1"/>
            <a:r>
              <a:rPr lang="en-GB" altLang="en-US" sz="2300" dirty="0">
                <a:ea typeface="ＭＳ Ｐゴシック" panose="020B0600070205080204" pitchFamily="34" charset="-128"/>
              </a:rPr>
              <a:t>&gt;95% ANA +</a:t>
            </a:r>
            <a:r>
              <a:rPr lang="en-GB" altLang="en-US" sz="2300" dirty="0" err="1">
                <a:ea typeface="ＭＳ Ｐゴシック" panose="020B0600070205080204" pitchFamily="34" charset="-128"/>
              </a:rPr>
              <a:t>ve</a:t>
            </a:r>
            <a:r>
              <a:rPr lang="en-GB" altLang="en-US" sz="2300" dirty="0">
                <a:ea typeface="ＭＳ Ｐゴシック" panose="020B0600070205080204" pitchFamily="34" charset="-128"/>
              </a:rPr>
              <a:t> and criteria from American College Rheumatology </a:t>
            </a:r>
          </a:p>
          <a:p>
            <a:pPr eaLnBrk="1" hangingPunct="1"/>
            <a:r>
              <a:rPr lang="en-GB" altLang="en-US" sz="2300" dirty="0">
                <a:ea typeface="ＭＳ Ｐゴシック" panose="020B0600070205080204" pitchFamily="34" charset="-128"/>
              </a:rPr>
              <a:t>Anti Double Stranded DNA antibodies highly specific</a:t>
            </a:r>
          </a:p>
          <a:p>
            <a:pPr eaLnBrk="1" hangingPunct="1"/>
            <a:r>
              <a:rPr lang="en-GB" altLang="en-US" sz="2300" dirty="0">
                <a:ea typeface="ＭＳ Ｐゴシック" panose="020B0600070205080204" pitchFamily="34" charset="-128"/>
              </a:rPr>
              <a:t>Often associated with other autoimmune disorders</a:t>
            </a:r>
          </a:p>
          <a:p>
            <a:pPr eaLnBrk="1" hangingPunct="1"/>
            <a:r>
              <a:rPr lang="en-GB" altLang="en-US" sz="2300" dirty="0">
                <a:ea typeface="ＭＳ Ｐゴシック" panose="020B0600070205080204" pitchFamily="34" charset="-128"/>
              </a:rPr>
              <a:t>Monitoring </a:t>
            </a:r>
          </a:p>
          <a:p>
            <a:pPr lvl="1" eaLnBrk="1" hangingPunct="1"/>
            <a:r>
              <a:rPr lang="en-GB" altLang="en-US" sz="2300" dirty="0">
                <a:ea typeface="ＭＳ Ｐゴシック" panose="020B0600070205080204" pitchFamily="34" charset="-128"/>
              </a:rPr>
              <a:t>Symptoms</a:t>
            </a:r>
          </a:p>
          <a:p>
            <a:pPr lvl="1" eaLnBrk="1" hangingPunct="1"/>
            <a:r>
              <a:rPr lang="en-GB" altLang="en-US" sz="2300" dirty="0">
                <a:ea typeface="ＭＳ Ｐゴシック" panose="020B0600070205080204" pitchFamily="34" charset="-128"/>
              </a:rPr>
              <a:t>Anti-</a:t>
            </a:r>
            <a:r>
              <a:rPr lang="en-GB" altLang="en-US" sz="2300" dirty="0" err="1">
                <a:ea typeface="ＭＳ Ｐゴシック" panose="020B0600070205080204" pitchFamily="34" charset="-128"/>
              </a:rPr>
              <a:t>dsDNA</a:t>
            </a:r>
            <a:r>
              <a:rPr lang="en-GB" altLang="en-US" sz="2300" dirty="0">
                <a:ea typeface="ＭＳ Ｐゴシック" panose="020B0600070205080204" pitchFamily="34" charset="-128"/>
              </a:rPr>
              <a:t> antibody titres</a:t>
            </a:r>
          </a:p>
          <a:p>
            <a:pPr lvl="1" eaLnBrk="1" hangingPunct="1"/>
            <a:r>
              <a:rPr lang="en-GB" altLang="en-US" sz="2300" dirty="0">
                <a:ea typeface="ＭＳ Ｐゴシック" panose="020B0600070205080204" pitchFamily="34" charset="-128"/>
              </a:rPr>
              <a:t>Complement </a:t>
            </a:r>
          </a:p>
          <a:p>
            <a:pPr lvl="1" eaLnBrk="1" hangingPunct="1"/>
            <a:r>
              <a:rPr lang="en-GB" altLang="en-US" sz="2300" dirty="0">
                <a:ea typeface="ＭＳ Ｐゴシック" panose="020B0600070205080204" pitchFamily="34" charset="-128"/>
              </a:rPr>
              <a:t>ESR</a:t>
            </a:r>
          </a:p>
          <a:p>
            <a:pPr lvl="1" eaLnBrk="1" hangingPunct="1"/>
            <a:r>
              <a:rPr lang="en-GB" altLang="en-US" sz="2300" dirty="0">
                <a:ea typeface="ＭＳ Ｐゴシック" panose="020B0600070205080204" pitchFamily="34" charset="-128"/>
              </a:rPr>
              <a:t>Renal function</a:t>
            </a:r>
          </a:p>
          <a:p>
            <a:pPr lvl="1" eaLnBrk="1" hangingPunct="1"/>
            <a:r>
              <a:rPr lang="en-GB" altLang="en-US" sz="2300" dirty="0">
                <a:ea typeface="ＭＳ Ｐゴシック" panose="020B0600070205080204" pitchFamily="34" charset="-128"/>
              </a:rPr>
              <a:t>Prothrombin time – suggest lupus anticoagulant if prolonged</a:t>
            </a:r>
          </a:p>
          <a:p>
            <a:pPr lvl="1" eaLnBrk="1" hangingPunct="1"/>
            <a:r>
              <a:rPr lang="en-GB" altLang="en-US" sz="2300" dirty="0">
                <a:ea typeface="ＭＳ Ｐゴシック" panose="020B0600070205080204" pitchFamily="34" charset="-128"/>
              </a:rPr>
              <a:t>Urinalysis for proteinuria</a:t>
            </a:r>
          </a:p>
          <a:p>
            <a:pPr eaLnBrk="1" hangingPunct="1"/>
            <a:endParaRPr lang="en-GB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2566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ea typeface="ＭＳ Ｐゴシック" panose="020B0600070205080204" pitchFamily="34" charset="-128"/>
              </a:rPr>
              <a:t>pathways for clinical learning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57213"/>
            <a:ext cx="7993062" cy="935037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SLE Management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97063"/>
            <a:ext cx="892810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>
                <a:ea typeface="ＭＳ Ｐゴシック" panose="020B0600070205080204" pitchFamily="34" charset="-128"/>
              </a:rPr>
              <a:t>Acute severe flare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 err="1">
                <a:ea typeface="ＭＳ Ｐゴシック" panose="020B0600070205080204" pitchFamily="34" charset="-128"/>
              </a:rPr>
              <a:t>Hydroxychloroquine</a:t>
            </a:r>
            <a:r>
              <a:rPr lang="en-GB" altLang="en-US" dirty="0">
                <a:ea typeface="ＭＳ Ｐゴシック" panose="020B0600070205080204" pitchFamily="34" charset="-128"/>
              </a:rPr>
              <a:t> if </a:t>
            </a:r>
            <a:r>
              <a:rPr lang="en-GB" altLang="en-US" dirty="0" err="1">
                <a:ea typeface="ＭＳ Ｐゴシック" panose="020B0600070205080204" pitchFamily="34" charset="-128"/>
              </a:rPr>
              <a:t>serositis</a:t>
            </a:r>
            <a:r>
              <a:rPr lang="en-GB" altLang="en-US" dirty="0">
                <a:ea typeface="ＭＳ Ｐゴシック" panose="020B0600070205080204" pitchFamily="34" charset="-128"/>
              </a:rPr>
              <a:t>/joint involvement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>
                <a:ea typeface="ＭＳ Ｐゴシック" panose="020B0600070205080204" pitchFamily="34" charset="-128"/>
              </a:rPr>
              <a:t>Cyclophosphamide &amp; high dose prednisolone if renal involvement/CNS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>
                <a:ea typeface="ＭＳ Ｐゴシック" panose="020B0600070205080204" pitchFamily="34" charset="-128"/>
              </a:rPr>
              <a:t>NSAIDs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>
                <a:ea typeface="ＭＳ Ｐゴシック" panose="020B0600070205080204" pitchFamily="34" charset="-128"/>
              </a:rPr>
              <a:t>Maintenance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>
                <a:ea typeface="ＭＳ Ｐゴシック" panose="020B0600070205080204" pitchFamily="34" charset="-128"/>
              </a:rPr>
              <a:t>NSAIDS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 err="1">
                <a:ea typeface="ＭＳ Ｐゴシック" panose="020B0600070205080204" pitchFamily="34" charset="-128"/>
              </a:rPr>
              <a:t>Hydroxychloroquine</a:t>
            </a:r>
            <a:endParaRPr lang="en-GB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>
                <a:ea typeface="ＭＳ Ｐゴシック" panose="020B0600070205080204" pitchFamily="34" charset="-128"/>
              </a:rPr>
              <a:t>Low dose steroids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>
                <a:ea typeface="ＭＳ Ｐゴシック" panose="020B0600070205080204" pitchFamily="34" charset="-128"/>
              </a:rPr>
              <a:t>Azathioprine, methotrexate, </a:t>
            </a:r>
            <a:r>
              <a:rPr lang="en-GB" altLang="en-US" dirty="0" err="1">
                <a:ea typeface="ＭＳ Ｐゴシック" panose="020B0600070205080204" pitchFamily="34" charset="-128"/>
              </a:rPr>
              <a:t>mycophenolate</a:t>
            </a:r>
            <a:endParaRPr lang="en-GB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7282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Case 2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A 35-year-old Caucasian woman presents to ED with headache, nausea and vomiting</a:t>
            </a:r>
          </a:p>
          <a:p>
            <a:r>
              <a:rPr lang="en-GB" altLang="en-US" dirty="0"/>
              <a:t>On exam visual field deficits with left facial nerve palsy and left arm weakness 3/5</a:t>
            </a:r>
          </a:p>
          <a:p>
            <a:r>
              <a:rPr lang="en-GB" altLang="en-US" dirty="0"/>
              <a:t>On </a:t>
            </a:r>
            <a:r>
              <a:rPr lang="en-GB" altLang="en-US" dirty="0" err="1"/>
              <a:t>fundoscopy</a:t>
            </a:r>
            <a:r>
              <a:rPr lang="en-GB" altLang="en-US" dirty="0"/>
              <a:t> she has </a:t>
            </a:r>
            <a:r>
              <a:rPr lang="en-GB" altLang="en-US" dirty="0" err="1"/>
              <a:t>papilloedema</a:t>
            </a:r>
            <a:endParaRPr lang="en-GB" altLang="en-US" dirty="0"/>
          </a:p>
          <a:p>
            <a:r>
              <a:rPr lang="en-GB" altLang="en-US" dirty="0"/>
              <a:t>Rest of exam is normal </a:t>
            </a:r>
          </a:p>
          <a:p>
            <a:endParaRPr lang="en-GB" altLang="en-US" dirty="0"/>
          </a:p>
          <a:p>
            <a:r>
              <a:rPr lang="en-GB" altLang="en-US" dirty="0"/>
              <a:t>What investigations would you like to do?</a:t>
            </a:r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118125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Case 2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Bloods initially normal</a:t>
            </a:r>
          </a:p>
          <a:p>
            <a:r>
              <a:rPr lang="en-GB" altLang="en-US" dirty="0"/>
              <a:t>CXR normal</a:t>
            </a:r>
          </a:p>
          <a:p>
            <a:r>
              <a:rPr lang="en-GB" altLang="en-US" dirty="0"/>
              <a:t>Urine normal</a:t>
            </a:r>
          </a:p>
          <a:p>
            <a:r>
              <a:rPr lang="en-GB" altLang="en-US" dirty="0"/>
              <a:t>CT brain…</a:t>
            </a:r>
          </a:p>
          <a:p>
            <a:endParaRPr lang="en-GB" altLang="en-US" dirty="0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1677067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2965" y="846281"/>
            <a:ext cx="3887787" cy="5167313"/>
          </a:xfrm>
        </p:spPr>
      </p:pic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5210752" y="5088017"/>
            <a:ext cx="2496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1800" dirty="0">
                <a:latin typeface="+mn-lt"/>
              </a:rPr>
              <a:t>venous sinus thrombosis</a:t>
            </a: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7754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Case 2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On speaking to patient she has a history of 3 consecutive pregnancy losses before 12 weeks of pregnancy.</a:t>
            </a:r>
          </a:p>
          <a:p>
            <a:r>
              <a:rPr lang="en-GB" altLang="en-US" dirty="0"/>
              <a:t>She had no other known complications during the pregnancies… </a:t>
            </a:r>
          </a:p>
          <a:p>
            <a:endParaRPr lang="en-GB" altLang="en-US" dirty="0"/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4035147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Case 2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Further testing reveals a lupus anticoagulant, which is still present on repeat testing 12 weeks later</a:t>
            </a:r>
          </a:p>
          <a:p>
            <a:r>
              <a:rPr lang="en-GB" altLang="en-US"/>
              <a:t>Anticardiolipin antibodies positive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2226595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Anti-Phospholipid Syndrome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28650" y="1695452"/>
            <a:ext cx="8928100" cy="4751387"/>
          </a:xfrm>
        </p:spPr>
        <p:txBody>
          <a:bodyPr/>
          <a:lstStyle/>
          <a:p>
            <a:pPr eaLnBrk="1" hangingPunct="1"/>
            <a:r>
              <a:rPr lang="en-GB" altLang="en-US" sz="2000" dirty="0" err="1"/>
              <a:t>Antiphospholipid</a:t>
            </a:r>
            <a:r>
              <a:rPr lang="en-GB" altLang="en-US" sz="2000" dirty="0"/>
              <a:t> syndrome </a:t>
            </a:r>
          </a:p>
          <a:p>
            <a:pPr lvl="1" eaLnBrk="1" hangingPunct="1"/>
            <a:r>
              <a:rPr lang="en-GB" altLang="en-US" sz="1600" dirty="0"/>
              <a:t>Primary - occurs in patients without an underlying systemic autoimmune disease</a:t>
            </a:r>
          </a:p>
          <a:p>
            <a:pPr lvl="1" eaLnBrk="1" hangingPunct="1"/>
            <a:r>
              <a:rPr lang="en-GB" altLang="en-US" sz="1600" dirty="0"/>
              <a:t>Secondary - particularly in association with systemic lupus erythematosus (SLE) or RA </a:t>
            </a:r>
          </a:p>
          <a:p>
            <a:pPr eaLnBrk="1" hangingPunct="1"/>
            <a:r>
              <a:rPr lang="en-GB" altLang="en-US" sz="2000" dirty="0"/>
              <a:t>The actual incidence of APS is unknown,</a:t>
            </a:r>
          </a:p>
          <a:p>
            <a:pPr lvl="1" eaLnBrk="1" hangingPunct="1"/>
            <a:r>
              <a:rPr lang="en-GB" altLang="en-US" sz="1600" dirty="0"/>
              <a:t>probably underdiagnosed. </a:t>
            </a:r>
          </a:p>
          <a:p>
            <a:pPr eaLnBrk="1" hangingPunct="1"/>
            <a:r>
              <a:rPr lang="en-GB" altLang="en-US" sz="2000" dirty="0"/>
              <a:t>Prevalence of 1.0% - 6% in normal healthy populations and may increase </a:t>
            </a:r>
          </a:p>
          <a:p>
            <a:pPr marL="0" indent="0" eaLnBrk="1" hangingPunct="1">
              <a:buNone/>
            </a:pPr>
            <a:r>
              <a:rPr lang="en-GB" altLang="en-US" sz="2000" dirty="0"/>
              <a:t>   with age</a:t>
            </a:r>
            <a:endParaRPr lang="en-US" altLang="en-US" sz="2000" dirty="0"/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4208444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62577" y="281997"/>
            <a:ext cx="7886700" cy="1325563"/>
          </a:xfrm>
        </p:spPr>
        <p:txBody>
          <a:bodyPr/>
          <a:lstStyle/>
          <a:p>
            <a:r>
              <a:rPr lang="en-GB" altLang="en-US" dirty="0"/>
              <a:t>Anti-Phospholipid Syndrome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762577" y="1455449"/>
            <a:ext cx="8928100" cy="4824412"/>
          </a:xfrm>
        </p:spPr>
        <p:txBody>
          <a:bodyPr/>
          <a:lstStyle/>
          <a:p>
            <a:r>
              <a:rPr lang="en-GB" altLang="en-US" sz="2400" dirty="0" err="1"/>
              <a:t>Antiphospholipid</a:t>
            </a:r>
            <a:r>
              <a:rPr lang="en-GB" altLang="en-US" sz="2400" dirty="0"/>
              <a:t> Antibodies in SLE between 30% - 40%</a:t>
            </a:r>
          </a:p>
          <a:p>
            <a:r>
              <a:rPr lang="en-GB" altLang="en-US" sz="2400" dirty="0"/>
              <a:t>Abs in Rheum Arthritis 10%</a:t>
            </a:r>
          </a:p>
          <a:p>
            <a:r>
              <a:rPr lang="en-GB" altLang="en-US" sz="2400" dirty="0"/>
              <a:t>up to 14% of patients presenting with thrombosis have </a:t>
            </a:r>
          </a:p>
          <a:p>
            <a:pPr marL="0" indent="0">
              <a:buNone/>
            </a:pPr>
            <a:r>
              <a:rPr lang="en-GB" altLang="en-US" sz="2400" dirty="0"/>
              <a:t>  antibodies</a:t>
            </a:r>
          </a:p>
          <a:p>
            <a:r>
              <a:rPr lang="en-GB" altLang="en-US" sz="2400" dirty="0"/>
              <a:t>20% of patients presenting with recurrent pregnancy losses </a:t>
            </a:r>
          </a:p>
          <a:p>
            <a:pPr marL="0" indent="0">
              <a:buNone/>
            </a:pPr>
            <a:r>
              <a:rPr lang="en-GB" altLang="en-US" sz="2400" dirty="0"/>
              <a:t>   have Abs</a:t>
            </a:r>
          </a:p>
          <a:p>
            <a:r>
              <a:rPr lang="en-GB" altLang="en-US" sz="2400" dirty="0"/>
              <a:t>The mean age of symptom onset is approx. 34 years </a:t>
            </a:r>
          </a:p>
          <a:p>
            <a:pPr lvl="1"/>
            <a:r>
              <a:rPr lang="en-GB" altLang="en-US" sz="2400" dirty="0"/>
              <a:t>85% of patients being diagnosed between 15-50 years</a:t>
            </a:r>
          </a:p>
          <a:p>
            <a:r>
              <a:rPr lang="en-GB" altLang="en-US" sz="2400" dirty="0"/>
              <a:t>98% patients </a:t>
            </a:r>
            <a:r>
              <a:rPr lang="en-GB" altLang="en-US" sz="2400" dirty="0" err="1"/>
              <a:t>caucasian</a:t>
            </a:r>
            <a:endParaRPr lang="en-GB" altLang="en-US" sz="2400" dirty="0"/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35701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Case based approach to some common (and less common) connective tissue presentations in hospital</a:t>
            </a:r>
          </a:p>
        </p:txBody>
      </p:sp>
    </p:spTree>
    <p:extLst>
      <p:ext uri="{BB962C8B-B14F-4D97-AF65-F5344CB8AC3E}">
        <p14:creationId xmlns:p14="http://schemas.microsoft.com/office/powerpoint/2010/main" val="3164247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1188" y="153988"/>
            <a:ext cx="7993062" cy="935037"/>
          </a:xfrm>
        </p:spPr>
        <p:txBody>
          <a:bodyPr/>
          <a:lstStyle/>
          <a:p>
            <a:r>
              <a:rPr lang="en-GB" altLang="en-US"/>
              <a:t>Anti-Phospholipid Syndrome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61483" y="981075"/>
            <a:ext cx="8083107" cy="48958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sz="2400" dirty="0"/>
              <a:t>Antibodies to Phospholipid-binding plasma proteins on platelets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altLang="en-US" sz="2400" dirty="0"/>
              <a:t>  and monocytes results in the development of venous, arterial,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altLang="en-US" sz="2400" dirty="0"/>
              <a:t>  and microvascular </a:t>
            </a:r>
            <a:r>
              <a:rPr lang="en-GB" altLang="en-US" sz="2400" dirty="0" err="1"/>
              <a:t>thromboses</a:t>
            </a:r>
            <a:r>
              <a:rPr lang="en-GB" altLang="en-US" sz="2400" dirty="0"/>
              <a:t>, and/or pregnancy-associated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altLang="en-US" sz="2400" dirty="0"/>
              <a:t>  morbidity</a:t>
            </a:r>
          </a:p>
          <a:p>
            <a:pPr marL="0" indent="0">
              <a:buNone/>
            </a:pPr>
            <a:endParaRPr lang="en-GB" altLang="en-US" sz="2400" dirty="0"/>
          </a:p>
          <a:p>
            <a:r>
              <a:rPr lang="en-GB" altLang="en-US" sz="2400" dirty="0"/>
              <a:t>It is unclear what leads to the development of these acquired antibodies</a:t>
            </a:r>
          </a:p>
          <a:p>
            <a:endParaRPr lang="en-GB" altLang="en-US" sz="2400" dirty="0"/>
          </a:p>
          <a:p>
            <a:r>
              <a:rPr lang="en-GB" altLang="en-US" sz="2400" dirty="0"/>
              <a:t>Diagnosed if at least 1 vascular thrombosis or pregnancy morbidity    is present in association with the presence of </a:t>
            </a:r>
            <a:r>
              <a:rPr lang="en-GB" altLang="en-US" sz="2400" dirty="0" err="1"/>
              <a:t>antiphospholipid</a:t>
            </a:r>
            <a:r>
              <a:rPr lang="en-GB" altLang="en-US" sz="2400" dirty="0"/>
              <a:t> antibodies on 2 or more occasions, 12 weeks apart</a:t>
            </a: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4096336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755650" y="285750"/>
            <a:ext cx="7993063" cy="935038"/>
          </a:xfrm>
        </p:spPr>
        <p:txBody>
          <a:bodyPr/>
          <a:lstStyle/>
          <a:p>
            <a:r>
              <a:rPr lang="en-GB" altLang="en-US"/>
              <a:t>Anti-Phospholipid Syndrome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755650" y="1708150"/>
            <a:ext cx="8232414" cy="4648200"/>
          </a:xfrm>
        </p:spPr>
        <p:txBody>
          <a:bodyPr/>
          <a:lstStyle/>
          <a:p>
            <a:r>
              <a:rPr lang="en-GB" altLang="en-US" dirty="0"/>
              <a:t>Pregnancy morbidity is defined as: </a:t>
            </a:r>
          </a:p>
          <a:p>
            <a:pPr lvl="1"/>
            <a:r>
              <a:rPr lang="en-GB" altLang="en-US" dirty="0"/>
              <a:t>the loss of 3 or more embryos before the 10th week of gestation </a:t>
            </a:r>
          </a:p>
          <a:p>
            <a:pPr lvl="1"/>
            <a:r>
              <a:rPr lang="en-GB" altLang="en-US" dirty="0"/>
              <a:t>and/or 1 or more otherwise unexplained </a:t>
            </a:r>
            <a:r>
              <a:rPr lang="en-GB" altLang="en-US" dirty="0" err="1"/>
              <a:t>fetal</a:t>
            </a:r>
            <a:r>
              <a:rPr lang="en-GB" altLang="en-US" dirty="0"/>
              <a:t> deaths beyond the 10th week of gestation, </a:t>
            </a:r>
          </a:p>
          <a:p>
            <a:pPr lvl="1"/>
            <a:r>
              <a:rPr lang="en-GB" altLang="en-US" dirty="0"/>
              <a:t>and/or the premature birth of a morphologically normal neonate before the 34th week of gestation because of </a:t>
            </a:r>
            <a:r>
              <a:rPr lang="en-GB" altLang="en-US" dirty="0" err="1"/>
              <a:t>eclampsia</a:t>
            </a:r>
            <a:r>
              <a:rPr lang="en-GB" altLang="en-US" dirty="0"/>
              <a:t>, severe pre-</a:t>
            </a:r>
            <a:r>
              <a:rPr lang="en-GB" altLang="en-US" dirty="0" err="1"/>
              <a:t>eclampsia</a:t>
            </a:r>
            <a:r>
              <a:rPr lang="en-GB" altLang="en-US" dirty="0"/>
              <a:t>, or placental insufficiency</a:t>
            </a: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2512932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777803" y="225425"/>
            <a:ext cx="7993063" cy="935038"/>
          </a:xfrm>
        </p:spPr>
        <p:txBody>
          <a:bodyPr/>
          <a:lstStyle/>
          <a:p>
            <a:r>
              <a:rPr lang="en-GB" altLang="en-US" dirty="0"/>
              <a:t>Anti-Phospholipid Syndrome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777803" y="1233199"/>
            <a:ext cx="8469168" cy="4824412"/>
          </a:xfrm>
        </p:spPr>
        <p:txBody>
          <a:bodyPr/>
          <a:lstStyle/>
          <a:p>
            <a:r>
              <a:rPr lang="en-GB" altLang="en-US" sz="2400" dirty="0"/>
              <a:t>Investigations</a:t>
            </a:r>
          </a:p>
          <a:p>
            <a:pPr lvl="1"/>
            <a:r>
              <a:rPr lang="en-GB" altLang="en-US" sz="2400" dirty="0"/>
              <a:t>Lupus anticoagulant</a:t>
            </a:r>
          </a:p>
          <a:p>
            <a:pPr lvl="1"/>
            <a:r>
              <a:rPr lang="en-GB" altLang="en-US" sz="2400" dirty="0"/>
              <a:t>ANA and Anti-double stranded DNA abs</a:t>
            </a:r>
          </a:p>
          <a:p>
            <a:pPr lvl="1"/>
            <a:r>
              <a:rPr lang="en-GB" altLang="en-US" sz="2400" dirty="0" err="1"/>
              <a:t>Anticardiolipin</a:t>
            </a:r>
            <a:r>
              <a:rPr lang="en-GB" altLang="en-US" sz="2400" dirty="0"/>
              <a:t> Abs</a:t>
            </a:r>
          </a:p>
          <a:p>
            <a:pPr lvl="1"/>
            <a:r>
              <a:rPr lang="en-GB" altLang="en-US" sz="2400" dirty="0"/>
              <a:t>FBC may show thrombocytopenia</a:t>
            </a:r>
          </a:p>
          <a:p>
            <a:pPr lvl="1"/>
            <a:r>
              <a:rPr lang="en-GB" altLang="en-US" sz="2400" dirty="0"/>
              <a:t>Urea and Creatinine may be increased if nephropathy</a:t>
            </a:r>
          </a:p>
          <a:p>
            <a:pPr lvl="1"/>
            <a:r>
              <a:rPr lang="en-GB" altLang="en-US" sz="2400" dirty="0" err="1"/>
              <a:t>Dopplers</a:t>
            </a:r>
            <a:r>
              <a:rPr lang="en-GB" altLang="en-US" sz="2400" dirty="0"/>
              <a:t>/CTPA or MR </a:t>
            </a:r>
            <a:r>
              <a:rPr lang="en-GB" altLang="en-US" sz="2400" dirty="0" err="1"/>
              <a:t>angio</a:t>
            </a:r>
            <a:endParaRPr lang="en-GB" altLang="en-US" sz="2400" dirty="0"/>
          </a:p>
          <a:p>
            <a:pPr lvl="1"/>
            <a:r>
              <a:rPr lang="en-GB" altLang="en-US" sz="2400" dirty="0"/>
              <a:t>Echo – heart valve abnormalities</a:t>
            </a:r>
          </a:p>
          <a:p>
            <a:pPr lvl="2"/>
            <a:r>
              <a:rPr lang="en-GB" altLang="en-US" sz="2400" dirty="0" err="1"/>
              <a:t>Libman</a:t>
            </a:r>
            <a:r>
              <a:rPr lang="en-GB" altLang="en-US" sz="2400" dirty="0"/>
              <a:t>-Sacks endocarditis and may relate to fibrin deposition on the valves. The mitral valve is most commonly affected</a:t>
            </a: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1954076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Anti-Phospholipid Syndrome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Treat thrombosis – LMWH and then warfarin after </a:t>
            </a:r>
          </a:p>
          <a:p>
            <a:r>
              <a:rPr lang="en-GB" altLang="en-US"/>
              <a:t>If incidental finding of APL abs then watch and wait unless pregnant and need aspirin</a:t>
            </a:r>
          </a:p>
          <a:p>
            <a:r>
              <a:rPr lang="en-GB" altLang="en-US"/>
              <a:t>May need immunosuppression in catastrophic flare ups</a:t>
            </a: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1559124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Case 3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A 38-year-old woman presents with Puffy hands and feet for the past 3 months.</a:t>
            </a:r>
          </a:p>
          <a:p>
            <a:r>
              <a:rPr lang="en-GB" altLang="en-US" dirty="0"/>
              <a:t>What do want to know/do?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3137223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Case 3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A 38-year-old woman presents with Puffy hands and feet for the past 3 months.</a:t>
            </a:r>
          </a:p>
          <a:p>
            <a:r>
              <a:rPr lang="en-GB" altLang="en-US" dirty="0"/>
              <a:t>She also has a history of Reflux disease and complains her hands go a “funny colour” in winter</a:t>
            </a:r>
          </a:p>
          <a:p>
            <a:r>
              <a:rPr lang="en-GB" altLang="en-US" dirty="0"/>
              <a:t>On further questioning has occasional difficulty swallowing</a:t>
            </a:r>
          </a:p>
          <a:p>
            <a:r>
              <a:rPr lang="en-GB" altLang="en-US" dirty="0"/>
              <a:t>What do want to know/do?</a:t>
            </a: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1969731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Case 3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Physical examination reveals </a:t>
            </a:r>
            <a:r>
              <a:rPr lang="en-GB" altLang="en-US" dirty="0" err="1"/>
              <a:t>telangiectasias</a:t>
            </a:r>
            <a:r>
              <a:rPr lang="en-GB" altLang="en-US" dirty="0"/>
              <a:t> on HER hands </a:t>
            </a:r>
          </a:p>
          <a:p>
            <a:r>
              <a:rPr lang="en-GB" altLang="en-US" dirty="0"/>
              <a:t>She has </a:t>
            </a:r>
            <a:r>
              <a:rPr lang="en-GB" altLang="en-US" dirty="0" err="1"/>
              <a:t>sclerodactyly</a:t>
            </a:r>
            <a:endParaRPr lang="en-GB" altLang="en-US" dirty="0"/>
          </a:p>
          <a:p>
            <a:r>
              <a:rPr lang="en-GB" altLang="en-US" dirty="0"/>
              <a:t>Digital pits are present with no active ulcers</a:t>
            </a:r>
          </a:p>
          <a:p>
            <a:endParaRPr lang="en-GB" altLang="en-US" dirty="0"/>
          </a:p>
          <a:p>
            <a:r>
              <a:rPr lang="en-GB" altLang="en-US" dirty="0"/>
              <a:t>Bloods reveal high CRP/ESR only</a:t>
            </a:r>
          </a:p>
          <a:p>
            <a:r>
              <a:rPr lang="en-GB" altLang="en-US" dirty="0"/>
              <a:t>What diagnosis are you thinking of?</a:t>
            </a:r>
          </a:p>
          <a:p>
            <a:r>
              <a:rPr lang="en-GB" altLang="en-US" dirty="0"/>
              <a:t>What blood tests would be helpful?</a:t>
            </a:r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2653303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Case 3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Further testing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raised ANA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Anti Scl-70 +</a:t>
            </a:r>
            <a:r>
              <a:rPr lang="en-US" altLang="en-US" dirty="0" err="1">
                <a:ea typeface="ＭＳ Ｐゴシック" panose="020B0600070205080204" pitchFamily="34" charset="-128"/>
              </a:rPr>
              <a:t>ve</a:t>
            </a:r>
            <a:endParaRPr lang="en-GB" altLang="en-US" dirty="0"/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21182242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ea typeface="ＭＳ Ｐゴシック" panose="020B0600070205080204" pitchFamily="34" charset="-128"/>
              </a:rPr>
              <a:t>pathways for clinical learning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Systemic Sclerosis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549257"/>
            <a:ext cx="7975023" cy="467995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Scleroderma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Autoimmune connective tissue disease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Multi-system</a:t>
            </a:r>
          </a:p>
          <a:p>
            <a:pPr eaLnBrk="1" hangingPunct="1"/>
            <a:r>
              <a:rPr lang="en-GB" altLang="en-US" sz="2400" dirty="0"/>
              <a:t>functional and structural abnormalities of small blood vessels, fibrosis of skin and internal organs with production of auto-antibodies</a:t>
            </a:r>
          </a:p>
          <a:p>
            <a:pPr eaLnBrk="1" hangingPunct="1"/>
            <a:r>
              <a:rPr lang="en-GB" altLang="en-US" sz="2400" dirty="0">
                <a:ea typeface="ＭＳ Ｐゴシック" panose="020B0600070205080204" pitchFamily="34" charset="-128"/>
              </a:rPr>
              <a:t>Aetiology and pathogenesis unknown</a:t>
            </a:r>
          </a:p>
          <a:p>
            <a:pPr eaLnBrk="1" hangingPunct="1"/>
            <a:r>
              <a:rPr lang="en-GB" altLang="en-US" sz="2400" dirty="0">
                <a:ea typeface="ＭＳ Ｐゴシック" panose="020B0600070205080204" pitchFamily="34" charset="-128"/>
              </a:rPr>
              <a:t>Variable course</a:t>
            </a:r>
          </a:p>
          <a:p>
            <a:pPr eaLnBrk="1" hangingPunct="1"/>
            <a:r>
              <a:rPr lang="en-GB" altLang="en-US" sz="2400" dirty="0">
                <a:ea typeface="ＭＳ Ｐゴシック" panose="020B0600070205080204" pitchFamily="34" charset="-128"/>
              </a:rPr>
              <a:t>Rarely spontaneously resolves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32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Types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Limited cutaneous systemic sclerosis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CREST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Less severe and less organ involvement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Better prognosis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Diffuse cutaneous systemic sclerosis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Diffuse skin involvement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Early organ fibrosis</a:t>
            </a:r>
          </a:p>
          <a:p>
            <a:pPr eaLnBrk="1" hangingPunct="1"/>
            <a:endParaRPr lang="en-GB" altLang="en-US"/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109984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Not covering!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Primary </a:t>
            </a:r>
            <a:r>
              <a:rPr lang="en-GB" altLang="en-US" dirty="0" err="1"/>
              <a:t>vasculitides</a:t>
            </a:r>
            <a:r>
              <a:rPr lang="en-GB" altLang="en-US" dirty="0"/>
              <a:t>, e.g., </a:t>
            </a:r>
            <a:r>
              <a:rPr lang="en-GB" altLang="en-US" dirty="0" err="1"/>
              <a:t>Polyangiitis</a:t>
            </a:r>
            <a:r>
              <a:rPr lang="en-GB" altLang="en-US" dirty="0"/>
              <a:t> with granuloma, </a:t>
            </a:r>
            <a:r>
              <a:rPr lang="en-GB" altLang="en-US" dirty="0" err="1"/>
              <a:t>churg</a:t>
            </a:r>
            <a:r>
              <a:rPr lang="en-GB" altLang="en-US" dirty="0"/>
              <a:t> </a:t>
            </a:r>
            <a:r>
              <a:rPr lang="en-GB" altLang="en-US" dirty="0" err="1"/>
              <a:t>strauss</a:t>
            </a:r>
            <a:r>
              <a:rPr lang="en-GB" altLang="en-US" dirty="0"/>
              <a:t>, </a:t>
            </a:r>
            <a:r>
              <a:rPr lang="en-GB" altLang="en-US" dirty="0" err="1"/>
              <a:t>polyarteritis</a:t>
            </a:r>
            <a:r>
              <a:rPr lang="en-GB" altLang="en-US" dirty="0"/>
              <a:t> </a:t>
            </a:r>
            <a:r>
              <a:rPr lang="en-GB" altLang="en-US" dirty="0" err="1"/>
              <a:t>nodosa</a:t>
            </a:r>
            <a:r>
              <a:rPr lang="en-GB" altLang="en-US" dirty="0"/>
              <a:t> </a:t>
            </a:r>
          </a:p>
          <a:p>
            <a:pPr eaLnBrk="1" hangingPunct="1"/>
            <a:r>
              <a:rPr lang="en-GB" altLang="en-US" dirty="0"/>
              <a:t>Mixed connective tissue disease (MCTD) </a:t>
            </a:r>
          </a:p>
          <a:p>
            <a:pPr eaLnBrk="1" hangingPunct="1"/>
            <a:r>
              <a:rPr lang="en-GB" altLang="en-US" dirty="0"/>
              <a:t>Undifferentiated connective tissue disease (UCTD) </a:t>
            </a:r>
          </a:p>
          <a:p>
            <a:pPr eaLnBrk="1" hangingPunct="1"/>
            <a:r>
              <a:rPr lang="en-GB" altLang="en-US" dirty="0" err="1"/>
              <a:t>Behcet's</a:t>
            </a:r>
            <a:r>
              <a:rPr lang="en-GB" altLang="en-US" dirty="0"/>
              <a:t> disease</a:t>
            </a:r>
          </a:p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89843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Limited Cutaneous Systemic Sclerosis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Formerly CREST</a:t>
            </a:r>
          </a:p>
          <a:p>
            <a:pPr lvl="1" eaLnBrk="1" hangingPunct="1"/>
            <a:r>
              <a:rPr lang="en-US" altLang="en-US" b="1" dirty="0" err="1">
                <a:ea typeface="ＭＳ Ｐゴシック" panose="020B0600070205080204" pitchFamily="34" charset="-128"/>
              </a:rPr>
              <a:t>C</a:t>
            </a:r>
            <a:r>
              <a:rPr lang="en-US" altLang="en-US" dirty="0" err="1">
                <a:ea typeface="ＭＳ Ｐゴシック" panose="020B0600070205080204" pitchFamily="34" charset="-128"/>
              </a:rPr>
              <a:t>alcinosis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R</a:t>
            </a:r>
            <a:r>
              <a:rPr lang="en-US" altLang="en-US" dirty="0">
                <a:ea typeface="ＭＳ Ｐゴシック" panose="020B0600070205080204" pitchFamily="34" charset="-128"/>
              </a:rPr>
              <a:t>eynaud’s </a:t>
            </a:r>
          </a:p>
          <a:p>
            <a:pPr lvl="1"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o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E</a:t>
            </a:r>
            <a:r>
              <a:rPr lang="en-US" altLang="en-US" dirty="0" err="1">
                <a:ea typeface="ＭＳ Ｐゴシック" panose="020B0600070205080204" pitchFamily="34" charset="-128"/>
              </a:rPr>
              <a:t>sophageal</a:t>
            </a:r>
            <a:r>
              <a:rPr lang="en-US" altLang="en-US" dirty="0">
                <a:ea typeface="ＭＳ Ｐゴシック" panose="020B0600070205080204" pitchFamily="34" charset="-128"/>
              </a:rPr>
              <a:t> and gut </a:t>
            </a:r>
            <a:r>
              <a:rPr lang="en-US" altLang="en-US" dirty="0" err="1">
                <a:ea typeface="ＭＳ Ｐゴシック" panose="020B0600070205080204" pitchFamily="34" charset="-128"/>
              </a:rPr>
              <a:t>dysmotility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 dirty="0" err="1">
                <a:ea typeface="ＭＳ Ｐゴシック" panose="020B0600070205080204" pitchFamily="34" charset="-128"/>
              </a:rPr>
              <a:t>S</a:t>
            </a:r>
            <a:r>
              <a:rPr lang="en-US" altLang="en-US" dirty="0" err="1">
                <a:ea typeface="ＭＳ Ｐゴシック" panose="020B0600070205080204" pitchFamily="34" charset="-128"/>
              </a:rPr>
              <a:t>clerodactyly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dirty="0" err="1">
                <a:ea typeface="ＭＳ Ｐゴシック" panose="020B0600070205080204" pitchFamily="34" charset="-128"/>
              </a:rPr>
              <a:t>elangectasia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Risk of pulmonary hypertension</a:t>
            </a: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ea typeface="ＭＳ Ｐゴシック" panose="020B0600070205080204" pitchFamily="34" charset="-128"/>
              </a:rPr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1632244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ea typeface="ＭＳ Ｐゴシック" panose="020B0600070205080204" pitchFamily="34" charset="-128"/>
              </a:rPr>
              <a:t>pathways for clinical learning</a:t>
            </a:r>
          </a:p>
        </p:txBody>
      </p:sp>
      <p:pic>
        <p:nvPicPr>
          <p:cNvPr id="471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735476"/>
            <a:ext cx="4349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33C7EF4E-445D-40B2-B78E-E9F855D5F6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-616" r="11218" b="616"/>
          <a:stretch/>
        </p:blipFill>
        <p:spPr bwMode="auto">
          <a:xfrm>
            <a:off x="5171606" y="1446551"/>
            <a:ext cx="3702571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810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Raynaud’s</a:t>
            </a:r>
          </a:p>
        </p:txBody>
      </p:sp>
      <p:sp>
        <p:nvSpPr>
          <p:cNvPr id="48130" name="Footer Placeholder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  <p:pic>
        <p:nvPicPr>
          <p:cNvPr id="48131" name="Picture 2" descr="http://images.rheumatology.org/image_dir/album75672/md_01-10-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28" y="1646238"/>
            <a:ext cx="5696671" cy="375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5068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  <p:pic>
        <p:nvPicPr>
          <p:cNvPr id="49155" name="Picture 2" descr="https://classconnection.s3.amazonaws.com/380/flashcards/1071380/jpg/sclerodactyly13266858755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25538"/>
            <a:ext cx="5903913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9034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  <p:pic>
        <p:nvPicPr>
          <p:cNvPr id="50179" name="Picture 2" descr="http://www.regionalderm.com/Regional_Derm/RD_Large/Telangiectasia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65175"/>
            <a:ext cx="6800850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2025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Vascular involvement includes </a:t>
            </a:r>
          </a:p>
          <a:p>
            <a:pPr lvl="1" eaLnBrk="1" hangingPunct="1"/>
            <a:r>
              <a:rPr lang="en-GB" altLang="en-US" dirty="0"/>
              <a:t>Raynaud's phenomenon </a:t>
            </a:r>
          </a:p>
          <a:p>
            <a:pPr lvl="1" eaLnBrk="1" hangingPunct="1"/>
            <a:r>
              <a:rPr lang="en-GB" altLang="en-US" dirty="0"/>
              <a:t>Ischaemic digital ulcers</a:t>
            </a:r>
          </a:p>
          <a:p>
            <a:pPr lvl="1" eaLnBrk="1" hangingPunct="1"/>
            <a:r>
              <a:rPr lang="en-GB" altLang="en-US" dirty="0"/>
              <a:t>Hypertensive crisis</a:t>
            </a:r>
          </a:p>
          <a:p>
            <a:pPr lvl="1" eaLnBrk="1" hangingPunct="1"/>
            <a:r>
              <a:rPr lang="en-GB" altLang="en-US" dirty="0"/>
              <a:t>Pulmonary arterial hypertension </a:t>
            </a:r>
          </a:p>
          <a:p>
            <a:pPr lvl="1"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Fibrosis can involve </a:t>
            </a:r>
          </a:p>
          <a:p>
            <a:pPr lvl="1" eaLnBrk="1" hangingPunct="1"/>
            <a:r>
              <a:rPr lang="en-GB" altLang="en-US" dirty="0"/>
              <a:t>Lungs, heart, and GI tract</a:t>
            </a: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28390667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Diagnosis</a:t>
            </a:r>
          </a:p>
        </p:txBody>
      </p:sp>
      <p:sp>
        <p:nvSpPr>
          <p:cNvPr id="52227" name="Content Placeholder 3"/>
          <p:cNvSpPr>
            <a:spLocks noGrp="1"/>
          </p:cNvSpPr>
          <p:nvPr>
            <p:ph idx="1"/>
          </p:nvPr>
        </p:nvSpPr>
        <p:spPr>
          <a:xfrm>
            <a:off x="628650" y="1787525"/>
            <a:ext cx="8856663" cy="4751387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Primarily clinical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Elevated ESR/CRP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May have raised ANA (&gt;90% patients) or </a:t>
            </a:r>
            <a:r>
              <a:rPr lang="en-US" altLang="en-US" dirty="0" err="1">
                <a:ea typeface="ＭＳ Ｐゴシック" panose="020B0600070205080204" pitchFamily="34" charset="-128"/>
              </a:rPr>
              <a:t>RhF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Anti-centromere: skin involvement and better prognosis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Anti-Scl70: worse prognosis and lung fibrosis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40% will not have known scleroderma Abs</a:t>
            </a:r>
          </a:p>
        </p:txBody>
      </p:sp>
      <p:sp>
        <p:nvSpPr>
          <p:cNvPr id="52228" name="Footer Placeholder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ea typeface="ＭＳ Ｐゴシック" panose="020B0600070205080204" pitchFamily="34" charset="-128"/>
              </a:rPr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33831229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2"/>
          <p:cNvSpPr>
            <a:spLocks noGrp="1"/>
          </p:cNvSpPr>
          <p:nvPr>
            <p:ph type="title"/>
          </p:nvPr>
        </p:nvSpPr>
        <p:spPr>
          <a:xfrm>
            <a:off x="644236" y="396731"/>
            <a:ext cx="7993062" cy="935037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Management</a:t>
            </a:r>
          </a:p>
        </p:txBody>
      </p:sp>
      <p:sp>
        <p:nvSpPr>
          <p:cNvPr id="53251" name="Content Placeholder 3"/>
          <p:cNvSpPr>
            <a:spLocks noGrp="1"/>
          </p:cNvSpPr>
          <p:nvPr>
            <p:ph idx="1"/>
          </p:nvPr>
        </p:nvSpPr>
        <p:spPr>
          <a:xfrm>
            <a:off x="628650" y="1536700"/>
            <a:ext cx="8928100" cy="518477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No cure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Immunosuppressive regimes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Including cyclophosphamide/methotrexate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Control BP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ACE-I or ARB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Sildenafil or calcium channel blocker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Low dose steroids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Monitor BP &amp; renal function 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Annual echo &amp; </a:t>
            </a:r>
            <a:r>
              <a:rPr lang="en-US" altLang="en-US" dirty="0" err="1">
                <a:ea typeface="ＭＳ Ｐゴシック" panose="020B0600070205080204" pitchFamily="34" charset="-128"/>
              </a:rPr>
              <a:t>spirometry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53252" name="Footer Placeholder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ea typeface="ＭＳ Ｐゴシック" panose="020B0600070205080204" pitchFamily="34" charset="-128"/>
              </a:rPr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36471944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537296" y="432089"/>
            <a:ext cx="7991475" cy="935038"/>
          </a:xfrm>
        </p:spPr>
        <p:txBody>
          <a:bodyPr/>
          <a:lstStyle/>
          <a:p>
            <a:pPr eaLnBrk="1" hangingPunct="1"/>
            <a:r>
              <a:rPr lang="en-GB" altLang="en-US"/>
              <a:t>Raynaud’s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628650" y="1632095"/>
            <a:ext cx="7808768" cy="4824412"/>
          </a:xfrm>
        </p:spPr>
        <p:txBody>
          <a:bodyPr/>
          <a:lstStyle/>
          <a:p>
            <a:pPr eaLnBrk="1" hangingPunct="1"/>
            <a:r>
              <a:rPr lang="en-GB" altLang="en-US" dirty="0"/>
              <a:t>Characterised by vasospasm brought on by cold temperatures causing digits to change colour to white from lack of blood flow</a:t>
            </a:r>
          </a:p>
          <a:p>
            <a:pPr eaLnBrk="1" hangingPunct="1"/>
            <a:r>
              <a:rPr lang="en-GB" altLang="en-US" dirty="0"/>
              <a:t>Affected areas subsequently turn blue due to de-oxygenation and/or red due to reperfusion.</a:t>
            </a:r>
          </a:p>
          <a:p>
            <a:pPr eaLnBrk="1" hangingPunct="1"/>
            <a:r>
              <a:rPr lang="en-GB" altLang="en-US" dirty="0"/>
              <a:t>It can be a painful condition and can lead to complications. </a:t>
            </a:r>
          </a:p>
          <a:p>
            <a:pPr eaLnBrk="1" hangingPunct="1"/>
            <a:r>
              <a:rPr lang="en-GB" altLang="en-US" dirty="0"/>
              <a:t>Approximately 1% to 3% of the population and is more common in women</a:t>
            </a:r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33608926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Raynaud’s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628650" y="1714500"/>
            <a:ext cx="8120495" cy="4824412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Can be primary or secondary</a:t>
            </a:r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/>
              <a:t>Secondary</a:t>
            </a:r>
          </a:p>
          <a:p>
            <a:pPr lvl="1" eaLnBrk="1" hangingPunct="1"/>
            <a:r>
              <a:rPr lang="en-GB" altLang="en-US" sz="2000" dirty="0"/>
              <a:t>Associated with an underlying connective tissue disease (especially systemic sclerosis, vasculitis, malignancy, or peripheral vascular disease)</a:t>
            </a:r>
          </a:p>
          <a:p>
            <a:pPr lvl="1" eaLnBrk="1" hangingPunct="1"/>
            <a:r>
              <a:rPr lang="en-GB" altLang="en-US" sz="2000" dirty="0"/>
              <a:t>Up-regulation of inflammatory cytokines increased in secondary</a:t>
            </a:r>
          </a:p>
          <a:p>
            <a:pPr lvl="1" eaLnBrk="1" hangingPunct="1"/>
            <a:r>
              <a:rPr lang="en-GB" altLang="en-US" sz="2000" dirty="0"/>
              <a:t>Diffuse scleroderma have increased </a:t>
            </a:r>
            <a:r>
              <a:rPr lang="en-GB" altLang="en-US" sz="2000" dirty="0" err="1"/>
              <a:t>adrenoreceptor</a:t>
            </a:r>
            <a:r>
              <a:rPr lang="en-GB" altLang="en-US" sz="2000" dirty="0"/>
              <a:t> activity</a:t>
            </a:r>
          </a:p>
          <a:p>
            <a:pPr lvl="1" eaLnBrk="1" hangingPunct="1"/>
            <a:r>
              <a:rPr lang="en-GB" altLang="en-US" sz="2000" dirty="0"/>
              <a:t>May pre-date connective tissue disease</a:t>
            </a:r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7302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4963"/>
            <a:ext cx="8928100" cy="4751387"/>
          </a:xfrm>
        </p:spPr>
        <p:txBody>
          <a:bodyPr/>
          <a:lstStyle/>
          <a:p>
            <a:pPr>
              <a:defRPr/>
            </a:pPr>
            <a:r>
              <a:rPr lang="en-GB" dirty="0"/>
              <a:t>A 38-year-old Caucasian woman presents to ED</a:t>
            </a:r>
          </a:p>
          <a:p>
            <a:pPr marL="0" indent="0">
              <a:buNone/>
              <a:defRPr/>
            </a:pPr>
            <a:endParaRPr lang="en-GB" dirty="0"/>
          </a:p>
          <a:p>
            <a:pPr lvl="1">
              <a:defRPr/>
            </a:pPr>
            <a:r>
              <a:rPr lang="en-GB" dirty="0"/>
              <a:t>24 hours of dyspnoea and </a:t>
            </a:r>
            <a:r>
              <a:rPr lang="en-GB" dirty="0" err="1"/>
              <a:t>pleuritic</a:t>
            </a:r>
            <a:r>
              <a:rPr lang="en-GB" dirty="0"/>
              <a:t> chest pain</a:t>
            </a:r>
          </a:p>
          <a:p>
            <a:pPr lvl="1">
              <a:defRPr/>
            </a:pPr>
            <a:r>
              <a:rPr lang="en-GB" dirty="0"/>
              <a:t>No haemoptysis</a:t>
            </a:r>
          </a:p>
          <a:p>
            <a:pPr lvl="1">
              <a:defRPr/>
            </a:pPr>
            <a:r>
              <a:rPr lang="en-GB" dirty="0"/>
              <a:t>No infective symptoms</a:t>
            </a:r>
          </a:p>
          <a:p>
            <a:pPr marL="457200" lvl="1" indent="0">
              <a:buFontTx/>
              <a:buNone/>
              <a:defRPr/>
            </a:pPr>
            <a:r>
              <a:rPr lang="en-GB" dirty="0"/>
              <a:t> </a:t>
            </a:r>
          </a:p>
          <a:p>
            <a:pPr marL="457200" lvl="1" indent="0">
              <a:buFontTx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3860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Raynaud’s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752187" y="1837604"/>
            <a:ext cx="7425458" cy="4608512"/>
          </a:xfrm>
        </p:spPr>
        <p:txBody>
          <a:bodyPr/>
          <a:lstStyle/>
          <a:p>
            <a:pPr eaLnBrk="1" hangingPunct="1"/>
            <a:r>
              <a:rPr lang="en-GB" altLang="en-US" dirty="0"/>
              <a:t>Investigations</a:t>
            </a:r>
          </a:p>
          <a:p>
            <a:pPr lvl="1" eaLnBrk="1" hangingPunct="1"/>
            <a:r>
              <a:rPr lang="en-GB" altLang="en-US" dirty="0"/>
              <a:t>If the patient has new-onset RP</a:t>
            </a:r>
          </a:p>
          <a:p>
            <a:pPr lvl="1" eaLnBrk="1" hangingPunct="1"/>
            <a:r>
              <a:rPr lang="en-GB" altLang="en-US" dirty="0"/>
              <a:t>&gt;40 years old, </a:t>
            </a:r>
          </a:p>
          <a:p>
            <a:pPr lvl="1" eaLnBrk="1" hangingPunct="1"/>
            <a:r>
              <a:rPr lang="en-GB" altLang="en-US" dirty="0"/>
              <a:t>And/or has features from history or physical examination that suggest secondary causes</a:t>
            </a:r>
          </a:p>
          <a:p>
            <a:pPr lvl="2" eaLnBrk="1" hangingPunct="1"/>
            <a:r>
              <a:rPr lang="en-GB" altLang="en-US" dirty="0"/>
              <a:t>ANA with titre and pattern </a:t>
            </a:r>
          </a:p>
          <a:p>
            <a:pPr lvl="2" eaLnBrk="1" hangingPunct="1"/>
            <a:r>
              <a:rPr lang="en-GB" altLang="en-US" dirty="0"/>
              <a:t>FBC </a:t>
            </a:r>
          </a:p>
          <a:p>
            <a:pPr lvl="2" eaLnBrk="1" hangingPunct="1"/>
            <a:r>
              <a:rPr lang="en-GB" altLang="en-US" dirty="0"/>
              <a:t>ESR </a:t>
            </a:r>
          </a:p>
          <a:p>
            <a:pPr lvl="2" eaLnBrk="1" hangingPunct="1"/>
            <a:r>
              <a:rPr lang="en-GB" altLang="en-US" dirty="0"/>
              <a:t>Serum creatinine </a:t>
            </a:r>
          </a:p>
          <a:p>
            <a:pPr lvl="2" eaLnBrk="1" hangingPunct="1"/>
            <a:r>
              <a:rPr lang="en-GB" altLang="en-US" dirty="0"/>
              <a:t>Urinalysis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27456124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Raynaud’s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611188" y="1557338"/>
            <a:ext cx="8208962" cy="4608512"/>
          </a:xfrm>
        </p:spPr>
        <p:txBody>
          <a:bodyPr/>
          <a:lstStyle/>
          <a:p>
            <a:pPr eaLnBrk="1" hangingPunct="1"/>
            <a:r>
              <a:rPr lang="en-GB" altLang="en-US" dirty="0"/>
              <a:t>Follow-up </a:t>
            </a:r>
          </a:p>
          <a:p>
            <a:pPr lvl="1" eaLnBrk="1" hangingPunct="1"/>
            <a:r>
              <a:rPr lang="en-GB" altLang="en-US" dirty="0"/>
              <a:t>30% will develop a connective tissue disease within the next 5 years. </a:t>
            </a:r>
          </a:p>
          <a:p>
            <a:pPr lvl="1" eaLnBrk="1" hangingPunct="1"/>
            <a:r>
              <a:rPr lang="en-GB" altLang="en-US" dirty="0"/>
              <a:t>In particular, an anti-centromere antibody and/or dilated capillaries at the </a:t>
            </a:r>
          </a:p>
          <a:p>
            <a:pPr marL="342900" lvl="1" indent="0" eaLnBrk="1" hangingPunct="1">
              <a:buNone/>
            </a:pPr>
            <a:r>
              <a:rPr lang="en-GB" altLang="en-US" dirty="0"/>
              <a:t>    </a:t>
            </a:r>
            <a:r>
              <a:rPr lang="en-GB" altLang="en-US" dirty="0" err="1"/>
              <a:t>peri-ungual</a:t>
            </a:r>
            <a:r>
              <a:rPr lang="en-GB" altLang="en-US" dirty="0"/>
              <a:t> region are predictive for scleroderma</a:t>
            </a:r>
          </a:p>
        </p:txBody>
      </p:sp>
      <p:sp>
        <p:nvSpPr>
          <p:cNvPr id="58372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8112050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Raynaud’s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Treated with</a:t>
            </a:r>
          </a:p>
          <a:p>
            <a:pPr lvl="1" eaLnBrk="1" hangingPunct="1"/>
            <a:r>
              <a:rPr lang="en-GB" altLang="en-US"/>
              <a:t>Aspirin</a:t>
            </a:r>
          </a:p>
          <a:p>
            <a:pPr lvl="1" eaLnBrk="1" hangingPunct="1"/>
            <a:r>
              <a:rPr lang="en-GB" altLang="en-US"/>
              <a:t>Statin</a:t>
            </a:r>
          </a:p>
          <a:p>
            <a:pPr lvl="1" eaLnBrk="1" hangingPunct="1"/>
            <a:r>
              <a:rPr lang="en-GB" altLang="en-US"/>
              <a:t>Calcium Channel blockers</a:t>
            </a:r>
          </a:p>
          <a:p>
            <a:pPr lvl="1" eaLnBrk="1" hangingPunct="1"/>
            <a:r>
              <a:rPr lang="en-GB" altLang="en-US"/>
              <a:t>May need sildenafil if severe secondary</a:t>
            </a:r>
          </a:p>
          <a:p>
            <a:pPr lvl="1" eaLnBrk="1" hangingPunct="1"/>
            <a:r>
              <a:rPr lang="en-GB" altLang="en-US"/>
              <a:t>NSAIDs for analgesia</a:t>
            </a:r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42272460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 an aside…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Other condition associated with Raynaud’s?</a:t>
            </a:r>
          </a:p>
        </p:txBody>
      </p:sp>
    </p:spTree>
    <p:extLst>
      <p:ext uri="{BB962C8B-B14F-4D97-AF65-F5344CB8AC3E}">
        <p14:creationId xmlns:p14="http://schemas.microsoft.com/office/powerpoint/2010/main" val="35799221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778452" y="393628"/>
            <a:ext cx="7991475" cy="935038"/>
          </a:xfrm>
        </p:spPr>
        <p:txBody>
          <a:bodyPr/>
          <a:lstStyle/>
          <a:p>
            <a:pPr eaLnBrk="1" hangingPunct="1"/>
            <a:r>
              <a:rPr lang="en-GB" altLang="en-US" dirty="0" err="1"/>
              <a:t>Sjogren’s</a:t>
            </a:r>
            <a:endParaRPr lang="en-GB" altLang="en-US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1000701" y="1430301"/>
            <a:ext cx="7546975" cy="4824413"/>
          </a:xfrm>
        </p:spPr>
        <p:txBody>
          <a:bodyPr/>
          <a:lstStyle/>
          <a:p>
            <a:r>
              <a:rPr lang="en-GB" altLang="en-US" sz="2000" dirty="0"/>
              <a:t>Chronic inflammatory and auto-immune disorder characterised by diminished lacrimal and salivary gland secretion (</a:t>
            </a:r>
            <a:r>
              <a:rPr lang="en-GB" altLang="en-US" sz="2000" dirty="0" err="1"/>
              <a:t>sicca</a:t>
            </a:r>
            <a:r>
              <a:rPr lang="en-GB" altLang="en-US" sz="2000" dirty="0"/>
              <a:t> complex) due to lymphocytic infiltration. </a:t>
            </a:r>
          </a:p>
          <a:p>
            <a:r>
              <a:rPr lang="en-GB" altLang="en-US" sz="2000" dirty="0"/>
              <a:t>May present with fatigue and dry eyes (</a:t>
            </a:r>
            <a:r>
              <a:rPr lang="en-GB" altLang="en-US" sz="2000" dirty="0" err="1"/>
              <a:t>keratoconjunctivitis</a:t>
            </a:r>
            <a:r>
              <a:rPr lang="en-GB" altLang="en-US" sz="2000" dirty="0"/>
              <a:t> </a:t>
            </a:r>
            <a:r>
              <a:rPr lang="en-GB" altLang="en-US" sz="2000" dirty="0" err="1"/>
              <a:t>sicca</a:t>
            </a:r>
            <a:r>
              <a:rPr lang="en-GB" altLang="en-US" sz="2000" dirty="0"/>
              <a:t>) and dry mouth (</a:t>
            </a:r>
            <a:r>
              <a:rPr lang="en-GB" altLang="en-US" sz="2000" dirty="0" err="1"/>
              <a:t>xerostomia</a:t>
            </a:r>
            <a:r>
              <a:rPr lang="en-GB" altLang="en-US" sz="2000" dirty="0"/>
              <a:t>). </a:t>
            </a:r>
          </a:p>
          <a:p>
            <a:r>
              <a:rPr lang="en-GB" altLang="en-US" sz="2000" dirty="0"/>
              <a:t>Diagnosed by positive ANAs, Ro and anti-La auto-antibodies, decreased saliva and tear production, lymphocytic infiltration in labial salivary gland biopsy. </a:t>
            </a:r>
          </a:p>
          <a:p>
            <a:r>
              <a:rPr lang="en-GB" altLang="en-US" sz="2000" dirty="0"/>
              <a:t>Treatment mainly symptomatic – unless vasculitis/MSK involvement  in which case - steroids and </a:t>
            </a:r>
            <a:r>
              <a:rPr lang="en-GB" altLang="en-US" sz="2000" dirty="0" err="1"/>
              <a:t>immunosupression</a:t>
            </a:r>
            <a:endParaRPr lang="en-GB" altLang="en-US" sz="2000" dirty="0"/>
          </a:p>
          <a:p>
            <a:pPr eaLnBrk="1" hangingPunct="1"/>
            <a:endParaRPr lang="en-US" altLang="en-US" dirty="0"/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38808954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Sjogren’s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Additional symptoms can include dryness of skin, nose, throat, vagina; arthralgias and myalgias; peripheral neuropathies; pulmonary, thyroid, and renal disorders; and lymphoma</a:t>
            </a:r>
          </a:p>
          <a:p>
            <a:r>
              <a:rPr lang="en-GB" altLang="en-US"/>
              <a:t>Can be: </a:t>
            </a:r>
          </a:p>
          <a:p>
            <a:pPr lvl="1"/>
            <a:r>
              <a:rPr lang="en-GB" altLang="en-US"/>
              <a:t>Primary</a:t>
            </a:r>
          </a:p>
          <a:p>
            <a:pPr lvl="1"/>
            <a:r>
              <a:rPr lang="en-GB" altLang="en-US"/>
              <a:t>Secondary such as with lupus, rheumatoid arthritis, and systemic sclerosis</a:t>
            </a:r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15600561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Case 4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628650" y="1643062"/>
            <a:ext cx="8255577" cy="4895850"/>
          </a:xfrm>
        </p:spPr>
        <p:txBody>
          <a:bodyPr/>
          <a:lstStyle/>
          <a:p>
            <a:r>
              <a:rPr lang="en-GB" altLang="en-US" sz="2400" dirty="0"/>
              <a:t>A 57-year-old man presents with a 6month history of slowly worsening leg weakness</a:t>
            </a:r>
          </a:p>
          <a:p>
            <a:r>
              <a:rPr lang="en-GB" altLang="en-US" sz="2400" dirty="0"/>
              <a:t>Recently had multiple falls and now experiences difficulties with fine tasks using his hands</a:t>
            </a:r>
          </a:p>
          <a:p>
            <a:r>
              <a:rPr lang="en-GB" altLang="en-US" sz="2400" dirty="0"/>
              <a:t>Generalised pain</a:t>
            </a:r>
          </a:p>
          <a:p>
            <a:r>
              <a:rPr lang="en-GB" altLang="en-US" sz="2400" dirty="0"/>
              <a:t>Facial rash mainly around eyes with eye lid swelling</a:t>
            </a:r>
          </a:p>
          <a:p>
            <a:r>
              <a:rPr lang="en-GB" altLang="en-US" sz="2400" dirty="0"/>
              <a:t>On further questioning weight loss and reduced appetite with some difficulty swallowing</a:t>
            </a: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6357059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Case 4</a:t>
            </a:r>
            <a:endParaRPr lang="en-US" altLang="en-US" dirty="0"/>
          </a:p>
        </p:txBody>
      </p:sp>
      <p:pic>
        <p:nvPicPr>
          <p:cNvPr id="6451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2094" y="1356848"/>
            <a:ext cx="6556952" cy="4168086"/>
          </a:xfrm>
        </p:spPr>
      </p:pic>
      <p:sp>
        <p:nvSpPr>
          <p:cNvPr id="6451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  <p:sp>
        <p:nvSpPr>
          <p:cNvPr id="64517" name="TextBox 5"/>
          <p:cNvSpPr txBox="1">
            <a:spLocks noChangeArrowheads="1"/>
          </p:cNvSpPr>
          <p:nvPr/>
        </p:nvSpPr>
        <p:spPr bwMode="auto">
          <a:xfrm>
            <a:off x="277813" y="4973638"/>
            <a:ext cx="7921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From the JAMA network</a:t>
            </a:r>
          </a:p>
        </p:txBody>
      </p:sp>
    </p:spTree>
    <p:extLst>
      <p:ext uri="{BB962C8B-B14F-4D97-AF65-F5344CB8AC3E}">
        <p14:creationId xmlns:p14="http://schemas.microsoft.com/office/powerpoint/2010/main" val="9128410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Case 4</a:t>
            </a:r>
            <a:endParaRPr lang="en-US" altLang="en-US"/>
          </a:p>
        </p:txBody>
      </p:sp>
      <p:pic>
        <p:nvPicPr>
          <p:cNvPr id="6553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0563" y="1690688"/>
            <a:ext cx="4803919" cy="4106738"/>
          </a:xfrm>
        </p:spPr>
      </p:pic>
      <p:sp>
        <p:nvSpPr>
          <p:cNvPr id="6554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35123366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Case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Wasting of muscles and proximal weakness in arms and legs bilaterally (power 3/5)</a:t>
            </a:r>
          </a:p>
          <a:p>
            <a:pPr>
              <a:defRPr/>
            </a:pPr>
            <a:r>
              <a:rPr lang="en-GB" dirty="0"/>
              <a:t>Can’t get out of chair</a:t>
            </a:r>
          </a:p>
          <a:p>
            <a:pPr>
              <a:defRPr/>
            </a:pPr>
            <a:r>
              <a:rPr lang="en-GB" dirty="0"/>
              <a:t>Attenuated patellar reflexes</a:t>
            </a:r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  <p:sp>
        <p:nvSpPr>
          <p:cNvPr id="6656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2854626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Case 1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altLang="en-US" dirty="0"/>
              <a:t>On further questioning 3-year history of Raynaud's disease, </a:t>
            </a:r>
            <a:r>
              <a:rPr lang="en-GB" altLang="en-US" dirty="0" err="1"/>
              <a:t>polyarthralgia</a:t>
            </a:r>
            <a:r>
              <a:rPr lang="en-GB" altLang="en-US" dirty="0"/>
              <a:t>, facial rash, and intermittent migraine</a:t>
            </a:r>
          </a:p>
          <a:p>
            <a:pPr lvl="1"/>
            <a:endParaRPr lang="en-GB" altLang="en-US" dirty="0"/>
          </a:p>
          <a:p>
            <a:pPr lvl="1"/>
            <a:r>
              <a:rPr lang="en-GB" altLang="en-US" dirty="0"/>
              <a:t>Physical examination reveals hypoxia, tachycardia, and normal blood pressure only</a:t>
            </a:r>
          </a:p>
          <a:p>
            <a:pPr lvl="1"/>
            <a:endParaRPr lang="en-GB" altLang="en-US" dirty="0"/>
          </a:p>
          <a:p>
            <a:pPr lvl="1"/>
            <a:r>
              <a:rPr lang="en-GB" altLang="en-US" dirty="0"/>
              <a:t>What investigations would you like in the acute setting?</a:t>
            </a:r>
          </a:p>
          <a:p>
            <a:pPr lvl="1"/>
            <a:r>
              <a:rPr lang="en-GB" altLang="en-US" dirty="0"/>
              <a:t>What differentials are you thinking of?</a:t>
            </a:r>
          </a:p>
          <a:p>
            <a:pPr lvl="1"/>
            <a:endParaRPr lang="en-GB" altLang="en-US" dirty="0"/>
          </a:p>
          <a:p>
            <a:pPr lvl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700897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Case 4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Bloods show high ALT/AST, LDH increased</a:t>
            </a:r>
          </a:p>
          <a:p>
            <a:r>
              <a:rPr lang="en-GB" altLang="en-US" dirty="0"/>
              <a:t>High CK</a:t>
            </a:r>
          </a:p>
          <a:p>
            <a:r>
              <a:rPr lang="en-GB" altLang="en-US" dirty="0"/>
              <a:t>Anti Jo Abs +</a:t>
            </a:r>
            <a:r>
              <a:rPr lang="en-GB" altLang="en-US" dirty="0" err="1"/>
              <a:t>ve</a:t>
            </a:r>
            <a:endParaRPr lang="en-GB" altLang="en-US" dirty="0"/>
          </a:p>
          <a:p>
            <a:endParaRPr lang="en-GB" altLang="en-US" dirty="0"/>
          </a:p>
          <a:p>
            <a:r>
              <a:rPr lang="en-GB" altLang="en-US" dirty="0"/>
              <a:t>What next?</a:t>
            </a:r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6758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22945644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Case 4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Bloods show high ALT/AST, LDH increased</a:t>
            </a:r>
          </a:p>
          <a:p>
            <a:r>
              <a:rPr lang="en-GB" altLang="en-US"/>
              <a:t>High CK</a:t>
            </a:r>
          </a:p>
          <a:p>
            <a:r>
              <a:rPr lang="en-GB" altLang="en-US"/>
              <a:t>Anti Jo Abs +ve</a:t>
            </a:r>
          </a:p>
          <a:p>
            <a:endParaRPr lang="en-GB" altLang="en-US"/>
          </a:p>
          <a:p>
            <a:r>
              <a:rPr lang="en-GB" altLang="en-US"/>
              <a:t>What next?</a:t>
            </a:r>
          </a:p>
          <a:p>
            <a:r>
              <a:rPr lang="en-GB" altLang="en-US"/>
              <a:t>Biopsy:</a:t>
            </a:r>
          </a:p>
          <a:p>
            <a:pPr lvl="1"/>
            <a:r>
              <a:rPr lang="en-GB" altLang="en-US"/>
              <a:t>Lots of inflammation and necrosis</a:t>
            </a:r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</p:txBody>
      </p:sp>
      <p:sp>
        <p:nvSpPr>
          <p:cNvPr id="68612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33494112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628650" y="492124"/>
            <a:ext cx="7993062" cy="935038"/>
          </a:xfrm>
        </p:spPr>
        <p:txBody>
          <a:bodyPr/>
          <a:lstStyle/>
          <a:p>
            <a:pPr eaLnBrk="1" hangingPunct="1"/>
            <a:r>
              <a:rPr lang="en-GB" altLang="en-US" dirty="0"/>
              <a:t>Inflammatory </a:t>
            </a:r>
            <a:r>
              <a:rPr lang="en-GB" altLang="en-US" dirty="0" err="1"/>
              <a:t>Polymyopathies</a:t>
            </a:r>
            <a:endParaRPr lang="en-GB" altLang="en-US" dirty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814532" y="1427162"/>
            <a:ext cx="8928100" cy="5111750"/>
          </a:xfrm>
        </p:spPr>
        <p:txBody>
          <a:bodyPr/>
          <a:lstStyle/>
          <a:p>
            <a:r>
              <a:rPr lang="en-GB" altLang="en-US" sz="2400" dirty="0"/>
              <a:t>Heterogeneous group of muscular disorders characterised by progressive muscle weakness</a:t>
            </a:r>
          </a:p>
          <a:p>
            <a:r>
              <a:rPr lang="en-GB" altLang="en-US" sz="2400" dirty="0"/>
              <a:t>Presentation is sub-acute or chronic - rarely acute </a:t>
            </a:r>
          </a:p>
          <a:p>
            <a:r>
              <a:rPr lang="en-GB" altLang="en-US" sz="2400" dirty="0"/>
              <a:t>Have in common the presence of moderate-to-severe proximal muscle weakness and inflammation on muscle biopsy</a:t>
            </a:r>
          </a:p>
          <a:p>
            <a:pPr eaLnBrk="1" hangingPunct="1"/>
            <a:r>
              <a:rPr lang="en-GB" altLang="en-US" sz="2400" dirty="0"/>
              <a:t>They are divided into 3 groups:</a:t>
            </a:r>
          </a:p>
          <a:p>
            <a:pPr lvl="1" eaLnBrk="1" hangingPunct="1"/>
            <a:r>
              <a:rPr lang="en-GB" altLang="en-US" sz="2400" dirty="0" err="1"/>
              <a:t>Polymyositis</a:t>
            </a:r>
            <a:r>
              <a:rPr lang="en-GB" altLang="en-US" sz="2400" dirty="0"/>
              <a:t>, </a:t>
            </a:r>
          </a:p>
          <a:p>
            <a:pPr lvl="1" eaLnBrk="1" hangingPunct="1"/>
            <a:r>
              <a:rPr lang="en-GB" altLang="en-US" sz="2400" dirty="0" err="1"/>
              <a:t>Dermatomyositis</a:t>
            </a:r>
            <a:endParaRPr lang="en-GB" altLang="en-US" sz="2400" dirty="0"/>
          </a:p>
          <a:p>
            <a:pPr lvl="2" eaLnBrk="1" hangingPunct="1"/>
            <a:r>
              <a:rPr lang="en-GB" altLang="en-US" sz="1600" dirty="0" err="1"/>
              <a:t>Polymyositis</a:t>
            </a:r>
            <a:r>
              <a:rPr lang="en-GB" altLang="en-US" sz="1600" dirty="0"/>
              <a:t> and </a:t>
            </a:r>
            <a:r>
              <a:rPr lang="en-GB" altLang="en-US" sz="1600" dirty="0" err="1"/>
              <a:t>dermatomyositis</a:t>
            </a:r>
            <a:r>
              <a:rPr lang="en-GB" altLang="en-US" sz="1600" dirty="0"/>
              <a:t> seem to have an autoimmune pathogenesis</a:t>
            </a:r>
          </a:p>
          <a:p>
            <a:pPr lvl="1" eaLnBrk="1" hangingPunct="1"/>
            <a:r>
              <a:rPr lang="en-GB" altLang="en-US" sz="2400" dirty="0"/>
              <a:t>Inclusion body myositis</a:t>
            </a:r>
            <a:r>
              <a:rPr lang="en-GB" altLang="en-US" dirty="0"/>
              <a:t> –</a:t>
            </a:r>
            <a:r>
              <a:rPr lang="en-GB" altLang="en-US" sz="2400" dirty="0"/>
              <a:t> autoimmune and degenerative</a:t>
            </a:r>
            <a:endParaRPr lang="en-US" altLang="en-US" sz="2400" dirty="0"/>
          </a:p>
        </p:txBody>
      </p:sp>
      <p:sp>
        <p:nvSpPr>
          <p:cNvPr id="6963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26290658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Inflammatory Polymyopathies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844407" y="1473922"/>
            <a:ext cx="7873566" cy="4598987"/>
          </a:xfrm>
        </p:spPr>
        <p:txBody>
          <a:bodyPr/>
          <a:lstStyle/>
          <a:p>
            <a:r>
              <a:rPr lang="en-GB" altLang="en-US" dirty="0"/>
              <a:t>Primary idiopathic </a:t>
            </a:r>
            <a:r>
              <a:rPr lang="en-GB" altLang="en-US" dirty="0" err="1"/>
              <a:t>polymyositis</a:t>
            </a:r>
            <a:r>
              <a:rPr lang="en-GB" altLang="en-US" dirty="0"/>
              <a:t> </a:t>
            </a:r>
          </a:p>
          <a:p>
            <a:r>
              <a:rPr lang="en-GB" altLang="en-US" dirty="0"/>
              <a:t>Primary idiopathic </a:t>
            </a:r>
            <a:r>
              <a:rPr lang="en-GB" altLang="en-US" dirty="0" err="1"/>
              <a:t>dermatomyositis</a:t>
            </a:r>
            <a:r>
              <a:rPr lang="en-GB" altLang="en-US" dirty="0"/>
              <a:t> </a:t>
            </a:r>
          </a:p>
          <a:p>
            <a:r>
              <a:rPr lang="en-GB" altLang="en-US" dirty="0" err="1"/>
              <a:t>Polymyositis</a:t>
            </a:r>
            <a:r>
              <a:rPr lang="en-GB" altLang="en-US" dirty="0"/>
              <a:t> or </a:t>
            </a:r>
            <a:r>
              <a:rPr lang="en-GB" altLang="en-US" dirty="0" err="1"/>
              <a:t>dermatomyositis</a:t>
            </a:r>
            <a:r>
              <a:rPr lang="en-GB" altLang="en-US" dirty="0"/>
              <a:t> with malignancy</a:t>
            </a:r>
          </a:p>
          <a:p>
            <a:r>
              <a:rPr lang="en-GB" altLang="en-US" dirty="0" err="1"/>
              <a:t>Polymyositis</a:t>
            </a:r>
            <a:r>
              <a:rPr lang="en-GB" altLang="en-US" dirty="0"/>
              <a:t> or </a:t>
            </a:r>
            <a:r>
              <a:rPr lang="en-GB" altLang="en-US" dirty="0" err="1"/>
              <a:t>dermatomyositis</a:t>
            </a:r>
            <a:r>
              <a:rPr lang="en-GB" altLang="en-US" dirty="0"/>
              <a:t> associated with other connective tissue diseases </a:t>
            </a:r>
          </a:p>
          <a:p>
            <a:r>
              <a:rPr lang="en-GB" altLang="en-US" dirty="0"/>
              <a:t> Others</a:t>
            </a:r>
          </a:p>
          <a:p>
            <a:pPr lvl="1"/>
            <a:r>
              <a:rPr lang="en-GB" altLang="en-US" sz="2000" dirty="0"/>
              <a:t>Juvenile and inclusion body</a:t>
            </a:r>
          </a:p>
        </p:txBody>
      </p:sp>
      <p:sp>
        <p:nvSpPr>
          <p:cNvPr id="7066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36527932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628650" y="424152"/>
            <a:ext cx="7991475" cy="935037"/>
          </a:xfrm>
        </p:spPr>
        <p:txBody>
          <a:bodyPr/>
          <a:lstStyle/>
          <a:p>
            <a:r>
              <a:rPr lang="en-GB" altLang="en-US" dirty="0"/>
              <a:t>Inflammatory </a:t>
            </a:r>
            <a:r>
              <a:rPr lang="en-GB" altLang="en-US" dirty="0" err="1"/>
              <a:t>Polymyopathies</a:t>
            </a:r>
            <a:endParaRPr lang="en-GB" altLang="en-US" dirty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783359" y="1460500"/>
            <a:ext cx="7737186" cy="4895850"/>
          </a:xfrm>
        </p:spPr>
        <p:txBody>
          <a:bodyPr/>
          <a:lstStyle/>
          <a:p>
            <a:r>
              <a:rPr lang="en-GB" altLang="en-US" dirty="0" err="1"/>
              <a:t>Polymyositis</a:t>
            </a:r>
            <a:r>
              <a:rPr lang="en-GB" altLang="en-US" dirty="0"/>
              <a:t> is seen after the second decade of life and very rarely in childhood </a:t>
            </a:r>
          </a:p>
          <a:p>
            <a:r>
              <a:rPr lang="en-GB" altLang="en-US" dirty="0"/>
              <a:t>More common in women</a:t>
            </a:r>
          </a:p>
          <a:p>
            <a:r>
              <a:rPr lang="en-GB" altLang="en-US" dirty="0"/>
              <a:t>1 in 30,000</a:t>
            </a:r>
          </a:p>
          <a:p>
            <a:r>
              <a:rPr lang="en-GB" altLang="en-US" dirty="0"/>
              <a:t>Infective trigger in genetically susceptible people: </a:t>
            </a:r>
          </a:p>
          <a:p>
            <a:pPr lvl="1"/>
            <a:r>
              <a:rPr lang="en-GB" altLang="en-US" sz="2000" dirty="0"/>
              <a:t>Several viruses including </a:t>
            </a:r>
            <a:r>
              <a:rPr lang="en-GB" altLang="en-US" sz="2000" dirty="0" err="1"/>
              <a:t>coxsackievirus</a:t>
            </a:r>
            <a:r>
              <a:rPr lang="en-GB" altLang="en-US" sz="2000" dirty="0"/>
              <a:t>, influenza virus, retroviruses, cytomegalovirus, and Epstein-Barr virus (EBV) seem to be associated with these myopathies</a:t>
            </a:r>
          </a:p>
          <a:p>
            <a:endParaRPr lang="en-GB" altLang="en-US" dirty="0"/>
          </a:p>
        </p:txBody>
      </p:sp>
      <p:sp>
        <p:nvSpPr>
          <p:cNvPr id="7168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27431738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628650" y="410368"/>
            <a:ext cx="7886700" cy="1325563"/>
          </a:xfrm>
        </p:spPr>
        <p:txBody>
          <a:bodyPr/>
          <a:lstStyle/>
          <a:p>
            <a:r>
              <a:rPr lang="en-GB" altLang="en-US"/>
              <a:t>Inflammatory Polymyopathies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732559" y="1735931"/>
            <a:ext cx="7289223" cy="4351338"/>
          </a:xfrm>
        </p:spPr>
        <p:txBody>
          <a:bodyPr/>
          <a:lstStyle/>
          <a:p>
            <a:r>
              <a:rPr lang="en-GB" altLang="en-US" dirty="0"/>
              <a:t>In </a:t>
            </a:r>
            <a:r>
              <a:rPr lang="en-GB" altLang="en-US" dirty="0" err="1"/>
              <a:t>polymyositis</a:t>
            </a:r>
            <a:r>
              <a:rPr lang="en-GB" altLang="en-US" dirty="0"/>
              <a:t>, </a:t>
            </a:r>
          </a:p>
          <a:p>
            <a:pPr lvl="1"/>
            <a:r>
              <a:rPr lang="en-GB" altLang="en-US" sz="2000" dirty="0"/>
              <a:t>major histocompatibility complex-1 mediate cytotoxicity by CD8 T cells</a:t>
            </a:r>
          </a:p>
          <a:p>
            <a:pPr lvl="1"/>
            <a:r>
              <a:rPr lang="en-GB" altLang="en-US" sz="2000" dirty="0"/>
              <a:t>immunological synapses form between CD8 T cells and MHC-1 expressed on muscle fibres – inflammation and necrosis</a:t>
            </a:r>
          </a:p>
        </p:txBody>
      </p:sp>
      <p:sp>
        <p:nvSpPr>
          <p:cNvPr id="7270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20356184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Inflammatory Polymyopathies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Patients with </a:t>
            </a:r>
            <a:r>
              <a:rPr lang="en-GB" altLang="en-US" dirty="0" err="1"/>
              <a:t>polymyositis</a:t>
            </a:r>
            <a:r>
              <a:rPr lang="en-GB" altLang="en-US" dirty="0"/>
              <a:t> have double increased risk of developing cancer compared with the general population</a:t>
            </a:r>
          </a:p>
          <a:p>
            <a:r>
              <a:rPr lang="en-GB" altLang="en-US" dirty="0"/>
              <a:t>The most frequent malignancies observed </a:t>
            </a:r>
          </a:p>
          <a:p>
            <a:pPr lvl="1"/>
            <a:r>
              <a:rPr lang="en-GB" altLang="en-US" dirty="0"/>
              <a:t>Non-Hodgkin's lymphoma, lung cancer, and bladder cancer</a:t>
            </a:r>
          </a:p>
        </p:txBody>
      </p:sp>
      <p:sp>
        <p:nvSpPr>
          <p:cNvPr id="73732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7712381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Inflammatory Polymyopathies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628650" y="1747838"/>
            <a:ext cx="7694468" cy="4608512"/>
          </a:xfrm>
        </p:spPr>
        <p:txBody>
          <a:bodyPr/>
          <a:lstStyle/>
          <a:p>
            <a:r>
              <a:rPr lang="en-GB" altLang="en-US" dirty="0" err="1"/>
              <a:t>Dermatomyositis</a:t>
            </a:r>
            <a:endParaRPr lang="en-GB" altLang="en-US" dirty="0"/>
          </a:p>
          <a:p>
            <a:pPr lvl="1"/>
            <a:r>
              <a:rPr lang="en-GB" altLang="en-US" dirty="0"/>
              <a:t>UV radiation intensity has been shown to be the strongest contributor to </a:t>
            </a:r>
            <a:r>
              <a:rPr lang="en-GB" altLang="en-US" dirty="0" err="1"/>
              <a:t>dermatomyositis</a:t>
            </a:r>
            <a:endParaRPr lang="en-GB" altLang="en-US" dirty="0"/>
          </a:p>
          <a:p>
            <a:pPr lvl="1"/>
            <a:r>
              <a:rPr lang="en-GB" altLang="en-US" dirty="0"/>
              <a:t>Primary antigen target consists of components of the vascular endothelium of the larger </a:t>
            </a:r>
            <a:r>
              <a:rPr lang="en-GB" altLang="en-US" dirty="0" err="1"/>
              <a:t>endomysial</a:t>
            </a:r>
            <a:r>
              <a:rPr lang="en-GB" altLang="en-US" dirty="0"/>
              <a:t> blood vessels</a:t>
            </a:r>
          </a:p>
          <a:p>
            <a:pPr lvl="1"/>
            <a:r>
              <a:rPr lang="en-GB" altLang="en-US" dirty="0"/>
              <a:t>Lymphocytic response results in capillary necrosis, micro-infarction, inflammation and cell then spread into muscles</a:t>
            </a:r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21295288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576263" y="112713"/>
            <a:ext cx="7991475" cy="935037"/>
          </a:xfrm>
        </p:spPr>
        <p:txBody>
          <a:bodyPr/>
          <a:lstStyle/>
          <a:p>
            <a:r>
              <a:rPr lang="en-GB" altLang="en-US"/>
              <a:t>Inflammatory Polymyopathies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576263" y="1402556"/>
            <a:ext cx="8401482" cy="4598987"/>
          </a:xfrm>
        </p:spPr>
        <p:txBody>
          <a:bodyPr/>
          <a:lstStyle/>
          <a:p>
            <a:r>
              <a:rPr lang="en-GB" altLang="en-US" sz="2400" dirty="0"/>
              <a:t>In </a:t>
            </a:r>
            <a:r>
              <a:rPr lang="en-GB" altLang="en-US" sz="2400" dirty="0" err="1"/>
              <a:t>dermatomyositis</a:t>
            </a:r>
            <a:r>
              <a:rPr lang="en-GB" altLang="en-US" sz="2400" dirty="0"/>
              <a:t> the following skin lesions are characteristic: </a:t>
            </a:r>
          </a:p>
          <a:p>
            <a:pPr lvl="1"/>
            <a:r>
              <a:rPr lang="en-GB" altLang="en-US" sz="2000" dirty="0"/>
              <a:t>Heliotrope rash with eyelid oedema </a:t>
            </a:r>
          </a:p>
          <a:p>
            <a:pPr lvl="1"/>
            <a:r>
              <a:rPr lang="en-GB" altLang="en-US" sz="2000" dirty="0"/>
              <a:t>Facial rash </a:t>
            </a:r>
          </a:p>
          <a:p>
            <a:pPr lvl="1"/>
            <a:r>
              <a:rPr lang="en-GB" altLang="en-US" sz="2000" dirty="0" err="1"/>
              <a:t>Gottron's</a:t>
            </a:r>
            <a:r>
              <a:rPr lang="en-GB" altLang="en-US" sz="2000" dirty="0"/>
              <a:t> papules, (erythema of knuckles accompanied by a raised </a:t>
            </a:r>
            <a:r>
              <a:rPr lang="en-GB" altLang="en-US" sz="2000" dirty="0" err="1"/>
              <a:t>violaceous</a:t>
            </a:r>
            <a:r>
              <a:rPr lang="en-GB" altLang="en-US" sz="2000" dirty="0"/>
              <a:t> scaly eruption) </a:t>
            </a:r>
          </a:p>
          <a:p>
            <a:pPr lvl="1"/>
            <a:r>
              <a:rPr lang="en-GB" altLang="en-US" sz="2000" dirty="0"/>
              <a:t>Erythematous rash over the knees, elbows, malleoli, and at the base of the neck and upper chest, forming a V sign </a:t>
            </a:r>
          </a:p>
          <a:p>
            <a:pPr lvl="1"/>
            <a:r>
              <a:rPr lang="en-GB" altLang="en-US" sz="2000" dirty="0"/>
              <a:t>Nail fold changes such as dilation of capillary loops of </a:t>
            </a:r>
            <a:r>
              <a:rPr lang="en-GB" altLang="en-US" sz="2000" dirty="0" err="1"/>
              <a:t>periungual</a:t>
            </a:r>
            <a:r>
              <a:rPr lang="en-GB" altLang="en-US" sz="2000" dirty="0"/>
              <a:t> area</a:t>
            </a:r>
            <a:endParaRPr lang="en-GB" altLang="en-US" sz="1400" dirty="0"/>
          </a:p>
          <a:p>
            <a:endParaRPr lang="en-GB" altLang="en-US" dirty="0"/>
          </a:p>
        </p:txBody>
      </p:sp>
      <p:sp>
        <p:nvSpPr>
          <p:cNvPr id="7578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40326745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730" y="828258"/>
            <a:ext cx="6043613" cy="4525963"/>
          </a:xfrm>
        </p:spPr>
      </p:pic>
      <p:sp>
        <p:nvSpPr>
          <p:cNvPr id="78852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3277588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CXR</a:t>
            </a:r>
          </a:p>
          <a:p>
            <a:r>
              <a:rPr lang="en-GB" dirty="0"/>
              <a:t>ECG</a:t>
            </a:r>
          </a:p>
          <a:p>
            <a:r>
              <a:rPr lang="en-GB" dirty="0"/>
              <a:t>Bloods</a:t>
            </a:r>
          </a:p>
          <a:p>
            <a:endParaRPr lang="en-GB" dirty="0"/>
          </a:p>
          <a:p>
            <a:r>
              <a:rPr lang="en-GB" dirty="0"/>
              <a:t>What are you ruling in / out with these tests?</a:t>
            </a:r>
          </a:p>
        </p:txBody>
      </p:sp>
    </p:spTree>
    <p:extLst>
      <p:ext uri="{BB962C8B-B14F-4D97-AF65-F5344CB8AC3E}">
        <p14:creationId xmlns:p14="http://schemas.microsoft.com/office/powerpoint/2010/main" val="24495415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Inflammatory </a:t>
            </a:r>
            <a:r>
              <a:rPr lang="en-GB" altLang="en-US" dirty="0" err="1"/>
              <a:t>Polymyopathies</a:t>
            </a:r>
            <a:endParaRPr lang="en-GB" altLang="en-US" dirty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3 to 6 times increased risk of developing cancer in </a:t>
            </a:r>
            <a:r>
              <a:rPr lang="en-GB" altLang="en-US" dirty="0" err="1"/>
              <a:t>dermatomyositis</a:t>
            </a:r>
            <a:endParaRPr lang="en-GB" altLang="en-US" dirty="0"/>
          </a:p>
          <a:p>
            <a:r>
              <a:rPr lang="en-GB" altLang="en-US" dirty="0"/>
              <a:t>58% of neoplasms occurring after myositis diagnosis</a:t>
            </a:r>
          </a:p>
          <a:p>
            <a:r>
              <a:rPr lang="en-GB" altLang="en-US" dirty="0"/>
              <a:t>Most frequent malignancies are:</a:t>
            </a:r>
          </a:p>
          <a:p>
            <a:pPr lvl="1"/>
            <a:r>
              <a:rPr lang="en-GB" altLang="en-US" sz="2000" dirty="0"/>
              <a:t>Ovarian cancer </a:t>
            </a:r>
          </a:p>
          <a:p>
            <a:pPr lvl="1"/>
            <a:r>
              <a:rPr lang="en-GB" altLang="en-US" sz="2000" dirty="0"/>
              <a:t>Pancreatic cancer</a:t>
            </a:r>
          </a:p>
          <a:p>
            <a:pPr lvl="1"/>
            <a:r>
              <a:rPr lang="en-GB" altLang="en-US" sz="2000" dirty="0"/>
              <a:t>Non-Hodgkin's lymphoma</a:t>
            </a:r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41235035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Inflammatory Polymyopathies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750166" y="1676400"/>
            <a:ext cx="7643668" cy="4679950"/>
          </a:xfrm>
        </p:spPr>
        <p:txBody>
          <a:bodyPr/>
          <a:lstStyle/>
          <a:p>
            <a:r>
              <a:rPr lang="en-GB" altLang="en-US" sz="2400" dirty="0"/>
              <a:t>Proximal symmetrical muscle weakness</a:t>
            </a:r>
          </a:p>
          <a:p>
            <a:r>
              <a:rPr lang="en-GB" altLang="en-US" sz="2400" dirty="0"/>
              <a:t>Most commonly between the ages of 40 and 60 years</a:t>
            </a:r>
          </a:p>
          <a:p>
            <a:r>
              <a:rPr lang="en-GB" altLang="en-US" sz="2400" dirty="0"/>
              <a:t>Increased difficulties in performing motor tasks predominantly requiring proximal muscles</a:t>
            </a:r>
          </a:p>
          <a:p>
            <a:pPr lvl="1"/>
            <a:r>
              <a:rPr lang="en-GB" altLang="en-US" sz="2400" dirty="0"/>
              <a:t>Getting up from a chair, climbing steps, and combing hair. </a:t>
            </a:r>
          </a:p>
          <a:p>
            <a:r>
              <a:rPr lang="en-GB" altLang="en-US" sz="2400" dirty="0"/>
              <a:t>Fine motor tasks that depend on distal muscles affected:</a:t>
            </a:r>
          </a:p>
          <a:p>
            <a:pPr lvl="1"/>
            <a:r>
              <a:rPr lang="en-GB" altLang="en-US" sz="2400" dirty="0"/>
              <a:t>Sewing, knitting, or writing (late in the course of </a:t>
            </a:r>
            <a:r>
              <a:rPr lang="en-GB" altLang="en-US" sz="2400" dirty="0" err="1"/>
              <a:t>dermatomyositis</a:t>
            </a:r>
            <a:r>
              <a:rPr lang="en-GB" altLang="en-US" sz="2400" dirty="0"/>
              <a:t> and </a:t>
            </a:r>
            <a:r>
              <a:rPr lang="en-GB" altLang="en-US" sz="2400" dirty="0" err="1"/>
              <a:t>polymyositis</a:t>
            </a:r>
            <a:r>
              <a:rPr lang="en-GB" altLang="en-US" sz="2400" dirty="0"/>
              <a:t>)</a:t>
            </a:r>
          </a:p>
          <a:p>
            <a:endParaRPr lang="en-GB" altLang="en-US" dirty="0"/>
          </a:p>
        </p:txBody>
      </p:sp>
      <p:sp>
        <p:nvSpPr>
          <p:cNvPr id="8090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28939294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Inflammatory Polymyopathies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742950" y="1690688"/>
            <a:ext cx="7886700" cy="4351338"/>
          </a:xfrm>
        </p:spPr>
        <p:txBody>
          <a:bodyPr/>
          <a:lstStyle/>
          <a:p>
            <a:r>
              <a:rPr lang="en-GB" altLang="en-US" sz="2400" dirty="0" err="1"/>
              <a:t>Extramuscular</a:t>
            </a:r>
            <a:r>
              <a:rPr lang="en-GB" altLang="en-US" sz="2400" dirty="0"/>
              <a:t> symptoms include:</a:t>
            </a:r>
          </a:p>
          <a:p>
            <a:pPr lvl="1"/>
            <a:r>
              <a:rPr lang="en-GB" altLang="en-US" sz="2000" dirty="0"/>
              <a:t>Arthralgia</a:t>
            </a:r>
          </a:p>
          <a:p>
            <a:pPr lvl="1"/>
            <a:r>
              <a:rPr lang="en-GB" altLang="en-US" sz="2000" dirty="0"/>
              <a:t>Dysphagia</a:t>
            </a:r>
          </a:p>
          <a:p>
            <a:pPr lvl="1"/>
            <a:r>
              <a:rPr lang="en-GB" altLang="en-US" sz="2000" dirty="0"/>
              <a:t>Shortness of breath</a:t>
            </a:r>
          </a:p>
          <a:p>
            <a:pPr lvl="1"/>
            <a:r>
              <a:rPr lang="en-GB" altLang="en-US" sz="2000" dirty="0"/>
              <a:t>Palpitations</a:t>
            </a:r>
          </a:p>
          <a:p>
            <a:pPr lvl="1"/>
            <a:r>
              <a:rPr lang="en-GB" altLang="en-US" sz="2000" dirty="0"/>
              <a:t>Syncope</a:t>
            </a:r>
          </a:p>
          <a:p>
            <a:pPr lvl="1"/>
            <a:r>
              <a:rPr lang="en-GB" altLang="en-US" sz="2000" dirty="0"/>
              <a:t>Weight loss</a:t>
            </a:r>
          </a:p>
          <a:p>
            <a:pPr lvl="1"/>
            <a:r>
              <a:rPr lang="en-GB" altLang="en-US" sz="2000" dirty="0"/>
              <a:t>Fatigue</a:t>
            </a:r>
          </a:p>
          <a:p>
            <a:pPr lvl="1"/>
            <a:r>
              <a:rPr lang="en-GB" altLang="en-US" sz="2000" dirty="0"/>
              <a:t>Skin lesions </a:t>
            </a:r>
          </a:p>
          <a:p>
            <a:pPr lvl="1"/>
            <a:r>
              <a:rPr lang="en-GB" altLang="en-US" sz="2000" dirty="0"/>
              <a:t>MI symptoms</a:t>
            </a:r>
          </a:p>
          <a:p>
            <a:r>
              <a:rPr lang="en-GB" altLang="en-US" sz="2400" dirty="0"/>
              <a:t>One third of patients with </a:t>
            </a:r>
            <a:r>
              <a:rPr lang="en-GB" altLang="en-US" sz="2400" dirty="0" err="1"/>
              <a:t>polymyositis</a:t>
            </a:r>
            <a:r>
              <a:rPr lang="en-GB" altLang="en-US" sz="2400" dirty="0"/>
              <a:t> have pain and muscle tenderness </a:t>
            </a:r>
          </a:p>
          <a:p>
            <a:endParaRPr lang="en-GB" altLang="en-US" dirty="0"/>
          </a:p>
        </p:txBody>
      </p:sp>
      <p:sp>
        <p:nvSpPr>
          <p:cNvPr id="8192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20474315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Inflammatory Polymyopathies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8"/>
            <a:ext cx="8255577" cy="4679950"/>
          </a:xfrm>
        </p:spPr>
        <p:txBody>
          <a:bodyPr/>
          <a:lstStyle/>
          <a:p>
            <a:pPr>
              <a:defRPr/>
            </a:pPr>
            <a:r>
              <a:rPr lang="en-GB" dirty="0"/>
              <a:t>Diagnosis is confirmed </a:t>
            </a:r>
          </a:p>
          <a:p>
            <a:pPr lvl="1">
              <a:defRPr/>
            </a:pPr>
            <a:r>
              <a:rPr lang="en-GB" sz="2000" dirty="0"/>
              <a:t>By elevated serum muscle-derived enzymes (CK)</a:t>
            </a:r>
          </a:p>
          <a:p>
            <a:pPr lvl="1">
              <a:defRPr/>
            </a:pPr>
            <a:r>
              <a:rPr lang="en-GB" sz="2000" dirty="0"/>
              <a:t>25% have Anti Jo Abs (identifies risk of lung fibrosis as &gt;75% of Jo +</a:t>
            </a:r>
            <a:r>
              <a:rPr lang="en-GB" sz="2000" dirty="0" err="1"/>
              <a:t>ve</a:t>
            </a:r>
            <a:r>
              <a:rPr lang="en-GB" sz="2000" dirty="0"/>
              <a:t> will develop it) </a:t>
            </a:r>
          </a:p>
          <a:p>
            <a:pPr lvl="1">
              <a:defRPr/>
            </a:pPr>
            <a:r>
              <a:rPr lang="en-GB" sz="2000" dirty="0"/>
              <a:t>Typical electromyography (EMG) findings</a:t>
            </a:r>
          </a:p>
          <a:p>
            <a:pPr lvl="1">
              <a:defRPr/>
            </a:pPr>
            <a:r>
              <a:rPr lang="en-GB" sz="2000" dirty="0"/>
              <a:t>Inflammation and necrosis on muscle biopsy </a:t>
            </a:r>
          </a:p>
          <a:p>
            <a:pPr lvl="1">
              <a:defRPr/>
            </a:pPr>
            <a:endParaRPr lang="en-GB" dirty="0"/>
          </a:p>
          <a:p>
            <a:pPr marL="0" indent="0">
              <a:buFontTx/>
              <a:buNone/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8294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42032493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Inflammatory Polymyopathies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GB" altLang="en-US" sz="2000" dirty="0"/>
              <a:t>Lactate dehydrogenase (LDH), myoglobin, and aspartate aminotransferase (AST) and alanine aminotransferase (ALT) are part of the initial work-up and may be elevated</a:t>
            </a:r>
          </a:p>
          <a:p>
            <a:pPr marL="685800" lvl="2" indent="-342900">
              <a:buFontTx/>
              <a:buChar char="•"/>
            </a:pPr>
            <a:r>
              <a:rPr lang="en-GB" altLang="en-US" sz="1700" dirty="0"/>
              <a:t>Non-specific for muscle injury</a:t>
            </a:r>
          </a:p>
          <a:p>
            <a:endParaRPr lang="en-GB" altLang="en-US" dirty="0"/>
          </a:p>
        </p:txBody>
      </p:sp>
      <p:sp>
        <p:nvSpPr>
          <p:cNvPr id="83972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1935284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Inflammatory Polymyopathies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Treatment</a:t>
            </a:r>
          </a:p>
          <a:p>
            <a:pPr lvl="1"/>
            <a:r>
              <a:rPr lang="en-GB" altLang="en-US" dirty="0"/>
              <a:t>Corticosteroids are first-line therapy (IV or Oral depending on severity of presentation)</a:t>
            </a:r>
          </a:p>
          <a:p>
            <a:pPr lvl="1"/>
            <a:r>
              <a:rPr lang="en-GB" altLang="en-US" dirty="0"/>
              <a:t>Intravenous immunoglobulin, methotrexate, and azathioprine are used as second-line therapy or if life threatening attacks </a:t>
            </a:r>
          </a:p>
          <a:p>
            <a:pPr lvl="1"/>
            <a:r>
              <a:rPr lang="en-GB" altLang="en-US" dirty="0"/>
              <a:t>Third-line therapies include cyclophosphamide, </a:t>
            </a:r>
            <a:r>
              <a:rPr lang="en-GB" altLang="en-US" dirty="0" err="1"/>
              <a:t>mycophenolate</a:t>
            </a:r>
            <a:r>
              <a:rPr lang="en-GB" altLang="en-US" dirty="0"/>
              <a:t>, </a:t>
            </a:r>
            <a:r>
              <a:rPr lang="en-GB" altLang="en-US" dirty="0" err="1"/>
              <a:t>ciclosporin</a:t>
            </a:r>
            <a:r>
              <a:rPr lang="en-GB" altLang="en-US" dirty="0"/>
              <a:t>, and </a:t>
            </a:r>
            <a:r>
              <a:rPr lang="en-GB" altLang="en-US" dirty="0" err="1"/>
              <a:t>tacrolimus</a:t>
            </a:r>
            <a:endParaRPr lang="en-GB" altLang="en-US" dirty="0"/>
          </a:p>
        </p:txBody>
      </p:sp>
      <p:sp>
        <p:nvSpPr>
          <p:cNvPr id="8499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343097359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Learning Outcomes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Systemic Lupus Erythematosus (SLE) </a:t>
            </a:r>
          </a:p>
          <a:p>
            <a:pPr eaLnBrk="1" hangingPunct="1"/>
            <a:r>
              <a:rPr lang="en-GB" altLang="en-US"/>
              <a:t>Antiphospholipid syndrome </a:t>
            </a:r>
          </a:p>
          <a:p>
            <a:pPr eaLnBrk="1" hangingPunct="1"/>
            <a:r>
              <a:rPr lang="en-GB" altLang="en-US"/>
              <a:t>Systemic sclerosis (Scleroderma) </a:t>
            </a:r>
          </a:p>
          <a:p>
            <a:pPr eaLnBrk="1" hangingPunct="1"/>
            <a:r>
              <a:rPr lang="en-GB" altLang="en-US"/>
              <a:t>Raynaud’s phenomenon </a:t>
            </a:r>
          </a:p>
          <a:p>
            <a:pPr eaLnBrk="1" hangingPunct="1"/>
            <a:r>
              <a:rPr lang="en-GB" altLang="en-US"/>
              <a:t>Sjogren's syndrome </a:t>
            </a:r>
          </a:p>
          <a:p>
            <a:pPr eaLnBrk="1" hangingPunct="1"/>
            <a:r>
              <a:rPr lang="en-GB" altLang="en-US"/>
              <a:t>Inflammatory myopathies, e.g., polymyositis</a:t>
            </a:r>
          </a:p>
          <a:p>
            <a:pPr eaLnBrk="1" hangingPunct="1"/>
            <a:endParaRPr lang="en-US" altLang="en-US">
              <a:solidFill>
                <a:srgbClr val="4863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193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Thank you</a:t>
            </a:r>
          </a:p>
          <a:p>
            <a:r>
              <a:rPr lang="en-GB" sz="2400" dirty="0"/>
              <a:t>Please fill out the feedback form for your certificate of 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28849970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in touch!</a:t>
            </a:r>
            <a:endParaRPr/>
          </a:p>
        </p:txBody>
      </p:sp>
      <p:sp>
        <p:nvSpPr>
          <p:cNvPr id="330" name="Google Shape;330;p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Website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www.quackmeded.co.uk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Email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 dirty="0" err="1">
                <a:solidFill>
                  <a:schemeClr val="hlink"/>
                </a:solidFill>
              </a:rPr>
              <a:t>ggc.</a:t>
            </a:r>
            <a:r>
              <a:rPr lang="en-US" u="sng" err="1">
                <a:solidFill>
                  <a:schemeClr val="hlink"/>
                </a:solidFill>
              </a:rPr>
              <a:t>quackmeded</a:t>
            </a:r>
            <a:r>
              <a:rPr lang="en-US" u="sng">
                <a:solidFill>
                  <a:schemeClr val="hlink"/>
                </a:solidFill>
              </a:rPr>
              <a:t>@nhs.scot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Social Media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Twitter: @QUACK_ Med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Facebook: QUACK education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Content Placeholder 4" descr="See the source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430" y="846372"/>
            <a:ext cx="6183312" cy="5175250"/>
          </a:xfrm>
        </p:spPr>
      </p:pic>
    </p:spTree>
    <p:extLst>
      <p:ext uri="{BB962C8B-B14F-4D97-AF65-F5344CB8AC3E}">
        <p14:creationId xmlns:p14="http://schemas.microsoft.com/office/powerpoint/2010/main" val="134257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1478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76A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189B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09FE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8638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pathways for clinical learning</a:t>
            </a:r>
          </a:p>
        </p:txBody>
      </p:sp>
      <p:pic>
        <p:nvPicPr>
          <p:cNvPr id="9220" name="Content Placeholder 4" descr="See the source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275" y="620869"/>
            <a:ext cx="8208962" cy="4748212"/>
          </a:xfrm>
        </p:spPr>
      </p:pic>
    </p:spTree>
    <p:extLst>
      <p:ext uri="{BB962C8B-B14F-4D97-AF65-F5344CB8AC3E}">
        <p14:creationId xmlns:p14="http://schemas.microsoft.com/office/powerpoint/2010/main" val="1244958608"/>
      </p:ext>
    </p:extLst>
  </p:cSld>
  <p:clrMapOvr>
    <a:masterClrMapping/>
  </p:clrMapOvr>
</p:sld>
</file>

<file path=ppt/theme/theme1.xml><?xml version="1.0" encoding="utf-8"?>
<a:theme xmlns:a="http://schemas.openxmlformats.org/drawingml/2006/main" name="QUACK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ACK theme" id="{75FFE468-3B7E-4C82-A462-E22C6E5790A0}" vid="{E73379FD-5B52-4EB3-A98B-74B0B41F02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QUACK theme</Template>
  <TotalTime>69</TotalTime>
  <Words>2793</Words>
  <Application>Microsoft Office PowerPoint</Application>
  <PresentationFormat>On-screen Show (4:3)</PresentationFormat>
  <Paragraphs>516</Paragraphs>
  <Slides>78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3" baseType="lpstr">
      <vt:lpstr>Arial</vt:lpstr>
      <vt:lpstr>Calibri</vt:lpstr>
      <vt:lpstr>Calibri Light</vt:lpstr>
      <vt:lpstr>Times New Roman</vt:lpstr>
      <vt:lpstr>QUACK theme</vt:lpstr>
      <vt:lpstr>Connective Tissue Disease</vt:lpstr>
      <vt:lpstr>Disclaimer*</vt:lpstr>
      <vt:lpstr>Aims</vt:lpstr>
      <vt:lpstr>Not covering!</vt:lpstr>
      <vt:lpstr>Case 1</vt:lpstr>
      <vt:lpstr>Case 1</vt:lpstr>
      <vt:lpstr>Case 1</vt:lpstr>
      <vt:lpstr>PowerPoint Presentation</vt:lpstr>
      <vt:lpstr>PowerPoint Presentation</vt:lpstr>
      <vt:lpstr>Bloods</vt:lpstr>
      <vt:lpstr>CTPA</vt:lpstr>
      <vt:lpstr>Case 1</vt:lpstr>
      <vt:lpstr>Systemic Lupus Erythematosus</vt:lpstr>
      <vt:lpstr>Systemic Lupus Erythematosus</vt:lpstr>
      <vt:lpstr>Symptoms and Signs </vt:lpstr>
      <vt:lpstr>PowerPoint Presentation</vt:lpstr>
      <vt:lpstr>PowerPoint Presentation</vt:lpstr>
      <vt:lpstr>PowerPoint Presentation</vt:lpstr>
      <vt:lpstr>1997 American College of Rheumatology criteria</vt:lpstr>
      <vt:lpstr>PowerPoint Presentation</vt:lpstr>
      <vt:lpstr>Diagnosis</vt:lpstr>
      <vt:lpstr>SLE Management</vt:lpstr>
      <vt:lpstr>Case 2</vt:lpstr>
      <vt:lpstr>Case 2</vt:lpstr>
      <vt:lpstr>PowerPoint Presentation</vt:lpstr>
      <vt:lpstr>Case 2</vt:lpstr>
      <vt:lpstr>Case 2</vt:lpstr>
      <vt:lpstr>Anti-Phospholipid Syndrome</vt:lpstr>
      <vt:lpstr>Anti-Phospholipid Syndrome</vt:lpstr>
      <vt:lpstr>Anti-Phospholipid Syndrome</vt:lpstr>
      <vt:lpstr>Anti-Phospholipid Syndrome</vt:lpstr>
      <vt:lpstr>Anti-Phospholipid Syndrome</vt:lpstr>
      <vt:lpstr>Anti-Phospholipid Syndrome</vt:lpstr>
      <vt:lpstr>Case 3</vt:lpstr>
      <vt:lpstr>Case 3</vt:lpstr>
      <vt:lpstr>Case 3</vt:lpstr>
      <vt:lpstr>Case 3</vt:lpstr>
      <vt:lpstr>Systemic Sclerosis</vt:lpstr>
      <vt:lpstr>Types</vt:lpstr>
      <vt:lpstr>Limited Cutaneous Systemic Sclerosis</vt:lpstr>
      <vt:lpstr>PowerPoint Presentation</vt:lpstr>
      <vt:lpstr>Raynaud’s</vt:lpstr>
      <vt:lpstr>PowerPoint Presentation</vt:lpstr>
      <vt:lpstr>PowerPoint Presentation</vt:lpstr>
      <vt:lpstr>PowerPoint Presentation</vt:lpstr>
      <vt:lpstr>Diagnosis</vt:lpstr>
      <vt:lpstr>Management</vt:lpstr>
      <vt:lpstr>Raynaud’s</vt:lpstr>
      <vt:lpstr>Raynaud’s</vt:lpstr>
      <vt:lpstr>Raynaud’s</vt:lpstr>
      <vt:lpstr>Raynaud’s</vt:lpstr>
      <vt:lpstr>Raynaud’s</vt:lpstr>
      <vt:lpstr>As an aside…</vt:lpstr>
      <vt:lpstr>Sjogren’s</vt:lpstr>
      <vt:lpstr>Sjogren’s</vt:lpstr>
      <vt:lpstr>Case 4</vt:lpstr>
      <vt:lpstr>Case 4</vt:lpstr>
      <vt:lpstr>Case 4</vt:lpstr>
      <vt:lpstr>Case 4</vt:lpstr>
      <vt:lpstr>Case 4</vt:lpstr>
      <vt:lpstr>Case 4</vt:lpstr>
      <vt:lpstr>Inflammatory Polymyopathies</vt:lpstr>
      <vt:lpstr>Inflammatory Polymyopathies</vt:lpstr>
      <vt:lpstr>Inflammatory Polymyopathies</vt:lpstr>
      <vt:lpstr>Inflammatory Polymyopathies</vt:lpstr>
      <vt:lpstr>Inflammatory Polymyopathies</vt:lpstr>
      <vt:lpstr>Inflammatory Polymyopathies</vt:lpstr>
      <vt:lpstr>Inflammatory Polymyopathies</vt:lpstr>
      <vt:lpstr>PowerPoint Presentation</vt:lpstr>
      <vt:lpstr>Inflammatory Polymyopathies</vt:lpstr>
      <vt:lpstr>Inflammatory Polymyopathies</vt:lpstr>
      <vt:lpstr>Inflammatory Polymyopathies</vt:lpstr>
      <vt:lpstr>Inflammatory Polymyopathies</vt:lpstr>
      <vt:lpstr>Inflammatory Polymyopathies</vt:lpstr>
      <vt:lpstr>Inflammatory Polymyopathies</vt:lpstr>
      <vt:lpstr>Learning Outcomes</vt:lpstr>
      <vt:lpstr>PowerPoint Presentation</vt:lpstr>
      <vt:lpstr>Get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Marie McGrory</dc:creator>
  <cp:lastModifiedBy>INGRAM, Gareth (NHS GREATER GLASGOW &amp; CLYDE)</cp:lastModifiedBy>
  <cp:revision>13</cp:revision>
  <dcterms:created xsi:type="dcterms:W3CDTF">2020-08-22T14:25:18Z</dcterms:created>
  <dcterms:modified xsi:type="dcterms:W3CDTF">2020-11-13T17:14:55Z</dcterms:modified>
</cp:coreProperties>
</file>