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1"/>
  </p:notesMasterIdLst>
  <p:sldIdLst>
    <p:sldId id="256" r:id="rId2"/>
    <p:sldId id="283" r:id="rId3"/>
    <p:sldId id="257" r:id="rId4"/>
    <p:sldId id="258" r:id="rId5"/>
    <p:sldId id="259" r:id="rId6"/>
    <p:sldId id="260" r:id="rId7"/>
    <p:sldId id="261" r:id="rId8"/>
    <p:sldId id="262" r:id="rId9"/>
    <p:sldId id="281" r:id="rId10"/>
    <p:sldId id="263" r:id="rId11"/>
    <p:sldId id="265" r:id="rId12"/>
    <p:sldId id="264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5" r:id="rId22"/>
    <p:sldId id="276" r:id="rId23"/>
    <p:sldId id="277" r:id="rId24"/>
    <p:sldId id="278" r:id="rId25"/>
    <p:sldId id="274" r:id="rId26"/>
    <p:sldId id="279" r:id="rId27"/>
    <p:sldId id="282" r:id="rId28"/>
    <p:sldId id="280" r:id="rId29"/>
    <p:sldId id="286" r:id="rId30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312" y="55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4A3606D-9191-408E-9FFE-D12A1DCBF909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77BB9DCE-483A-43E9-B00A-BC4C1AC69F76}">
      <dgm:prSet phldrT="[Text]"/>
      <dgm:spPr>
        <a:solidFill>
          <a:srgbClr val="FFFF00"/>
        </a:solidFill>
      </dgm:spPr>
      <dgm:t>
        <a:bodyPr/>
        <a:lstStyle/>
        <a:p>
          <a:r>
            <a:rPr lang="en-GB" dirty="0">
              <a:solidFill>
                <a:srgbClr val="002060"/>
              </a:solidFill>
            </a:rPr>
            <a:t>Guillain-Barre Syndrome</a:t>
          </a:r>
        </a:p>
      </dgm:t>
    </dgm:pt>
    <dgm:pt modelId="{D3C1786E-88D2-4791-A825-EA88F5609E9B}" type="parTrans" cxnId="{861BE5CB-807B-4657-A846-5E1D114529D4}">
      <dgm:prSet/>
      <dgm:spPr/>
      <dgm:t>
        <a:bodyPr/>
        <a:lstStyle/>
        <a:p>
          <a:endParaRPr lang="en-GB"/>
        </a:p>
      </dgm:t>
    </dgm:pt>
    <dgm:pt modelId="{7A708860-C86B-4828-8B42-F97EF37D3D4A}" type="sibTrans" cxnId="{861BE5CB-807B-4657-A846-5E1D114529D4}">
      <dgm:prSet/>
      <dgm:spPr/>
      <dgm:t>
        <a:bodyPr/>
        <a:lstStyle/>
        <a:p>
          <a:endParaRPr lang="en-GB"/>
        </a:p>
      </dgm:t>
    </dgm:pt>
    <dgm:pt modelId="{DBF64320-B599-4DD7-9C89-B564C253F9D8}">
      <dgm:prSet phldrT="[Text]"/>
      <dgm:spPr>
        <a:solidFill>
          <a:srgbClr val="FFFF00"/>
        </a:solidFill>
      </dgm:spPr>
      <dgm:t>
        <a:bodyPr/>
        <a:lstStyle/>
        <a:p>
          <a:r>
            <a:rPr lang="en-GB" dirty="0">
              <a:solidFill>
                <a:srgbClr val="002060"/>
              </a:solidFill>
            </a:rPr>
            <a:t>Acute Inflammatory demyelinating polyneuropathy</a:t>
          </a:r>
        </a:p>
        <a:p>
          <a:r>
            <a:rPr lang="en-GB" dirty="0">
              <a:solidFill>
                <a:srgbClr val="002060"/>
              </a:solidFill>
            </a:rPr>
            <a:t>(AIDP)</a:t>
          </a:r>
        </a:p>
      </dgm:t>
    </dgm:pt>
    <dgm:pt modelId="{A9F24564-8774-4C8A-B845-8E88C9743474}" type="parTrans" cxnId="{958ECA2C-18B3-4985-8A4B-0E5739E26115}">
      <dgm:prSet/>
      <dgm:spPr/>
      <dgm:t>
        <a:bodyPr/>
        <a:lstStyle/>
        <a:p>
          <a:endParaRPr lang="en-GB"/>
        </a:p>
      </dgm:t>
    </dgm:pt>
    <dgm:pt modelId="{89B43BD9-7ADA-4D4D-BE4A-0D26C5631C97}" type="sibTrans" cxnId="{958ECA2C-18B3-4985-8A4B-0E5739E26115}">
      <dgm:prSet/>
      <dgm:spPr/>
      <dgm:t>
        <a:bodyPr/>
        <a:lstStyle/>
        <a:p>
          <a:endParaRPr lang="en-GB"/>
        </a:p>
      </dgm:t>
    </dgm:pt>
    <dgm:pt modelId="{B4A5F110-EBCB-40CE-BE75-5AFBCDC0F54E}">
      <dgm:prSet phldrT="[Text]"/>
      <dgm:spPr>
        <a:solidFill>
          <a:srgbClr val="FFFF00"/>
        </a:solidFill>
      </dgm:spPr>
      <dgm:t>
        <a:bodyPr/>
        <a:lstStyle/>
        <a:p>
          <a:r>
            <a:rPr lang="en-GB" dirty="0">
              <a:solidFill>
                <a:srgbClr val="002060"/>
              </a:solidFill>
            </a:rPr>
            <a:t>Acute motor axonal neuropathy</a:t>
          </a:r>
        </a:p>
        <a:p>
          <a:r>
            <a:rPr lang="en-GB" dirty="0">
              <a:solidFill>
                <a:srgbClr val="002060"/>
              </a:solidFill>
            </a:rPr>
            <a:t>(AMAN)</a:t>
          </a:r>
        </a:p>
      </dgm:t>
    </dgm:pt>
    <dgm:pt modelId="{AD8B8C7C-EAF8-4435-BEA1-E61E8BF0E672}" type="parTrans" cxnId="{76E92B0B-6CDC-47EA-BCAC-D0F2628B0B05}">
      <dgm:prSet/>
      <dgm:spPr/>
      <dgm:t>
        <a:bodyPr/>
        <a:lstStyle/>
        <a:p>
          <a:endParaRPr lang="en-GB"/>
        </a:p>
      </dgm:t>
    </dgm:pt>
    <dgm:pt modelId="{8C0D5031-253B-40CF-9FBF-E0AD563424FB}" type="sibTrans" cxnId="{76E92B0B-6CDC-47EA-BCAC-D0F2628B0B05}">
      <dgm:prSet/>
      <dgm:spPr/>
      <dgm:t>
        <a:bodyPr/>
        <a:lstStyle/>
        <a:p>
          <a:endParaRPr lang="en-GB"/>
        </a:p>
      </dgm:t>
    </dgm:pt>
    <dgm:pt modelId="{A6B83D75-83E0-46A8-941C-FFF0090BD0F7}">
      <dgm:prSet phldrT="[Text]"/>
      <dgm:spPr>
        <a:solidFill>
          <a:srgbClr val="FFFF00"/>
        </a:solidFill>
      </dgm:spPr>
      <dgm:t>
        <a:bodyPr/>
        <a:lstStyle/>
        <a:p>
          <a:r>
            <a:rPr lang="en-GB" dirty="0">
              <a:solidFill>
                <a:srgbClr val="002060"/>
              </a:solidFill>
            </a:rPr>
            <a:t>AM Sensory AN</a:t>
          </a:r>
        </a:p>
      </dgm:t>
    </dgm:pt>
    <dgm:pt modelId="{6BD31D93-6CFD-485E-8058-378E603567C4}" type="parTrans" cxnId="{1B0029BA-3FF0-4C96-87D4-9CEDD92ACC82}">
      <dgm:prSet/>
      <dgm:spPr/>
      <dgm:t>
        <a:bodyPr/>
        <a:lstStyle/>
        <a:p>
          <a:endParaRPr lang="en-GB"/>
        </a:p>
      </dgm:t>
    </dgm:pt>
    <dgm:pt modelId="{AC454994-BADF-4D80-8EB1-FFD841DDDE24}" type="sibTrans" cxnId="{1B0029BA-3FF0-4C96-87D4-9CEDD92ACC82}">
      <dgm:prSet/>
      <dgm:spPr/>
      <dgm:t>
        <a:bodyPr/>
        <a:lstStyle/>
        <a:p>
          <a:endParaRPr lang="en-GB"/>
        </a:p>
      </dgm:t>
    </dgm:pt>
    <dgm:pt modelId="{9F1411D3-D9DC-4049-B896-7982DD1F178C}">
      <dgm:prSet/>
      <dgm:spPr>
        <a:solidFill>
          <a:srgbClr val="FFFF00"/>
        </a:solidFill>
      </dgm:spPr>
      <dgm:t>
        <a:bodyPr/>
        <a:lstStyle/>
        <a:p>
          <a:r>
            <a:rPr lang="en-GB" dirty="0">
              <a:solidFill>
                <a:srgbClr val="002060"/>
              </a:solidFill>
            </a:rPr>
            <a:t>Miller Fisher Syndrome</a:t>
          </a:r>
        </a:p>
      </dgm:t>
    </dgm:pt>
    <dgm:pt modelId="{D7B07CEF-38BA-4EB8-9D40-FCBC31DE0704}" type="parTrans" cxnId="{CEB9C980-E2D1-4F10-A371-300BFC5F9AD5}">
      <dgm:prSet/>
      <dgm:spPr/>
      <dgm:t>
        <a:bodyPr/>
        <a:lstStyle/>
        <a:p>
          <a:endParaRPr lang="en-GB"/>
        </a:p>
      </dgm:t>
    </dgm:pt>
    <dgm:pt modelId="{CBD245BF-4348-41E1-9F17-BEBEEDC51CF7}" type="sibTrans" cxnId="{CEB9C980-E2D1-4F10-A371-300BFC5F9AD5}">
      <dgm:prSet/>
      <dgm:spPr/>
      <dgm:t>
        <a:bodyPr/>
        <a:lstStyle/>
        <a:p>
          <a:endParaRPr lang="en-GB"/>
        </a:p>
      </dgm:t>
    </dgm:pt>
    <dgm:pt modelId="{63DF03D5-95C8-47B3-81A0-0D89F18EC12B}" type="pres">
      <dgm:prSet presAssocID="{44A3606D-9191-408E-9FFE-D12A1DCBF909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8F39975D-5BE7-4FB2-97AC-2A7D8208109A}" type="pres">
      <dgm:prSet presAssocID="{77BB9DCE-483A-43E9-B00A-BC4C1AC69F76}" presName="hierRoot1" presStyleCnt="0">
        <dgm:presLayoutVars>
          <dgm:hierBranch val="init"/>
        </dgm:presLayoutVars>
      </dgm:prSet>
      <dgm:spPr/>
    </dgm:pt>
    <dgm:pt modelId="{B70A4A14-7846-459E-B763-972277C41052}" type="pres">
      <dgm:prSet presAssocID="{77BB9DCE-483A-43E9-B00A-BC4C1AC69F76}" presName="rootComposite1" presStyleCnt="0"/>
      <dgm:spPr/>
    </dgm:pt>
    <dgm:pt modelId="{2A391F7D-4A98-41B1-9C39-5200DAE87978}" type="pres">
      <dgm:prSet presAssocID="{77BB9DCE-483A-43E9-B00A-BC4C1AC69F76}" presName="rootText1" presStyleLbl="node0" presStyleIdx="0" presStyleCnt="1">
        <dgm:presLayoutVars>
          <dgm:chPref val="3"/>
        </dgm:presLayoutVars>
      </dgm:prSet>
      <dgm:spPr/>
    </dgm:pt>
    <dgm:pt modelId="{746878DE-499A-4A48-9808-983F380263FF}" type="pres">
      <dgm:prSet presAssocID="{77BB9DCE-483A-43E9-B00A-BC4C1AC69F76}" presName="rootConnector1" presStyleLbl="node1" presStyleIdx="0" presStyleCnt="0"/>
      <dgm:spPr/>
    </dgm:pt>
    <dgm:pt modelId="{EF5ABFAA-109E-4DF4-958E-99E22C391380}" type="pres">
      <dgm:prSet presAssocID="{77BB9DCE-483A-43E9-B00A-BC4C1AC69F76}" presName="hierChild2" presStyleCnt="0"/>
      <dgm:spPr/>
    </dgm:pt>
    <dgm:pt modelId="{20325C54-A7BA-44FF-9EB4-2401540F3175}" type="pres">
      <dgm:prSet presAssocID="{A9F24564-8774-4C8A-B845-8E88C9743474}" presName="Name37" presStyleLbl="parChTrans1D2" presStyleIdx="0" presStyleCnt="3"/>
      <dgm:spPr/>
    </dgm:pt>
    <dgm:pt modelId="{CF03F17F-8C7A-42AE-AC15-0FD82DD20E42}" type="pres">
      <dgm:prSet presAssocID="{DBF64320-B599-4DD7-9C89-B564C253F9D8}" presName="hierRoot2" presStyleCnt="0">
        <dgm:presLayoutVars>
          <dgm:hierBranch val="init"/>
        </dgm:presLayoutVars>
      </dgm:prSet>
      <dgm:spPr/>
    </dgm:pt>
    <dgm:pt modelId="{2C0D5E83-8F60-4995-A0CC-723253BDD8C3}" type="pres">
      <dgm:prSet presAssocID="{DBF64320-B599-4DD7-9C89-B564C253F9D8}" presName="rootComposite" presStyleCnt="0"/>
      <dgm:spPr/>
    </dgm:pt>
    <dgm:pt modelId="{0E67DF00-D99D-49B5-A5BF-F6E906E3760C}" type="pres">
      <dgm:prSet presAssocID="{DBF64320-B599-4DD7-9C89-B564C253F9D8}" presName="rootText" presStyleLbl="node2" presStyleIdx="0" presStyleCnt="3">
        <dgm:presLayoutVars>
          <dgm:chPref val="3"/>
        </dgm:presLayoutVars>
      </dgm:prSet>
      <dgm:spPr/>
    </dgm:pt>
    <dgm:pt modelId="{8D413E51-B5D5-4B1F-9FEA-54F8BF8A4140}" type="pres">
      <dgm:prSet presAssocID="{DBF64320-B599-4DD7-9C89-B564C253F9D8}" presName="rootConnector" presStyleLbl="node2" presStyleIdx="0" presStyleCnt="3"/>
      <dgm:spPr/>
    </dgm:pt>
    <dgm:pt modelId="{33EC158D-23D7-4906-89D2-4223861AA991}" type="pres">
      <dgm:prSet presAssocID="{DBF64320-B599-4DD7-9C89-B564C253F9D8}" presName="hierChild4" presStyleCnt="0"/>
      <dgm:spPr/>
    </dgm:pt>
    <dgm:pt modelId="{D4B3DE32-B28E-451B-80F2-55EC8DC6BE7A}" type="pres">
      <dgm:prSet presAssocID="{D7B07CEF-38BA-4EB8-9D40-FCBC31DE0704}" presName="Name37" presStyleLbl="parChTrans1D3" presStyleIdx="0" presStyleCnt="1"/>
      <dgm:spPr/>
    </dgm:pt>
    <dgm:pt modelId="{C92F08C5-22CE-4FD8-B101-736DA6CA99C4}" type="pres">
      <dgm:prSet presAssocID="{9F1411D3-D9DC-4049-B896-7982DD1F178C}" presName="hierRoot2" presStyleCnt="0">
        <dgm:presLayoutVars>
          <dgm:hierBranch val="init"/>
        </dgm:presLayoutVars>
      </dgm:prSet>
      <dgm:spPr/>
    </dgm:pt>
    <dgm:pt modelId="{CEB49F50-A79F-4C7D-BA1A-075DFE79A002}" type="pres">
      <dgm:prSet presAssocID="{9F1411D3-D9DC-4049-B896-7982DD1F178C}" presName="rootComposite" presStyleCnt="0"/>
      <dgm:spPr/>
    </dgm:pt>
    <dgm:pt modelId="{D72E319E-6D0F-4D91-BE60-EAA7A4F09BD2}" type="pres">
      <dgm:prSet presAssocID="{9F1411D3-D9DC-4049-B896-7982DD1F178C}" presName="rootText" presStyleLbl="node3" presStyleIdx="0" presStyleCnt="1">
        <dgm:presLayoutVars>
          <dgm:chPref val="3"/>
        </dgm:presLayoutVars>
      </dgm:prSet>
      <dgm:spPr/>
    </dgm:pt>
    <dgm:pt modelId="{5E8EBD58-B08C-4906-95E6-B3FC30E92C46}" type="pres">
      <dgm:prSet presAssocID="{9F1411D3-D9DC-4049-B896-7982DD1F178C}" presName="rootConnector" presStyleLbl="node3" presStyleIdx="0" presStyleCnt="1"/>
      <dgm:spPr/>
    </dgm:pt>
    <dgm:pt modelId="{1B53E017-AAFA-42C4-B1B7-31E42618D2C5}" type="pres">
      <dgm:prSet presAssocID="{9F1411D3-D9DC-4049-B896-7982DD1F178C}" presName="hierChild4" presStyleCnt="0"/>
      <dgm:spPr/>
    </dgm:pt>
    <dgm:pt modelId="{AF09C918-0C29-4C48-9C61-54607E038F5E}" type="pres">
      <dgm:prSet presAssocID="{9F1411D3-D9DC-4049-B896-7982DD1F178C}" presName="hierChild5" presStyleCnt="0"/>
      <dgm:spPr/>
    </dgm:pt>
    <dgm:pt modelId="{276ADBD0-4620-4CF2-8423-B1FCAC8D7995}" type="pres">
      <dgm:prSet presAssocID="{DBF64320-B599-4DD7-9C89-B564C253F9D8}" presName="hierChild5" presStyleCnt="0"/>
      <dgm:spPr/>
    </dgm:pt>
    <dgm:pt modelId="{528C0923-1285-43FD-84DC-514D7844D7DC}" type="pres">
      <dgm:prSet presAssocID="{AD8B8C7C-EAF8-4435-BEA1-E61E8BF0E672}" presName="Name37" presStyleLbl="parChTrans1D2" presStyleIdx="1" presStyleCnt="3"/>
      <dgm:spPr/>
    </dgm:pt>
    <dgm:pt modelId="{11E98F4B-4DE4-49A9-A7F0-1847BAF489CB}" type="pres">
      <dgm:prSet presAssocID="{B4A5F110-EBCB-40CE-BE75-5AFBCDC0F54E}" presName="hierRoot2" presStyleCnt="0">
        <dgm:presLayoutVars>
          <dgm:hierBranch val="init"/>
        </dgm:presLayoutVars>
      </dgm:prSet>
      <dgm:spPr/>
    </dgm:pt>
    <dgm:pt modelId="{A399CAB4-BFF6-4E75-9459-D79E16AAB2B1}" type="pres">
      <dgm:prSet presAssocID="{B4A5F110-EBCB-40CE-BE75-5AFBCDC0F54E}" presName="rootComposite" presStyleCnt="0"/>
      <dgm:spPr/>
    </dgm:pt>
    <dgm:pt modelId="{230B05BB-D6D7-4481-8DFB-D10E81308B8A}" type="pres">
      <dgm:prSet presAssocID="{B4A5F110-EBCB-40CE-BE75-5AFBCDC0F54E}" presName="rootText" presStyleLbl="node2" presStyleIdx="1" presStyleCnt="3">
        <dgm:presLayoutVars>
          <dgm:chPref val="3"/>
        </dgm:presLayoutVars>
      </dgm:prSet>
      <dgm:spPr/>
    </dgm:pt>
    <dgm:pt modelId="{761F5902-880F-4FB6-8CC1-9F0A87025292}" type="pres">
      <dgm:prSet presAssocID="{B4A5F110-EBCB-40CE-BE75-5AFBCDC0F54E}" presName="rootConnector" presStyleLbl="node2" presStyleIdx="1" presStyleCnt="3"/>
      <dgm:spPr/>
    </dgm:pt>
    <dgm:pt modelId="{285598FA-90AA-41B9-AF2F-FCC1AD254B40}" type="pres">
      <dgm:prSet presAssocID="{B4A5F110-EBCB-40CE-BE75-5AFBCDC0F54E}" presName="hierChild4" presStyleCnt="0"/>
      <dgm:spPr/>
    </dgm:pt>
    <dgm:pt modelId="{EF1A1D89-ED88-4D98-9B5D-1B287506C58C}" type="pres">
      <dgm:prSet presAssocID="{B4A5F110-EBCB-40CE-BE75-5AFBCDC0F54E}" presName="hierChild5" presStyleCnt="0"/>
      <dgm:spPr/>
    </dgm:pt>
    <dgm:pt modelId="{63279E7B-08B6-443D-8498-34997B0A6672}" type="pres">
      <dgm:prSet presAssocID="{6BD31D93-6CFD-485E-8058-378E603567C4}" presName="Name37" presStyleLbl="parChTrans1D2" presStyleIdx="2" presStyleCnt="3"/>
      <dgm:spPr/>
    </dgm:pt>
    <dgm:pt modelId="{F7E491F4-DFD6-4B2E-A8C2-64FAB043D274}" type="pres">
      <dgm:prSet presAssocID="{A6B83D75-83E0-46A8-941C-FFF0090BD0F7}" presName="hierRoot2" presStyleCnt="0">
        <dgm:presLayoutVars>
          <dgm:hierBranch val="init"/>
        </dgm:presLayoutVars>
      </dgm:prSet>
      <dgm:spPr/>
    </dgm:pt>
    <dgm:pt modelId="{2755AE3E-7702-480A-AD1F-E0CF1E13288D}" type="pres">
      <dgm:prSet presAssocID="{A6B83D75-83E0-46A8-941C-FFF0090BD0F7}" presName="rootComposite" presStyleCnt="0"/>
      <dgm:spPr/>
    </dgm:pt>
    <dgm:pt modelId="{592730AB-3632-4E59-AAA7-540563EE6026}" type="pres">
      <dgm:prSet presAssocID="{A6B83D75-83E0-46A8-941C-FFF0090BD0F7}" presName="rootText" presStyleLbl="node2" presStyleIdx="2" presStyleCnt="3">
        <dgm:presLayoutVars>
          <dgm:chPref val="3"/>
        </dgm:presLayoutVars>
      </dgm:prSet>
      <dgm:spPr/>
    </dgm:pt>
    <dgm:pt modelId="{1316D3FE-1E1B-4FC2-AA45-502A1A046C5D}" type="pres">
      <dgm:prSet presAssocID="{A6B83D75-83E0-46A8-941C-FFF0090BD0F7}" presName="rootConnector" presStyleLbl="node2" presStyleIdx="2" presStyleCnt="3"/>
      <dgm:spPr/>
    </dgm:pt>
    <dgm:pt modelId="{51BF1787-041B-4486-AFD5-04E7164256C0}" type="pres">
      <dgm:prSet presAssocID="{A6B83D75-83E0-46A8-941C-FFF0090BD0F7}" presName="hierChild4" presStyleCnt="0"/>
      <dgm:spPr/>
    </dgm:pt>
    <dgm:pt modelId="{791F3514-6E48-43CD-A690-3C1F79E872BE}" type="pres">
      <dgm:prSet presAssocID="{A6B83D75-83E0-46A8-941C-FFF0090BD0F7}" presName="hierChild5" presStyleCnt="0"/>
      <dgm:spPr/>
    </dgm:pt>
    <dgm:pt modelId="{2F57B930-39D2-42A6-A2E0-0826082E6D4D}" type="pres">
      <dgm:prSet presAssocID="{77BB9DCE-483A-43E9-B00A-BC4C1AC69F76}" presName="hierChild3" presStyleCnt="0"/>
      <dgm:spPr/>
    </dgm:pt>
  </dgm:ptLst>
  <dgm:cxnLst>
    <dgm:cxn modelId="{76E92B0B-6CDC-47EA-BCAC-D0F2628B0B05}" srcId="{77BB9DCE-483A-43E9-B00A-BC4C1AC69F76}" destId="{B4A5F110-EBCB-40CE-BE75-5AFBCDC0F54E}" srcOrd="1" destOrd="0" parTransId="{AD8B8C7C-EAF8-4435-BEA1-E61E8BF0E672}" sibTransId="{8C0D5031-253B-40CF-9FBF-E0AD563424FB}"/>
    <dgm:cxn modelId="{9727E62B-319B-41EA-986C-394C83429B90}" type="presOf" srcId="{9F1411D3-D9DC-4049-B896-7982DD1F178C}" destId="{5E8EBD58-B08C-4906-95E6-B3FC30E92C46}" srcOrd="1" destOrd="0" presId="urn:microsoft.com/office/officeart/2005/8/layout/orgChart1"/>
    <dgm:cxn modelId="{958ECA2C-18B3-4985-8A4B-0E5739E26115}" srcId="{77BB9DCE-483A-43E9-B00A-BC4C1AC69F76}" destId="{DBF64320-B599-4DD7-9C89-B564C253F9D8}" srcOrd="0" destOrd="0" parTransId="{A9F24564-8774-4C8A-B845-8E88C9743474}" sibTransId="{89B43BD9-7ADA-4D4D-BE4A-0D26C5631C97}"/>
    <dgm:cxn modelId="{54257833-B449-4B0B-B3E8-9B730C171CAF}" type="presOf" srcId="{A6B83D75-83E0-46A8-941C-FFF0090BD0F7}" destId="{592730AB-3632-4E59-AAA7-540563EE6026}" srcOrd="0" destOrd="0" presId="urn:microsoft.com/office/officeart/2005/8/layout/orgChart1"/>
    <dgm:cxn modelId="{12B3C13E-DB87-4A80-95DC-36CADD2B2CDB}" type="presOf" srcId="{B4A5F110-EBCB-40CE-BE75-5AFBCDC0F54E}" destId="{761F5902-880F-4FB6-8CC1-9F0A87025292}" srcOrd="1" destOrd="0" presId="urn:microsoft.com/office/officeart/2005/8/layout/orgChart1"/>
    <dgm:cxn modelId="{CB041F4C-B061-441A-9C61-CF1E3963E22F}" type="presOf" srcId="{A9F24564-8774-4C8A-B845-8E88C9743474}" destId="{20325C54-A7BA-44FF-9EB4-2401540F3175}" srcOrd="0" destOrd="0" presId="urn:microsoft.com/office/officeart/2005/8/layout/orgChart1"/>
    <dgm:cxn modelId="{0E38D54C-3E93-4C99-98C7-1FD684C4C3B3}" type="presOf" srcId="{B4A5F110-EBCB-40CE-BE75-5AFBCDC0F54E}" destId="{230B05BB-D6D7-4481-8DFB-D10E81308B8A}" srcOrd="0" destOrd="0" presId="urn:microsoft.com/office/officeart/2005/8/layout/orgChart1"/>
    <dgm:cxn modelId="{8076236E-B157-404E-9738-3550B3B7ECBA}" type="presOf" srcId="{D7B07CEF-38BA-4EB8-9D40-FCBC31DE0704}" destId="{D4B3DE32-B28E-451B-80F2-55EC8DC6BE7A}" srcOrd="0" destOrd="0" presId="urn:microsoft.com/office/officeart/2005/8/layout/orgChart1"/>
    <dgm:cxn modelId="{9D938973-84FD-4025-BCA5-5658E82B9067}" type="presOf" srcId="{DBF64320-B599-4DD7-9C89-B564C253F9D8}" destId="{0E67DF00-D99D-49B5-A5BF-F6E906E3760C}" srcOrd="0" destOrd="0" presId="urn:microsoft.com/office/officeart/2005/8/layout/orgChart1"/>
    <dgm:cxn modelId="{CEB9C980-E2D1-4F10-A371-300BFC5F9AD5}" srcId="{DBF64320-B599-4DD7-9C89-B564C253F9D8}" destId="{9F1411D3-D9DC-4049-B896-7982DD1F178C}" srcOrd="0" destOrd="0" parTransId="{D7B07CEF-38BA-4EB8-9D40-FCBC31DE0704}" sibTransId="{CBD245BF-4348-41E1-9F17-BEBEEDC51CF7}"/>
    <dgm:cxn modelId="{B19AB782-5EFC-41D6-8B35-101F5EAA5742}" type="presOf" srcId="{77BB9DCE-483A-43E9-B00A-BC4C1AC69F76}" destId="{2A391F7D-4A98-41B1-9C39-5200DAE87978}" srcOrd="0" destOrd="0" presId="urn:microsoft.com/office/officeart/2005/8/layout/orgChart1"/>
    <dgm:cxn modelId="{F48AFE8C-20C5-4B48-AE58-2B9CB4B6AEE5}" type="presOf" srcId="{9F1411D3-D9DC-4049-B896-7982DD1F178C}" destId="{D72E319E-6D0F-4D91-BE60-EAA7A4F09BD2}" srcOrd="0" destOrd="0" presId="urn:microsoft.com/office/officeart/2005/8/layout/orgChart1"/>
    <dgm:cxn modelId="{C7D4DF9D-84B4-4ED5-9D19-46E23E43A2A0}" type="presOf" srcId="{6BD31D93-6CFD-485E-8058-378E603567C4}" destId="{63279E7B-08B6-443D-8498-34997B0A6672}" srcOrd="0" destOrd="0" presId="urn:microsoft.com/office/officeart/2005/8/layout/orgChart1"/>
    <dgm:cxn modelId="{0C22B0B8-89ED-4589-A60D-0D585808E081}" type="presOf" srcId="{DBF64320-B599-4DD7-9C89-B564C253F9D8}" destId="{8D413E51-B5D5-4B1F-9FEA-54F8BF8A4140}" srcOrd="1" destOrd="0" presId="urn:microsoft.com/office/officeart/2005/8/layout/orgChart1"/>
    <dgm:cxn modelId="{1B0029BA-3FF0-4C96-87D4-9CEDD92ACC82}" srcId="{77BB9DCE-483A-43E9-B00A-BC4C1AC69F76}" destId="{A6B83D75-83E0-46A8-941C-FFF0090BD0F7}" srcOrd="2" destOrd="0" parTransId="{6BD31D93-6CFD-485E-8058-378E603567C4}" sibTransId="{AC454994-BADF-4D80-8EB1-FFD841DDDE24}"/>
    <dgm:cxn modelId="{2B5453C0-06DB-43FB-89E2-DD152D01BA8F}" type="presOf" srcId="{A6B83D75-83E0-46A8-941C-FFF0090BD0F7}" destId="{1316D3FE-1E1B-4FC2-AA45-502A1A046C5D}" srcOrd="1" destOrd="0" presId="urn:microsoft.com/office/officeart/2005/8/layout/orgChart1"/>
    <dgm:cxn modelId="{861BE5CB-807B-4657-A846-5E1D114529D4}" srcId="{44A3606D-9191-408E-9FFE-D12A1DCBF909}" destId="{77BB9DCE-483A-43E9-B00A-BC4C1AC69F76}" srcOrd="0" destOrd="0" parTransId="{D3C1786E-88D2-4791-A825-EA88F5609E9B}" sibTransId="{7A708860-C86B-4828-8B42-F97EF37D3D4A}"/>
    <dgm:cxn modelId="{734F53E1-18D9-4F8A-8FDA-6FE8BC627CC6}" type="presOf" srcId="{44A3606D-9191-408E-9FFE-D12A1DCBF909}" destId="{63DF03D5-95C8-47B3-81A0-0D89F18EC12B}" srcOrd="0" destOrd="0" presId="urn:microsoft.com/office/officeart/2005/8/layout/orgChart1"/>
    <dgm:cxn modelId="{C58D95F5-D5F1-4CF8-98C0-1241F7D88473}" type="presOf" srcId="{AD8B8C7C-EAF8-4435-BEA1-E61E8BF0E672}" destId="{528C0923-1285-43FD-84DC-514D7844D7DC}" srcOrd="0" destOrd="0" presId="urn:microsoft.com/office/officeart/2005/8/layout/orgChart1"/>
    <dgm:cxn modelId="{0E9DA6F5-6661-42D6-86F8-3F00F197F3CB}" type="presOf" srcId="{77BB9DCE-483A-43E9-B00A-BC4C1AC69F76}" destId="{746878DE-499A-4A48-9808-983F380263FF}" srcOrd="1" destOrd="0" presId="urn:microsoft.com/office/officeart/2005/8/layout/orgChart1"/>
    <dgm:cxn modelId="{7EF7E056-6BD1-4C13-9F81-ECB3199A61C5}" type="presParOf" srcId="{63DF03D5-95C8-47B3-81A0-0D89F18EC12B}" destId="{8F39975D-5BE7-4FB2-97AC-2A7D8208109A}" srcOrd="0" destOrd="0" presId="urn:microsoft.com/office/officeart/2005/8/layout/orgChart1"/>
    <dgm:cxn modelId="{FBED7865-4423-46D6-BB69-F83831641AF4}" type="presParOf" srcId="{8F39975D-5BE7-4FB2-97AC-2A7D8208109A}" destId="{B70A4A14-7846-459E-B763-972277C41052}" srcOrd="0" destOrd="0" presId="urn:microsoft.com/office/officeart/2005/8/layout/orgChart1"/>
    <dgm:cxn modelId="{BBEEAC99-B3B9-4826-9522-9CD258B16E89}" type="presParOf" srcId="{B70A4A14-7846-459E-B763-972277C41052}" destId="{2A391F7D-4A98-41B1-9C39-5200DAE87978}" srcOrd="0" destOrd="0" presId="urn:microsoft.com/office/officeart/2005/8/layout/orgChart1"/>
    <dgm:cxn modelId="{41008FA9-BA37-4EDA-A830-48E93FF3E04D}" type="presParOf" srcId="{B70A4A14-7846-459E-B763-972277C41052}" destId="{746878DE-499A-4A48-9808-983F380263FF}" srcOrd="1" destOrd="0" presId="urn:microsoft.com/office/officeart/2005/8/layout/orgChart1"/>
    <dgm:cxn modelId="{607FE881-EC95-433E-A986-5C0E41312999}" type="presParOf" srcId="{8F39975D-5BE7-4FB2-97AC-2A7D8208109A}" destId="{EF5ABFAA-109E-4DF4-958E-99E22C391380}" srcOrd="1" destOrd="0" presId="urn:microsoft.com/office/officeart/2005/8/layout/orgChart1"/>
    <dgm:cxn modelId="{BE766A1F-FB89-49E0-A744-57004C84CE43}" type="presParOf" srcId="{EF5ABFAA-109E-4DF4-958E-99E22C391380}" destId="{20325C54-A7BA-44FF-9EB4-2401540F3175}" srcOrd="0" destOrd="0" presId="urn:microsoft.com/office/officeart/2005/8/layout/orgChart1"/>
    <dgm:cxn modelId="{809325F9-2D87-47F7-972D-7B7DCEED8619}" type="presParOf" srcId="{EF5ABFAA-109E-4DF4-958E-99E22C391380}" destId="{CF03F17F-8C7A-42AE-AC15-0FD82DD20E42}" srcOrd="1" destOrd="0" presId="urn:microsoft.com/office/officeart/2005/8/layout/orgChart1"/>
    <dgm:cxn modelId="{F60E60F4-7137-40C5-A0EA-BCE3AEC605D1}" type="presParOf" srcId="{CF03F17F-8C7A-42AE-AC15-0FD82DD20E42}" destId="{2C0D5E83-8F60-4995-A0CC-723253BDD8C3}" srcOrd="0" destOrd="0" presId="urn:microsoft.com/office/officeart/2005/8/layout/orgChart1"/>
    <dgm:cxn modelId="{9FBA252E-6857-45C3-B096-43C0CA78E8EB}" type="presParOf" srcId="{2C0D5E83-8F60-4995-A0CC-723253BDD8C3}" destId="{0E67DF00-D99D-49B5-A5BF-F6E906E3760C}" srcOrd="0" destOrd="0" presId="urn:microsoft.com/office/officeart/2005/8/layout/orgChart1"/>
    <dgm:cxn modelId="{6D62E0D4-1662-4176-8496-141B14755C4B}" type="presParOf" srcId="{2C0D5E83-8F60-4995-A0CC-723253BDD8C3}" destId="{8D413E51-B5D5-4B1F-9FEA-54F8BF8A4140}" srcOrd="1" destOrd="0" presId="urn:microsoft.com/office/officeart/2005/8/layout/orgChart1"/>
    <dgm:cxn modelId="{84481CD2-4CD7-4ACF-AD7B-BA0F5E4D5AAC}" type="presParOf" srcId="{CF03F17F-8C7A-42AE-AC15-0FD82DD20E42}" destId="{33EC158D-23D7-4906-89D2-4223861AA991}" srcOrd="1" destOrd="0" presId="urn:microsoft.com/office/officeart/2005/8/layout/orgChart1"/>
    <dgm:cxn modelId="{FBD6E543-6CA2-4130-9614-3C6EABEA5F23}" type="presParOf" srcId="{33EC158D-23D7-4906-89D2-4223861AA991}" destId="{D4B3DE32-B28E-451B-80F2-55EC8DC6BE7A}" srcOrd="0" destOrd="0" presId="urn:microsoft.com/office/officeart/2005/8/layout/orgChart1"/>
    <dgm:cxn modelId="{B8B1451F-92DA-4B05-8FAB-DC8E0BC06064}" type="presParOf" srcId="{33EC158D-23D7-4906-89D2-4223861AA991}" destId="{C92F08C5-22CE-4FD8-B101-736DA6CA99C4}" srcOrd="1" destOrd="0" presId="urn:microsoft.com/office/officeart/2005/8/layout/orgChart1"/>
    <dgm:cxn modelId="{17C2EE39-77FF-4167-B01A-9ED6F0FE9729}" type="presParOf" srcId="{C92F08C5-22CE-4FD8-B101-736DA6CA99C4}" destId="{CEB49F50-A79F-4C7D-BA1A-075DFE79A002}" srcOrd="0" destOrd="0" presId="urn:microsoft.com/office/officeart/2005/8/layout/orgChart1"/>
    <dgm:cxn modelId="{F1634D62-9829-4DEA-A9DD-B644C08108E8}" type="presParOf" srcId="{CEB49F50-A79F-4C7D-BA1A-075DFE79A002}" destId="{D72E319E-6D0F-4D91-BE60-EAA7A4F09BD2}" srcOrd="0" destOrd="0" presId="urn:microsoft.com/office/officeart/2005/8/layout/orgChart1"/>
    <dgm:cxn modelId="{6F0B0221-0B18-4878-9A53-CD7DBD8F9C9E}" type="presParOf" srcId="{CEB49F50-A79F-4C7D-BA1A-075DFE79A002}" destId="{5E8EBD58-B08C-4906-95E6-B3FC30E92C46}" srcOrd="1" destOrd="0" presId="urn:microsoft.com/office/officeart/2005/8/layout/orgChart1"/>
    <dgm:cxn modelId="{0BF22471-F01F-4820-A81F-9BEF8C5E1CA4}" type="presParOf" srcId="{C92F08C5-22CE-4FD8-B101-736DA6CA99C4}" destId="{1B53E017-AAFA-42C4-B1B7-31E42618D2C5}" srcOrd="1" destOrd="0" presId="urn:microsoft.com/office/officeart/2005/8/layout/orgChart1"/>
    <dgm:cxn modelId="{9100707B-C25F-4422-8531-8839E1FB625C}" type="presParOf" srcId="{C92F08C5-22CE-4FD8-B101-736DA6CA99C4}" destId="{AF09C918-0C29-4C48-9C61-54607E038F5E}" srcOrd="2" destOrd="0" presId="urn:microsoft.com/office/officeart/2005/8/layout/orgChart1"/>
    <dgm:cxn modelId="{A42151D3-8B68-451A-87B4-84F39D18CD9C}" type="presParOf" srcId="{CF03F17F-8C7A-42AE-AC15-0FD82DD20E42}" destId="{276ADBD0-4620-4CF2-8423-B1FCAC8D7995}" srcOrd="2" destOrd="0" presId="urn:microsoft.com/office/officeart/2005/8/layout/orgChart1"/>
    <dgm:cxn modelId="{485F974C-B73C-4B05-968B-A9EA8A8BC558}" type="presParOf" srcId="{EF5ABFAA-109E-4DF4-958E-99E22C391380}" destId="{528C0923-1285-43FD-84DC-514D7844D7DC}" srcOrd="2" destOrd="0" presId="urn:microsoft.com/office/officeart/2005/8/layout/orgChart1"/>
    <dgm:cxn modelId="{BA5F8DF3-A4CB-4437-A894-164631C087C5}" type="presParOf" srcId="{EF5ABFAA-109E-4DF4-958E-99E22C391380}" destId="{11E98F4B-4DE4-49A9-A7F0-1847BAF489CB}" srcOrd="3" destOrd="0" presId="urn:microsoft.com/office/officeart/2005/8/layout/orgChart1"/>
    <dgm:cxn modelId="{23EB9D37-F1B6-4879-B3B7-97EB750E3A51}" type="presParOf" srcId="{11E98F4B-4DE4-49A9-A7F0-1847BAF489CB}" destId="{A399CAB4-BFF6-4E75-9459-D79E16AAB2B1}" srcOrd="0" destOrd="0" presId="urn:microsoft.com/office/officeart/2005/8/layout/orgChart1"/>
    <dgm:cxn modelId="{55EF2ED2-2483-4D45-86F7-D3057E2053FB}" type="presParOf" srcId="{A399CAB4-BFF6-4E75-9459-D79E16AAB2B1}" destId="{230B05BB-D6D7-4481-8DFB-D10E81308B8A}" srcOrd="0" destOrd="0" presId="urn:microsoft.com/office/officeart/2005/8/layout/orgChart1"/>
    <dgm:cxn modelId="{EDE7BF8A-1028-45FD-BE6C-F3EB393100D1}" type="presParOf" srcId="{A399CAB4-BFF6-4E75-9459-D79E16AAB2B1}" destId="{761F5902-880F-4FB6-8CC1-9F0A87025292}" srcOrd="1" destOrd="0" presId="urn:microsoft.com/office/officeart/2005/8/layout/orgChart1"/>
    <dgm:cxn modelId="{721CCE9D-8B9B-46DF-8155-9C05EB5B9BFD}" type="presParOf" srcId="{11E98F4B-4DE4-49A9-A7F0-1847BAF489CB}" destId="{285598FA-90AA-41B9-AF2F-FCC1AD254B40}" srcOrd="1" destOrd="0" presId="urn:microsoft.com/office/officeart/2005/8/layout/orgChart1"/>
    <dgm:cxn modelId="{0A504FF6-5F9F-45E9-B209-E337FB242AEE}" type="presParOf" srcId="{11E98F4B-4DE4-49A9-A7F0-1847BAF489CB}" destId="{EF1A1D89-ED88-4D98-9B5D-1B287506C58C}" srcOrd="2" destOrd="0" presId="urn:microsoft.com/office/officeart/2005/8/layout/orgChart1"/>
    <dgm:cxn modelId="{CE9C2244-6F77-49FF-B7FC-46AA56FFF0A8}" type="presParOf" srcId="{EF5ABFAA-109E-4DF4-958E-99E22C391380}" destId="{63279E7B-08B6-443D-8498-34997B0A6672}" srcOrd="4" destOrd="0" presId="urn:microsoft.com/office/officeart/2005/8/layout/orgChart1"/>
    <dgm:cxn modelId="{158AE72D-CFB1-4C52-86D1-62934D01C0E7}" type="presParOf" srcId="{EF5ABFAA-109E-4DF4-958E-99E22C391380}" destId="{F7E491F4-DFD6-4B2E-A8C2-64FAB043D274}" srcOrd="5" destOrd="0" presId="urn:microsoft.com/office/officeart/2005/8/layout/orgChart1"/>
    <dgm:cxn modelId="{43426B4F-E1C2-4F7E-846C-3FD8ECDD6B93}" type="presParOf" srcId="{F7E491F4-DFD6-4B2E-A8C2-64FAB043D274}" destId="{2755AE3E-7702-480A-AD1F-E0CF1E13288D}" srcOrd="0" destOrd="0" presId="urn:microsoft.com/office/officeart/2005/8/layout/orgChart1"/>
    <dgm:cxn modelId="{D4F2D9A5-D220-4CEF-AF24-55B75C91DA49}" type="presParOf" srcId="{2755AE3E-7702-480A-AD1F-E0CF1E13288D}" destId="{592730AB-3632-4E59-AAA7-540563EE6026}" srcOrd="0" destOrd="0" presId="urn:microsoft.com/office/officeart/2005/8/layout/orgChart1"/>
    <dgm:cxn modelId="{234516D1-D359-473C-95F9-FEF651966A7A}" type="presParOf" srcId="{2755AE3E-7702-480A-AD1F-E0CF1E13288D}" destId="{1316D3FE-1E1B-4FC2-AA45-502A1A046C5D}" srcOrd="1" destOrd="0" presId="urn:microsoft.com/office/officeart/2005/8/layout/orgChart1"/>
    <dgm:cxn modelId="{2C756469-F4D9-4788-AC7D-58C2C22A838C}" type="presParOf" srcId="{F7E491F4-DFD6-4B2E-A8C2-64FAB043D274}" destId="{51BF1787-041B-4486-AFD5-04E7164256C0}" srcOrd="1" destOrd="0" presId="urn:microsoft.com/office/officeart/2005/8/layout/orgChart1"/>
    <dgm:cxn modelId="{8A8E4C18-84A8-446F-94FF-DC7233772B72}" type="presParOf" srcId="{F7E491F4-DFD6-4B2E-A8C2-64FAB043D274}" destId="{791F3514-6E48-43CD-A690-3C1F79E872BE}" srcOrd="2" destOrd="0" presId="urn:microsoft.com/office/officeart/2005/8/layout/orgChart1"/>
    <dgm:cxn modelId="{A814CCA5-EA33-44BB-BBAD-6C169BAEE38A}" type="presParOf" srcId="{8F39975D-5BE7-4FB2-97AC-2A7D8208109A}" destId="{2F57B930-39D2-42A6-A2E0-0826082E6D4D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A68C672-4DBD-47EE-BF69-045435E92DD6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D59B3BDA-F020-4592-A45F-836444ED8371}">
      <dgm:prSet phldrT="[Text]"/>
      <dgm:spPr>
        <a:solidFill>
          <a:srgbClr val="FFFF00"/>
        </a:solidFill>
      </dgm:spPr>
      <dgm:t>
        <a:bodyPr/>
        <a:lstStyle/>
        <a:p>
          <a:r>
            <a:rPr lang="en-GB" dirty="0">
              <a:solidFill>
                <a:schemeClr val="tx1"/>
              </a:solidFill>
            </a:rPr>
            <a:t>GBS Treatment</a:t>
          </a:r>
        </a:p>
      </dgm:t>
    </dgm:pt>
    <dgm:pt modelId="{31B2BE52-CDC0-4A34-A4D8-535EFB4BAFD2}" type="parTrans" cxnId="{98C70DA9-A7C4-4585-845B-F08C42E7F3C3}">
      <dgm:prSet/>
      <dgm:spPr/>
      <dgm:t>
        <a:bodyPr/>
        <a:lstStyle/>
        <a:p>
          <a:endParaRPr lang="en-GB"/>
        </a:p>
      </dgm:t>
    </dgm:pt>
    <dgm:pt modelId="{489C51F9-3F17-46AF-9736-3D6874832AE0}" type="sibTrans" cxnId="{98C70DA9-A7C4-4585-845B-F08C42E7F3C3}">
      <dgm:prSet/>
      <dgm:spPr/>
      <dgm:t>
        <a:bodyPr/>
        <a:lstStyle/>
        <a:p>
          <a:endParaRPr lang="en-GB"/>
        </a:p>
      </dgm:t>
    </dgm:pt>
    <dgm:pt modelId="{509A65B8-2EA5-4B0C-AA0B-441B7C169503}">
      <dgm:prSet phldrT="[Text]"/>
      <dgm:spPr>
        <a:solidFill>
          <a:srgbClr val="FFFF00"/>
        </a:solidFill>
      </dgm:spPr>
      <dgm:t>
        <a:bodyPr/>
        <a:lstStyle/>
        <a:p>
          <a:r>
            <a:rPr lang="en-GB" dirty="0">
              <a:solidFill>
                <a:schemeClr val="tx1"/>
              </a:solidFill>
            </a:rPr>
            <a:t>IVIG</a:t>
          </a:r>
        </a:p>
        <a:p>
          <a:r>
            <a:rPr lang="en-GB" dirty="0">
              <a:solidFill>
                <a:schemeClr val="tx1"/>
              </a:solidFill>
            </a:rPr>
            <a:t>2g/kg over 5D</a:t>
          </a:r>
        </a:p>
      </dgm:t>
    </dgm:pt>
    <dgm:pt modelId="{08B4EF04-022F-41F5-AC6A-8FF5E408B8CC}" type="parTrans" cxnId="{3F622628-D1D0-4D1C-91E5-6871384A6CFF}">
      <dgm:prSet/>
      <dgm:spPr/>
      <dgm:t>
        <a:bodyPr/>
        <a:lstStyle/>
        <a:p>
          <a:endParaRPr lang="en-GB"/>
        </a:p>
      </dgm:t>
    </dgm:pt>
    <dgm:pt modelId="{7C1C13E0-9586-40CE-94CB-0A333E73A7DA}" type="sibTrans" cxnId="{3F622628-D1D0-4D1C-91E5-6871384A6CFF}">
      <dgm:prSet/>
      <dgm:spPr/>
      <dgm:t>
        <a:bodyPr/>
        <a:lstStyle/>
        <a:p>
          <a:endParaRPr lang="en-GB"/>
        </a:p>
      </dgm:t>
    </dgm:pt>
    <dgm:pt modelId="{E5A8DF85-86F2-4950-BBF9-7BC9AA8628A3}">
      <dgm:prSet phldrT="[Text]"/>
      <dgm:spPr>
        <a:solidFill>
          <a:srgbClr val="FFFF00"/>
        </a:solidFill>
      </dgm:spPr>
      <dgm:t>
        <a:bodyPr/>
        <a:lstStyle/>
        <a:p>
          <a:r>
            <a:rPr lang="en-GB" dirty="0">
              <a:solidFill>
                <a:schemeClr val="tx1"/>
              </a:solidFill>
            </a:rPr>
            <a:t>Plasmapheresis</a:t>
          </a:r>
        </a:p>
        <a:p>
          <a:r>
            <a:rPr lang="en-GB" dirty="0">
              <a:solidFill>
                <a:schemeClr val="tx1"/>
              </a:solidFill>
            </a:rPr>
            <a:t>5 PE sessions over 2 weeks</a:t>
          </a:r>
        </a:p>
      </dgm:t>
    </dgm:pt>
    <dgm:pt modelId="{71B07043-9A77-4865-8CE4-493A8A23B4E2}" type="parTrans" cxnId="{F2240AFD-54BA-43D9-89E2-1FFAD9FC90B5}">
      <dgm:prSet/>
      <dgm:spPr/>
      <dgm:t>
        <a:bodyPr/>
        <a:lstStyle/>
        <a:p>
          <a:endParaRPr lang="en-GB"/>
        </a:p>
      </dgm:t>
    </dgm:pt>
    <dgm:pt modelId="{01A9454C-FA34-4AB9-B1F0-8BFBE3EFE684}" type="sibTrans" cxnId="{F2240AFD-54BA-43D9-89E2-1FFAD9FC90B5}">
      <dgm:prSet/>
      <dgm:spPr/>
      <dgm:t>
        <a:bodyPr/>
        <a:lstStyle/>
        <a:p>
          <a:endParaRPr lang="en-GB"/>
        </a:p>
      </dgm:t>
    </dgm:pt>
    <dgm:pt modelId="{33AAB0BD-732C-46BA-AE1B-F560B4A763DE}">
      <dgm:prSet phldrT="[Text]"/>
      <dgm:spPr>
        <a:solidFill>
          <a:srgbClr val="FFFF00"/>
        </a:solidFill>
      </dgm:spPr>
      <dgm:t>
        <a:bodyPr/>
        <a:lstStyle/>
        <a:p>
          <a:r>
            <a:rPr lang="en-GB" dirty="0">
              <a:solidFill>
                <a:schemeClr val="tx1"/>
              </a:solidFill>
            </a:rPr>
            <a:t>Supportive</a:t>
          </a:r>
        </a:p>
      </dgm:t>
    </dgm:pt>
    <dgm:pt modelId="{F146B6C4-B6DA-4FBD-BECB-B733AA0742AD}" type="parTrans" cxnId="{E98540A4-082C-4D4B-89E8-8BFB4DF9C38E}">
      <dgm:prSet/>
      <dgm:spPr/>
      <dgm:t>
        <a:bodyPr/>
        <a:lstStyle/>
        <a:p>
          <a:endParaRPr lang="en-GB"/>
        </a:p>
      </dgm:t>
    </dgm:pt>
    <dgm:pt modelId="{FB78BCF4-A786-4B3C-9F74-F02029EFAF50}" type="sibTrans" cxnId="{E98540A4-082C-4D4B-89E8-8BFB4DF9C38E}">
      <dgm:prSet/>
      <dgm:spPr/>
      <dgm:t>
        <a:bodyPr/>
        <a:lstStyle/>
        <a:p>
          <a:endParaRPr lang="en-GB"/>
        </a:p>
      </dgm:t>
    </dgm:pt>
    <dgm:pt modelId="{815C219F-E2EC-49D4-B3E2-59C5E00469EA}" type="pres">
      <dgm:prSet presAssocID="{5A68C672-4DBD-47EE-BF69-045435E92DD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DE1546D5-BBEF-424B-9872-53F788692607}" type="pres">
      <dgm:prSet presAssocID="{D59B3BDA-F020-4592-A45F-836444ED8371}" presName="hierRoot1" presStyleCnt="0">
        <dgm:presLayoutVars>
          <dgm:hierBranch val="init"/>
        </dgm:presLayoutVars>
      </dgm:prSet>
      <dgm:spPr/>
    </dgm:pt>
    <dgm:pt modelId="{9D4CE4E3-A04A-4936-AC68-E5742916D29A}" type="pres">
      <dgm:prSet presAssocID="{D59B3BDA-F020-4592-A45F-836444ED8371}" presName="rootComposite1" presStyleCnt="0"/>
      <dgm:spPr/>
    </dgm:pt>
    <dgm:pt modelId="{A5BE8B4D-8B3C-40F6-88CD-D96726839E39}" type="pres">
      <dgm:prSet presAssocID="{D59B3BDA-F020-4592-A45F-836444ED8371}" presName="rootText1" presStyleLbl="node0" presStyleIdx="0" presStyleCnt="1">
        <dgm:presLayoutVars>
          <dgm:chPref val="3"/>
        </dgm:presLayoutVars>
      </dgm:prSet>
      <dgm:spPr/>
    </dgm:pt>
    <dgm:pt modelId="{E93F33D0-2B36-46C3-BEAD-109743763468}" type="pres">
      <dgm:prSet presAssocID="{D59B3BDA-F020-4592-A45F-836444ED8371}" presName="rootConnector1" presStyleLbl="node1" presStyleIdx="0" presStyleCnt="0"/>
      <dgm:spPr/>
    </dgm:pt>
    <dgm:pt modelId="{842F99D7-AAC7-46B2-96BA-BB760D93438F}" type="pres">
      <dgm:prSet presAssocID="{D59B3BDA-F020-4592-A45F-836444ED8371}" presName="hierChild2" presStyleCnt="0"/>
      <dgm:spPr/>
    </dgm:pt>
    <dgm:pt modelId="{13B7729E-3354-44B9-8853-24D111B27009}" type="pres">
      <dgm:prSet presAssocID="{08B4EF04-022F-41F5-AC6A-8FF5E408B8CC}" presName="Name37" presStyleLbl="parChTrans1D2" presStyleIdx="0" presStyleCnt="3"/>
      <dgm:spPr/>
    </dgm:pt>
    <dgm:pt modelId="{36E08A11-ED9F-465D-B650-F2F4831F931F}" type="pres">
      <dgm:prSet presAssocID="{509A65B8-2EA5-4B0C-AA0B-441B7C169503}" presName="hierRoot2" presStyleCnt="0">
        <dgm:presLayoutVars>
          <dgm:hierBranch val="init"/>
        </dgm:presLayoutVars>
      </dgm:prSet>
      <dgm:spPr/>
    </dgm:pt>
    <dgm:pt modelId="{DAD0A493-8EF5-4691-B583-AB2D69B0CA1B}" type="pres">
      <dgm:prSet presAssocID="{509A65B8-2EA5-4B0C-AA0B-441B7C169503}" presName="rootComposite" presStyleCnt="0"/>
      <dgm:spPr/>
    </dgm:pt>
    <dgm:pt modelId="{6471D827-F9DD-4F53-BBB1-3B33D1D9BD88}" type="pres">
      <dgm:prSet presAssocID="{509A65B8-2EA5-4B0C-AA0B-441B7C169503}" presName="rootText" presStyleLbl="node2" presStyleIdx="0" presStyleCnt="3">
        <dgm:presLayoutVars>
          <dgm:chPref val="3"/>
        </dgm:presLayoutVars>
      </dgm:prSet>
      <dgm:spPr/>
    </dgm:pt>
    <dgm:pt modelId="{06ACE713-E676-4E1A-9E11-8FD7626BB611}" type="pres">
      <dgm:prSet presAssocID="{509A65B8-2EA5-4B0C-AA0B-441B7C169503}" presName="rootConnector" presStyleLbl="node2" presStyleIdx="0" presStyleCnt="3"/>
      <dgm:spPr/>
    </dgm:pt>
    <dgm:pt modelId="{CB754862-8D7D-4D35-A8D9-4CD663E2D31D}" type="pres">
      <dgm:prSet presAssocID="{509A65B8-2EA5-4B0C-AA0B-441B7C169503}" presName="hierChild4" presStyleCnt="0"/>
      <dgm:spPr/>
    </dgm:pt>
    <dgm:pt modelId="{754FF5E2-4B8F-44B7-A534-05207786F6CE}" type="pres">
      <dgm:prSet presAssocID="{509A65B8-2EA5-4B0C-AA0B-441B7C169503}" presName="hierChild5" presStyleCnt="0"/>
      <dgm:spPr/>
    </dgm:pt>
    <dgm:pt modelId="{7EC84466-FE6D-45CE-8E8B-12FFCA4B00B3}" type="pres">
      <dgm:prSet presAssocID="{71B07043-9A77-4865-8CE4-493A8A23B4E2}" presName="Name37" presStyleLbl="parChTrans1D2" presStyleIdx="1" presStyleCnt="3"/>
      <dgm:spPr/>
    </dgm:pt>
    <dgm:pt modelId="{E7263D3A-D589-4C2E-A711-6315FEE17413}" type="pres">
      <dgm:prSet presAssocID="{E5A8DF85-86F2-4950-BBF9-7BC9AA8628A3}" presName="hierRoot2" presStyleCnt="0">
        <dgm:presLayoutVars>
          <dgm:hierBranch val="init"/>
        </dgm:presLayoutVars>
      </dgm:prSet>
      <dgm:spPr/>
    </dgm:pt>
    <dgm:pt modelId="{57132627-B81E-4B8C-BBA8-4B9AD07A788F}" type="pres">
      <dgm:prSet presAssocID="{E5A8DF85-86F2-4950-BBF9-7BC9AA8628A3}" presName="rootComposite" presStyleCnt="0"/>
      <dgm:spPr/>
    </dgm:pt>
    <dgm:pt modelId="{70B6D6A8-A6EA-48EB-9F88-CE99FD11D616}" type="pres">
      <dgm:prSet presAssocID="{E5A8DF85-86F2-4950-BBF9-7BC9AA8628A3}" presName="rootText" presStyleLbl="node2" presStyleIdx="1" presStyleCnt="3">
        <dgm:presLayoutVars>
          <dgm:chPref val="3"/>
        </dgm:presLayoutVars>
      </dgm:prSet>
      <dgm:spPr/>
    </dgm:pt>
    <dgm:pt modelId="{883A1B3C-1A53-414B-9DA8-B4CFC971C846}" type="pres">
      <dgm:prSet presAssocID="{E5A8DF85-86F2-4950-BBF9-7BC9AA8628A3}" presName="rootConnector" presStyleLbl="node2" presStyleIdx="1" presStyleCnt="3"/>
      <dgm:spPr/>
    </dgm:pt>
    <dgm:pt modelId="{A55DEA33-0AE5-471E-A412-E630E2B9E23A}" type="pres">
      <dgm:prSet presAssocID="{E5A8DF85-86F2-4950-BBF9-7BC9AA8628A3}" presName="hierChild4" presStyleCnt="0"/>
      <dgm:spPr/>
    </dgm:pt>
    <dgm:pt modelId="{4584D5DE-2116-4386-9F79-970136018959}" type="pres">
      <dgm:prSet presAssocID="{E5A8DF85-86F2-4950-BBF9-7BC9AA8628A3}" presName="hierChild5" presStyleCnt="0"/>
      <dgm:spPr/>
    </dgm:pt>
    <dgm:pt modelId="{C93F32B3-86EA-4D9F-8D16-412B1E3280A4}" type="pres">
      <dgm:prSet presAssocID="{F146B6C4-B6DA-4FBD-BECB-B733AA0742AD}" presName="Name37" presStyleLbl="parChTrans1D2" presStyleIdx="2" presStyleCnt="3"/>
      <dgm:spPr/>
    </dgm:pt>
    <dgm:pt modelId="{F8C22659-6C89-43BC-A9D3-7ED348A05C8B}" type="pres">
      <dgm:prSet presAssocID="{33AAB0BD-732C-46BA-AE1B-F560B4A763DE}" presName="hierRoot2" presStyleCnt="0">
        <dgm:presLayoutVars>
          <dgm:hierBranch val="init"/>
        </dgm:presLayoutVars>
      </dgm:prSet>
      <dgm:spPr/>
    </dgm:pt>
    <dgm:pt modelId="{1F6582ED-A8CE-4C25-8892-FF82ED23EFE1}" type="pres">
      <dgm:prSet presAssocID="{33AAB0BD-732C-46BA-AE1B-F560B4A763DE}" presName="rootComposite" presStyleCnt="0"/>
      <dgm:spPr/>
    </dgm:pt>
    <dgm:pt modelId="{37EBCDCC-E9A2-4988-BD35-E468F836DDE6}" type="pres">
      <dgm:prSet presAssocID="{33AAB0BD-732C-46BA-AE1B-F560B4A763DE}" presName="rootText" presStyleLbl="node2" presStyleIdx="2" presStyleCnt="3">
        <dgm:presLayoutVars>
          <dgm:chPref val="3"/>
        </dgm:presLayoutVars>
      </dgm:prSet>
      <dgm:spPr/>
    </dgm:pt>
    <dgm:pt modelId="{6000FC27-3172-4A18-8CCD-533F7281A77D}" type="pres">
      <dgm:prSet presAssocID="{33AAB0BD-732C-46BA-AE1B-F560B4A763DE}" presName="rootConnector" presStyleLbl="node2" presStyleIdx="2" presStyleCnt="3"/>
      <dgm:spPr/>
    </dgm:pt>
    <dgm:pt modelId="{C031274B-5989-4E22-B3D9-366A75A3B000}" type="pres">
      <dgm:prSet presAssocID="{33AAB0BD-732C-46BA-AE1B-F560B4A763DE}" presName="hierChild4" presStyleCnt="0"/>
      <dgm:spPr/>
    </dgm:pt>
    <dgm:pt modelId="{B65F84E5-D960-4A81-8A38-14B98B864FA8}" type="pres">
      <dgm:prSet presAssocID="{33AAB0BD-732C-46BA-AE1B-F560B4A763DE}" presName="hierChild5" presStyleCnt="0"/>
      <dgm:spPr/>
    </dgm:pt>
    <dgm:pt modelId="{9653D21E-E514-4EE4-89CA-B48101B445D0}" type="pres">
      <dgm:prSet presAssocID="{D59B3BDA-F020-4592-A45F-836444ED8371}" presName="hierChild3" presStyleCnt="0"/>
      <dgm:spPr/>
    </dgm:pt>
  </dgm:ptLst>
  <dgm:cxnLst>
    <dgm:cxn modelId="{E775550B-2B1A-4730-A49E-E5DC65D39A93}" type="presOf" srcId="{E5A8DF85-86F2-4950-BBF9-7BC9AA8628A3}" destId="{883A1B3C-1A53-414B-9DA8-B4CFC971C846}" srcOrd="1" destOrd="0" presId="urn:microsoft.com/office/officeart/2005/8/layout/orgChart1"/>
    <dgm:cxn modelId="{ED91890F-27C5-4C4C-917E-07CD506E45D5}" type="presOf" srcId="{33AAB0BD-732C-46BA-AE1B-F560B4A763DE}" destId="{37EBCDCC-E9A2-4988-BD35-E468F836DDE6}" srcOrd="0" destOrd="0" presId="urn:microsoft.com/office/officeart/2005/8/layout/orgChart1"/>
    <dgm:cxn modelId="{215EEA18-0C34-4C4B-9685-4F0C8E56B87B}" type="presOf" srcId="{F146B6C4-B6DA-4FBD-BECB-B733AA0742AD}" destId="{C93F32B3-86EA-4D9F-8D16-412B1E3280A4}" srcOrd="0" destOrd="0" presId="urn:microsoft.com/office/officeart/2005/8/layout/orgChart1"/>
    <dgm:cxn modelId="{DDCD9D23-888C-45C9-A4E6-6758B8B5A9DA}" type="presOf" srcId="{E5A8DF85-86F2-4950-BBF9-7BC9AA8628A3}" destId="{70B6D6A8-A6EA-48EB-9F88-CE99FD11D616}" srcOrd="0" destOrd="0" presId="urn:microsoft.com/office/officeart/2005/8/layout/orgChart1"/>
    <dgm:cxn modelId="{3F622628-D1D0-4D1C-91E5-6871384A6CFF}" srcId="{D59B3BDA-F020-4592-A45F-836444ED8371}" destId="{509A65B8-2EA5-4B0C-AA0B-441B7C169503}" srcOrd="0" destOrd="0" parTransId="{08B4EF04-022F-41F5-AC6A-8FF5E408B8CC}" sibTransId="{7C1C13E0-9586-40CE-94CB-0A333E73A7DA}"/>
    <dgm:cxn modelId="{0984C340-3B06-44EB-968C-B24D2017CB4E}" type="presOf" srcId="{509A65B8-2EA5-4B0C-AA0B-441B7C169503}" destId="{6471D827-F9DD-4F53-BBB1-3B33D1D9BD88}" srcOrd="0" destOrd="0" presId="urn:microsoft.com/office/officeart/2005/8/layout/orgChart1"/>
    <dgm:cxn modelId="{E4464360-8060-4B13-A3DD-14A0E41CBE97}" type="presOf" srcId="{08B4EF04-022F-41F5-AC6A-8FF5E408B8CC}" destId="{13B7729E-3354-44B9-8853-24D111B27009}" srcOrd="0" destOrd="0" presId="urn:microsoft.com/office/officeart/2005/8/layout/orgChart1"/>
    <dgm:cxn modelId="{039FA964-35FA-4D43-AEB9-6D370407DE3F}" type="presOf" srcId="{D59B3BDA-F020-4592-A45F-836444ED8371}" destId="{A5BE8B4D-8B3C-40F6-88CD-D96726839E39}" srcOrd="0" destOrd="0" presId="urn:microsoft.com/office/officeart/2005/8/layout/orgChart1"/>
    <dgm:cxn modelId="{67CC6548-D5DF-4CFD-B239-470A6FD51EBC}" type="presOf" srcId="{5A68C672-4DBD-47EE-BF69-045435E92DD6}" destId="{815C219F-E2EC-49D4-B3E2-59C5E00469EA}" srcOrd="0" destOrd="0" presId="urn:microsoft.com/office/officeart/2005/8/layout/orgChart1"/>
    <dgm:cxn modelId="{06483157-7253-40CD-8BB1-43C61698ADD8}" type="presOf" srcId="{71B07043-9A77-4865-8CE4-493A8A23B4E2}" destId="{7EC84466-FE6D-45CE-8E8B-12FFCA4B00B3}" srcOrd="0" destOrd="0" presId="urn:microsoft.com/office/officeart/2005/8/layout/orgChart1"/>
    <dgm:cxn modelId="{176D5B82-847D-4CCB-BC4A-EA310AF70FC0}" type="presOf" srcId="{33AAB0BD-732C-46BA-AE1B-F560B4A763DE}" destId="{6000FC27-3172-4A18-8CCD-533F7281A77D}" srcOrd="1" destOrd="0" presId="urn:microsoft.com/office/officeart/2005/8/layout/orgChart1"/>
    <dgm:cxn modelId="{9182DE88-171E-44C8-8D23-A99A76BC77DF}" type="presOf" srcId="{D59B3BDA-F020-4592-A45F-836444ED8371}" destId="{E93F33D0-2B36-46C3-BEAD-109743763468}" srcOrd="1" destOrd="0" presId="urn:microsoft.com/office/officeart/2005/8/layout/orgChart1"/>
    <dgm:cxn modelId="{E98540A4-082C-4D4B-89E8-8BFB4DF9C38E}" srcId="{D59B3BDA-F020-4592-A45F-836444ED8371}" destId="{33AAB0BD-732C-46BA-AE1B-F560B4A763DE}" srcOrd="2" destOrd="0" parTransId="{F146B6C4-B6DA-4FBD-BECB-B733AA0742AD}" sibTransId="{FB78BCF4-A786-4B3C-9F74-F02029EFAF50}"/>
    <dgm:cxn modelId="{98C70DA9-A7C4-4585-845B-F08C42E7F3C3}" srcId="{5A68C672-4DBD-47EE-BF69-045435E92DD6}" destId="{D59B3BDA-F020-4592-A45F-836444ED8371}" srcOrd="0" destOrd="0" parTransId="{31B2BE52-CDC0-4A34-A4D8-535EFB4BAFD2}" sibTransId="{489C51F9-3F17-46AF-9736-3D6874832AE0}"/>
    <dgm:cxn modelId="{D51593E8-11E3-4417-9706-2ED56792CA10}" type="presOf" srcId="{509A65B8-2EA5-4B0C-AA0B-441B7C169503}" destId="{06ACE713-E676-4E1A-9E11-8FD7626BB611}" srcOrd="1" destOrd="0" presId="urn:microsoft.com/office/officeart/2005/8/layout/orgChart1"/>
    <dgm:cxn modelId="{F2240AFD-54BA-43D9-89E2-1FFAD9FC90B5}" srcId="{D59B3BDA-F020-4592-A45F-836444ED8371}" destId="{E5A8DF85-86F2-4950-BBF9-7BC9AA8628A3}" srcOrd="1" destOrd="0" parTransId="{71B07043-9A77-4865-8CE4-493A8A23B4E2}" sibTransId="{01A9454C-FA34-4AB9-B1F0-8BFBE3EFE684}"/>
    <dgm:cxn modelId="{079CCC09-44FC-4BEE-9B34-C88DDF065DEF}" type="presParOf" srcId="{815C219F-E2EC-49D4-B3E2-59C5E00469EA}" destId="{DE1546D5-BBEF-424B-9872-53F788692607}" srcOrd="0" destOrd="0" presId="urn:microsoft.com/office/officeart/2005/8/layout/orgChart1"/>
    <dgm:cxn modelId="{C5BE17F3-717E-4E31-A5B6-E4097CE19DAC}" type="presParOf" srcId="{DE1546D5-BBEF-424B-9872-53F788692607}" destId="{9D4CE4E3-A04A-4936-AC68-E5742916D29A}" srcOrd="0" destOrd="0" presId="urn:microsoft.com/office/officeart/2005/8/layout/orgChart1"/>
    <dgm:cxn modelId="{E0A0F4BF-83F1-4039-9D75-E6C3135D177D}" type="presParOf" srcId="{9D4CE4E3-A04A-4936-AC68-E5742916D29A}" destId="{A5BE8B4D-8B3C-40F6-88CD-D96726839E39}" srcOrd="0" destOrd="0" presId="urn:microsoft.com/office/officeart/2005/8/layout/orgChart1"/>
    <dgm:cxn modelId="{D930A2D4-0348-44AD-9E01-5F4C278DFAB6}" type="presParOf" srcId="{9D4CE4E3-A04A-4936-AC68-E5742916D29A}" destId="{E93F33D0-2B36-46C3-BEAD-109743763468}" srcOrd="1" destOrd="0" presId="urn:microsoft.com/office/officeart/2005/8/layout/orgChart1"/>
    <dgm:cxn modelId="{572E2EFC-6B79-46F8-8E78-B1EBA2F72807}" type="presParOf" srcId="{DE1546D5-BBEF-424B-9872-53F788692607}" destId="{842F99D7-AAC7-46B2-96BA-BB760D93438F}" srcOrd="1" destOrd="0" presId="urn:microsoft.com/office/officeart/2005/8/layout/orgChart1"/>
    <dgm:cxn modelId="{5071B9F5-2866-4826-8335-0A4272EE0DD7}" type="presParOf" srcId="{842F99D7-AAC7-46B2-96BA-BB760D93438F}" destId="{13B7729E-3354-44B9-8853-24D111B27009}" srcOrd="0" destOrd="0" presId="urn:microsoft.com/office/officeart/2005/8/layout/orgChart1"/>
    <dgm:cxn modelId="{E64FB6B7-5850-4B02-B89E-AAC721605E20}" type="presParOf" srcId="{842F99D7-AAC7-46B2-96BA-BB760D93438F}" destId="{36E08A11-ED9F-465D-B650-F2F4831F931F}" srcOrd="1" destOrd="0" presId="urn:microsoft.com/office/officeart/2005/8/layout/orgChart1"/>
    <dgm:cxn modelId="{16CA2463-A19C-4FFD-9E64-D6AC3C696105}" type="presParOf" srcId="{36E08A11-ED9F-465D-B650-F2F4831F931F}" destId="{DAD0A493-8EF5-4691-B583-AB2D69B0CA1B}" srcOrd="0" destOrd="0" presId="urn:microsoft.com/office/officeart/2005/8/layout/orgChart1"/>
    <dgm:cxn modelId="{40C7DA09-C0F0-4D3A-A1BB-8995C1E1EA23}" type="presParOf" srcId="{DAD0A493-8EF5-4691-B583-AB2D69B0CA1B}" destId="{6471D827-F9DD-4F53-BBB1-3B33D1D9BD88}" srcOrd="0" destOrd="0" presId="urn:microsoft.com/office/officeart/2005/8/layout/orgChart1"/>
    <dgm:cxn modelId="{AEF8FC86-1B30-452F-B7B9-2FC9C5075A43}" type="presParOf" srcId="{DAD0A493-8EF5-4691-B583-AB2D69B0CA1B}" destId="{06ACE713-E676-4E1A-9E11-8FD7626BB611}" srcOrd="1" destOrd="0" presId="urn:microsoft.com/office/officeart/2005/8/layout/orgChart1"/>
    <dgm:cxn modelId="{B4B02E25-74C6-4AF6-98CC-D0027751E735}" type="presParOf" srcId="{36E08A11-ED9F-465D-B650-F2F4831F931F}" destId="{CB754862-8D7D-4D35-A8D9-4CD663E2D31D}" srcOrd="1" destOrd="0" presId="urn:microsoft.com/office/officeart/2005/8/layout/orgChart1"/>
    <dgm:cxn modelId="{0EB70672-7BC5-44AB-94C2-32E80229551B}" type="presParOf" srcId="{36E08A11-ED9F-465D-B650-F2F4831F931F}" destId="{754FF5E2-4B8F-44B7-A534-05207786F6CE}" srcOrd="2" destOrd="0" presId="urn:microsoft.com/office/officeart/2005/8/layout/orgChart1"/>
    <dgm:cxn modelId="{BCCF742D-6E49-4AED-9D64-995D34754785}" type="presParOf" srcId="{842F99D7-AAC7-46B2-96BA-BB760D93438F}" destId="{7EC84466-FE6D-45CE-8E8B-12FFCA4B00B3}" srcOrd="2" destOrd="0" presId="urn:microsoft.com/office/officeart/2005/8/layout/orgChart1"/>
    <dgm:cxn modelId="{9AC0795F-951C-4C24-A249-5EFE44364274}" type="presParOf" srcId="{842F99D7-AAC7-46B2-96BA-BB760D93438F}" destId="{E7263D3A-D589-4C2E-A711-6315FEE17413}" srcOrd="3" destOrd="0" presId="urn:microsoft.com/office/officeart/2005/8/layout/orgChart1"/>
    <dgm:cxn modelId="{53E05C55-21A7-4E95-BCBB-77E5522AE2EE}" type="presParOf" srcId="{E7263D3A-D589-4C2E-A711-6315FEE17413}" destId="{57132627-B81E-4B8C-BBA8-4B9AD07A788F}" srcOrd="0" destOrd="0" presId="urn:microsoft.com/office/officeart/2005/8/layout/orgChart1"/>
    <dgm:cxn modelId="{508F12C6-94D3-425E-8380-338E6626FDED}" type="presParOf" srcId="{57132627-B81E-4B8C-BBA8-4B9AD07A788F}" destId="{70B6D6A8-A6EA-48EB-9F88-CE99FD11D616}" srcOrd="0" destOrd="0" presId="urn:microsoft.com/office/officeart/2005/8/layout/orgChart1"/>
    <dgm:cxn modelId="{5A935AB3-0EB8-42D6-913F-439D51A68FD8}" type="presParOf" srcId="{57132627-B81E-4B8C-BBA8-4B9AD07A788F}" destId="{883A1B3C-1A53-414B-9DA8-B4CFC971C846}" srcOrd="1" destOrd="0" presId="urn:microsoft.com/office/officeart/2005/8/layout/orgChart1"/>
    <dgm:cxn modelId="{562D8CE5-E361-4B61-9309-B71261C076C1}" type="presParOf" srcId="{E7263D3A-D589-4C2E-A711-6315FEE17413}" destId="{A55DEA33-0AE5-471E-A412-E630E2B9E23A}" srcOrd="1" destOrd="0" presId="urn:microsoft.com/office/officeart/2005/8/layout/orgChart1"/>
    <dgm:cxn modelId="{D52ABF53-4880-402F-97C4-CE085172FACC}" type="presParOf" srcId="{E7263D3A-D589-4C2E-A711-6315FEE17413}" destId="{4584D5DE-2116-4386-9F79-970136018959}" srcOrd="2" destOrd="0" presId="urn:microsoft.com/office/officeart/2005/8/layout/orgChart1"/>
    <dgm:cxn modelId="{F3D3B14E-561E-485B-B014-8B332810E25F}" type="presParOf" srcId="{842F99D7-AAC7-46B2-96BA-BB760D93438F}" destId="{C93F32B3-86EA-4D9F-8D16-412B1E3280A4}" srcOrd="4" destOrd="0" presId="urn:microsoft.com/office/officeart/2005/8/layout/orgChart1"/>
    <dgm:cxn modelId="{2E167333-D7F6-4773-9537-AC3170B3A425}" type="presParOf" srcId="{842F99D7-AAC7-46B2-96BA-BB760D93438F}" destId="{F8C22659-6C89-43BC-A9D3-7ED348A05C8B}" srcOrd="5" destOrd="0" presId="urn:microsoft.com/office/officeart/2005/8/layout/orgChart1"/>
    <dgm:cxn modelId="{91F8C0C5-8F25-46FA-B25D-4F9EBB960949}" type="presParOf" srcId="{F8C22659-6C89-43BC-A9D3-7ED348A05C8B}" destId="{1F6582ED-A8CE-4C25-8892-FF82ED23EFE1}" srcOrd="0" destOrd="0" presId="urn:microsoft.com/office/officeart/2005/8/layout/orgChart1"/>
    <dgm:cxn modelId="{27A262FA-F2F5-4DE5-835A-205BB8C7ACAE}" type="presParOf" srcId="{1F6582ED-A8CE-4C25-8892-FF82ED23EFE1}" destId="{37EBCDCC-E9A2-4988-BD35-E468F836DDE6}" srcOrd="0" destOrd="0" presId="urn:microsoft.com/office/officeart/2005/8/layout/orgChart1"/>
    <dgm:cxn modelId="{D2D4CAEF-AD76-43B9-BDA3-A92822FFF6FA}" type="presParOf" srcId="{1F6582ED-A8CE-4C25-8892-FF82ED23EFE1}" destId="{6000FC27-3172-4A18-8CCD-533F7281A77D}" srcOrd="1" destOrd="0" presId="urn:microsoft.com/office/officeart/2005/8/layout/orgChart1"/>
    <dgm:cxn modelId="{26976B33-F8B7-412A-9DDD-18CDB5CE52FB}" type="presParOf" srcId="{F8C22659-6C89-43BC-A9D3-7ED348A05C8B}" destId="{C031274B-5989-4E22-B3D9-366A75A3B000}" srcOrd="1" destOrd="0" presId="urn:microsoft.com/office/officeart/2005/8/layout/orgChart1"/>
    <dgm:cxn modelId="{3D552B71-131D-4996-A3A4-386CC26602DB}" type="presParOf" srcId="{F8C22659-6C89-43BC-A9D3-7ED348A05C8B}" destId="{B65F84E5-D960-4A81-8A38-14B98B864FA8}" srcOrd="2" destOrd="0" presId="urn:microsoft.com/office/officeart/2005/8/layout/orgChart1"/>
    <dgm:cxn modelId="{815FC083-3CDA-482E-B729-3035CC61C2DC}" type="presParOf" srcId="{DE1546D5-BBEF-424B-9872-53F788692607}" destId="{9653D21E-E514-4EE4-89CA-B48101B445D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279E7B-08B6-443D-8498-34997B0A6672}">
      <dsp:nvSpPr>
        <dsp:cNvPr id="0" name=""/>
        <dsp:cNvSpPr/>
      </dsp:nvSpPr>
      <dsp:spPr>
        <a:xfrm>
          <a:off x="5257800" y="1430979"/>
          <a:ext cx="3455886" cy="59978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9890"/>
              </a:lnTo>
              <a:lnTo>
                <a:pt x="3455886" y="299890"/>
              </a:lnTo>
              <a:lnTo>
                <a:pt x="3455886" y="59978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8C0923-1285-43FD-84DC-514D7844D7DC}">
      <dsp:nvSpPr>
        <dsp:cNvPr id="0" name=""/>
        <dsp:cNvSpPr/>
      </dsp:nvSpPr>
      <dsp:spPr>
        <a:xfrm>
          <a:off x="5212079" y="1430979"/>
          <a:ext cx="91440" cy="59978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9978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B3DE32-B28E-451B-80F2-55EC8DC6BE7A}">
      <dsp:nvSpPr>
        <dsp:cNvPr id="0" name=""/>
        <dsp:cNvSpPr/>
      </dsp:nvSpPr>
      <dsp:spPr>
        <a:xfrm>
          <a:off x="659471" y="3458814"/>
          <a:ext cx="428415" cy="131380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13808"/>
              </a:lnTo>
              <a:lnTo>
                <a:pt x="428415" y="1313808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0325C54-A7BA-44FF-9EB4-2401540F3175}">
      <dsp:nvSpPr>
        <dsp:cNvPr id="0" name=""/>
        <dsp:cNvSpPr/>
      </dsp:nvSpPr>
      <dsp:spPr>
        <a:xfrm>
          <a:off x="1801913" y="1430979"/>
          <a:ext cx="3455886" cy="599781"/>
        </a:xfrm>
        <a:custGeom>
          <a:avLst/>
          <a:gdLst/>
          <a:ahLst/>
          <a:cxnLst/>
          <a:rect l="0" t="0" r="0" b="0"/>
          <a:pathLst>
            <a:path>
              <a:moveTo>
                <a:pt x="3455886" y="0"/>
              </a:moveTo>
              <a:lnTo>
                <a:pt x="3455886" y="299890"/>
              </a:lnTo>
              <a:lnTo>
                <a:pt x="0" y="299890"/>
              </a:lnTo>
              <a:lnTo>
                <a:pt x="0" y="59978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A391F7D-4A98-41B1-9C39-5200DAE87978}">
      <dsp:nvSpPr>
        <dsp:cNvPr id="0" name=""/>
        <dsp:cNvSpPr/>
      </dsp:nvSpPr>
      <dsp:spPr>
        <a:xfrm>
          <a:off x="3829747" y="2927"/>
          <a:ext cx="2856104" cy="1428052"/>
        </a:xfrm>
        <a:prstGeom prst="rect">
          <a:avLst/>
        </a:prstGeom>
        <a:solidFill>
          <a:srgbClr val="FFFF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dirty="0">
              <a:solidFill>
                <a:srgbClr val="002060"/>
              </a:solidFill>
            </a:rPr>
            <a:t>Guillain-Barre Syndrome</a:t>
          </a:r>
        </a:p>
      </dsp:txBody>
      <dsp:txXfrm>
        <a:off x="3829747" y="2927"/>
        <a:ext cx="2856104" cy="1428052"/>
      </dsp:txXfrm>
    </dsp:sp>
    <dsp:sp modelId="{0E67DF00-D99D-49B5-A5BF-F6E906E3760C}">
      <dsp:nvSpPr>
        <dsp:cNvPr id="0" name=""/>
        <dsp:cNvSpPr/>
      </dsp:nvSpPr>
      <dsp:spPr>
        <a:xfrm>
          <a:off x="373860" y="2030761"/>
          <a:ext cx="2856104" cy="1428052"/>
        </a:xfrm>
        <a:prstGeom prst="rect">
          <a:avLst/>
        </a:prstGeom>
        <a:solidFill>
          <a:srgbClr val="FFFF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dirty="0">
              <a:solidFill>
                <a:srgbClr val="002060"/>
              </a:solidFill>
            </a:rPr>
            <a:t>Acute Inflammatory demyelinating polyneuropathy</a:t>
          </a: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dirty="0">
              <a:solidFill>
                <a:srgbClr val="002060"/>
              </a:solidFill>
            </a:rPr>
            <a:t>(AIDP)</a:t>
          </a:r>
        </a:p>
      </dsp:txBody>
      <dsp:txXfrm>
        <a:off x="373860" y="2030761"/>
        <a:ext cx="2856104" cy="1428052"/>
      </dsp:txXfrm>
    </dsp:sp>
    <dsp:sp modelId="{D72E319E-6D0F-4D91-BE60-EAA7A4F09BD2}">
      <dsp:nvSpPr>
        <dsp:cNvPr id="0" name=""/>
        <dsp:cNvSpPr/>
      </dsp:nvSpPr>
      <dsp:spPr>
        <a:xfrm>
          <a:off x="1087887" y="4058596"/>
          <a:ext cx="2856104" cy="1428052"/>
        </a:xfrm>
        <a:prstGeom prst="rect">
          <a:avLst/>
        </a:prstGeom>
        <a:solidFill>
          <a:srgbClr val="FFFF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dirty="0">
              <a:solidFill>
                <a:srgbClr val="002060"/>
              </a:solidFill>
            </a:rPr>
            <a:t>Miller Fisher Syndrome</a:t>
          </a:r>
        </a:p>
      </dsp:txBody>
      <dsp:txXfrm>
        <a:off x="1087887" y="4058596"/>
        <a:ext cx="2856104" cy="1428052"/>
      </dsp:txXfrm>
    </dsp:sp>
    <dsp:sp modelId="{230B05BB-D6D7-4481-8DFB-D10E81308B8A}">
      <dsp:nvSpPr>
        <dsp:cNvPr id="0" name=""/>
        <dsp:cNvSpPr/>
      </dsp:nvSpPr>
      <dsp:spPr>
        <a:xfrm>
          <a:off x="3829747" y="2030761"/>
          <a:ext cx="2856104" cy="1428052"/>
        </a:xfrm>
        <a:prstGeom prst="rect">
          <a:avLst/>
        </a:prstGeom>
        <a:solidFill>
          <a:srgbClr val="FFFF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dirty="0">
              <a:solidFill>
                <a:srgbClr val="002060"/>
              </a:solidFill>
            </a:rPr>
            <a:t>Acute motor axonal neuropathy</a:t>
          </a: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dirty="0">
              <a:solidFill>
                <a:srgbClr val="002060"/>
              </a:solidFill>
            </a:rPr>
            <a:t>(AMAN)</a:t>
          </a:r>
        </a:p>
      </dsp:txBody>
      <dsp:txXfrm>
        <a:off x="3829747" y="2030761"/>
        <a:ext cx="2856104" cy="1428052"/>
      </dsp:txXfrm>
    </dsp:sp>
    <dsp:sp modelId="{592730AB-3632-4E59-AAA7-540563EE6026}">
      <dsp:nvSpPr>
        <dsp:cNvPr id="0" name=""/>
        <dsp:cNvSpPr/>
      </dsp:nvSpPr>
      <dsp:spPr>
        <a:xfrm>
          <a:off x="7285634" y="2030761"/>
          <a:ext cx="2856104" cy="1428052"/>
        </a:xfrm>
        <a:prstGeom prst="rect">
          <a:avLst/>
        </a:prstGeom>
        <a:solidFill>
          <a:srgbClr val="FFFF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dirty="0">
              <a:solidFill>
                <a:srgbClr val="002060"/>
              </a:solidFill>
            </a:rPr>
            <a:t>AM Sensory AN</a:t>
          </a:r>
        </a:p>
      </dsp:txBody>
      <dsp:txXfrm>
        <a:off x="7285634" y="2030761"/>
        <a:ext cx="2856104" cy="142805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3F32B3-86EA-4D9F-8D16-412B1E3280A4}">
      <dsp:nvSpPr>
        <dsp:cNvPr id="0" name=""/>
        <dsp:cNvSpPr/>
      </dsp:nvSpPr>
      <dsp:spPr>
        <a:xfrm>
          <a:off x="5257800" y="1852864"/>
          <a:ext cx="3719932" cy="64560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2804"/>
              </a:lnTo>
              <a:lnTo>
                <a:pt x="3719932" y="322804"/>
              </a:lnTo>
              <a:lnTo>
                <a:pt x="3719932" y="64560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EC84466-FE6D-45CE-8E8B-12FFCA4B00B3}">
      <dsp:nvSpPr>
        <dsp:cNvPr id="0" name=""/>
        <dsp:cNvSpPr/>
      </dsp:nvSpPr>
      <dsp:spPr>
        <a:xfrm>
          <a:off x="5212080" y="1852864"/>
          <a:ext cx="91440" cy="64560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4560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B7729E-3354-44B9-8853-24D111B27009}">
      <dsp:nvSpPr>
        <dsp:cNvPr id="0" name=""/>
        <dsp:cNvSpPr/>
      </dsp:nvSpPr>
      <dsp:spPr>
        <a:xfrm>
          <a:off x="1537867" y="1852864"/>
          <a:ext cx="3719932" cy="645608"/>
        </a:xfrm>
        <a:custGeom>
          <a:avLst/>
          <a:gdLst/>
          <a:ahLst/>
          <a:cxnLst/>
          <a:rect l="0" t="0" r="0" b="0"/>
          <a:pathLst>
            <a:path>
              <a:moveTo>
                <a:pt x="3719932" y="0"/>
              </a:moveTo>
              <a:lnTo>
                <a:pt x="3719932" y="322804"/>
              </a:lnTo>
              <a:lnTo>
                <a:pt x="0" y="322804"/>
              </a:lnTo>
              <a:lnTo>
                <a:pt x="0" y="64560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5BE8B4D-8B3C-40F6-88CD-D96726839E39}">
      <dsp:nvSpPr>
        <dsp:cNvPr id="0" name=""/>
        <dsp:cNvSpPr/>
      </dsp:nvSpPr>
      <dsp:spPr>
        <a:xfrm>
          <a:off x="3720638" y="315702"/>
          <a:ext cx="3074323" cy="1537161"/>
        </a:xfrm>
        <a:prstGeom prst="rect">
          <a:avLst/>
        </a:prstGeom>
        <a:solidFill>
          <a:srgbClr val="FFFF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100" kern="1200" dirty="0">
              <a:solidFill>
                <a:schemeClr val="tx1"/>
              </a:solidFill>
            </a:rPr>
            <a:t>GBS Treatment</a:t>
          </a:r>
        </a:p>
      </dsp:txBody>
      <dsp:txXfrm>
        <a:off x="3720638" y="315702"/>
        <a:ext cx="3074323" cy="1537161"/>
      </dsp:txXfrm>
    </dsp:sp>
    <dsp:sp modelId="{6471D827-F9DD-4F53-BBB1-3B33D1D9BD88}">
      <dsp:nvSpPr>
        <dsp:cNvPr id="0" name=""/>
        <dsp:cNvSpPr/>
      </dsp:nvSpPr>
      <dsp:spPr>
        <a:xfrm>
          <a:off x="706" y="2498473"/>
          <a:ext cx="3074323" cy="1537161"/>
        </a:xfrm>
        <a:prstGeom prst="rect">
          <a:avLst/>
        </a:prstGeom>
        <a:solidFill>
          <a:srgbClr val="FFFF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100" kern="1200" dirty="0">
              <a:solidFill>
                <a:schemeClr val="tx1"/>
              </a:solidFill>
            </a:rPr>
            <a:t>IVIG</a:t>
          </a:r>
        </a:p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100" kern="1200" dirty="0">
              <a:solidFill>
                <a:schemeClr val="tx1"/>
              </a:solidFill>
            </a:rPr>
            <a:t>2g/kg over 5D</a:t>
          </a:r>
        </a:p>
      </dsp:txBody>
      <dsp:txXfrm>
        <a:off x="706" y="2498473"/>
        <a:ext cx="3074323" cy="1537161"/>
      </dsp:txXfrm>
    </dsp:sp>
    <dsp:sp modelId="{70B6D6A8-A6EA-48EB-9F88-CE99FD11D616}">
      <dsp:nvSpPr>
        <dsp:cNvPr id="0" name=""/>
        <dsp:cNvSpPr/>
      </dsp:nvSpPr>
      <dsp:spPr>
        <a:xfrm>
          <a:off x="3720638" y="2498473"/>
          <a:ext cx="3074323" cy="1537161"/>
        </a:xfrm>
        <a:prstGeom prst="rect">
          <a:avLst/>
        </a:prstGeom>
        <a:solidFill>
          <a:srgbClr val="FFFF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100" kern="1200" dirty="0">
              <a:solidFill>
                <a:schemeClr val="tx1"/>
              </a:solidFill>
            </a:rPr>
            <a:t>Plasmapheresis</a:t>
          </a:r>
        </a:p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100" kern="1200" dirty="0">
              <a:solidFill>
                <a:schemeClr val="tx1"/>
              </a:solidFill>
            </a:rPr>
            <a:t>5 PE sessions over 2 weeks</a:t>
          </a:r>
        </a:p>
      </dsp:txBody>
      <dsp:txXfrm>
        <a:off x="3720638" y="2498473"/>
        <a:ext cx="3074323" cy="1537161"/>
      </dsp:txXfrm>
    </dsp:sp>
    <dsp:sp modelId="{37EBCDCC-E9A2-4988-BD35-E468F836DDE6}">
      <dsp:nvSpPr>
        <dsp:cNvPr id="0" name=""/>
        <dsp:cNvSpPr/>
      </dsp:nvSpPr>
      <dsp:spPr>
        <a:xfrm>
          <a:off x="7440570" y="2498473"/>
          <a:ext cx="3074323" cy="1537161"/>
        </a:xfrm>
        <a:prstGeom prst="rect">
          <a:avLst/>
        </a:prstGeom>
        <a:solidFill>
          <a:srgbClr val="FFFF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100" kern="1200" dirty="0">
              <a:solidFill>
                <a:schemeClr val="tx1"/>
              </a:solidFill>
            </a:rPr>
            <a:t>Supportive</a:t>
          </a:r>
        </a:p>
      </dsp:txBody>
      <dsp:txXfrm>
        <a:off x="7440570" y="2498473"/>
        <a:ext cx="3074323" cy="153716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17T20:13:16.76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A35581-3B1E-4085-A3B3-85624287C3E4}" type="datetimeFigureOut">
              <a:rPr lang="en-GB" smtClean="0"/>
              <a:t>14/11/2020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D5119C-7CA7-4099-BEE6-629E30A2C1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75540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7" name="Google Shape;327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349788-E037-4A25-BE12-2CF8478C9A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54231FD-95D5-45E0-90F6-543A1BFCC69C}" type="datetimeFigureOut">
              <a:rPr lang="en-GB" smtClean="0"/>
              <a:pPr/>
              <a:t>14/11/2020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FC0E7E-80E2-450D-A10C-903CDC05FA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F8317B-350C-4B44-BB7A-E9C5F23F07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2F08DF-F0E4-456A-AF6F-D9E6453E4EC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796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119A86-3883-4AE5-9410-8BD5533F5A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54231FD-95D5-45E0-90F6-543A1BFCC69C}" type="datetimeFigureOut">
              <a:rPr lang="en-GB" smtClean="0"/>
              <a:pPr/>
              <a:t>14/11/2020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E10D81-CB70-44BB-81F9-CB60F79BF0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FED260-BD88-4564-8EB0-37D7CC4D8C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2F08DF-F0E4-456A-AF6F-D9E6453E4EC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54794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0EE3BF-F9FA-4EE7-B3BE-9F886081D0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54231FD-95D5-45E0-90F6-543A1BFCC69C}" type="datetimeFigureOut">
              <a:rPr lang="en-GB" smtClean="0"/>
              <a:pPr/>
              <a:t>14/11/2020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365796-B0A7-40CA-B1FD-CCD6A7972F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318884-9911-49FF-9A1C-F2C531E736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2F08DF-F0E4-456A-AF6F-D9E6453E4EC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09452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C15075-2100-43BD-9725-688CFE4005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54231FD-95D5-45E0-90F6-543A1BFCC69C}" type="datetimeFigureOut">
              <a:rPr lang="en-GB" smtClean="0"/>
              <a:pPr/>
              <a:t>14/11/2020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A9A252-5425-4426-AF40-EEE17966E5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3C9AE8-AB27-4CCD-A49F-2132A27D42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2F08DF-F0E4-456A-AF6F-D9E6453E4EC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96909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603CF1-A808-4C9E-BFB6-9C65EC4C5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54231FD-95D5-45E0-90F6-543A1BFCC69C}" type="datetimeFigureOut">
              <a:rPr lang="en-GB" smtClean="0"/>
              <a:pPr/>
              <a:t>14/11/2020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00D56C-8C79-4C29-982B-FC9CAF0A94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946AB8-20AD-4F32-ACF5-5B03641E72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2F08DF-F0E4-456A-AF6F-D9E6453E4EC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2227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94A1B3E-E5B7-439D-BEA4-42987DB746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54231FD-95D5-45E0-90F6-543A1BFCC69C}" type="datetimeFigureOut">
              <a:rPr lang="en-GB" smtClean="0"/>
              <a:pPr/>
              <a:t>14/11/2020</a:t>
            </a:fld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233DB56-5981-4C18-B7E4-2C5086927B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61897B2-EB95-410F-B532-CA133C8625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2F08DF-F0E4-456A-AF6F-D9E6453E4EC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32252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EDD4881A-DC38-43F5-B5ED-C78377C3A6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54231FD-95D5-45E0-90F6-543A1BFCC69C}" type="datetimeFigureOut">
              <a:rPr lang="en-GB" smtClean="0"/>
              <a:pPr/>
              <a:t>14/11/2020</a:t>
            </a:fld>
            <a:endParaRPr lang="en-GB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B2165423-4595-4438-AA03-135F5C9246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BABD042-531B-40CA-BB2E-9A2BB3F199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2F08DF-F0E4-456A-AF6F-D9E6453E4EC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8355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AAD2EC60-77FE-4F11-85C7-996352A740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54231FD-95D5-45E0-90F6-543A1BFCC69C}" type="datetimeFigureOut">
              <a:rPr lang="en-GB" smtClean="0"/>
              <a:pPr/>
              <a:t>14/11/2020</a:t>
            </a:fld>
            <a:endParaRPr lang="en-GB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7F850703-CFFC-4548-AFE2-7606CBAE69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D8F50877-369B-45D1-95D0-A5FC24F92F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2F08DF-F0E4-456A-AF6F-D9E6453E4EC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74562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0C694D85-DFE1-48BC-A0A2-06A491FDD4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54231FD-95D5-45E0-90F6-543A1BFCC69C}" type="datetimeFigureOut">
              <a:rPr lang="en-GB" smtClean="0"/>
              <a:pPr/>
              <a:t>14/11/2020</a:t>
            </a:fld>
            <a:endParaRPr lang="en-GB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DD6B3389-754A-40BE-8587-4134AD3E7D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43792EDE-6B46-48CB-A8A2-5A4D1122B7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2F08DF-F0E4-456A-AF6F-D9E6453E4EC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39060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2F5A2FC-2132-463E-8B67-BBAA14E63A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54231FD-95D5-45E0-90F6-543A1BFCC69C}" type="datetimeFigureOut">
              <a:rPr lang="en-GB" smtClean="0"/>
              <a:pPr/>
              <a:t>14/11/2020</a:t>
            </a:fld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710948B-85A1-4517-BAC2-D61B4715C0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2105DE7-6475-4A0E-8FA4-632A67AAFA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2F08DF-F0E4-456A-AF6F-D9E6453E4EC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94957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6B5CD7E1-4A1F-40B3-B7F2-E97B17D40E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54231FD-95D5-45E0-90F6-543A1BFCC69C}" type="datetimeFigureOut">
              <a:rPr lang="en-GB" smtClean="0"/>
              <a:pPr/>
              <a:t>14/11/2020</a:t>
            </a:fld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B38E634-B295-450A-80DB-37BA7D7778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F56F4F7-EA55-4D8C-A410-85BD5FC4ED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2F08DF-F0E4-456A-AF6F-D9E6453E4EC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01757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333BC154-B474-48B6-B282-60B071098C72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838200" y="365126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6FEC792F-D5DF-4B30-ABC4-2386E64C224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GB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DEEDBA-B91C-4868-AC73-19DD10E5092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4231FD-95D5-45E0-90F6-543A1BFCC69C}" type="datetimeFigureOut">
              <a:rPr lang="en-GB" smtClean="0"/>
              <a:pPr/>
              <a:t>14/11/2020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4BDE3F-AF11-4A13-8052-94BA02CCE7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75EED6-119B-4A3C-A4E5-5D991AE8B2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900" smtClean="0">
                <a:solidFill>
                  <a:srgbClr val="898989"/>
                </a:solidFill>
              </a:defRPr>
            </a:lvl1pPr>
          </a:lstStyle>
          <a:p>
            <a:fld id="{BC2F08DF-F0E4-456A-AF6F-D9E6453E4EC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09560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defTabSz="685800" rtl="0" eaLnBrk="1" fontAlgn="base" hangingPunct="1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nsd.scot.nhs.uk/Documents/guidelines/2016ImmunoglobulinRequestForm.pdf" TargetMode="Externa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nhsggc.org.uk/media/248455/neuroimmunology-request-form.pdf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quackmeded.co.uk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sz="7200" b="1" i="1" dirty="0"/>
              <a:t>“I can’t walk doctor”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b="1" dirty="0"/>
          </a:p>
          <a:p>
            <a:r>
              <a:rPr lang="en-GB" b="1" dirty="0"/>
              <a:t>Dr Chris McNally</a:t>
            </a:r>
          </a:p>
          <a:p>
            <a:r>
              <a:rPr lang="en-GB" b="1" dirty="0"/>
              <a:t>ST6 Acute and General Medicine</a:t>
            </a:r>
          </a:p>
        </p:txBody>
      </p:sp>
    </p:spTree>
    <p:extLst>
      <p:ext uri="{BB962C8B-B14F-4D97-AF65-F5344CB8AC3E}">
        <p14:creationId xmlns:p14="http://schemas.microsoft.com/office/powerpoint/2010/main" val="9540055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800" b="1" dirty="0"/>
              <a:t>Guillain-Barre Syndrome (GBS)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Most common and most severe acute inflammatory polyneuropathy</a:t>
            </a:r>
          </a:p>
          <a:p>
            <a:pPr marL="0" indent="0">
              <a:buNone/>
            </a:pPr>
            <a:r>
              <a:rPr lang="en-GB" dirty="0"/>
              <a:t> </a:t>
            </a:r>
          </a:p>
          <a:p>
            <a:r>
              <a:rPr lang="en-GB" dirty="0"/>
              <a:t>Acute neurological Emergency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20% patients remain disabled</a:t>
            </a:r>
          </a:p>
          <a:p>
            <a:pPr>
              <a:buNone/>
            </a:pPr>
            <a:endParaRPr lang="en-GB" dirty="0"/>
          </a:p>
          <a:p>
            <a:r>
              <a:rPr lang="en-GB" dirty="0"/>
              <a:t>5% mortality rate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1.11 per 100,000 person-years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2/3 of cases preceded by URTI/flu-like illness or diarrhoea</a:t>
            </a:r>
          </a:p>
        </p:txBody>
      </p:sp>
    </p:spTree>
    <p:extLst>
      <p:ext uri="{BB962C8B-B14F-4D97-AF65-F5344CB8AC3E}">
        <p14:creationId xmlns:p14="http://schemas.microsoft.com/office/powerpoint/2010/main" val="40445074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3320135"/>
              </p:ext>
            </p:extLst>
          </p:nvPr>
        </p:nvGraphicFramePr>
        <p:xfrm>
          <a:off x="838200" y="642283"/>
          <a:ext cx="10515600" cy="5489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506854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577" y="4944533"/>
            <a:ext cx="10515600" cy="1325563"/>
          </a:xfrm>
        </p:spPr>
        <p:txBody>
          <a:bodyPr/>
          <a:lstStyle/>
          <a:p>
            <a:r>
              <a:rPr lang="en-GB" b="1" dirty="0"/>
              <a:t>GBS Pathogenesis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4117" y="587904"/>
            <a:ext cx="9584826" cy="456640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-628360" y="6396335"/>
            <a:ext cx="111834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Yuki N and </a:t>
            </a:r>
            <a:r>
              <a:rPr lang="en-GB" dirty="0" err="1"/>
              <a:t>Hartung</a:t>
            </a:r>
            <a:r>
              <a:rPr lang="en-GB" dirty="0"/>
              <a:t> HP. </a:t>
            </a:r>
            <a:r>
              <a:rPr lang="en-GB" i="1" dirty="0"/>
              <a:t>Guillain-Barre Syndrome</a:t>
            </a:r>
            <a:r>
              <a:rPr lang="en-GB" dirty="0"/>
              <a:t>. NEJM 2012; 366:2294-304</a:t>
            </a:r>
          </a:p>
        </p:txBody>
      </p:sp>
    </p:spTree>
    <p:extLst>
      <p:ext uri="{BB962C8B-B14F-4D97-AF65-F5344CB8AC3E}">
        <p14:creationId xmlns:p14="http://schemas.microsoft.com/office/powerpoint/2010/main" val="38589353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9090"/>
            <a:ext cx="10515600" cy="1325563"/>
          </a:xfrm>
        </p:spPr>
        <p:txBody>
          <a:bodyPr/>
          <a:lstStyle/>
          <a:p>
            <a:r>
              <a:rPr lang="en-GB" b="1" dirty="0">
                <a:solidFill>
                  <a:srgbClr val="FFFF00"/>
                </a:solidFill>
              </a:rPr>
              <a:t>GBS Natural History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29554" y="1374653"/>
            <a:ext cx="9695328" cy="4539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69894" y="6185647"/>
            <a:ext cx="99104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rgbClr val="FFFF00"/>
                </a:solidFill>
              </a:rPr>
              <a:t>Willison HJ, Jacobs BC, and van </a:t>
            </a:r>
            <a:r>
              <a:rPr lang="en-GB" dirty="0" err="1">
                <a:solidFill>
                  <a:srgbClr val="FFFF00"/>
                </a:solidFill>
              </a:rPr>
              <a:t>Doorn</a:t>
            </a:r>
            <a:r>
              <a:rPr lang="en-GB" dirty="0">
                <a:solidFill>
                  <a:srgbClr val="FFFF00"/>
                </a:solidFill>
              </a:rPr>
              <a:t> PA. </a:t>
            </a:r>
            <a:r>
              <a:rPr lang="en-GB" i="1" dirty="0">
                <a:solidFill>
                  <a:srgbClr val="FFFF00"/>
                </a:solidFill>
              </a:rPr>
              <a:t>Guillain-Barre syndrome</a:t>
            </a:r>
            <a:r>
              <a:rPr lang="en-GB" dirty="0">
                <a:solidFill>
                  <a:srgbClr val="FFFF00"/>
                </a:solidFill>
              </a:rPr>
              <a:t>. Lancet 2016; 388: 717-27</a:t>
            </a:r>
          </a:p>
        </p:txBody>
      </p:sp>
    </p:spTree>
    <p:extLst>
      <p:ext uri="{BB962C8B-B14F-4D97-AF65-F5344CB8AC3E}">
        <p14:creationId xmlns:p14="http://schemas.microsoft.com/office/powerpoint/2010/main" val="12907347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GBS Clinical Manifestations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HISTORY</a:t>
            </a:r>
          </a:p>
          <a:p>
            <a:r>
              <a:rPr lang="en-GB" dirty="0"/>
              <a:t>Rapidly progressive BILATERAL weakness</a:t>
            </a:r>
          </a:p>
          <a:p>
            <a:r>
              <a:rPr lang="en-GB" dirty="0"/>
              <a:t>Ascending starting in legs</a:t>
            </a:r>
          </a:p>
          <a:p>
            <a:r>
              <a:rPr lang="en-GB" dirty="0"/>
              <a:t>Preceding infection</a:t>
            </a:r>
          </a:p>
          <a:p>
            <a:pPr marL="0" indent="0">
              <a:buNone/>
            </a:pPr>
            <a:r>
              <a:rPr lang="en-GB" dirty="0"/>
              <a:t>EXAM</a:t>
            </a:r>
          </a:p>
          <a:p>
            <a:r>
              <a:rPr lang="en-GB" dirty="0"/>
              <a:t>Facial weakness</a:t>
            </a:r>
          </a:p>
          <a:p>
            <a:r>
              <a:rPr lang="en-GB" dirty="0" err="1"/>
              <a:t>Occulmotor</a:t>
            </a:r>
            <a:r>
              <a:rPr lang="en-GB" dirty="0"/>
              <a:t> palsies</a:t>
            </a:r>
          </a:p>
          <a:p>
            <a:r>
              <a:rPr lang="en-GB" dirty="0"/>
              <a:t>Bulbar palsies</a:t>
            </a:r>
          </a:p>
          <a:p>
            <a:r>
              <a:rPr lang="en-GB" dirty="0" err="1"/>
              <a:t>Areflexia</a:t>
            </a:r>
            <a:r>
              <a:rPr lang="en-GB" dirty="0"/>
              <a:t> in affected limbs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OTHER</a:t>
            </a:r>
          </a:p>
          <a:p>
            <a:r>
              <a:rPr lang="en-GB" dirty="0"/>
              <a:t>Ataxia</a:t>
            </a:r>
          </a:p>
          <a:p>
            <a:r>
              <a:rPr lang="en-GB" dirty="0"/>
              <a:t>Muscle or radicular pain</a:t>
            </a:r>
          </a:p>
          <a:p>
            <a:endParaRPr lang="en-GB" sz="3500" b="1" dirty="0"/>
          </a:p>
          <a:p>
            <a:r>
              <a:rPr lang="en-GB" sz="3500" b="1" u="sng" dirty="0"/>
              <a:t>Respiratory Failure</a:t>
            </a:r>
          </a:p>
        </p:txBody>
      </p:sp>
    </p:spTree>
    <p:extLst>
      <p:ext uri="{BB962C8B-B14F-4D97-AF65-F5344CB8AC3E}">
        <p14:creationId xmlns:p14="http://schemas.microsoft.com/office/powerpoint/2010/main" val="31391815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188" y="338231"/>
            <a:ext cx="10515600" cy="1325563"/>
          </a:xfrm>
        </p:spPr>
        <p:txBody>
          <a:bodyPr/>
          <a:lstStyle/>
          <a:p>
            <a:r>
              <a:rPr lang="en-GB" b="1" dirty="0"/>
              <a:t>Management of GBS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6164" y="1884783"/>
            <a:ext cx="4078942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b="1" dirty="0"/>
              <a:t>A CLINICAL DIAGNOSIS</a:t>
            </a:r>
          </a:p>
          <a:p>
            <a:r>
              <a:rPr lang="en-GB" dirty="0"/>
              <a:t>CSF analysis –raised Protein, no WCC</a:t>
            </a:r>
          </a:p>
          <a:p>
            <a:r>
              <a:rPr lang="en-GB" dirty="0"/>
              <a:t>FVC monitoring</a:t>
            </a:r>
          </a:p>
          <a:p>
            <a:r>
              <a:rPr lang="en-GB" dirty="0"/>
              <a:t>Serum Immunoglobulins</a:t>
            </a:r>
          </a:p>
          <a:p>
            <a:r>
              <a:rPr lang="en-GB" dirty="0"/>
              <a:t>High care area</a:t>
            </a:r>
          </a:p>
          <a:p>
            <a:r>
              <a:rPr lang="en-GB" dirty="0"/>
              <a:t>VTE prophylaxis</a:t>
            </a:r>
          </a:p>
          <a:p>
            <a:r>
              <a:rPr lang="en-GB" dirty="0"/>
              <a:t>Pressure sore prevention</a:t>
            </a:r>
          </a:p>
          <a:p>
            <a:r>
              <a:rPr lang="en-GB" dirty="0"/>
              <a:t>MRI head and spinal cord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94194" y="139303"/>
            <a:ext cx="6884895" cy="657939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-82924" y="5635956"/>
            <a:ext cx="517711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/>
              <a:t>Willison HJ, Jacobs BC, and van </a:t>
            </a:r>
            <a:r>
              <a:rPr lang="en-GB" dirty="0" err="1"/>
              <a:t>Doorn</a:t>
            </a:r>
            <a:r>
              <a:rPr lang="en-GB" dirty="0"/>
              <a:t> PA. </a:t>
            </a:r>
            <a:r>
              <a:rPr lang="en-GB" i="1" dirty="0"/>
              <a:t>Guillain-Barre syndrome</a:t>
            </a:r>
            <a:r>
              <a:rPr lang="en-GB" dirty="0"/>
              <a:t>. Lancet 2016; 388: 717-27</a:t>
            </a:r>
          </a:p>
        </p:txBody>
      </p:sp>
    </p:spTree>
    <p:extLst>
      <p:ext uri="{BB962C8B-B14F-4D97-AF65-F5344CB8AC3E}">
        <p14:creationId xmlns:p14="http://schemas.microsoft.com/office/powerpoint/2010/main" val="42534898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60363123"/>
              </p:ext>
            </p:extLst>
          </p:nvPr>
        </p:nvGraphicFramePr>
        <p:xfrm>
          <a:off x="717176" y="521260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656507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IVIG for GBS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2g/kg split into 5 days</a:t>
            </a:r>
          </a:p>
          <a:p>
            <a:r>
              <a:rPr lang="en-GB" dirty="0"/>
              <a:t>Will depend on pharmacy stores</a:t>
            </a:r>
          </a:p>
          <a:p>
            <a:r>
              <a:rPr lang="en-GB" dirty="0"/>
              <a:t>Access: </a:t>
            </a:r>
            <a:r>
              <a:rPr lang="en-GB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https://www.nsd.scot.nhs.uk/Documents/guidelines/2016ImmunoglobulinRequestForm.pdf</a:t>
            </a:r>
            <a:endParaRPr lang="en-GB" dirty="0"/>
          </a:p>
          <a:p>
            <a:r>
              <a:rPr lang="en-GB" dirty="0"/>
              <a:t>Given peripherally and ideally within 2 weeks of onset</a:t>
            </a:r>
          </a:p>
          <a:p>
            <a:r>
              <a:rPr lang="en-GB" dirty="0"/>
              <a:t>Inhibits autoantibody-mediated complement activation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Risks/Adverse effects:</a:t>
            </a:r>
          </a:p>
          <a:p>
            <a:r>
              <a:rPr lang="en-GB" dirty="0"/>
              <a:t>Similar to that of blood transfusion</a:t>
            </a:r>
          </a:p>
          <a:p>
            <a:r>
              <a:rPr lang="en-GB" dirty="0"/>
              <a:t>Hypersensitivity and anaphylaxis</a:t>
            </a:r>
          </a:p>
          <a:p>
            <a:r>
              <a:rPr lang="en-GB" dirty="0"/>
              <a:t>Beware IgA deficiency and renal impairment</a:t>
            </a:r>
          </a:p>
          <a:p>
            <a:r>
              <a:rPr lang="en-GB" dirty="0"/>
              <a:t>Consult product literature – test dose</a:t>
            </a:r>
          </a:p>
          <a:p>
            <a:endParaRPr lang="en-GB" dirty="0"/>
          </a:p>
          <a:p>
            <a:pPr marL="914400" lvl="2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789772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Supportive Therapy for GBS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VTE prophylaxis!</a:t>
            </a:r>
          </a:p>
          <a:p>
            <a:r>
              <a:rPr lang="en-GB" dirty="0"/>
              <a:t>Pressure sore avoidance</a:t>
            </a:r>
          </a:p>
          <a:p>
            <a:r>
              <a:rPr lang="en-GB" dirty="0"/>
              <a:t>Monitoring of HR, SaO2, BP, RR until “stable”</a:t>
            </a:r>
          </a:p>
          <a:p>
            <a:r>
              <a:rPr lang="en-GB" dirty="0"/>
              <a:t>Monitoring of FVC – observe trend</a:t>
            </a:r>
          </a:p>
          <a:p>
            <a:r>
              <a:rPr lang="en-GB" dirty="0"/>
              <a:t>Analgesia – NSAIDs and neuropathic agents have most evidence</a:t>
            </a:r>
          </a:p>
          <a:p>
            <a:r>
              <a:rPr lang="en-GB" dirty="0"/>
              <a:t>Personalised physiotherapy</a:t>
            </a:r>
          </a:p>
          <a:p>
            <a:r>
              <a:rPr lang="en-GB" dirty="0"/>
              <a:t>Holistic care</a:t>
            </a:r>
          </a:p>
          <a:p>
            <a:r>
              <a:rPr lang="en-GB" dirty="0"/>
              <a:t>Ensure ICU aware of patient</a:t>
            </a:r>
          </a:p>
        </p:txBody>
      </p:sp>
    </p:spTree>
    <p:extLst>
      <p:ext uri="{BB962C8B-B14F-4D97-AF65-F5344CB8AC3E}">
        <p14:creationId xmlns:p14="http://schemas.microsoft.com/office/powerpoint/2010/main" val="26345197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When to consider referral to ICU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="1" dirty="0"/>
              <a:t>Major Criteria</a:t>
            </a:r>
          </a:p>
          <a:p>
            <a:r>
              <a:rPr lang="en-GB" dirty="0" err="1"/>
              <a:t>Hypercapnic</a:t>
            </a:r>
            <a:r>
              <a:rPr lang="en-GB" dirty="0"/>
              <a:t> respiratory failure PaCO2 &gt; 6.4 </a:t>
            </a:r>
            <a:r>
              <a:rPr lang="en-GB" dirty="0" err="1"/>
              <a:t>kPa</a:t>
            </a:r>
            <a:r>
              <a:rPr lang="en-GB" dirty="0"/>
              <a:t>.</a:t>
            </a:r>
          </a:p>
          <a:p>
            <a:r>
              <a:rPr lang="en-GB" dirty="0"/>
              <a:t>PaO2 &lt; 7.5kPa in room air</a:t>
            </a:r>
          </a:p>
          <a:p>
            <a:r>
              <a:rPr lang="en-GB" dirty="0"/>
              <a:t>FVC &lt; 15ml/kg or &lt; 30% predicted	</a:t>
            </a:r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X1 major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="1" dirty="0"/>
              <a:t>Minor Criteria</a:t>
            </a:r>
          </a:p>
          <a:p>
            <a:r>
              <a:rPr lang="en-GB" dirty="0"/>
              <a:t>Inefficient cough</a:t>
            </a:r>
          </a:p>
          <a:p>
            <a:r>
              <a:rPr lang="en-GB" dirty="0"/>
              <a:t>Impaired swallowing</a:t>
            </a:r>
          </a:p>
          <a:p>
            <a:r>
              <a:rPr lang="en-GB" dirty="0"/>
              <a:t>Developing atelectasis on CXR</a:t>
            </a:r>
          </a:p>
          <a:p>
            <a:endParaRPr lang="en-GB" dirty="0"/>
          </a:p>
          <a:p>
            <a:endParaRPr lang="en-GB" dirty="0"/>
          </a:p>
          <a:p>
            <a:endParaRPr lang="en-GB" sz="1100" dirty="0"/>
          </a:p>
          <a:p>
            <a:r>
              <a:rPr lang="en-GB" dirty="0"/>
              <a:t>X2 minor</a:t>
            </a:r>
          </a:p>
        </p:txBody>
      </p:sp>
    </p:spTree>
    <p:extLst>
      <p:ext uri="{BB962C8B-B14F-4D97-AF65-F5344CB8AC3E}">
        <p14:creationId xmlns:p14="http://schemas.microsoft.com/office/powerpoint/2010/main" val="36287872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D642D3-23EB-42B9-B4B7-FDB572AA66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Disclaimer*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82AC80-4905-4EEE-BEDF-D98A5114D0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Please note that QUACK is a regional teaching programme operating across GG&amp;C, Lanarkshire and Ayrshire &amp; Arran. </a:t>
            </a:r>
          </a:p>
          <a:p>
            <a:endParaRPr lang="en-GB" dirty="0"/>
          </a:p>
          <a:p>
            <a:r>
              <a:rPr lang="en-GB" dirty="0"/>
              <a:t>This presentation outlines general management, though local variances e.g. antibiotic prescription may vary slightly depending on your local trust</a:t>
            </a:r>
          </a:p>
          <a:p>
            <a:endParaRPr lang="en-GB" dirty="0"/>
          </a:p>
          <a:p>
            <a:r>
              <a:rPr lang="en-GB" dirty="0"/>
              <a:t>Remember to check your local guidelines</a:t>
            </a:r>
          </a:p>
        </p:txBody>
      </p:sp>
    </p:spTree>
    <p:extLst>
      <p:ext uri="{BB962C8B-B14F-4D97-AF65-F5344CB8AC3E}">
        <p14:creationId xmlns:p14="http://schemas.microsoft.com/office/powerpoint/2010/main" val="36845530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6183"/>
            <a:ext cx="10515600" cy="1325563"/>
          </a:xfrm>
        </p:spPr>
        <p:txBody>
          <a:bodyPr/>
          <a:lstStyle/>
          <a:p>
            <a:r>
              <a:rPr lang="en-GB" b="1" dirty="0"/>
              <a:t>Further Management and Prognosis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1287743"/>
            <a:ext cx="10515600" cy="504582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GB" dirty="0"/>
              <a:t>NCS – not essential for diagnosis but can be useful to predict outcome</a:t>
            </a:r>
          </a:p>
          <a:p>
            <a:pPr>
              <a:lnSpc>
                <a:spcPct val="150000"/>
              </a:lnSpc>
            </a:pPr>
            <a:r>
              <a:rPr lang="en-GB" dirty="0"/>
              <a:t>10% may have relapse within 8 weeks</a:t>
            </a:r>
          </a:p>
          <a:p>
            <a:pPr>
              <a:lnSpc>
                <a:spcPct val="150000"/>
              </a:lnSpc>
            </a:pPr>
            <a:r>
              <a:rPr lang="en-GB" dirty="0"/>
              <a:t>Clinical course is highly variable</a:t>
            </a:r>
          </a:p>
          <a:p>
            <a:pPr>
              <a:lnSpc>
                <a:spcPct val="150000"/>
              </a:lnSpc>
            </a:pPr>
            <a:r>
              <a:rPr lang="en-GB" dirty="0"/>
              <a:t>Carries high morbidity; Cardio-respiratory complications </a:t>
            </a:r>
          </a:p>
          <a:p>
            <a:pPr>
              <a:lnSpc>
                <a:spcPct val="150000"/>
              </a:lnSpc>
            </a:pPr>
            <a:r>
              <a:rPr lang="en-GB" dirty="0"/>
              <a:t>Poorer prognosis: higher age, degree of disability at onset, preceding diarrhoea</a:t>
            </a:r>
          </a:p>
          <a:p>
            <a:pPr>
              <a:lnSpc>
                <a:spcPct val="150000"/>
              </a:lnSpc>
            </a:pPr>
            <a:r>
              <a:rPr lang="en-GB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https://www.nhsggc.org.uk/media/248455/neuroimmunology-request-form.pdf</a:t>
            </a:r>
            <a:endParaRPr lang="en-GB" dirty="0"/>
          </a:p>
          <a:p>
            <a:pPr>
              <a:lnSpc>
                <a:spcPct val="150000"/>
              </a:lnSpc>
            </a:pP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924144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5400" b="1" dirty="0"/>
              <a:t>Case 1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/>
              <a:t>33M</a:t>
            </a:r>
          </a:p>
          <a:p>
            <a:r>
              <a:rPr lang="en-GB" dirty="0"/>
              <a:t>Hiking in Skye 1/52 ago. Developed diarrhoea</a:t>
            </a:r>
          </a:p>
          <a:p>
            <a:r>
              <a:rPr lang="en-GB" dirty="0"/>
              <a:t>Returned to parents in Glasgow</a:t>
            </a:r>
          </a:p>
          <a:p>
            <a:r>
              <a:rPr lang="en-GB" dirty="0"/>
              <a:t>Attended GP surgery with </a:t>
            </a:r>
            <a:r>
              <a:rPr lang="en-GB" dirty="0" err="1"/>
              <a:t>paraesthesiae</a:t>
            </a:r>
            <a:r>
              <a:rPr lang="en-GB" dirty="0"/>
              <a:t> in toes and spreading to shins</a:t>
            </a:r>
          </a:p>
          <a:p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O/E:</a:t>
            </a:r>
          </a:p>
          <a:p>
            <a:r>
              <a:rPr lang="en-GB" dirty="0"/>
              <a:t>Well, haemodynamically stable and </a:t>
            </a:r>
            <a:r>
              <a:rPr lang="en-GB" dirty="0" err="1"/>
              <a:t>apyrexial</a:t>
            </a:r>
            <a:endParaRPr lang="en-GB" dirty="0"/>
          </a:p>
          <a:p>
            <a:r>
              <a:rPr lang="en-GB" dirty="0"/>
              <a:t>Power 5/5 hips, knees</a:t>
            </a:r>
          </a:p>
          <a:p>
            <a:r>
              <a:rPr lang="en-GB" dirty="0"/>
              <a:t>Power 4/5 ankles</a:t>
            </a:r>
          </a:p>
          <a:p>
            <a:r>
              <a:rPr lang="en-GB" dirty="0"/>
              <a:t>Absent ankle jerks</a:t>
            </a:r>
          </a:p>
          <a:p>
            <a:r>
              <a:rPr lang="en-GB" dirty="0"/>
              <a:t>Subjective altered sensation in feet</a:t>
            </a:r>
          </a:p>
        </p:txBody>
      </p:sp>
    </p:spTree>
    <p:extLst>
      <p:ext uri="{BB962C8B-B14F-4D97-AF65-F5344CB8AC3E}">
        <p14:creationId xmlns:p14="http://schemas.microsoft.com/office/powerpoint/2010/main" val="25978640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5400" b="1" dirty="0"/>
              <a:t>Case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/>
              <a:t>79F. Rarely attends GP</a:t>
            </a:r>
          </a:p>
          <a:p>
            <a:r>
              <a:rPr lang="en-GB" dirty="0"/>
              <a:t>HTN</a:t>
            </a:r>
          </a:p>
          <a:p>
            <a:r>
              <a:rPr lang="en-GB" dirty="0"/>
              <a:t>T2DM</a:t>
            </a:r>
          </a:p>
          <a:p>
            <a:r>
              <a:rPr lang="en-GB" dirty="0"/>
              <a:t>Ex smoker</a:t>
            </a:r>
          </a:p>
          <a:p>
            <a:r>
              <a:rPr lang="en-GB" dirty="0"/>
              <a:t>L facial droop, ptosis and diplopia </a:t>
            </a:r>
          </a:p>
          <a:p>
            <a:r>
              <a:rPr lang="en-GB" dirty="0"/>
              <a:t>Power 5/5 limbs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dirty="0"/>
              <a:t>CXR – NAD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Bloods – CRP 20, WBC 8,</a:t>
            </a:r>
          </a:p>
          <a:p>
            <a:endParaRPr lang="en-GB" dirty="0"/>
          </a:p>
          <a:p>
            <a:r>
              <a:rPr lang="en-GB" dirty="0"/>
              <a:t>CT head – NAD</a:t>
            </a:r>
          </a:p>
          <a:p>
            <a:endParaRPr lang="en-GB" dirty="0"/>
          </a:p>
          <a:p>
            <a:r>
              <a:rPr lang="en-GB" dirty="0"/>
              <a:t>MRI head - NAD</a:t>
            </a:r>
          </a:p>
        </p:txBody>
      </p:sp>
      <p:pic>
        <p:nvPicPr>
          <p:cNvPr id="5" name="Content Placeholder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4465422"/>
            <a:ext cx="4445000" cy="2305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0281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Case 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/>
              <a:t>69M</a:t>
            </a:r>
          </a:p>
          <a:p>
            <a:r>
              <a:rPr lang="en-GB" dirty="0"/>
              <a:t>HTN</a:t>
            </a:r>
          </a:p>
          <a:p>
            <a:r>
              <a:rPr lang="en-GB" dirty="0"/>
              <a:t>1/52 Dysuria, fever, anal pain</a:t>
            </a:r>
          </a:p>
          <a:p>
            <a:r>
              <a:rPr lang="en-GB" dirty="0"/>
              <a:t>No improvement with nitrofurantoin</a:t>
            </a:r>
          </a:p>
          <a:p>
            <a:r>
              <a:rPr lang="en-GB" dirty="0"/>
              <a:t>Generally feels unwell with dizziness and feeling “unstable”</a:t>
            </a:r>
          </a:p>
          <a:p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9800" y="1825625"/>
            <a:ext cx="5181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O/E</a:t>
            </a:r>
          </a:p>
          <a:p>
            <a:r>
              <a:rPr lang="en-GB" dirty="0"/>
              <a:t>Temp 37.4 but haemodynamically stable</a:t>
            </a:r>
          </a:p>
          <a:p>
            <a:r>
              <a:rPr lang="en-GB" dirty="0"/>
              <a:t>CV exam – NAD</a:t>
            </a:r>
          </a:p>
          <a:p>
            <a:r>
              <a:rPr lang="en-GB" dirty="0"/>
              <a:t>No postural BP deficit</a:t>
            </a:r>
          </a:p>
          <a:p>
            <a:r>
              <a:rPr lang="en-GB" dirty="0"/>
              <a:t>Full neuro exam including cerebellar unremarkable</a:t>
            </a:r>
          </a:p>
          <a:p>
            <a:r>
              <a:rPr lang="en-GB" dirty="0"/>
              <a:t>Urinalysis +nitrates +</a:t>
            </a:r>
            <a:r>
              <a:rPr lang="en-GB" dirty="0" err="1"/>
              <a:t>leuc</a:t>
            </a:r>
            <a:endParaRPr lang="en-GB" dirty="0"/>
          </a:p>
          <a:p>
            <a:r>
              <a:rPr lang="en-GB" dirty="0"/>
              <a:t>Tender prostate on PR</a:t>
            </a:r>
          </a:p>
        </p:txBody>
      </p:sp>
    </p:spTree>
    <p:extLst>
      <p:ext uri="{BB962C8B-B14F-4D97-AF65-F5344CB8AC3E}">
        <p14:creationId xmlns:p14="http://schemas.microsoft.com/office/powerpoint/2010/main" val="109510973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800" b="1" dirty="0"/>
              <a:t>Case 4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/>
              <a:t>29M</a:t>
            </a:r>
          </a:p>
          <a:p>
            <a:r>
              <a:rPr lang="en-GB" dirty="0"/>
              <a:t>Active IVDU</a:t>
            </a:r>
          </a:p>
          <a:p>
            <a:r>
              <a:rPr lang="en-GB" dirty="0"/>
              <a:t>1/52 swollen hot Right leg</a:t>
            </a:r>
          </a:p>
          <a:p>
            <a:r>
              <a:rPr lang="en-GB" dirty="0"/>
              <a:t>Raised inflammatory markers and fever</a:t>
            </a:r>
          </a:p>
          <a:p>
            <a:r>
              <a:rPr lang="en-GB" dirty="0"/>
              <a:t>USS Doppler confirms DVT</a:t>
            </a:r>
          </a:p>
          <a:p>
            <a:r>
              <a:rPr lang="en-GB" dirty="0"/>
              <a:t>Concerns infected DVT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690688"/>
            <a:ext cx="5181600" cy="4351338"/>
          </a:xfrm>
        </p:spPr>
        <p:txBody>
          <a:bodyPr/>
          <a:lstStyle/>
          <a:p>
            <a:r>
              <a:rPr lang="en-GB" dirty="0"/>
              <a:t>Increasing FiO2</a:t>
            </a:r>
          </a:p>
          <a:p>
            <a:r>
              <a:rPr lang="en-GB" dirty="0"/>
              <a:t>T1RF on ABG</a:t>
            </a:r>
          </a:p>
          <a:p>
            <a:r>
              <a:rPr lang="en-GB" dirty="0"/>
              <a:t>Facial paralysis and dysphasia</a:t>
            </a:r>
          </a:p>
          <a:p>
            <a:r>
              <a:rPr lang="en-GB" dirty="0"/>
              <a:t>Drooling</a:t>
            </a:r>
          </a:p>
          <a:p>
            <a:r>
              <a:rPr lang="en-GB" dirty="0"/>
              <a:t>Global weakness including respiratory muscles</a:t>
            </a:r>
          </a:p>
          <a:p>
            <a:r>
              <a:rPr lang="en-GB" dirty="0" err="1"/>
              <a:t>Peri</a:t>
            </a:r>
            <a:r>
              <a:rPr lang="en-GB" dirty="0"/>
              <a:t> arrest</a:t>
            </a:r>
          </a:p>
          <a:p>
            <a:r>
              <a:rPr lang="en-GB" dirty="0"/>
              <a:t>Required RSI and IPPV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55" y="4552495"/>
            <a:ext cx="5999546" cy="2063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7417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9756"/>
            <a:ext cx="10515600" cy="1325563"/>
          </a:xfrm>
        </p:spPr>
        <p:txBody>
          <a:bodyPr/>
          <a:lstStyle/>
          <a:p>
            <a:r>
              <a:rPr lang="en-GB" b="1" dirty="0"/>
              <a:t>Botulism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95319"/>
            <a:ext cx="10515600" cy="4351338"/>
          </a:xfrm>
        </p:spPr>
        <p:txBody>
          <a:bodyPr>
            <a:normAutofit/>
          </a:bodyPr>
          <a:lstStyle/>
          <a:p>
            <a:r>
              <a:rPr lang="en-GB" i="1" dirty="0"/>
              <a:t>Clostridium </a:t>
            </a:r>
            <a:r>
              <a:rPr lang="en-GB" i="1" dirty="0" err="1"/>
              <a:t>botulinium</a:t>
            </a:r>
            <a:r>
              <a:rPr lang="en-GB" i="1" dirty="0"/>
              <a:t>; wound and food</a:t>
            </a:r>
          </a:p>
          <a:p>
            <a:r>
              <a:rPr lang="en-GB" dirty="0"/>
              <a:t>Symmetrical cranial nerve palsies</a:t>
            </a:r>
          </a:p>
          <a:p>
            <a:r>
              <a:rPr lang="en-GB" dirty="0"/>
              <a:t>DESCENDING flaccid paralysis – emotionless/expressionless</a:t>
            </a:r>
          </a:p>
          <a:p>
            <a:r>
              <a:rPr lang="en-GB" dirty="0"/>
              <a:t>Dysphagia, dysphasia, dry mouth</a:t>
            </a:r>
          </a:p>
          <a:p>
            <a:r>
              <a:rPr lang="en-GB" dirty="0"/>
              <a:t>Respiratory Arrest</a:t>
            </a:r>
          </a:p>
          <a:p>
            <a:r>
              <a:rPr lang="en-GB" dirty="0"/>
              <a:t>Acute medical emergency and Public Health Emergency</a:t>
            </a:r>
          </a:p>
          <a:p>
            <a:r>
              <a:rPr lang="en-GB" dirty="0"/>
              <a:t>Need to send tissue samples to microbiology. Involve ICU and Surgeons</a:t>
            </a:r>
          </a:p>
          <a:p>
            <a:r>
              <a:rPr lang="en-GB" dirty="0"/>
              <a:t>Rx with </a:t>
            </a:r>
            <a:r>
              <a:rPr lang="en-GB" dirty="0" err="1"/>
              <a:t>botulinium</a:t>
            </a:r>
            <a:r>
              <a:rPr lang="en-GB" dirty="0"/>
              <a:t> antitoxin. Consult pharmacy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00325" y="468489"/>
            <a:ext cx="2947118" cy="3822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0607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References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Yuki N and </a:t>
            </a:r>
            <a:r>
              <a:rPr lang="en-GB" dirty="0" err="1"/>
              <a:t>Hartung</a:t>
            </a:r>
            <a:r>
              <a:rPr lang="en-GB" dirty="0"/>
              <a:t> HP. </a:t>
            </a:r>
            <a:r>
              <a:rPr lang="en-GB" i="1" dirty="0"/>
              <a:t>Guillain-Barre Syndrome</a:t>
            </a:r>
            <a:r>
              <a:rPr lang="en-GB" dirty="0"/>
              <a:t>. NEJM 2012; 366:2294-304</a:t>
            </a:r>
          </a:p>
          <a:p>
            <a:pPr marL="0" indent="0">
              <a:buNone/>
            </a:pPr>
            <a:r>
              <a:rPr lang="en-GB" dirty="0"/>
              <a:t>Willison HJ, Jacobs BC, and van </a:t>
            </a:r>
            <a:r>
              <a:rPr lang="en-GB" dirty="0" err="1"/>
              <a:t>Doorn</a:t>
            </a:r>
            <a:r>
              <a:rPr lang="en-GB" dirty="0"/>
              <a:t> PA. </a:t>
            </a:r>
            <a:r>
              <a:rPr lang="en-GB" i="1" dirty="0"/>
              <a:t>Guillain-Barre syndrome</a:t>
            </a:r>
            <a:r>
              <a:rPr lang="en-GB" dirty="0"/>
              <a:t>. Lancet 2016; 388: 717-27</a:t>
            </a:r>
          </a:p>
          <a:p>
            <a:pPr marL="0" indent="0">
              <a:buNone/>
            </a:pPr>
            <a:r>
              <a:rPr lang="en-GB" dirty="0"/>
              <a:t>Sobel J. Botulism. Clinical Infectious Disease 2005; 14: 1167-73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3800186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Take Home Messages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History of neurological examination is key</a:t>
            </a:r>
          </a:p>
          <a:p>
            <a:endParaRPr lang="en-GB" dirty="0"/>
          </a:p>
          <a:p>
            <a:r>
              <a:rPr lang="en-GB" dirty="0"/>
              <a:t>Wide differential diagnosis of “off legs”</a:t>
            </a:r>
          </a:p>
          <a:p>
            <a:endParaRPr lang="en-GB" dirty="0"/>
          </a:p>
          <a:p>
            <a:r>
              <a:rPr lang="en-GB" dirty="0"/>
              <a:t>Bilateral weakness with prior infection ?GBS</a:t>
            </a:r>
          </a:p>
          <a:p>
            <a:endParaRPr lang="en-GB" dirty="0"/>
          </a:p>
          <a:p>
            <a:r>
              <a:rPr lang="en-GB" dirty="0"/>
              <a:t>Liaise with neurology</a:t>
            </a:r>
          </a:p>
          <a:p>
            <a:endParaRPr lang="en-GB" dirty="0"/>
          </a:p>
          <a:p>
            <a:r>
              <a:rPr lang="en-GB" dirty="0"/>
              <a:t>Clinical diagnosis: CT, LP, MRI spine helpful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3012" y="2745254"/>
            <a:ext cx="3343835" cy="1325563"/>
          </a:xfrm>
        </p:spPr>
        <p:txBody>
          <a:bodyPr>
            <a:noAutofit/>
          </a:bodyPr>
          <a:lstStyle/>
          <a:p>
            <a:r>
              <a:rPr lang="en-GB" sz="7200" b="1" dirty="0"/>
              <a:t>Thanks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0828" y="228272"/>
            <a:ext cx="6711951" cy="5033963"/>
          </a:xfrm>
        </p:spPr>
      </p:pic>
    </p:spTree>
    <p:extLst>
      <p:ext uri="{BB962C8B-B14F-4D97-AF65-F5344CB8AC3E}">
        <p14:creationId xmlns:p14="http://schemas.microsoft.com/office/powerpoint/2010/main" val="160401810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44"/>
          <p:cNvSpPr txBox="1">
            <a:spLocks noGrp="1"/>
          </p:cNvSpPr>
          <p:nvPr>
            <p:ph type="title"/>
          </p:nvPr>
        </p:nvSpPr>
        <p:spPr>
          <a:xfrm>
            <a:off x="2152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numCol="1" anchor="ctr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GB"/>
              <a:t>Get in touch!</a:t>
            </a:r>
            <a:endParaRPr/>
          </a:p>
        </p:txBody>
      </p:sp>
      <p:sp>
        <p:nvSpPr>
          <p:cNvPr id="330" name="Google Shape;330;p44"/>
          <p:cNvSpPr txBox="1">
            <a:spLocks noGrp="1"/>
          </p:cNvSpPr>
          <p:nvPr>
            <p:ph type="body" idx="1"/>
          </p:nvPr>
        </p:nvSpPr>
        <p:spPr>
          <a:xfrm>
            <a:off x="2152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numCol="1" anchor="t" anchorCtr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en-GB" dirty="0"/>
              <a:t>Website</a:t>
            </a:r>
            <a:endParaRPr dirty="0"/>
          </a:p>
          <a:p>
            <a:pPr marL="0" indent="0" algn="ctr"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en-GB" u="sng" dirty="0">
                <a:solidFill>
                  <a:schemeClr val="hlink"/>
                </a:solidFill>
                <a:hlinkClick r:id="rId3"/>
              </a:rPr>
              <a:t>www.quackmeded.co.uk</a:t>
            </a:r>
            <a:endParaRPr dirty="0"/>
          </a:p>
          <a:p>
            <a:pPr marL="0" indent="0" algn="ctr">
              <a:spcAft>
                <a:spcPts val="0"/>
              </a:spcAft>
              <a:buClr>
                <a:schemeClr val="dk1"/>
              </a:buClr>
              <a:buSzPts val="2100"/>
              <a:buNone/>
            </a:pPr>
            <a:endParaRPr dirty="0"/>
          </a:p>
          <a:p>
            <a:pPr marL="0" indent="0" algn="ctr"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en-GB" dirty="0"/>
              <a:t>Email</a:t>
            </a:r>
            <a:endParaRPr dirty="0"/>
          </a:p>
          <a:p>
            <a:pPr marL="0" indent="0" algn="ctr"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en-US" u="sng" dirty="0" err="1">
                <a:solidFill>
                  <a:schemeClr val="hlink"/>
                </a:solidFill>
              </a:rPr>
              <a:t>ggc.</a:t>
            </a:r>
            <a:r>
              <a:rPr lang="en-US" u="sng" err="1">
                <a:solidFill>
                  <a:schemeClr val="hlink"/>
                </a:solidFill>
              </a:rPr>
              <a:t>quackmeded</a:t>
            </a:r>
            <a:r>
              <a:rPr lang="en-US" u="sng">
                <a:solidFill>
                  <a:schemeClr val="hlink"/>
                </a:solidFill>
              </a:rPr>
              <a:t>@nhs.scot</a:t>
            </a:r>
            <a:endParaRPr dirty="0"/>
          </a:p>
          <a:p>
            <a:pPr marL="0" indent="0" algn="ctr">
              <a:spcAft>
                <a:spcPts val="0"/>
              </a:spcAft>
              <a:buClr>
                <a:schemeClr val="dk1"/>
              </a:buClr>
              <a:buSzPts val="2100"/>
              <a:buNone/>
            </a:pPr>
            <a:endParaRPr dirty="0"/>
          </a:p>
          <a:p>
            <a:pPr marL="0" indent="0" algn="ctr"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en-GB" dirty="0"/>
              <a:t>Social Media</a:t>
            </a:r>
            <a:endParaRPr dirty="0"/>
          </a:p>
          <a:p>
            <a:pPr marL="0" indent="0" algn="ctr"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en-GB" dirty="0"/>
              <a:t>Twitter: @QUACK_ Med</a:t>
            </a:r>
            <a:endParaRPr dirty="0"/>
          </a:p>
          <a:p>
            <a:pPr marL="0" indent="0" algn="ctr"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en-GB" dirty="0"/>
              <a:t>Facebook: QUACK education</a:t>
            </a:r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Neurology in AIM/GIM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What do wee see?</a:t>
            </a:r>
          </a:p>
          <a:p>
            <a:endParaRPr lang="en-GB" dirty="0"/>
          </a:p>
          <a:p>
            <a:r>
              <a:rPr lang="en-GB" dirty="0"/>
              <a:t>Cases</a:t>
            </a:r>
          </a:p>
          <a:p>
            <a:endParaRPr lang="en-GB" dirty="0"/>
          </a:p>
          <a:p>
            <a:r>
              <a:rPr lang="en-GB" dirty="0"/>
              <a:t>“Off Legs”</a:t>
            </a:r>
          </a:p>
          <a:p>
            <a:endParaRPr lang="en-GB" dirty="0"/>
          </a:p>
          <a:p>
            <a:r>
              <a:rPr lang="en-GB" dirty="0"/>
              <a:t>Case reviews</a:t>
            </a:r>
          </a:p>
        </p:txBody>
      </p:sp>
    </p:spTree>
    <p:extLst>
      <p:ext uri="{BB962C8B-B14F-4D97-AF65-F5344CB8AC3E}">
        <p14:creationId xmlns:p14="http://schemas.microsoft.com/office/powerpoint/2010/main" val="1893150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24784"/>
            <a:ext cx="10515600" cy="1325563"/>
          </a:xfrm>
        </p:spPr>
        <p:txBody>
          <a:bodyPr>
            <a:normAutofit/>
          </a:bodyPr>
          <a:lstStyle/>
          <a:p>
            <a:r>
              <a:rPr lang="en-GB" sz="4800" b="1" dirty="0"/>
              <a:t>Acute Neurology in MHDU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Seizures</a:t>
            </a:r>
          </a:p>
          <a:p>
            <a:r>
              <a:rPr lang="en-GB" dirty="0"/>
              <a:t>Delirium</a:t>
            </a:r>
          </a:p>
          <a:p>
            <a:r>
              <a:rPr lang="en-GB" dirty="0"/>
              <a:t>Drug induced delirium and/or Psychosis</a:t>
            </a:r>
          </a:p>
          <a:p>
            <a:r>
              <a:rPr lang="en-GB" dirty="0"/>
              <a:t>Motor Neurone Disease</a:t>
            </a:r>
          </a:p>
          <a:p>
            <a:r>
              <a:rPr lang="en-GB" dirty="0"/>
              <a:t>NMS/Serotonin Syndrome</a:t>
            </a:r>
          </a:p>
          <a:p>
            <a:r>
              <a:rPr lang="en-GB" dirty="0"/>
              <a:t>Acute Neuromuscular Disorders</a:t>
            </a:r>
          </a:p>
          <a:p>
            <a:r>
              <a:rPr lang="en-GB" dirty="0"/>
              <a:t>Stroke</a:t>
            </a:r>
          </a:p>
          <a:p>
            <a:r>
              <a:rPr lang="en-GB" dirty="0"/>
              <a:t>GBS</a:t>
            </a:r>
          </a:p>
          <a:p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3600" dirty="0">
                <a:solidFill>
                  <a:srgbClr val="FFFF00"/>
                </a:solidFill>
              </a:rPr>
              <a:t>ACUTE BRAIN FAILURE</a:t>
            </a:r>
          </a:p>
          <a:p>
            <a:pPr marL="0" indent="0" algn="ctr">
              <a:buNone/>
            </a:pPr>
            <a:endParaRPr lang="en-GB" dirty="0">
              <a:solidFill>
                <a:srgbClr val="FFFF00"/>
              </a:solidFill>
            </a:endParaRPr>
          </a:p>
          <a:p>
            <a:pPr marL="0" indent="0">
              <a:buNone/>
            </a:pPr>
            <a:endParaRPr lang="en-GB" dirty="0">
              <a:solidFill>
                <a:srgbClr val="FFFF00"/>
              </a:solidFill>
            </a:endParaRPr>
          </a:p>
          <a:p>
            <a:pPr marL="0" indent="0">
              <a:buNone/>
            </a:pPr>
            <a:endParaRPr lang="en-GB" dirty="0">
              <a:solidFill>
                <a:srgbClr val="FFFF00"/>
              </a:solidFill>
            </a:endParaRPr>
          </a:p>
          <a:p>
            <a:pPr marL="0" indent="0">
              <a:buNone/>
            </a:pPr>
            <a:endParaRPr lang="en-GB" dirty="0">
              <a:solidFill>
                <a:srgbClr val="FFFF00"/>
              </a:solidFill>
            </a:endParaRPr>
          </a:p>
          <a:p>
            <a:pPr marL="0" indent="0" algn="ctr">
              <a:buNone/>
            </a:pPr>
            <a:r>
              <a:rPr lang="en-GB" sz="3200" dirty="0">
                <a:solidFill>
                  <a:srgbClr val="FFFF00"/>
                </a:solidFill>
              </a:rPr>
              <a:t>“ACUTE” NERVE FAILURE</a:t>
            </a:r>
          </a:p>
        </p:txBody>
      </p:sp>
      <p:pic>
        <p:nvPicPr>
          <p:cNvPr id="23554" name="Picture 2" descr="See the source 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15718" y="494179"/>
            <a:ext cx="4381992" cy="6110753"/>
          </a:xfrm>
          <a:prstGeom prst="rect">
            <a:avLst/>
          </a:prstGeom>
          <a:noFill/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D6B1673E-4EF0-4109-A231-924C9FB0DB71}"/>
                  </a:ext>
                </a:extLst>
              </p14:cNvPr>
              <p14:cNvContentPartPr/>
              <p14:nvPr/>
            </p14:nvContentPartPr>
            <p14:xfrm>
              <a:off x="2223858" y="-429302"/>
              <a:ext cx="360" cy="36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D6B1673E-4EF0-4109-A231-924C9FB0DB7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214858" y="-438302"/>
                <a:ext cx="18000" cy="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2319516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/>
      <p:bldP spid="4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5400" b="1" dirty="0"/>
              <a:t>Case 1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/>
              <a:t>33M</a:t>
            </a:r>
          </a:p>
          <a:p>
            <a:r>
              <a:rPr lang="en-GB" dirty="0"/>
              <a:t>Hiking in Skye 1/52 ago. Developed diarrhoea</a:t>
            </a:r>
          </a:p>
          <a:p>
            <a:r>
              <a:rPr lang="en-GB" dirty="0"/>
              <a:t>Returned to parents in Glasgow</a:t>
            </a:r>
          </a:p>
          <a:p>
            <a:r>
              <a:rPr lang="en-GB" dirty="0"/>
              <a:t>Attended GP surgery with </a:t>
            </a:r>
            <a:r>
              <a:rPr lang="en-GB" dirty="0" err="1"/>
              <a:t>paraesthesiae</a:t>
            </a:r>
            <a:r>
              <a:rPr lang="en-GB" dirty="0"/>
              <a:t> in toes and spreading to shins</a:t>
            </a:r>
          </a:p>
          <a:p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O/E:</a:t>
            </a:r>
          </a:p>
          <a:p>
            <a:r>
              <a:rPr lang="en-GB" dirty="0"/>
              <a:t>Well, haemodynamically stable and </a:t>
            </a:r>
            <a:r>
              <a:rPr lang="en-GB" dirty="0" err="1"/>
              <a:t>apyrexial</a:t>
            </a:r>
            <a:endParaRPr lang="en-GB" dirty="0"/>
          </a:p>
          <a:p>
            <a:r>
              <a:rPr lang="en-GB" dirty="0"/>
              <a:t>Power 5/5 hips, knees</a:t>
            </a:r>
          </a:p>
          <a:p>
            <a:r>
              <a:rPr lang="en-GB" dirty="0"/>
              <a:t>Power 4/5 ankles</a:t>
            </a:r>
          </a:p>
          <a:p>
            <a:r>
              <a:rPr lang="en-GB" dirty="0"/>
              <a:t>Absent ankle jerks</a:t>
            </a:r>
          </a:p>
          <a:p>
            <a:r>
              <a:rPr lang="en-GB" dirty="0"/>
              <a:t>Subjective altered sensation in feet</a:t>
            </a:r>
          </a:p>
        </p:txBody>
      </p:sp>
    </p:spTree>
    <p:extLst>
      <p:ext uri="{BB962C8B-B14F-4D97-AF65-F5344CB8AC3E}">
        <p14:creationId xmlns:p14="http://schemas.microsoft.com/office/powerpoint/2010/main" val="4288987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5400" b="1" dirty="0"/>
              <a:t>Case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/>
              <a:t>79F. Rarely attends GP</a:t>
            </a:r>
          </a:p>
          <a:p>
            <a:r>
              <a:rPr lang="en-GB" dirty="0"/>
              <a:t>HTN</a:t>
            </a:r>
          </a:p>
          <a:p>
            <a:r>
              <a:rPr lang="en-GB" dirty="0"/>
              <a:t>T2DM</a:t>
            </a:r>
          </a:p>
          <a:p>
            <a:r>
              <a:rPr lang="en-GB" dirty="0"/>
              <a:t>Ex smoker</a:t>
            </a:r>
          </a:p>
          <a:p>
            <a:r>
              <a:rPr lang="en-GB" dirty="0"/>
              <a:t>L facial droop, ptosis and diplopia </a:t>
            </a:r>
          </a:p>
          <a:p>
            <a:r>
              <a:rPr lang="en-GB" dirty="0"/>
              <a:t>Power 5/5 limbs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dirty="0"/>
              <a:t>CXR – NAD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Bloods – CRP 20, WBC 8,</a:t>
            </a:r>
          </a:p>
          <a:p>
            <a:endParaRPr lang="en-GB" dirty="0"/>
          </a:p>
          <a:p>
            <a:r>
              <a:rPr lang="en-GB" dirty="0"/>
              <a:t>CT head – NAD</a:t>
            </a:r>
          </a:p>
          <a:p>
            <a:endParaRPr lang="en-GB" dirty="0"/>
          </a:p>
          <a:p>
            <a:r>
              <a:rPr lang="en-GB" dirty="0"/>
              <a:t>MRI head - NAD</a:t>
            </a:r>
          </a:p>
        </p:txBody>
      </p:sp>
      <p:pic>
        <p:nvPicPr>
          <p:cNvPr id="5" name="Content Placeholder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177" y="4419168"/>
            <a:ext cx="4478934" cy="2322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8483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Case 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/>
              <a:t>69M</a:t>
            </a:r>
          </a:p>
          <a:p>
            <a:r>
              <a:rPr lang="en-GB" dirty="0"/>
              <a:t>HTN</a:t>
            </a:r>
          </a:p>
          <a:p>
            <a:r>
              <a:rPr lang="en-GB" dirty="0"/>
              <a:t>1/52 Dysuria, fever, anal pain</a:t>
            </a:r>
          </a:p>
          <a:p>
            <a:r>
              <a:rPr lang="en-GB" dirty="0"/>
              <a:t>No improvement with nitrofurantoin</a:t>
            </a:r>
          </a:p>
          <a:p>
            <a:r>
              <a:rPr lang="en-GB" dirty="0"/>
              <a:t>Generally feels unwell with dizziness and feeling “unstable”</a:t>
            </a:r>
          </a:p>
          <a:p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9800" y="1825625"/>
            <a:ext cx="5181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O/E</a:t>
            </a:r>
          </a:p>
          <a:p>
            <a:r>
              <a:rPr lang="en-GB" dirty="0"/>
              <a:t>Temp 37.4 but haemodynamically stable</a:t>
            </a:r>
          </a:p>
          <a:p>
            <a:r>
              <a:rPr lang="en-GB" dirty="0"/>
              <a:t>CV exam – NAD</a:t>
            </a:r>
          </a:p>
          <a:p>
            <a:r>
              <a:rPr lang="en-GB" dirty="0"/>
              <a:t>No postural BP deficit</a:t>
            </a:r>
          </a:p>
          <a:p>
            <a:r>
              <a:rPr lang="en-GB" dirty="0"/>
              <a:t>Full neuro exam including cerebellar unremarkable</a:t>
            </a:r>
          </a:p>
          <a:p>
            <a:r>
              <a:rPr lang="en-GB" dirty="0"/>
              <a:t>Urinalysis +nitrates +</a:t>
            </a:r>
            <a:r>
              <a:rPr lang="en-GB" dirty="0" err="1"/>
              <a:t>leuc</a:t>
            </a:r>
            <a:endParaRPr lang="en-GB" dirty="0"/>
          </a:p>
          <a:p>
            <a:r>
              <a:rPr lang="en-GB" dirty="0"/>
              <a:t>Tender prostate on PR</a:t>
            </a:r>
          </a:p>
        </p:txBody>
      </p:sp>
    </p:spTree>
    <p:extLst>
      <p:ext uri="{BB962C8B-B14F-4D97-AF65-F5344CB8AC3E}">
        <p14:creationId xmlns:p14="http://schemas.microsoft.com/office/powerpoint/2010/main" val="11948804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800" b="1" dirty="0"/>
              <a:t>Case 4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/>
              <a:t>29M</a:t>
            </a:r>
          </a:p>
          <a:p>
            <a:r>
              <a:rPr lang="en-GB" dirty="0"/>
              <a:t>Active IVDU</a:t>
            </a:r>
          </a:p>
          <a:p>
            <a:r>
              <a:rPr lang="en-GB" dirty="0"/>
              <a:t>1/52 swollen hot Right leg</a:t>
            </a:r>
          </a:p>
          <a:p>
            <a:r>
              <a:rPr lang="en-GB" dirty="0"/>
              <a:t>Raised inflammatory markers and fever</a:t>
            </a:r>
          </a:p>
          <a:p>
            <a:r>
              <a:rPr lang="en-GB" dirty="0"/>
              <a:t>USS Doppler confirms DVT</a:t>
            </a:r>
          </a:p>
          <a:p>
            <a:r>
              <a:rPr lang="en-GB" dirty="0"/>
              <a:t>Concerns infected DVT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690688"/>
            <a:ext cx="5181600" cy="4351338"/>
          </a:xfrm>
        </p:spPr>
        <p:txBody>
          <a:bodyPr/>
          <a:lstStyle/>
          <a:p>
            <a:r>
              <a:rPr lang="en-GB" dirty="0"/>
              <a:t>Increasing FiO2</a:t>
            </a:r>
          </a:p>
          <a:p>
            <a:r>
              <a:rPr lang="en-GB" dirty="0"/>
              <a:t>T1RF on ABG</a:t>
            </a:r>
          </a:p>
          <a:p>
            <a:r>
              <a:rPr lang="en-GB" dirty="0"/>
              <a:t>Facial paralysis and dysphasia</a:t>
            </a:r>
          </a:p>
          <a:p>
            <a:r>
              <a:rPr lang="en-GB" dirty="0"/>
              <a:t>Drooling</a:t>
            </a:r>
          </a:p>
          <a:p>
            <a:r>
              <a:rPr lang="en-GB" dirty="0"/>
              <a:t>Global weakness including respiratory muscles</a:t>
            </a:r>
          </a:p>
          <a:p>
            <a:r>
              <a:rPr lang="en-GB" dirty="0" err="1"/>
              <a:t>Peri</a:t>
            </a:r>
            <a:r>
              <a:rPr lang="en-GB" dirty="0"/>
              <a:t> arrest</a:t>
            </a:r>
          </a:p>
          <a:p>
            <a:r>
              <a:rPr lang="en-GB" dirty="0"/>
              <a:t>Required RSI and IPPV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39" y="4594912"/>
            <a:ext cx="6105961" cy="2100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427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6005" y="661843"/>
            <a:ext cx="6711951" cy="5033963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QUACK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ACK theme" id="{75FFE468-3B7E-4C82-A462-E22C6E5790A0}" vid="{E73379FD-5B52-4EB3-A98B-74B0B41F025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QUACK theme</Template>
  <TotalTime>190</TotalTime>
  <Words>1106</Words>
  <Application>Microsoft Office PowerPoint</Application>
  <PresentationFormat>Widescreen</PresentationFormat>
  <Paragraphs>271</Paragraphs>
  <Slides>29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4" baseType="lpstr">
      <vt:lpstr>Arial</vt:lpstr>
      <vt:lpstr>Calibri</vt:lpstr>
      <vt:lpstr>Calibri Light</vt:lpstr>
      <vt:lpstr>Times New Roman</vt:lpstr>
      <vt:lpstr>QUACK theme</vt:lpstr>
      <vt:lpstr>“I can’t walk doctor”</vt:lpstr>
      <vt:lpstr>Disclaimer*</vt:lpstr>
      <vt:lpstr>Neurology in AIM/GIM</vt:lpstr>
      <vt:lpstr>Acute Neurology in MHDU</vt:lpstr>
      <vt:lpstr>Case 1</vt:lpstr>
      <vt:lpstr>Case 2</vt:lpstr>
      <vt:lpstr>Case 3</vt:lpstr>
      <vt:lpstr>Case 4</vt:lpstr>
      <vt:lpstr>PowerPoint Presentation</vt:lpstr>
      <vt:lpstr>Guillain-Barre Syndrome (GBS)</vt:lpstr>
      <vt:lpstr>PowerPoint Presentation</vt:lpstr>
      <vt:lpstr>GBS Pathogenesis</vt:lpstr>
      <vt:lpstr>GBS Natural History</vt:lpstr>
      <vt:lpstr>GBS Clinical Manifestations</vt:lpstr>
      <vt:lpstr>Management of GBS</vt:lpstr>
      <vt:lpstr>PowerPoint Presentation</vt:lpstr>
      <vt:lpstr>IVIG for GBS</vt:lpstr>
      <vt:lpstr>Supportive Therapy for GBS</vt:lpstr>
      <vt:lpstr>When to consider referral to ICU</vt:lpstr>
      <vt:lpstr>Further Management and Prognosis</vt:lpstr>
      <vt:lpstr>Case 1</vt:lpstr>
      <vt:lpstr>Case 2</vt:lpstr>
      <vt:lpstr>Case 3</vt:lpstr>
      <vt:lpstr>Case 4</vt:lpstr>
      <vt:lpstr>Botulism</vt:lpstr>
      <vt:lpstr>References</vt:lpstr>
      <vt:lpstr>Take Home Messages</vt:lpstr>
      <vt:lpstr>Thanks</vt:lpstr>
      <vt:lpstr>Get in touch!</vt:lpstr>
    </vt:vector>
  </TitlesOfParts>
  <Company>NHSAA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Neurology in MHDU</dc:title>
  <dc:creator>McNally, Christopher</dc:creator>
  <cp:lastModifiedBy>INGRAM, Gareth (NHS GREATER GLASGOW &amp; CLYDE)</cp:lastModifiedBy>
  <cp:revision>27</cp:revision>
  <dcterms:created xsi:type="dcterms:W3CDTF">2019-06-12T15:51:42Z</dcterms:created>
  <dcterms:modified xsi:type="dcterms:W3CDTF">2020-11-14T17:02:06Z</dcterms:modified>
</cp:coreProperties>
</file>