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6" r:id="rId2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605" y="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pubmed/25640810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ackmeded.co.uk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Influenza</a:t>
            </a:r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Dr Alistair McConnachie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ID Consultant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Uncomplicated v Complicated</a:t>
            </a:r>
            <a:endParaRPr/>
          </a:p>
        </p:txBody>
      </p:sp>
      <p:sp>
        <p:nvSpPr>
          <p:cNvPr id="161" name="Google Shape;161;p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GB" sz="3600" b="1" u="sng"/>
              <a:t>Uncomplicated</a:t>
            </a:r>
            <a:endParaRPr/>
          </a:p>
          <a:p>
            <a:pPr marL="171450" lvl="0" indent="-17145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Influenza like illness without any features of complicated disease</a:t>
            </a:r>
            <a:endParaRPr/>
          </a:p>
          <a:p>
            <a:pPr marL="171450" lvl="0" indent="-17145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Fever</a:t>
            </a:r>
            <a:endParaRPr/>
          </a:p>
          <a:p>
            <a:pPr marL="171450" lvl="0" indent="-17145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Myalgia</a:t>
            </a:r>
            <a:endParaRPr sz="2000"/>
          </a:p>
          <a:p>
            <a:pPr marL="171450" lvl="0" indent="-17145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Headache</a:t>
            </a:r>
            <a:endParaRPr/>
          </a:p>
          <a:p>
            <a:pPr marL="171450" lvl="0" indent="-17145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Cough </a:t>
            </a:r>
            <a:endParaRPr/>
          </a:p>
          <a:p>
            <a:pPr marL="171450" lvl="0" indent="-17145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GI symptoms</a:t>
            </a:r>
            <a:endParaRPr sz="2000"/>
          </a:p>
        </p:txBody>
      </p:sp>
      <p:sp>
        <p:nvSpPr>
          <p:cNvPr id="162" name="Google Shape;162;p22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GB" sz="3600" b="1" u="sng"/>
              <a:t>Complicated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Requires hospital admission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Symptoms and signs lower respiratory tract infection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Dyspnoea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Hypoxia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Lung infiltrates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CNS involvement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Destabilisation of chronic illness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Neuraminadase inhibitors</a:t>
            </a:r>
            <a:endParaRPr/>
          </a:p>
        </p:txBody>
      </p:sp>
      <p:sp>
        <p:nvSpPr>
          <p:cNvPr id="168" name="Google Shape;168;p2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Oral Oseltamavir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Inhaled Zanamivir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Nebulised Oseltamavir (off licence)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Intravenous Zanamivir (compassionate use)</a:t>
            </a:r>
            <a:endParaRPr/>
          </a:p>
        </p:txBody>
      </p:sp>
      <p:sp>
        <p:nvSpPr>
          <p:cNvPr id="169" name="Google Shape;169;p23"/>
          <p:cNvSpPr/>
          <p:nvPr/>
        </p:nvSpPr>
        <p:spPr>
          <a:xfrm>
            <a:off x="372954" y="1690688"/>
            <a:ext cx="6060796" cy="1954659"/>
          </a:xfrm>
          <a:prstGeom prst="roundRect">
            <a:avLst>
              <a:gd name="adj" fmla="val 16667"/>
            </a:avLst>
          </a:prstGeom>
          <a:solidFill>
            <a:schemeClr val="accent1">
              <a:alpha val="7843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Neuraminadase inhibitors - Efficacy</a:t>
            </a:r>
            <a:endParaRPr/>
          </a:p>
        </p:txBody>
      </p:sp>
      <p:sp>
        <p:nvSpPr>
          <p:cNvPr id="175" name="Google Shape;175;p2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Licensing studies show reduction in illness duration by ~36hrs if started in first 48hrs of illness.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Metanalyses have suggested no reduction in risk of hospitalisation, complications or mortality if started outwith that in INFLUENZA LIKE ILLNESS (i.e. Not all ILI is Influenza)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Neuraminidase inhibitors - Efficacy</a:t>
            </a:r>
            <a:endParaRPr/>
          </a:p>
        </p:txBody>
      </p:sp>
      <p:sp>
        <p:nvSpPr>
          <p:cNvPr id="181" name="Google Shape;181;p2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Observational data suggest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Reduced complications in high risk groups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Reduced risk of critical care admission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Reduced mortality</a:t>
            </a:r>
            <a:endParaRPr/>
          </a:p>
          <a:p>
            <a:pPr marL="857250" lvl="2" indent="-762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Metanalysis looking at confirmed Influenza would support this</a:t>
            </a:r>
            <a:r>
              <a:rPr lang="en-GB" baseline="30000"/>
              <a:t>1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baseline="300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NIs reduce viral shedding – reduce risk nosocomial spread</a:t>
            </a:r>
            <a:endParaRPr baseline="30000"/>
          </a:p>
        </p:txBody>
      </p:sp>
      <p:sp>
        <p:nvSpPr>
          <p:cNvPr id="182" name="Google Shape;182;p25"/>
          <p:cNvSpPr txBox="1"/>
          <p:nvPr/>
        </p:nvSpPr>
        <p:spPr>
          <a:xfrm>
            <a:off x="107504" y="6309320"/>
            <a:ext cx="634500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</a:t>
            </a:r>
            <a:r>
              <a:rPr lang="en-GB" sz="14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Lancet.</a:t>
            </a:r>
            <a:r>
              <a:rPr lang="en-GB"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2015 May 2;385(9979):1729-1737. doi: 10.1016/S0140-6736(14)62449-1. 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Google Shape;187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32656"/>
            <a:ext cx="8676456" cy="4424509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26"/>
          <p:cNvSpPr txBox="1"/>
          <p:nvPr/>
        </p:nvSpPr>
        <p:spPr>
          <a:xfrm>
            <a:off x="467544" y="5589240"/>
            <a:ext cx="605191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Table 1 = consider Zanamivir over Oseltamavir if H1N1 or known Oseltamavir resistance</a:t>
            </a:r>
            <a:endParaRPr sz="12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Dosing and side effects</a:t>
            </a:r>
            <a:endParaRPr/>
          </a:p>
        </p:txBody>
      </p:sp>
      <p:sp>
        <p:nvSpPr>
          <p:cNvPr id="194" name="Google Shape;194;p2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Oseltamavir – 75mg twice daily p.o. for 5 days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CrCl 31-60	30mg bd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CrCl 11-30	30mg od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CrCl &lt;10	30mg single dose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Side effects; nausea and vomiting</a:t>
            </a:r>
            <a:endParaRPr/>
          </a:p>
          <a:p>
            <a:pPr marL="857250" lvl="2" indent="-762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Zanamivir – 10mg twice daily inh for 5 days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Need to be able to use diskhaler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Lack of “systemic” effect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Pregnancy</a:t>
            </a:r>
            <a:endParaRPr/>
          </a:p>
        </p:txBody>
      </p:sp>
      <p:sp>
        <p:nvSpPr>
          <p:cNvPr id="200" name="Google Shape;200;p2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Pregnancy and Influenza is a bad combination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Higher rates complications and hospitalisation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Higher mortality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Poor foetal outcomes including congenital malformations</a:t>
            </a:r>
            <a:endParaRPr/>
          </a:p>
          <a:p>
            <a:pPr marL="857250" lvl="2" indent="-762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No evidence of harm from Oseltamavir or Zanamavir</a:t>
            </a:r>
            <a:endParaRPr/>
          </a:p>
        </p:txBody>
      </p:sp>
      <p:sp>
        <p:nvSpPr>
          <p:cNvPr id="201" name="Google Shape;201;p28"/>
          <p:cNvSpPr txBox="1"/>
          <p:nvPr/>
        </p:nvSpPr>
        <p:spPr>
          <a:xfrm>
            <a:off x="1938144" y="4064484"/>
            <a:ext cx="3798156" cy="120032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114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-GB" sz="1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Oseltamavir first line treatment for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pregnant women with Influenza</a:t>
            </a:r>
            <a:endParaRPr/>
          </a:p>
          <a:p>
            <a:pPr marL="0" marR="0" lvl="0" indent="-1143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lang="en-GB" sz="1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Treatment does not prevent breast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feeding</a:t>
            </a:r>
            <a:endParaRPr sz="18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" name="Google Shape;206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04664"/>
            <a:ext cx="4924989" cy="3024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2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03848" y="3284984"/>
            <a:ext cx="5404169" cy="32849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Summary</a:t>
            </a:r>
            <a:endParaRPr/>
          </a:p>
        </p:txBody>
      </p:sp>
      <p:sp>
        <p:nvSpPr>
          <p:cNvPr id="213" name="Google Shape;213;p3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Think of Influenza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Do you need to test for Influenza?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Viral gargle – POCT has 97 to 99% sensitivity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If admitting the patient start a neuraminidase inhibitor (think carefully about need for antibiotics – most will not need)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Discharge ± neuraminidase inhibitor perfectly reasonable in absence of complicated disease (risk groups)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Beware atypical presentations in elderly and immunosupressed e.g. predominance D and V, non specific febrile illness, exacerbation COPD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Vaccination does NOT exclude Influenza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Get in touch!</a:t>
            </a:r>
            <a:endParaRPr/>
          </a:p>
        </p:txBody>
      </p:sp>
      <p:sp>
        <p:nvSpPr>
          <p:cNvPr id="330" name="Google Shape;330;p4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Website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u="sng" dirty="0">
                <a:solidFill>
                  <a:schemeClr val="hlink"/>
                </a:solidFill>
                <a:hlinkClick r:id="rId3"/>
              </a:rPr>
              <a:t>www.quackmeded.co.uk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Email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u="sng" dirty="0" err="1">
                <a:solidFill>
                  <a:schemeClr val="hlink"/>
                </a:solidFill>
              </a:rPr>
              <a:t>ggc.</a:t>
            </a:r>
            <a:r>
              <a:rPr lang="en-US" u="sng" err="1">
                <a:solidFill>
                  <a:schemeClr val="hlink"/>
                </a:solidFill>
              </a:rPr>
              <a:t>quackmeded</a:t>
            </a:r>
            <a:r>
              <a:rPr lang="en-US" u="sng">
                <a:solidFill>
                  <a:schemeClr val="hlink"/>
                </a:solidFill>
              </a:rPr>
              <a:t>@nhs.scot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Social Media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Twitter: @QUACK_ Med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Facebook: QUACK education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Disclaimer*</a:t>
            </a:r>
            <a:endParaRPr/>
          </a:p>
        </p:txBody>
      </p:sp>
      <p:sp>
        <p:nvSpPr>
          <p:cNvPr id="95" name="Google Shape;95;p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Please note that QUACK is a regional teaching programme operating across GG&amp;C, Lanarkshire and Ayrshire &amp; Arran. 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This presentation outlines general management, though local variances e.g. antibiotic prescription may vary slightly depending on your local trust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Remember to check your local guidelines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Influenza Viruses</a:t>
            </a:r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Enveloped RNA viruses, </a:t>
            </a:r>
            <a:r>
              <a:rPr lang="en-GB" i="1"/>
              <a:t>Orthomyxoviridae</a:t>
            </a:r>
            <a:endParaRPr i="1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Based on core proteins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Influenza A, B and C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Influenza A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Antigenic surface glycoproteins</a:t>
            </a:r>
            <a:endParaRPr/>
          </a:p>
          <a:p>
            <a:pPr marL="1200150" lvl="3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en-GB"/>
              <a:t>Haemagglutinin (HA)</a:t>
            </a:r>
            <a:endParaRPr/>
          </a:p>
          <a:p>
            <a:pPr marL="1200150" lvl="3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en-GB"/>
              <a:t>Neuraminadase (NA)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15 HA (H1-15) and 9 NA (N1-9) in aquatic birds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H1-3 circulate in humans (host specificity)</a:t>
            </a:r>
            <a:endParaRPr/>
          </a:p>
        </p:txBody>
      </p:sp>
      <p:pic>
        <p:nvPicPr>
          <p:cNvPr id="102" name="Google Shape;102;p15" descr="influenza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41988" y="2132856"/>
            <a:ext cx="3302012" cy="27363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Influenza - pathogenesis</a:t>
            </a:r>
            <a:endParaRPr/>
          </a:p>
        </p:txBody>
      </p:sp>
      <p:sp>
        <p:nvSpPr>
          <p:cNvPr id="108" name="Google Shape;108;p1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Peak viral shedding at 24-48hrs</a:t>
            </a:r>
            <a:endParaRPr/>
          </a:p>
          <a:p>
            <a:pPr marL="987425" lvl="2" indent="-2936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Longer children/immunocompromised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Inhalation virus containing particles </a:t>
            </a:r>
            <a:endParaRPr/>
          </a:p>
          <a:p>
            <a:pPr marL="987425" lvl="2" indent="-2936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n.b. Fomite spread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Attachment to sialic acid residues on upper airways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Viral replication in respiratory tract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 txBox="1">
            <a:spLocks noGrp="1"/>
          </p:cNvSpPr>
          <p:nvPr>
            <p:ph type="title" idx="4294967295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Clinical Features</a:t>
            </a:r>
            <a:endParaRPr/>
          </a:p>
        </p:txBody>
      </p:sp>
      <p:pic>
        <p:nvPicPr>
          <p:cNvPr id="114" name="Google Shape;114;p17" descr="http://s.bebo.com/app-image/7926454497/5411656627/PROFILE/i.quizzaz.com/img/q/u/08/03/29/homer_simpson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12430" y="2101712"/>
            <a:ext cx="2857500" cy="2886075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7"/>
          <p:cNvSpPr txBox="1"/>
          <p:nvPr/>
        </p:nvSpPr>
        <p:spPr>
          <a:xfrm>
            <a:off x="2428875" y="2071688"/>
            <a:ext cx="1236663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Headache</a:t>
            </a:r>
            <a:endParaRPr/>
          </a:p>
        </p:txBody>
      </p:sp>
      <p:sp>
        <p:nvSpPr>
          <p:cNvPr id="116" name="Google Shape;116;p17"/>
          <p:cNvSpPr txBox="1"/>
          <p:nvPr/>
        </p:nvSpPr>
        <p:spPr>
          <a:xfrm>
            <a:off x="5797550" y="2071688"/>
            <a:ext cx="77470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Fever</a:t>
            </a:r>
            <a:endParaRPr/>
          </a:p>
        </p:txBody>
      </p:sp>
      <p:sp>
        <p:nvSpPr>
          <p:cNvPr id="117" name="Google Shape;117;p17"/>
          <p:cNvSpPr txBox="1"/>
          <p:nvPr/>
        </p:nvSpPr>
        <p:spPr>
          <a:xfrm>
            <a:off x="1643063" y="4214813"/>
            <a:ext cx="979487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Myalgia</a:t>
            </a:r>
            <a:endParaRPr/>
          </a:p>
        </p:txBody>
      </p:sp>
      <p:sp>
        <p:nvSpPr>
          <p:cNvPr id="118" name="Google Shape;118;p17"/>
          <p:cNvSpPr txBox="1"/>
          <p:nvPr/>
        </p:nvSpPr>
        <p:spPr>
          <a:xfrm>
            <a:off x="5715000" y="2916238"/>
            <a:ext cx="1325563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Sore throat</a:t>
            </a:r>
            <a:endParaRPr/>
          </a:p>
        </p:txBody>
      </p:sp>
      <p:sp>
        <p:nvSpPr>
          <p:cNvPr id="119" name="Google Shape;119;p17"/>
          <p:cNvSpPr txBox="1"/>
          <p:nvPr/>
        </p:nvSpPr>
        <p:spPr>
          <a:xfrm>
            <a:off x="1428750" y="2928938"/>
            <a:ext cx="86360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Cough</a:t>
            </a:r>
            <a:endParaRPr/>
          </a:p>
        </p:txBody>
      </p:sp>
      <p:sp>
        <p:nvSpPr>
          <p:cNvPr id="120" name="Google Shape;120;p17"/>
          <p:cNvSpPr txBox="1"/>
          <p:nvPr/>
        </p:nvSpPr>
        <p:spPr>
          <a:xfrm>
            <a:off x="6175375" y="4845050"/>
            <a:ext cx="2338388" cy="369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Diarrhoea &amp; vomiting</a:t>
            </a:r>
            <a:endParaRPr/>
          </a:p>
        </p:txBody>
      </p:sp>
      <p:sp>
        <p:nvSpPr>
          <p:cNvPr id="121" name="Google Shape;121;p17"/>
          <p:cNvSpPr/>
          <p:nvPr/>
        </p:nvSpPr>
        <p:spPr>
          <a:xfrm>
            <a:off x="6084168" y="4509120"/>
            <a:ext cx="2448272" cy="1080120"/>
          </a:xfrm>
          <a:prstGeom prst="ellipse">
            <a:avLst/>
          </a:prstGeom>
          <a:solidFill>
            <a:schemeClr val="lt1">
              <a:alpha val="0"/>
            </a:schemeClr>
          </a:solidFill>
          <a:ln w="4445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2" name="Google Shape;122;p17"/>
          <p:cNvSpPr/>
          <p:nvPr/>
        </p:nvSpPr>
        <p:spPr>
          <a:xfrm>
            <a:off x="5364088" y="4941168"/>
            <a:ext cx="720080" cy="1080120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3" name="Google Shape;123;p17"/>
          <p:cNvSpPr txBox="1"/>
          <p:nvPr/>
        </p:nvSpPr>
        <p:spPr>
          <a:xfrm>
            <a:off x="4799836" y="5991671"/>
            <a:ext cx="1848583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Older people</a:t>
            </a:r>
            <a:endParaRPr sz="24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Influenza - complications</a:t>
            </a:r>
            <a:endParaRPr/>
          </a:p>
        </p:txBody>
      </p:sp>
      <p:pic>
        <p:nvPicPr>
          <p:cNvPr id="129" name="Google Shape;129;p18" descr="pcp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63144" y="4090482"/>
            <a:ext cx="1874838" cy="1722438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18"/>
          <p:cNvSpPr txBox="1"/>
          <p:nvPr/>
        </p:nvSpPr>
        <p:spPr>
          <a:xfrm>
            <a:off x="2699792" y="1196752"/>
            <a:ext cx="4630948" cy="2062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High Risk</a:t>
            </a:r>
            <a:endParaRPr/>
          </a:p>
          <a:p>
            <a:pPr marL="0" marR="0" lvl="0" indent="-152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Chronic CV/pulm/hepatic/neuro/renal disease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-152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Diabetes</a:t>
            </a:r>
            <a:endParaRPr/>
          </a:p>
          <a:p>
            <a:pPr marL="0" marR="0" lvl="0" indent="-152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Severe immunosuppression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-152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Obesity (BMI≥40)</a:t>
            </a:r>
            <a:endParaRPr/>
          </a:p>
          <a:p>
            <a:pPr marL="0" marR="0" lvl="0" indent="-152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Age &gt;65</a:t>
            </a:r>
            <a:endParaRPr/>
          </a:p>
          <a:p>
            <a:pPr marL="0" marR="0" lvl="0" indent="-152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Pregnancy incl 2 weeks post partum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1" name="Google Shape;131;p18"/>
          <p:cNvSpPr txBox="1"/>
          <p:nvPr/>
        </p:nvSpPr>
        <p:spPr>
          <a:xfrm>
            <a:off x="395288" y="4876055"/>
            <a:ext cx="133985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1ºInfluenza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Pneumonia</a:t>
            </a:r>
            <a:endParaRPr/>
          </a:p>
        </p:txBody>
      </p:sp>
      <p:sp>
        <p:nvSpPr>
          <p:cNvPr id="132" name="Google Shape;132;p18"/>
          <p:cNvSpPr txBox="1"/>
          <p:nvPr/>
        </p:nvSpPr>
        <p:spPr>
          <a:xfrm>
            <a:off x="3851275" y="6100018"/>
            <a:ext cx="135572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2° Bacterial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Pneumonia</a:t>
            </a:r>
            <a:endParaRPr/>
          </a:p>
        </p:txBody>
      </p:sp>
      <p:sp>
        <p:nvSpPr>
          <p:cNvPr id="133" name="Google Shape;133;p18"/>
          <p:cNvSpPr txBox="1"/>
          <p:nvPr/>
        </p:nvSpPr>
        <p:spPr>
          <a:xfrm>
            <a:off x="7164388" y="4876055"/>
            <a:ext cx="133985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Mixed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Pneumonia</a:t>
            </a:r>
            <a:endParaRPr/>
          </a:p>
        </p:txBody>
      </p:sp>
      <p:cxnSp>
        <p:nvCxnSpPr>
          <p:cNvPr id="134" name="Google Shape;134;p18"/>
          <p:cNvCxnSpPr/>
          <p:nvPr/>
        </p:nvCxnSpPr>
        <p:spPr>
          <a:xfrm flipH="1">
            <a:off x="1835150" y="4444255"/>
            <a:ext cx="1657350" cy="57467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5" name="Google Shape;135;p18"/>
          <p:cNvCxnSpPr/>
          <p:nvPr/>
        </p:nvCxnSpPr>
        <p:spPr>
          <a:xfrm>
            <a:off x="4572000" y="5944593"/>
            <a:ext cx="0" cy="31085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36" name="Google Shape;136;p18"/>
          <p:cNvCxnSpPr/>
          <p:nvPr/>
        </p:nvCxnSpPr>
        <p:spPr>
          <a:xfrm>
            <a:off x="5364163" y="4444255"/>
            <a:ext cx="1728787" cy="647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37" name="Google Shape;137;p18"/>
          <p:cNvSpPr/>
          <p:nvPr/>
        </p:nvSpPr>
        <p:spPr>
          <a:xfrm>
            <a:off x="4116602" y="3772925"/>
            <a:ext cx="647700" cy="29453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Influenza - pneumonia</a:t>
            </a:r>
            <a:endParaRPr/>
          </a:p>
        </p:txBody>
      </p:sp>
      <p:sp>
        <p:nvSpPr>
          <p:cNvPr id="143" name="Google Shape;143;p1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Primary influenza pneumonia</a:t>
            </a:r>
            <a:endParaRPr/>
          </a:p>
          <a:p>
            <a:pPr marL="987425" lvl="2" indent="-2936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Most severe, least common</a:t>
            </a:r>
            <a:endParaRPr/>
          </a:p>
          <a:p>
            <a:pPr marL="987425" lvl="2" indent="-2936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High fever, dyspnoea, cyanosis</a:t>
            </a:r>
            <a:endParaRPr/>
          </a:p>
          <a:p>
            <a:pPr marL="987425" lvl="2" indent="-2936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Elevated left atrial pressure or chronic pulmonary illness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Influenza – pneumonia</a:t>
            </a:r>
            <a:endParaRPr/>
          </a:p>
        </p:txBody>
      </p:sp>
      <p:sp>
        <p:nvSpPr>
          <p:cNvPr id="149" name="Google Shape;149;p2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Secondary bacterial pneumonia</a:t>
            </a:r>
            <a:endParaRPr/>
          </a:p>
          <a:p>
            <a:pPr marL="987425" lvl="2" indent="-2936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25% all influenza deaths</a:t>
            </a:r>
            <a:endParaRPr/>
          </a:p>
          <a:p>
            <a:pPr marL="987425" lvl="2" indent="-2936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Loss of cilia, ↑ bacterial pathogenicity</a:t>
            </a:r>
            <a:endParaRPr/>
          </a:p>
          <a:p>
            <a:pPr marL="987425" lvl="2" indent="-2936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S.pneumoniae – 48%</a:t>
            </a:r>
            <a:endParaRPr/>
          </a:p>
          <a:p>
            <a:pPr marL="987425" lvl="2" indent="-2936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S.aureus – 19%</a:t>
            </a:r>
            <a:endParaRPr/>
          </a:p>
          <a:p>
            <a:pPr marL="1281113" lvl="3" indent="-2921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en-GB"/>
              <a:t>↑epidemic years</a:t>
            </a:r>
            <a:endParaRPr/>
          </a:p>
          <a:p>
            <a:pPr marL="1281113" lvl="3" indent="-2921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</a:pPr>
            <a:r>
              <a:rPr lang="en-GB"/>
              <a:t>? ca MRSA</a:t>
            </a:r>
            <a:endParaRPr/>
          </a:p>
          <a:p>
            <a:pPr marL="987425" lvl="2" indent="-2936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Exacerbation fever &amp; resp symptoms following initial improvement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Influenza – extra pulmonary complications</a:t>
            </a:r>
            <a:endParaRPr/>
          </a:p>
        </p:txBody>
      </p:sp>
      <p:sp>
        <p:nvSpPr>
          <p:cNvPr id="155" name="Google Shape;155;p2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Myositis &amp; rhabdomyolysis</a:t>
            </a:r>
            <a:endParaRPr/>
          </a:p>
          <a:p>
            <a:pPr marL="987425" lvl="2" indent="-2936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Children, unusual adults</a:t>
            </a:r>
            <a:endParaRPr/>
          </a:p>
          <a:p>
            <a:pPr marL="987425" lvl="2" indent="-2936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Extreme tenderness, more common legs</a:t>
            </a:r>
            <a:endParaRPr/>
          </a:p>
          <a:p>
            <a:pPr marL="987425" lvl="2" indent="-2936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↑CK, myoglobinuria, renal impairment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CNS involvement</a:t>
            </a:r>
            <a:endParaRPr/>
          </a:p>
          <a:p>
            <a:pPr marL="987425" lvl="2" indent="-2936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Encephalitis, transverse myelitis, aseptic meningitis, GBS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Post influenza asthenia</a:t>
            </a:r>
            <a:endParaRPr/>
          </a:p>
          <a:p>
            <a:pPr marL="987425" lvl="2" indent="-2936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Persistent weakness, fatigability</a:t>
            </a:r>
            <a:endParaRPr/>
          </a:p>
          <a:p>
            <a:pPr marL="987425" lvl="2" indent="-29368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Lasts several weeks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UACK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717</Words>
  <Application>Microsoft Office PowerPoint</Application>
  <PresentationFormat>On-screen Show (4:3)</PresentationFormat>
  <Paragraphs>147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QUACK theme</vt:lpstr>
      <vt:lpstr>Influenza</vt:lpstr>
      <vt:lpstr>Disclaimer*</vt:lpstr>
      <vt:lpstr>Influenza Viruses</vt:lpstr>
      <vt:lpstr>Influenza - pathogenesis</vt:lpstr>
      <vt:lpstr>Clinical Features</vt:lpstr>
      <vt:lpstr>Influenza - complications</vt:lpstr>
      <vt:lpstr>Influenza - pneumonia</vt:lpstr>
      <vt:lpstr>Influenza – pneumonia</vt:lpstr>
      <vt:lpstr>Influenza – extra pulmonary complications</vt:lpstr>
      <vt:lpstr>Uncomplicated v Complicated</vt:lpstr>
      <vt:lpstr>Neuraminadase inhibitors</vt:lpstr>
      <vt:lpstr>Neuraminadase inhibitors - Efficacy</vt:lpstr>
      <vt:lpstr>Neuraminidase inhibitors - Efficacy</vt:lpstr>
      <vt:lpstr>PowerPoint Presentation</vt:lpstr>
      <vt:lpstr>Dosing and side effects</vt:lpstr>
      <vt:lpstr>Pregnancy</vt:lpstr>
      <vt:lpstr>PowerPoint Presentation</vt:lpstr>
      <vt:lpstr>Summary</vt:lpstr>
      <vt:lpstr>Get in touch!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Influenza</dc:title>
  <cp:lastModifiedBy>INGRAM, Gareth (NHS GREATER GLASGOW &amp; CLYDE)</cp:lastModifiedBy>
  <cp:revision>1</cp:revision>
  <dcterms:modified xsi:type="dcterms:W3CDTF">2020-11-12T12:13:43Z</dcterms:modified>
</cp:coreProperties>
</file>