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9096A8C-41F2-4AA5-9A34-67B22178CDFB}">
  <a:tblStyle styleId="{C9096A8C-41F2-4AA5-9A34-67B22178CDFB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/>
      <a:tcStyle>
        <a:tcBdr/>
        <a:fill>
          <a:solidFill>
            <a:srgbClr val="D0DEEF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0DEEF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12929E86-4C06-437F-B12D-3F0F6D707D3D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1605" y="5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11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8" name="Google Shape;158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2 large scale randomised trials provide definitive estimates after an untreated first unprovoked seizure.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11:notes"/>
          <p:cNvSpPr txBox="1"/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11</a:t>
            </a:fld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7" name="Google Shape;177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15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2" name="Google Shape;192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Epilepsydiagnosis.org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16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" name="Google Shape;198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9" name="Google Shape;199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Contentious - Most epileptics say seizures are provoked. Unprovoked seizures are difficult to define. All seizures are precipitated by particular circumstances. Unprovoked = spontaneous (?) implies that seizures are not provoked by distinct provocative factors outside physiological limits, i.e. outside situations that often occur in daily life. Such a definition make it redundant to include reflex epilepsies in the definition as reflex seizures are provoked by stimuli which is difficult to avoid in daily life.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16:notes"/>
          <p:cNvSpPr txBox="1"/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16</a:t>
            </a:fld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1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8" name="Google Shape;208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18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15" name="Google Shape;215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Important </a:t>
            </a:r>
            <a:endParaRPr/>
          </a:p>
          <a:p>
            <a:pPr marL="457200" lvl="1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Serious psychosocial consequences</a:t>
            </a:r>
            <a:endParaRPr/>
          </a:p>
          <a:p>
            <a:pPr marL="457200" lvl="1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Loss of driving privileges </a:t>
            </a:r>
            <a:endParaRPr/>
          </a:p>
          <a:p>
            <a:pPr marL="457200" lvl="1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Limitations on employment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6" name="Google Shape;216;p18:notes"/>
          <p:cNvSpPr txBox="1"/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18</a:t>
            </a:fld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2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1" name="Google Shape;231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2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7" name="Google Shape;237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2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4" name="Google Shape;244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2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23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0" name="Google Shape;250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51" name="Google Shape;251;p2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p23:notes"/>
          <p:cNvSpPr txBox="1"/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23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2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8" name="Google Shape;258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2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25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3" name="Google Shape;263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64" name="Google Shape;264;p2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5" name="Google Shape;265;p25:notes"/>
          <p:cNvSpPr txBox="1"/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25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2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1" name="Google Shape;271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2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7" name="Google Shape;277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2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28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3" name="Google Shape;283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84" name="Google Shape;284;p2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5" name="Google Shape;285;p28:notes"/>
          <p:cNvSpPr txBox="1"/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28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2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3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8" name="Google Shape;298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3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4" name="Google Shape;304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3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0" name="Google Shape;310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3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33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6" name="Google Shape;316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17" name="Google Shape;317;p3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This is the current GGC guideline – currently under review</a:t>
            </a: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3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" name="Google Shape;323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2" name="Google Shape;112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575" tIns="46275" rIns="92575" bIns="462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5:notes"/>
          <p:cNvSpPr txBox="1"/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575" tIns="46275" rIns="92575" bIns="4627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</a:t>
            </a:fld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5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6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5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7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8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11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11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uk/guidance/valproate-use-by-women-and-girls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quackmeded.co.uk/" TargetMode="Externa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3"/>
          <p:cNvSpPr txBox="1">
            <a:spLocks noGrp="1"/>
          </p:cNvSpPr>
          <p:nvPr>
            <p:ph type="ctrTitle"/>
          </p:nvPr>
        </p:nvSpPr>
        <p:spPr>
          <a:xfrm>
            <a:off x="611188" y="1052513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400"/>
              <a:t>Seizure</a:t>
            </a:r>
            <a:endParaRPr/>
          </a:p>
        </p:txBody>
      </p:sp>
      <p:sp>
        <p:nvSpPr>
          <p:cNvPr id="89" name="Google Shape;89;p1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GB" sz="3200"/>
              <a:t>Dr Amy Davidson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GB" sz="3200"/>
              <a:t>StR7 Neurology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2"/>
          <p:cNvSpPr txBox="1">
            <a:spLocks noGrp="1"/>
          </p:cNvSpPr>
          <p:nvPr>
            <p:ph type="title" idx="4294967295"/>
          </p:nvPr>
        </p:nvSpPr>
        <p:spPr>
          <a:xfrm>
            <a:off x="533840" y="274638"/>
            <a:ext cx="769576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Changes from 1981 to 2017</a:t>
            </a:r>
            <a:endParaRPr dirty="0"/>
          </a:p>
        </p:txBody>
      </p:sp>
      <p:pic>
        <p:nvPicPr>
          <p:cNvPr id="154" name="Google Shape;154;p2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00113" y="1989138"/>
            <a:ext cx="7200900" cy="3578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3"/>
          <p:cNvSpPr txBox="1">
            <a:spLocks noGrp="1"/>
          </p:cNvSpPr>
          <p:nvPr>
            <p:ph type="title" idx="4294967295"/>
          </p:nvPr>
        </p:nvSpPr>
        <p:spPr>
          <a:xfrm>
            <a:off x="734690" y="274638"/>
            <a:ext cx="7494909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Risk of seizure recurrence - untreated</a:t>
            </a:r>
            <a:endParaRPr dirty="0"/>
          </a:p>
        </p:txBody>
      </p:sp>
      <p:sp>
        <p:nvSpPr>
          <p:cNvPr id="162" name="Google Shape;162;p23"/>
          <p:cNvSpPr txBox="1">
            <a:spLocks noGrp="1"/>
          </p:cNvSpPr>
          <p:nvPr>
            <p:ph type="body" idx="4294967295"/>
          </p:nvPr>
        </p:nvSpPr>
        <p:spPr>
          <a:xfrm>
            <a:off x="468300" y="1600200"/>
            <a:ext cx="3565537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GB" sz="2200" dirty="0"/>
              <a:t>FIR.S.T (First Seizure trial Group 1993)	</a:t>
            </a:r>
            <a:endParaRPr dirty="0"/>
          </a:p>
          <a:p>
            <a:pPr marL="171450" lvl="0" indent="-317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endParaRPr sz="2200" dirty="0"/>
          </a:p>
          <a:p>
            <a:pPr marL="514350" lvl="1" indent="-171450" algn="l" rtl="0">
              <a:lnSpc>
                <a:spcPct val="8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</a:pPr>
            <a:endParaRPr sz="1900" dirty="0"/>
          </a:p>
          <a:p>
            <a:pPr marL="514350" lvl="1" indent="-50800" algn="l" rtl="0">
              <a:lnSpc>
                <a:spcPct val="8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</a:pPr>
            <a:endParaRPr sz="1900" dirty="0"/>
          </a:p>
          <a:p>
            <a:pPr marL="514350" lvl="1" indent="-50800" algn="l" rtl="0">
              <a:lnSpc>
                <a:spcPct val="8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</a:pPr>
            <a:endParaRPr sz="1900" dirty="0"/>
          </a:p>
        </p:txBody>
      </p:sp>
      <p:sp>
        <p:nvSpPr>
          <p:cNvPr id="163" name="Google Shape;163;p23"/>
          <p:cNvSpPr txBox="1">
            <a:spLocks noGrp="1"/>
          </p:cNvSpPr>
          <p:nvPr>
            <p:ph type="body" idx="4294967295"/>
          </p:nvPr>
        </p:nvSpPr>
        <p:spPr>
          <a:xfrm>
            <a:off x="5937250" y="1622425"/>
            <a:ext cx="3206750" cy="10334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GB" sz="2200"/>
              <a:t>MESS (Multicentre Epilepsy and Single Seizure study 2005) </a:t>
            </a:r>
            <a:endParaRPr/>
          </a:p>
          <a:p>
            <a:pPr marL="171450" lvl="0" indent="-317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endParaRPr sz="2200"/>
          </a:p>
        </p:txBody>
      </p:sp>
      <p:graphicFrame>
        <p:nvGraphicFramePr>
          <p:cNvPr id="164" name="Google Shape;164;p23"/>
          <p:cNvGraphicFramePr/>
          <p:nvPr/>
        </p:nvGraphicFramePr>
        <p:xfrm>
          <a:off x="1116013" y="3105150"/>
          <a:ext cx="2970200" cy="1965400"/>
        </p:xfrm>
        <a:graphic>
          <a:graphicData uri="http://schemas.openxmlformats.org/drawingml/2006/table">
            <a:tbl>
              <a:tblPr firstRow="1" bandRow="1">
                <a:noFill/>
                <a:tableStyleId>{C9096A8C-41F2-4AA5-9A34-67B22178CDFB}</a:tableStyleId>
              </a:tblPr>
              <a:tblGrid>
                <a:gridCol w="1485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5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29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500" u="none" strike="noStrike" cap="none"/>
                        <a:t>Time after seizure</a:t>
                      </a:r>
                      <a:endParaRPr/>
                    </a:p>
                  </a:txBody>
                  <a:tcPr marL="68575" marR="68575" marT="37900" marB="379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500"/>
                        <a:t>Recurrence risk</a:t>
                      </a:r>
                      <a:endParaRPr/>
                    </a:p>
                  </a:txBody>
                  <a:tcPr marL="68575" marR="68575" marT="37900" marB="379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81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500"/>
                        <a:t>3 months</a:t>
                      </a:r>
                      <a:endParaRPr/>
                    </a:p>
                  </a:txBody>
                  <a:tcPr marL="68575" marR="68575" marT="37900" marB="379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500"/>
                        <a:t>18%</a:t>
                      </a:r>
                      <a:endParaRPr/>
                    </a:p>
                  </a:txBody>
                  <a:tcPr marL="68575" marR="68575" marT="37900" marB="379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81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500"/>
                        <a:t>6 months</a:t>
                      </a:r>
                      <a:endParaRPr/>
                    </a:p>
                  </a:txBody>
                  <a:tcPr marL="68575" marR="68575" marT="37900" marB="379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500"/>
                        <a:t>28%</a:t>
                      </a:r>
                      <a:endParaRPr/>
                    </a:p>
                  </a:txBody>
                  <a:tcPr marL="68575" marR="68575" marT="37900" marB="379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81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500"/>
                        <a:t>12 months</a:t>
                      </a:r>
                      <a:endParaRPr/>
                    </a:p>
                  </a:txBody>
                  <a:tcPr marL="68575" marR="68575" marT="37900" marB="379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500"/>
                        <a:t>41%</a:t>
                      </a:r>
                      <a:endParaRPr/>
                    </a:p>
                  </a:txBody>
                  <a:tcPr marL="68575" marR="68575" marT="37900" marB="379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81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500"/>
                        <a:t>24 months</a:t>
                      </a:r>
                      <a:endParaRPr/>
                    </a:p>
                  </a:txBody>
                  <a:tcPr marL="68575" marR="68575" marT="37900" marB="379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500"/>
                        <a:t>51%</a:t>
                      </a:r>
                      <a:endParaRPr/>
                    </a:p>
                  </a:txBody>
                  <a:tcPr marL="68575" marR="68575" marT="37900" marB="3790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65" name="Google Shape;165;p23"/>
          <p:cNvGraphicFramePr/>
          <p:nvPr/>
        </p:nvGraphicFramePr>
        <p:xfrm>
          <a:off x="4733925" y="3105150"/>
          <a:ext cx="2924200" cy="1854570"/>
        </p:xfrm>
        <a:graphic>
          <a:graphicData uri="http://schemas.openxmlformats.org/drawingml/2006/table">
            <a:tbl>
              <a:tblPr firstRow="1" bandRow="1">
                <a:noFill/>
                <a:tableStyleId>{C9096A8C-41F2-4AA5-9A34-67B22178CDFB}</a:tableStyleId>
              </a:tblPr>
              <a:tblGrid>
                <a:gridCol w="1462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2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93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/>
                        <a:t>Time after seizure</a:t>
                      </a:r>
                      <a:endParaRPr/>
                    </a:p>
                  </a:txBody>
                  <a:tcPr marL="68575" marR="68575" marT="34975" marB="3497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/>
                        <a:t>Recurrence risk</a:t>
                      </a:r>
                      <a:endParaRPr/>
                    </a:p>
                  </a:txBody>
                  <a:tcPr marL="68575" marR="68575" marT="34975" marB="3497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94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/>
                        <a:t>6 months</a:t>
                      </a:r>
                      <a:endParaRPr/>
                    </a:p>
                  </a:txBody>
                  <a:tcPr marL="68575" marR="68575" marT="34975" marB="3497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/>
                        <a:t>26%</a:t>
                      </a:r>
                      <a:endParaRPr/>
                    </a:p>
                  </a:txBody>
                  <a:tcPr marL="68575" marR="68575" marT="34975" marB="3497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94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/>
                        <a:t>2 years</a:t>
                      </a:r>
                      <a:endParaRPr/>
                    </a:p>
                  </a:txBody>
                  <a:tcPr marL="68575" marR="68575" marT="34975" marB="3497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/>
                        <a:t>39%</a:t>
                      </a:r>
                      <a:endParaRPr/>
                    </a:p>
                  </a:txBody>
                  <a:tcPr marL="68575" marR="68575" marT="34975" marB="3497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94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/>
                        <a:t>5 years</a:t>
                      </a:r>
                      <a:endParaRPr/>
                    </a:p>
                  </a:txBody>
                  <a:tcPr marL="68575" marR="68575" marT="34975" marB="3497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/>
                        <a:t>51%</a:t>
                      </a:r>
                      <a:endParaRPr/>
                    </a:p>
                  </a:txBody>
                  <a:tcPr marL="68575" marR="68575" marT="34975" marB="3497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94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/>
                        <a:t>8 years</a:t>
                      </a:r>
                      <a:endParaRPr/>
                    </a:p>
                  </a:txBody>
                  <a:tcPr marL="68575" marR="68575" marT="34975" marB="3497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/>
                        <a:t>52%</a:t>
                      </a:r>
                      <a:endParaRPr/>
                    </a:p>
                  </a:txBody>
                  <a:tcPr marL="68575" marR="68575" marT="34975" marB="3497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66" name="Google Shape;166;p23"/>
          <p:cNvSpPr txBox="1"/>
          <p:nvPr/>
        </p:nvSpPr>
        <p:spPr>
          <a:xfrm>
            <a:off x="1547813" y="5221288"/>
            <a:ext cx="5670550" cy="92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GB"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Observational studies</a:t>
            </a:r>
            <a:endParaRPr/>
          </a:p>
          <a:p>
            <a:pPr marL="457200" marR="0" lvl="1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GB"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year recurrence risk in the range of 40%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7" name="Google Shape;167;p23"/>
          <p:cNvSpPr/>
          <p:nvPr/>
        </p:nvSpPr>
        <p:spPr>
          <a:xfrm>
            <a:off x="2600325" y="4452938"/>
            <a:ext cx="539750" cy="539750"/>
          </a:xfrm>
          <a:prstGeom prst="ellipse">
            <a:avLst/>
          </a:prstGeom>
          <a:noFill/>
          <a:ln w="127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8" name="Google Shape;168;p23"/>
          <p:cNvSpPr/>
          <p:nvPr/>
        </p:nvSpPr>
        <p:spPr>
          <a:xfrm>
            <a:off x="6075363" y="3906838"/>
            <a:ext cx="755650" cy="1063625"/>
          </a:xfrm>
          <a:prstGeom prst="ellipse">
            <a:avLst/>
          </a:prstGeom>
          <a:noFill/>
          <a:ln w="127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4"/>
          <p:cNvSpPr txBox="1">
            <a:spLocks noGrp="1"/>
          </p:cNvSpPr>
          <p:nvPr>
            <p:ph type="title" idx="4294967295"/>
          </p:nvPr>
        </p:nvSpPr>
        <p:spPr>
          <a:xfrm>
            <a:off x="507412" y="274638"/>
            <a:ext cx="7722187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Risk of recurrence</a:t>
            </a:r>
            <a:endParaRPr dirty="0"/>
          </a:p>
        </p:txBody>
      </p:sp>
      <p:sp>
        <p:nvSpPr>
          <p:cNvPr id="174" name="Google Shape;174;p24"/>
          <p:cNvSpPr txBox="1">
            <a:spLocks noGrp="1"/>
          </p:cNvSpPr>
          <p:nvPr>
            <p:ph type="body" idx="4294967295"/>
          </p:nvPr>
        </p:nvSpPr>
        <p:spPr>
          <a:xfrm>
            <a:off x="655408" y="1600200"/>
            <a:ext cx="7574192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GB" sz="2200" dirty="0"/>
              <a:t>There’s a </a:t>
            </a:r>
            <a:r>
              <a:rPr lang="en-GB" sz="2200" dirty="0">
                <a:solidFill>
                  <a:srgbClr val="FF0000"/>
                </a:solidFill>
              </a:rPr>
              <a:t>30-50%</a:t>
            </a:r>
            <a:r>
              <a:rPr lang="en-GB" sz="2200" dirty="0"/>
              <a:t> risk that a seizure will recur without intervention </a:t>
            </a:r>
            <a:endParaRPr dirty="0"/>
          </a:p>
          <a:p>
            <a:pPr marL="171450" lvl="0" indent="-317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endParaRPr sz="2200" dirty="0"/>
          </a:p>
          <a:p>
            <a:pPr marL="171450" lvl="0" indent="-1714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GB" sz="2200" dirty="0"/>
              <a:t>The risk increased if</a:t>
            </a:r>
            <a:endParaRPr dirty="0"/>
          </a:p>
          <a:p>
            <a:pPr marL="514350" lvl="1" indent="-171450" algn="l" rtl="0">
              <a:lnSpc>
                <a:spcPct val="8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 dirty="0"/>
              <a:t>You have had a previous insult to the brain (x2)</a:t>
            </a:r>
            <a:endParaRPr dirty="0"/>
          </a:p>
          <a:p>
            <a:pPr marL="514350" lvl="1" indent="-171450" algn="l" rtl="0">
              <a:lnSpc>
                <a:spcPct val="8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 dirty="0"/>
              <a:t>The EEG is abnormal (x2)</a:t>
            </a:r>
            <a:endParaRPr dirty="0"/>
          </a:p>
          <a:p>
            <a:pPr marL="514350" lvl="1" indent="-171450" algn="l" rtl="0">
              <a:lnSpc>
                <a:spcPct val="8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 dirty="0"/>
              <a:t>Possibly if it was a sleep seizure</a:t>
            </a:r>
            <a:endParaRPr dirty="0"/>
          </a:p>
          <a:p>
            <a:pPr marL="514350" lvl="1" indent="-44450" algn="l" rtl="0">
              <a:lnSpc>
                <a:spcPct val="8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dirty="0"/>
          </a:p>
          <a:p>
            <a:pPr marL="171450" lvl="0" indent="-1714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GB" sz="2200" dirty="0"/>
              <a:t>If none of these risks then </a:t>
            </a:r>
            <a:r>
              <a:rPr lang="en-GB" sz="2200" dirty="0">
                <a:solidFill>
                  <a:srgbClr val="FF0000"/>
                </a:solidFill>
              </a:rPr>
              <a:t>10-30%</a:t>
            </a:r>
            <a:endParaRPr dirty="0"/>
          </a:p>
          <a:p>
            <a:pPr marL="171450" lvl="0" indent="-1714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</a:pPr>
            <a:endParaRPr sz="2200" dirty="0"/>
          </a:p>
          <a:p>
            <a:pPr marL="171450" lvl="0" indent="-1714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GB" sz="2200" dirty="0"/>
              <a:t>Studies show that 80-90% of seizures that recur do so within 2 years in adult </a:t>
            </a:r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5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Driving</a:t>
            </a:r>
            <a:endParaRPr/>
          </a:p>
        </p:txBody>
      </p:sp>
      <p:sp>
        <p:nvSpPr>
          <p:cNvPr id="180" name="Google Shape;180;p2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All patients with unexplained loss of consciousness or potential seizure activity should be informed </a:t>
            </a:r>
            <a:r>
              <a:rPr lang="en-GB">
                <a:solidFill>
                  <a:srgbClr val="FF0000"/>
                </a:solidFill>
              </a:rPr>
              <a:t>not to drive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The onus is on the patient to inform the DVLA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6"/>
          <p:cNvSpPr txBox="1">
            <a:spLocks noGrp="1"/>
          </p:cNvSpPr>
          <p:nvPr>
            <p:ph type="title"/>
          </p:nvPr>
        </p:nvSpPr>
        <p:spPr>
          <a:xfrm>
            <a:off x="468313" y="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DVLA advice</a:t>
            </a:r>
            <a:endParaRPr/>
          </a:p>
        </p:txBody>
      </p:sp>
      <p:sp>
        <p:nvSpPr>
          <p:cNvPr id="186" name="Google Shape;186;p26"/>
          <p:cNvSpPr txBox="1">
            <a:spLocks noGrp="1"/>
          </p:cNvSpPr>
          <p:nvPr>
            <p:ph type="body" idx="1"/>
          </p:nvPr>
        </p:nvSpPr>
        <p:spPr>
          <a:xfrm>
            <a:off x="468313" y="90805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/>
              <a:t>You’ve had epileptic attacks while awake and lost consciousness</a:t>
            </a:r>
            <a:endParaRPr/>
          </a:p>
          <a:p>
            <a:pPr marL="171450" lvl="0" indent="-1714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en-GB" sz="1600"/>
              <a:t>Your licence will be taken away. You can reapply if you haven’t had an attack for at least a year.</a:t>
            </a:r>
            <a:endParaRPr/>
          </a:p>
          <a:p>
            <a:pPr marL="171450" lvl="0" indent="-1714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en-GB" sz="1600"/>
              <a:t>If you had a seizure because your doctor </a:t>
            </a:r>
            <a:r>
              <a:rPr lang="en-GB" sz="1600">
                <a:solidFill>
                  <a:srgbClr val="FF0000"/>
                </a:solidFill>
              </a:rPr>
              <a:t>changed or reduced</a:t>
            </a:r>
            <a:r>
              <a:rPr lang="en-GB" sz="1600"/>
              <a:t> your anti-epilepsy medicine, you can reapply when:</a:t>
            </a:r>
            <a:endParaRPr/>
          </a:p>
          <a:p>
            <a:pPr marL="514350" lvl="1" indent="-171450" algn="l" rtl="0">
              <a:lnSpc>
                <a:spcPct val="8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lang="en-GB" sz="1400"/>
              <a:t>the seizure was more than 6 months ago</a:t>
            </a:r>
            <a:endParaRPr/>
          </a:p>
          <a:p>
            <a:pPr marL="514350" lvl="1" indent="-171450" algn="l" rtl="0">
              <a:lnSpc>
                <a:spcPct val="8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lang="en-GB" sz="1400"/>
              <a:t>you’ve been back on your previous medication for 6 months</a:t>
            </a:r>
            <a:endParaRPr/>
          </a:p>
          <a:p>
            <a:pPr marL="514350" lvl="1" indent="-171450" algn="l" rtl="0">
              <a:lnSpc>
                <a:spcPct val="8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lang="en-GB" sz="1400"/>
              <a:t>you haven’t had another seizure in that time</a:t>
            </a:r>
            <a:endParaRPr/>
          </a:p>
          <a:p>
            <a:pPr marL="171450" lvl="0" indent="-698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endParaRPr sz="1600" b="1"/>
          </a:p>
          <a:p>
            <a:pPr marL="171450" lvl="0" indent="-1714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/>
              <a:t>You’ve had a one-off seizure while awake and lost consciousness</a:t>
            </a:r>
            <a:endParaRPr/>
          </a:p>
          <a:p>
            <a:pPr marL="171450" lvl="0" indent="-1714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en-GB" sz="1600"/>
              <a:t>Your licence will be taken away. You can reapply when both the following are true:</a:t>
            </a:r>
            <a:endParaRPr/>
          </a:p>
          <a:p>
            <a:pPr marL="514350" lvl="1" indent="-171450" algn="l" rtl="0">
              <a:lnSpc>
                <a:spcPct val="8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lang="en-GB" sz="1400"/>
              <a:t>you haven’t had an attack for 6 months</a:t>
            </a:r>
            <a:endParaRPr/>
          </a:p>
          <a:p>
            <a:pPr marL="514350" lvl="1" indent="-171450" algn="l" rtl="0">
              <a:lnSpc>
                <a:spcPct val="8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lang="en-GB" sz="1400"/>
              <a:t>DVLA’s medical advisers decide there isn’t a high risk you’ll have another seizure </a:t>
            </a:r>
            <a:endParaRPr/>
          </a:p>
          <a:p>
            <a:pPr marL="514350" lvl="1" indent="-171450" algn="l" rtl="0">
              <a:lnSpc>
                <a:spcPct val="8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lang="en-GB" sz="1400"/>
              <a:t>Medical advisers will base their decision on information you and your doctors send them. Otherwise you can reapply after a year.</a:t>
            </a:r>
            <a:endParaRPr sz="1400" b="1"/>
          </a:p>
        </p:txBody>
      </p:sp>
      <p:sp>
        <p:nvSpPr>
          <p:cNvPr id="187" name="Google Shape;187;p26"/>
          <p:cNvSpPr txBox="1">
            <a:spLocks noGrp="1"/>
          </p:cNvSpPr>
          <p:nvPr>
            <p:ph type="body" idx="2"/>
          </p:nvPr>
        </p:nvSpPr>
        <p:spPr>
          <a:xfrm>
            <a:off x="4787900" y="981075"/>
            <a:ext cx="4038600" cy="5068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/>
              <a:t>You’ve had attacks while asleep and awake</a:t>
            </a:r>
            <a:endParaRPr/>
          </a:p>
          <a:p>
            <a:pPr marL="171450" lvl="0" indent="-1714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en-GB" sz="1600"/>
              <a:t>You may still qualify for a licence if the only attacks you’ve had in the past 3 years have been while you were asleep. </a:t>
            </a:r>
            <a:endParaRPr/>
          </a:p>
          <a:p>
            <a:pPr marL="171450" lvl="0" indent="-1714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1"/>
          </a:p>
          <a:p>
            <a:pPr marL="171450" lvl="0" indent="-1714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/>
              <a:t>You’ve only had attacks while asleep</a:t>
            </a:r>
            <a:endParaRPr/>
          </a:p>
          <a:p>
            <a:pPr marL="171450" lvl="0" indent="-1714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en-GB" sz="1600"/>
              <a:t>You may still qualify for a licence if it’s been 12 months or more since your first attack. </a:t>
            </a:r>
            <a:endParaRPr/>
          </a:p>
          <a:p>
            <a:pPr marL="171450" lvl="0" indent="-1714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1"/>
          </a:p>
          <a:p>
            <a:pPr marL="171450" lvl="0" indent="-1714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/>
              <a:t>You’ve had attacks or seizures that don’t affect your consciousness or driving</a:t>
            </a:r>
            <a:endParaRPr/>
          </a:p>
          <a:p>
            <a:pPr marL="171450" lvl="0" indent="-1714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en-GB" sz="1600"/>
              <a:t>You may still qualify for a licence if these are the only type of attack you’ve ever had and the first one was 12 months ago. </a:t>
            </a:r>
            <a:endParaRPr/>
          </a:p>
        </p:txBody>
      </p:sp>
      <p:sp>
        <p:nvSpPr>
          <p:cNvPr id="188" name="Google Shape;188;p26"/>
          <p:cNvSpPr txBox="1"/>
          <p:nvPr/>
        </p:nvSpPr>
        <p:spPr>
          <a:xfrm>
            <a:off x="4916488" y="4792663"/>
            <a:ext cx="3371850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Arial"/>
              <a:buNone/>
            </a:pPr>
            <a:r>
              <a:rPr lang="en-GB" sz="18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*caveat – changes regularly so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Arial"/>
              <a:buNone/>
            </a:pPr>
            <a:r>
              <a:rPr lang="en-GB" sz="18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please check up to date advice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27"/>
          <p:cNvSpPr txBox="1">
            <a:spLocks noGrp="1"/>
          </p:cNvSpPr>
          <p:nvPr>
            <p:ph type="title" idx="4294967295"/>
          </p:nvPr>
        </p:nvSpPr>
        <p:spPr>
          <a:xfrm>
            <a:off x="660694" y="274638"/>
            <a:ext cx="7568906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Definition of Epilepsy</a:t>
            </a:r>
            <a:endParaRPr dirty="0"/>
          </a:p>
        </p:txBody>
      </p:sp>
      <p:sp>
        <p:nvSpPr>
          <p:cNvPr id="195" name="Google Shape;195;p27"/>
          <p:cNvSpPr txBox="1">
            <a:spLocks noGrp="1"/>
          </p:cNvSpPr>
          <p:nvPr>
            <p:ph type="body" idx="4294967295"/>
          </p:nvPr>
        </p:nvSpPr>
        <p:spPr>
          <a:xfrm>
            <a:off x="734690" y="1600200"/>
            <a:ext cx="7494909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73050" lvl="0" indent="-2730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 dirty="0"/>
              <a:t>Epilepsy is a disease of the brain defined by any of the following conditions:</a:t>
            </a:r>
            <a:endParaRPr dirty="0"/>
          </a:p>
          <a:p>
            <a:pPr marL="547688" lvl="1" indent="-273049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 dirty="0"/>
              <a:t>At least two </a:t>
            </a:r>
            <a:r>
              <a:rPr lang="en-GB" dirty="0">
                <a:solidFill>
                  <a:srgbClr val="FF0000"/>
                </a:solidFill>
              </a:rPr>
              <a:t>unprovoked</a:t>
            </a:r>
            <a:r>
              <a:rPr lang="en-GB" dirty="0"/>
              <a:t> seizures occurring </a:t>
            </a:r>
            <a:r>
              <a:rPr lang="en-GB" dirty="0">
                <a:solidFill>
                  <a:srgbClr val="FF0000"/>
                </a:solidFill>
              </a:rPr>
              <a:t>more than</a:t>
            </a:r>
            <a:r>
              <a:rPr lang="en-GB" dirty="0"/>
              <a:t> 24 hours apart</a:t>
            </a:r>
            <a:endParaRPr dirty="0"/>
          </a:p>
          <a:p>
            <a:pPr marL="547688" lvl="1" indent="-273049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 dirty="0"/>
              <a:t>One unprovoked seizure and a probability of further seizures similar to the general recurrence risk (at least 60%) after two unprovoked seizures, occurring over the next 10 years </a:t>
            </a:r>
            <a:r>
              <a:rPr lang="en-GB" dirty="0">
                <a:solidFill>
                  <a:srgbClr val="FF0000"/>
                </a:solidFill>
              </a:rPr>
              <a:t>– MRI / EEG information</a:t>
            </a:r>
            <a:endParaRPr dirty="0"/>
          </a:p>
          <a:p>
            <a:pPr marL="547688" lvl="1" indent="-273049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 dirty="0"/>
              <a:t>Diagnosis of an epilepsy syndrome</a:t>
            </a:r>
            <a:endParaRPr dirty="0"/>
          </a:p>
          <a:p>
            <a:pPr marL="273050" lvl="0" indent="-1397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8"/>
          <p:cNvSpPr txBox="1">
            <a:spLocks noGrp="1"/>
          </p:cNvSpPr>
          <p:nvPr>
            <p:ph type="body" idx="4294967295"/>
          </p:nvPr>
        </p:nvSpPr>
        <p:spPr>
          <a:xfrm>
            <a:off x="0" y="404813"/>
            <a:ext cx="3832225" cy="6842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libri"/>
              <a:buNone/>
            </a:pPr>
            <a:r>
              <a:rPr lang="en-GB" b="1"/>
              <a:t>Unprovoked</a:t>
            </a:r>
            <a:endParaRPr/>
          </a:p>
        </p:txBody>
      </p:sp>
      <p:sp>
        <p:nvSpPr>
          <p:cNvPr id="203" name="Google Shape;203;p28"/>
          <p:cNvSpPr txBox="1">
            <a:spLocks noGrp="1"/>
          </p:cNvSpPr>
          <p:nvPr>
            <p:ph type="body" idx="4294967295"/>
          </p:nvPr>
        </p:nvSpPr>
        <p:spPr>
          <a:xfrm>
            <a:off x="359417" y="1773238"/>
            <a:ext cx="3472808" cy="4500562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lang="en-GB" sz="2400" dirty="0"/>
              <a:t>A seizure of unknown aetiology</a:t>
            </a:r>
            <a:endParaRPr dirty="0"/>
          </a:p>
          <a:p>
            <a:pPr marL="171450" lvl="0" indent="-19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dirty="0"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lang="en-GB" sz="2400" dirty="0"/>
              <a:t>Pre-existing brain lesion or progressive CNS disorder (‘remote symptomatic seizure’)</a:t>
            </a:r>
            <a:endParaRPr dirty="0"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dirty="0"/>
          </a:p>
        </p:txBody>
      </p:sp>
      <p:sp>
        <p:nvSpPr>
          <p:cNvPr id="204" name="Google Shape;204;p28"/>
          <p:cNvSpPr txBox="1">
            <a:spLocks noGrp="1"/>
          </p:cNvSpPr>
          <p:nvPr>
            <p:ph type="body" idx="4294967295"/>
          </p:nvPr>
        </p:nvSpPr>
        <p:spPr>
          <a:xfrm>
            <a:off x="5454650" y="981075"/>
            <a:ext cx="3689350" cy="684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libri"/>
              <a:buNone/>
            </a:pPr>
            <a:r>
              <a:rPr lang="en-GB" b="1"/>
              <a:t>Provoked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libri"/>
              <a:buNone/>
            </a:pPr>
            <a:r>
              <a:rPr lang="en-GB" b="1"/>
              <a:t> (25-30%)</a:t>
            </a:r>
            <a:endParaRPr/>
          </a:p>
        </p:txBody>
      </p:sp>
      <p:sp>
        <p:nvSpPr>
          <p:cNvPr id="205" name="Google Shape;205;p28"/>
          <p:cNvSpPr txBox="1">
            <a:spLocks noGrp="1"/>
          </p:cNvSpPr>
          <p:nvPr>
            <p:ph type="body" idx="4294967295"/>
          </p:nvPr>
        </p:nvSpPr>
        <p:spPr>
          <a:xfrm>
            <a:off x="4772851" y="1808163"/>
            <a:ext cx="4371149" cy="4500562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 dirty="0"/>
              <a:t>‘Acute symptomatic seizure’</a:t>
            </a:r>
            <a:endParaRPr dirty="0"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 dirty="0"/>
              <a:t>Acute metabolic  and toxic disturbance</a:t>
            </a:r>
            <a:endParaRPr dirty="0"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 dirty="0"/>
              <a:t>Drug withdrawal</a:t>
            </a:r>
            <a:endParaRPr dirty="0"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 dirty="0"/>
              <a:t>alcohol, benzos, barbiturates)</a:t>
            </a:r>
            <a:endParaRPr dirty="0"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 dirty="0"/>
              <a:t>Within 7 days of an acute CNS condition</a:t>
            </a:r>
            <a:endParaRPr dirty="0"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 dirty="0"/>
              <a:t>Encephalitis, infection, head injury, cerebral infarction/haemorrhage, craniotomy</a:t>
            </a:r>
            <a:endParaRPr dirty="0"/>
          </a:p>
          <a:p>
            <a:pPr marL="514350" lvl="1" indent="-44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dirty="0"/>
          </a:p>
          <a:p>
            <a:pPr marL="514350" lvl="1" indent="-44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29"/>
          <p:cNvSpPr txBox="1">
            <a:spLocks noGrp="1"/>
          </p:cNvSpPr>
          <p:nvPr>
            <p:ph type="title" idx="4294967295"/>
          </p:nvPr>
        </p:nvSpPr>
        <p:spPr>
          <a:xfrm>
            <a:off x="554982" y="274638"/>
            <a:ext cx="7674617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When should you start management?</a:t>
            </a:r>
            <a:endParaRPr dirty="0"/>
          </a:p>
        </p:txBody>
      </p:sp>
      <p:sp>
        <p:nvSpPr>
          <p:cNvPr id="211" name="Google Shape;211;p29"/>
          <p:cNvSpPr txBox="1">
            <a:spLocks noGrp="1"/>
          </p:cNvSpPr>
          <p:nvPr>
            <p:ph type="body" idx="4294967295"/>
          </p:nvPr>
        </p:nvSpPr>
        <p:spPr>
          <a:xfrm>
            <a:off x="665978" y="1981200"/>
            <a:ext cx="7106421" cy="4471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</a:pPr>
            <a:r>
              <a:rPr lang="en-GB" sz="2700" dirty="0"/>
              <a:t>Recurrent seizures</a:t>
            </a:r>
            <a:endParaRPr dirty="0"/>
          </a:p>
          <a:p>
            <a:pPr marL="514350" lvl="1" indent="-171450" algn="l" rtl="0">
              <a:lnSpc>
                <a:spcPct val="8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 dirty="0"/>
              <a:t>Provoked seizures</a:t>
            </a:r>
            <a:endParaRPr dirty="0"/>
          </a:p>
          <a:p>
            <a:pPr marL="857250" lvl="2" indent="-171450" algn="l" rtl="0">
              <a:lnSpc>
                <a:spcPct val="8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 dirty="0"/>
              <a:t>Alcohol withdrawal</a:t>
            </a:r>
            <a:endParaRPr dirty="0"/>
          </a:p>
          <a:p>
            <a:pPr marL="1200150" lvl="3" indent="-171450" algn="l" rtl="0">
              <a:lnSpc>
                <a:spcPct val="8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</a:pPr>
            <a:r>
              <a:rPr lang="en-GB" sz="1700" dirty="0"/>
              <a:t>Benzodiazepines</a:t>
            </a:r>
            <a:endParaRPr dirty="0"/>
          </a:p>
          <a:p>
            <a:pPr marL="857250" lvl="2" indent="-171450" algn="l" rtl="0">
              <a:lnSpc>
                <a:spcPct val="8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 dirty="0"/>
              <a:t>Metabolic disturbances/drugs</a:t>
            </a:r>
            <a:endParaRPr dirty="0"/>
          </a:p>
          <a:p>
            <a:pPr marL="1200150" lvl="3" indent="-171450" algn="l" rtl="0">
              <a:lnSpc>
                <a:spcPct val="8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</a:pPr>
            <a:r>
              <a:rPr lang="en-GB" sz="1700" dirty="0"/>
              <a:t>correction or withdrawal</a:t>
            </a:r>
            <a:endParaRPr dirty="0"/>
          </a:p>
          <a:p>
            <a:pPr marL="857250" lvl="2" indent="-171450" algn="l" rtl="0">
              <a:lnSpc>
                <a:spcPct val="8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 dirty="0"/>
              <a:t>Following acute brain insult or neurosurgery.</a:t>
            </a:r>
            <a:endParaRPr dirty="0"/>
          </a:p>
          <a:p>
            <a:pPr marL="1200150" lvl="3" indent="-171450" algn="l" rtl="0">
              <a:lnSpc>
                <a:spcPct val="8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</a:pPr>
            <a:r>
              <a:rPr lang="en-GB" sz="1700" dirty="0"/>
              <a:t> If used then AEDs should be withdrawn as no prophylactic effect</a:t>
            </a:r>
            <a:endParaRPr dirty="0"/>
          </a:p>
          <a:p>
            <a:pPr marL="1200150" lvl="3" indent="-171450" algn="l" rtl="0">
              <a:lnSpc>
                <a:spcPct val="8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</a:pPr>
            <a:r>
              <a:rPr lang="en-GB" sz="1700" dirty="0"/>
              <a:t>Benzodiazepines, Levetiracetam</a:t>
            </a:r>
            <a:endParaRPr dirty="0"/>
          </a:p>
          <a:p>
            <a:pPr marL="1200150" lvl="3" indent="-63500" algn="l" rtl="0">
              <a:lnSpc>
                <a:spcPct val="8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</a:pPr>
            <a:endParaRPr sz="1700" dirty="0"/>
          </a:p>
          <a:p>
            <a:pPr marL="514350" lvl="1" indent="-171450" algn="l" rtl="0">
              <a:lnSpc>
                <a:spcPct val="8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 dirty="0"/>
              <a:t>Unprovoked</a:t>
            </a:r>
            <a:endParaRPr dirty="0"/>
          </a:p>
          <a:p>
            <a:pPr marL="857250" lvl="2" indent="-171450" algn="l" rtl="0">
              <a:lnSpc>
                <a:spcPct val="8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 dirty="0"/>
              <a:t>Call your friendly neurologist!</a:t>
            </a:r>
            <a:endParaRPr dirty="0"/>
          </a:p>
          <a:p>
            <a:pPr marL="514350" lvl="1" indent="-171450" algn="l" rtl="0">
              <a:lnSpc>
                <a:spcPct val="8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dirty="0"/>
          </a:p>
          <a:p>
            <a:pPr marL="171450" lvl="0" indent="-1714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</a:pPr>
            <a:r>
              <a:rPr lang="en-GB" sz="2700" dirty="0"/>
              <a:t>Status epilepticus</a:t>
            </a:r>
            <a:endParaRPr dirty="0"/>
          </a:p>
          <a:p>
            <a:pPr marL="171450" lvl="0" indent="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</a:pPr>
            <a:endParaRPr sz="2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30"/>
          <p:cNvSpPr txBox="1">
            <a:spLocks noGrp="1"/>
          </p:cNvSpPr>
          <p:nvPr>
            <p:ph type="title" idx="4294967295"/>
          </p:nvPr>
        </p:nvSpPr>
        <p:spPr>
          <a:xfrm>
            <a:off x="611188" y="404813"/>
            <a:ext cx="7161212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Treatment Decision</a:t>
            </a:r>
            <a:endParaRPr dirty="0"/>
          </a:p>
        </p:txBody>
      </p:sp>
      <p:sp>
        <p:nvSpPr>
          <p:cNvPr id="219" name="Google Shape;219;p30"/>
          <p:cNvSpPr txBox="1"/>
          <p:nvPr/>
        </p:nvSpPr>
        <p:spPr>
          <a:xfrm>
            <a:off x="1331913" y="1773238"/>
            <a:ext cx="2663825" cy="830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GB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Individualised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GB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(clinical variables)</a:t>
            </a:r>
            <a:endParaRPr/>
          </a:p>
        </p:txBody>
      </p:sp>
      <p:sp>
        <p:nvSpPr>
          <p:cNvPr id="220" name="Google Shape;220;p30"/>
          <p:cNvSpPr txBox="1"/>
          <p:nvPr/>
        </p:nvSpPr>
        <p:spPr>
          <a:xfrm>
            <a:off x="4932363" y="1916113"/>
            <a:ext cx="2871787" cy="46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GB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Desires of the patient</a:t>
            </a:r>
            <a:endParaRPr/>
          </a:p>
        </p:txBody>
      </p:sp>
      <p:pic>
        <p:nvPicPr>
          <p:cNvPr id="221" name="Google Shape;221;p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1188" y="2924175"/>
            <a:ext cx="7777162" cy="260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22" name="Google Shape;222;p30"/>
          <p:cNvSpPr txBox="1"/>
          <p:nvPr/>
        </p:nvSpPr>
        <p:spPr>
          <a:xfrm>
            <a:off x="999244" y="5848350"/>
            <a:ext cx="1625600" cy="369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GB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SIGN May 2015</a:t>
            </a:r>
            <a:endParaRPr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3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Drug choices</a:t>
            </a:r>
            <a:endParaRPr/>
          </a:p>
        </p:txBody>
      </p:sp>
      <p:sp>
        <p:nvSpPr>
          <p:cNvPr id="228" name="Google Shape;228;p3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Considerations: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Speed at which we require seizure control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Method of administration</a:t>
            </a:r>
            <a:endParaRPr/>
          </a:p>
          <a:p>
            <a:pPr marL="857250" lvl="2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GB"/>
              <a:t>Oral vs iv</a:t>
            </a:r>
            <a:endParaRPr/>
          </a:p>
          <a:p>
            <a:pPr marL="857250" lvl="2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GB"/>
              <a:t>Tablets vs granuals vs liquid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Age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Co morbidities</a:t>
            </a:r>
            <a:endParaRPr/>
          </a:p>
          <a:p>
            <a:pPr marL="857250" lvl="2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GB"/>
              <a:t>Renal/liver function</a:t>
            </a:r>
            <a:endParaRPr/>
          </a:p>
          <a:p>
            <a:pPr marL="857250" lvl="2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GB"/>
              <a:t>Mental health</a:t>
            </a:r>
            <a:endParaRPr/>
          </a:p>
          <a:p>
            <a:pPr marL="857250" lvl="2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GB"/>
              <a:t>Cardiac status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Disclaimer*</a:t>
            </a:r>
            <a:endParaRPr/>
          </a:p>
        </p:txBody>
      </p:sp>
      <p:sp>
        <p:nvSpPr>
          <p:cNvPr id="95" name="Google Shape;95;p1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Please note that QUACK is a regional teaching programme operating across GG&amp;C, Lanarkshire and Ayrshire &amp; Arran. 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This presentation outlines general management, though local variances e.g. antibiotic prescription may vary slightly depending on your local trust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Remember to check your local guidelines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32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Drug choices</a:t>
            </a:r>
            <a:endParaRPr/>
          </a:p>
        </p:txBody>
      </p:sp>
      <p:sp>
        <p:nvSpPr>
          <p:cNvPr id="234" name="Google Shape;234;p32"/>
          <p:cNvSpPr txBox="1">
            <a:spLocks noGrp="1"/>
          </p:cNvSpPr>
          <p:nvPr>
            <p:ph type="body" idx="1"/>
          </p:nvPr>
        </p:nvSpPr>
        <p:spPr>
          <a:xfrm>
            <a:off x="687121" y="1495810"/>
            <a:ext cx="8010792" cy="53621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000"/>
              <a:buFont typeface="Calibri"/>
              <a:buNone/>
            </a:pPr>
            <a:r>
              <a:rPr lang="en-GB" sz="3000" dirty="0">
                <a:solidFill>
                  <a:srgbClr val="FF0000"/>
                </a:solidFill>
              </a:rPr>
              <a:t>Valproate</a:t>
            </a:r>
            <a:endParaRPr dirty="0"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None/>
            </a:pPr>
            <a:endParaRPr sz="3000" dirty="0">
              <a:solidFill>
                <a:srgbClr val="FF0000"/>
              </a:solidFill>
            </a:endParaRPr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 dirty="0"/>
              <a:t>Valproate (Epilim, Depakote and other generic brands) is associated with a </a:t>
            </a:r>
            <a:r>
              <a:rPr lang="en-GB" sz="2400" b="1" dirty="0">
                <a:solidFill>
                  <a:srgbClr val="FF0000"/>
                </a:solidFill>
              </a:rPr>
              <a:t>significant risk of birth defects</a:t>
            </a:r>
            <a:r>
              <a:rPr lang="en-GB" sz="2400" dirty="0"/>
              <a:t> and </a:t>
            </a:r>
            <a:r>
              <a:rPr lang="en-GB" sz="2400" b="1" dirty="0">
                <a:solidFill>
                  <a:srgbClr val="FF0000"/>
                </a:solidFill>
              </a:rPr>
              <a:t>developmental disorders</a:t>
            </a:r>
            <a:r>
              <a:rPr lang="en-GB" sz="2400" dirty="0"/>
              <a:t> in children born to women who take valproate during pregnancy.</a:t>
            </a:r>
            <a:endParaRPr dirty="0"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 dirty="0"/>
              <a:t>The Medicines and Healthcare products Regulatory Agency (MHRA) states that </a:t>
            </a:r>
            <a:r>
              <a:rPr lang="en-GB" sz="2400" b="1" dirty="0">
                <a:solidFill>
                  <a:srgbClr val="FF0000"/>
                </a:solidFill>
              </a:rPr>
              <a:t>valproate must no longer be used in any woman or girl able to have children unless she has a pregnancy prevention programme in place</a:t>
            </a:r>
            <a:endParaRPr sz="2400" b="1" dirty="0">
              <a:solidFill>
                <a:srgbClr val="FF0000"/>
              </a:solidFill>
            </a:endParaRPr>
          </a:p>
          <a:p>
            <a:pPr marL="171450" lvl="0" indent="-19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1600" u="sng" dirty="0">
                <a:solidFill>
                  <a:schemeClr val="hlink"/>
                </a:solidFill>
                <a:hlinkClick r:id="rId3"/>
              </a:rPr>
              <a:t>https://www.gov.uk/guidance/valproate-use-by-women-and-girls</a:t>
            </a:r>
            <a:endParaRPr sz="16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3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Drug Choices</a:t>
            </a:r>
            <a:endParaRPr/>
          </a:p>
        </p:txBody>
      </p:sp>
      <p:sp>
        <p:nvSpPr>
          <p:cNvPr id="240" name="Google Shape;240;p3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GB" sz="2400" b="1"/>
              <a:t>Focal Epilepsies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Lamotrigine</a:t>
            </a:r>
            <a:endParaRPr/>
          </a:p>
          <a:p>
            <a:pPr marL="171450" lvl="0" indent="-19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Levetiracetam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Lacosamide</a:t>
            </a:r>
            <a:endParaRPr/>
          </a:p>
          <a:p>
            <a:pPr marL="171450" lvl="0" indent="-19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Carbamazepine 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Topiramate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oxcarbazepine</a:t>
            </a:r>
            <a:endParaRPr/>
          </a:p>
        </p:txBody>
      </p:sp>
      <p:sp>
        <p:nvSpPr>
          <p:cNvPr id="241" name="Google Shape;241;p33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GB" sz="2400" b="1"/>
              <a:t>Generalised Epilepsies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Sodium Valproate</a:t>
            </a:r>
            <a:endParaRPr/>
          </a:p>
          <a:p>
            <a:pPr marL="171450" lvl="0" indent="-19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Lamotrigine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Topiramate</a:t>
            </a:r>
            <a:endParaRPr/>
          </a:p>
          <a:p>
            <a:pPr marL="171450" lvl="0" indent="-19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GB" sz="2400"/>
              <a:t>WoCBA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Levetiracetam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Lamotrigine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34"/>
          <p:cNvSpPr txBox="1">
            <a:spLocks noGrp="1"/>
          </p:cNvSpPr>
          <p:nvPr>
            <p:ph type="title" idx="4294967295"/>
          </p:nvPr>
        </p:nvSpPr>
        <p:spPr>
          <a:xfrm>
            <a:off x="459842" y="274638"/>
            <a:ext cx="7769757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Status Epilepticus</a:t>
            </a:r>
            <a:r>
              <a:rPr lang="en-GB" b="1" dirty="0"/>
              <a:t> </a:t>
            </a:r>
            <a:endParaRPr dirty="0"/>
          </a:p>
        </p:txBody>
      </p:sp>
      <p:sp>
        <p:nvSpPr>
          <p:cNvPr id="247" name="Google Shape;247;p34"/>
          <p:cNvSpPr txBox="1">
            <a:spLocks noGrp="1"/>
          </p:cNvSpPr>
          <p:nvPr>
            <p:ph type="body" idx="4294967295"/>
          </p:nvPr>
        </p:nvSpPr>
        <p:spPr>
          <a:xfrm>
            <a:off x="914400" y="1628775"/>
            <a:ext cx="8229600" cy="438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GB" sz="2400"/>
              <a:t>Official definitions of Status Epilepticus have varied over the years.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/>
          </a:p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GB" sz="2400"/>
              <a:t>Definitions have depended on duration and whether there is intervening recovery of awareness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/>
          </a:p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/>
          </a:p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>
              <a:solidFill>
                <a:srgbClr val="FFFF66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800"/>
          </a:p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8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35"/>
          <p:cNvSpPr txBox="1">
            <a:spLocks noGrp="1"/>
          </p:cNvSpPr>
          <p:nvPr>
            <p:ph type="title" idx="4294967295"/>
          </p:nvPr>
        </p:nvSpPr>
        <p:spPr>
          <a:xfrm>
            <a:off x="468312" y="0"/>
            <a:ext cx="7761287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SE Definition 2016</a:t>
            </a:r>
            <a:endParaRPr dirty="0"/>
          </a:p>
        </p:txBody>
      </p:sp>
      <p:sp>
        <p:nvSpPr>
          <p:cNvPr id="255" name="Google Shape;255;p35"/>
          <p:cNvSpPr txBox="1">
            <a:spLocks noGrp="1"/>
          </p:cNvSpPr>
          <p:nvPr>
            <p:ph type="body" idx="4294967295"/>
          </p:nvPr>
        </p:nvSpPr>
        <p:spPr>
          <a:xfrm>
            <a:off x="468313" y="1341438"/>
            <a:ext cx="8229600" cy="5000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GB" sz="2400" dirty="0"/>
              <a:t>Status epilepticus is a condition resulting either from: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/>
          </a:p>
          <a:p>
            <a:pPr marL="0" lvl="0" indent="-1524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 dirty="0"/>
              <a:t>Failure of the mechanisms responsible for seizure termination 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GB" sz="2400" dirty="0"/>
              <a:t>Or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dirty="0"/>
          </a:p>
          <a:p>
            <a:pPr marL="0" lvl="0" indent="-1524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 dirty="0"/>
              <a:t> Initiation of mechanisms, which lead to abnormally prolonged seizures  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dirty="0"/>
          </a:p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dirty="0"/>
          </a:p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GB" sz="2400" dirty="0"/>
              <a:t>It is a condition, which can have long-term consequences</a:t>
            </a:r>
            <a:endParaRPr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6"/>
          <p:cNvSpPr txBox="1">
            <a:spLocks noGrp="1"/>
          </p:cNvSpPr>
          <p:nvPr>
            <p:ph type="body" idx="4294967295"/>
          </p:nvPr>
        </p:nvSpPr>
        <p:spPr>
          <a:xfrm>
            <a:off x="323850" y="1600200"/>
            <a:ext cx="790575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GB" sz="2800"/>
              <a:t>This definition is conceptual, with two operational dimensions: 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800"/>
          </a:p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GB" sz="2400"/>
              <a:t>first is the length of the seizure and the time point (t1 ) beyond which the seizure should be regarded as "</a:t>
            </a:r>
            <a:r>
              <a:rPr lang="en-GB" sz="2400">
                <a:solidFill>
                  <a:srgbClr val="FF0000"/>
                </a:solidFill>
              </a:rPr>
              <a:t>continuous seizure activity</a:t>
            </a:r>
            <a:r>
              <a:rPr lang="en-GB" sz="2400"/>
              <a:t>”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/>
          </a:p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GB" sz="2400"/>
              <a:t>The second time point (t2 ) is the time of ongoing seizure activity after which there is a </a:t>
            </a:r>
            <a:r>
              <a:rPr lang="en-GB" sz="2400">
                <a:solidFill>
                  <a:srgbClr val="FF0000"/>
                </a:solidFill>
              </a:rPr>
              <a:t>risk of long-term consequences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37"/>
          <p:cNvSpPr txBox="1">
            <a:spLocks noGrp="1"/>
          </p:cNvSpPr>
          <p:nvPr>
            <p:ph type="title" idx="4294967295"/>
          </p:nvPr>
        </p:nvSpPr>
        <p:spPr>
          <a:xfrm>
            <a:off x="470414" y="274638"/>
            <a:ext cx="7759186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 dirty="0"/>
              <a:t>t1 indicates when treatment should be initiated, with t2 signifying when long term sequelae may become an issue</a:t>
            </a:r>
            <a:endParaRPr dirty="0"/>
          </a:p>
        </p:txBody>
      </p:sp>
      <p:graphicFrame>
        <p:nvGraphicFramePr>
          <p:cNvPr id="268" name="Google Shape;268;p37"/>
          <p:cNvGraphicFramePr/>
          <p:nvPr>
            <p:extLst>
              <p:ext uri="{D42A27DB-BD31-4B8C-83A1-F6EECF244321}">
                <p14:modId xmlns:p14="http://schemas.microsoft.com/office/powerpoint/2010/main" val="1639700719"/>
              </p:ext>
            </p:extLst>
          </p:nvPr>
        </p:nvGraphicFramePr>
        <p:xfrm>
          <a:off x="323850" y="1484313"/>
          <a:ext cx="8229600" cy="3603836"/>
        </p:xfrm>
        <a:graphic>
          <a:graphicData uri="http://schemas.openxmlformats.org/drawingml/2006/table">
            <a:tbl>
              <a:tblPr>
                <a:noFill/>
                <a:tableStyleId>{12929E86-4C06-437F-B12D-3F0F6D707D3D}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92116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Type of SE</a:t>
                      </a:r>
                      <a:endParaRPr/>
                    </a:p>
                  </a:txBody>
                  <a:tcPr marL="91450" marR="91450" marT="45725" marB="45725" anchor="b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t1</a:t>
                      </a:r>
                      <a:endParaRPr/>
                    </a:p>
                  </a:txBody>
                  <a:tcPr marL="91450" marR="91450" marT="45725" marB="45725" anchor="b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t2</a:t>
                      </a:r>
                      <a:endParaRPr/>
                    </a:p>
                  </a:txBody>
                  <a:tcPr marL="91450" marR="91450" marT="45725" marB="45725" anchor="b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8551">
                <a:tc gridSpan="3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endParaRPr sz="1800" b="0" i="0" u="none" strike="noStrike" cap="none" dirty="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b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6043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b="0" i="1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Tonic–clonic SE</a:t>
                      </a:r>
                      <a:endParaRPr/>
                    </a:p>
                  </a:txBody>
                  <a:tcPr marL="91450" marR="91450" marT="45725" marB="45725" anchor="b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b="0" i="0" u="none" strike="noStrike" cap="none">
                          <a:solidFill>
                            <a:srgbClr val="FF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5 min</a:t>
                      </a:r>
                      <a:endParaRPr/>
                    </a:p>
                  </a:txBody>
                  <a:tcPr marL="91450" marR="91450" marT="45725" marB="45725" anchor="b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b="0" i="0" u="none" strike="noStrike" cap="none">
                          <a:solidFill>
                            <a:srgbClr val="FF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30 min</a:t>
                      </a:r>
                      <a:endParaRPr/>
                    </a:p>
                  </a:txBody>
                  <a:tcPr marL="91450" marR="91450" marT="45725" marB="45725" anchor="b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430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b="0" i="1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Focal SE with impaired consciousness</a:t>
                      </a:r>
                      <a:endParaRPr/>
                    </a:p>
                  </a:txBody>
                  <a:tcPr marL="91450" marR="91450" marT="45725" marB="45725" anchor="b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b="0" i="0" u="none" strike="noStrike" cap="none">
                          <a:solidFill>
                            <a:srgbClr val="FF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10 min</a:t>
                      </a:r>
                      <a:endParaRPr/>
                    </a:p>
                  </a:txBody>
                  <a:tcPr marL="91450" marR="91450" marT="45725" marB="45725" anchor="b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b="0" i="0" u="none" strike="noStrike" cap="none">
                          <a:solidFill>
                            <a:srgbClr val="FF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&gt;60 min</a:t>
                      </a:r>
                      <a:endParaRPr/>
                    </a:p>
                  </a:txBody>
                  <a:tcPr marL="91450" marR="91450" marT="45725" marB="45725" anchor="b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551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b="0" i="1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Absence status epilepticus</a:t>
                      </a:r>
                      <a:endParaRPr/>
                    </a:p>
                  </a:txBody>
                  <a:tcPr marL="91450" marR="91450" marT="45725" marB="45725" anchor="b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b="0" i="0" u="none" strike="noStrike" cap="none">
                          <a:solidFill>
                            <a:srgbClr val="FF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10–15 min</a:t>
                      </a:r>
                      <a:endParaRPr/>
                    </a:p>
                  </a:txBody>
                  <a:tcPr marL="91450" marR="91450" marT="45725" marB="45725" anchor="b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b="0" i="0" u="none" strike="noStrike" cap="none" dirty="0">
                          <a:solidFill>
                            <a:srgbClr val="FF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Unknown</a:t>
                      </a:r>
                      <a:endParaRPr dirty="0"/>
                    </a:p>
                  </a:txBody>
                  <a:tcPr marL="91450" marR="91450" marT="45725" marB="45725" anchor="b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38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Status Epilepticus</a:t>
            </a:r>
            <a:endParaRPr/>
          </a:p>
        </p:txBody>
      </p:sp>
      <p:sp>
        <p:nvSpPr>
          <p:cNvPr id="274" name="Google Shape;274;p38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8432972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Annual incidence rates of Generalised TC  SE  range 18- 36  per 100,000 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65%  cases are de novo.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9000-14000 new cases in UK each year.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5% of all adult epileptic patients will have SE at some point .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In children this proportion is high 10-25%.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libri"/>
              <a:buNone/>
            </a:pP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libri"/>
              <a:buNone/>
            </a:pP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libri"/>
              <a:buNone/>
            </a:pPr>
            <a:r>
              <a:rPr lang="en-GB"/>
              <a:t>Mortality for refractory status epilepticus has been estimated to be as high as 48%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libri"/>
              <a:buNone/>
            </a:pP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39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Management</a:t>
            </a:r>
            <a:r>
              <a:rPr lang="en-GB" sz="2800"/>
              <a:t> </a:t>
            </a:r>
            <a:endParaRPr/>
          </a:p>
        </p:txBody>
      </p:sp>
      <p:sp>
        <p:nvSpPr>
          <p:cNvPr id="280" name="Google Shape;280;p39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7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 sz="2800"/>
              <a:t>ABCD approach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Obs/ECG/BM</a:t>
            </a:r>
            <a:endParaRPr/>
          </a:p>
          <a:p>
            <a:pPr marL="17145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800"/>
          </a:p>
          <a:p>
            <a:pPr marL="171450" lvl="0" indent="-177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 sz="2800"/>
              <a:t>X2 wide bore IV access AEDs should be given via different lines</a:t>
            </a:r>
            <a:endParaRPr/>
          </a:p>
          <a:p>
            <a:pPr marL="171450" lvl="0" indent="-177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 sz="2800"/>
              <a:t>Routine bloods / AED levels / toxicology</a:t>
            </a:r>
            <a:endParaRPr/>
          </a:p>
          <a:p>
            <a:pPr marL="171450" lvl="0" indent="-177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 sz="2800"/>
              <a:t>Consider central imaging</a:t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40"/>
          <p:cNvSpPr/>
          <p:nvPr/>
        </p:nvSpPr>
        <p:spPr>
          <a:xfrm>
            <a:off x="114300" y="266700"/>
            <a:ext cx="8964613" cy="114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800" b="1" i="0" u="sng" strike="noStrike" cap="none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  <a:p>
            <a:pPr marL="0" marR="0" lvl="0" indent="0" algn="l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1" i="0" u="sng" strike="noStrike" cap="none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  <a:p>
            <a:pPr marL="0" marR="0" lvl="0" indent="0" algn="l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600" b="1" i="0" u="none" strike="noStrike" cap="none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288" name="Google Shape;288;p40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/>
              <a:t>Initial Therapy / Emergent phase therapy</a:t>
            </a:r>
            <a:endParaRPr sz="4000"/>
          </a:p>
        </p:txBody>
      </p:sp>
      <p:sp>
        <p:nvSpPr>
          <p:cNvPr id="289" name="Google Shape;289;p40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GB" sz="2400" b="1"/>
              <a:t>BENZODIAZEPINES</a:t>
            </a:r>
            <a:endParaRPr/>
          </a:p>
          <a:p>
            <a:pPr marL="171450" lvl="0" indent="-19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b="1"/>
          </a:p>
          <a:p>
            <a:pPr marL="171450" lvl="0" indent="-19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Benzodiazepines can be administered via IM, rectal, nasal, or buccal routes when IV therapy is not feasible. </a:t>
            </a:r>
            <a:endParaRPr/>
          </a:p>
          <a:p>
            <a:pPr marL="171450" lvl="0" indent="-19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>
              <a:solidFill>
                <a:srgbClr val="FF0000"/>
              </a:solidFill>
            </a:endParaRPr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FF0000"/>
              </a:buClr>
              <a:buSzPts val="2400"/>
              <a:buChar char="•"/>
            </a:pPr>
            <a:r>
              <a:rPr lang="en-GB" sz="2400">
                <a:solidFill>
                  <a:srgbClr val="FF0000"/>
                </a:solidFill>
              </a:rPr>
              <a:t>IV therapy = Lorazepam 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FF0000"/>
              </a:buClr>
              <a:buSzPts val="2400"/>
              <a:buChar char="•"/>
            </a:pPr>
            <a:r>
              <a:rPr lang="en-GB" sz="2400">
                <a:solidFill>
                  <a:srgbClr val="FF0000"/>
                </a:solidFill>
              </a:rPr>
              <a:t>IM therapy = Midazolam 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FF0000"/>
              </a:buClr>
              <a:buSzPts val="2400"/>
              <a:buChar char="•"/>
            </a:pPr>
            <a:r>
              <a:rPr lang="en-GB" sz="2400">
                <a:solidFill>
                  <a:srgbClr val="FF0000"/>
                </a:solidFill>
              </a:rPr>
              <a:t>PR therapy = Diazepam</a:t>
            </a:r>
            <a:endParaRPr/>
          </a:p>
          <a:p>
            <a:pPr marL="171450" lvl="0" indent="-19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>
              <a:solidFill>
                <a:srgbClr val="FF0000"/>
              </a:solidFill>
            </a:endParaRPr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GB" sz="2400" b="1" u="sng"/>
              <a:t>Don’t give more then 40mg Diazepam</a:t>
            </a:r>
            <a:endParaRPr sz="2400" b="1" u="sng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41"/>
          <p:cNvSpPr txBox="1">
            <a:spLocks noGrp="1"/>
          </p:cNvSpPr>
          <p:nvPr>
            <p:ph type="title"/>
          </p:nvPr>
        </p:nvSpPr>
        <p:spPr>
          <a:xfrm>
            <a:off x="468313" y="2603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SIGN guidelines  2015 </a:t>
            </a:r>
            <a:endParaRPr/>
          </a:p>
        </p:txBody>
      </p:sp>
      <p:sp>
        <p:nvSpPr>
          <p:cNvPr id="295" name="Google Shape;295;p41"/>
          <p:cNvSpPr txBox="1">
            <a:spLocks noGrp="1"/>
          </p:cNvSpPr>
          <p:nvPr>
            <p:ph type="body" idx="1"/>
          </p:nvPr>
        </p:nvSpPr>
        <p:spPr>
          <a:xfrm>
            <a:off x="628650" y="1403350"/>
            <a:ext cx="7886700" cy="4773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 dirty="0"/>
              <a:t>Patients with prolonged tonic-</a:t>
            </a:r>
            <a:r>
              <a:rPr lang="en-GB" sz="2000" dirty="0" err="1"/>
              <a:t>clonic</a:t>
            </a:r>
            <a:r>
              <a:rPr lang="en-GB" sz="2000" dirty="0"/>
              <a:t> seizures that have lasted </a:t>
            </a:r>
            <a:r>
              <a:rPr lang="en-GB" sz="2000" b="1" dirty="0">
                <a:solidFill>
                  <a:srgbClr val="FF0000"/>
                </a:solidFill>
              </a:rPr>
              <a:t>5 minutes</a:t>
            </a:r>
            <a:r>
              <a:rPr lang="en-GB" sz="2000" dirty="0"/>
              <a:t> or more should be given:</a:t>
            </a:r>
            <a:endParaRPr dirty="0"/>
          </a:p>
          <a:p>
            <a:pPr marL="171450" lvl="0" indent="-444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dirty="0"/>
          </a:p>
          <a:p>
            <a:pPr marL="171450" lvl="0" indent="-1714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FF0000"/>
              </a:buClr>
              <a:buSzPts val="2000"/>
              <a:buChar char="•"/>
            </a:pPr>
            <a:r>
              <a:rPr lang="en-GB" sz="2000" b="1" dirty="0">
                <a:solidFill>
                  <a:srgbClr val="FF0000"/>
                </a:solidFill>
              </a:rPr>
              <a:t>Midazolam</a:t>
            </a:r>
            <a:r>
              <a:rPr lang="en-GB" sz="2000" b="1" dirty="0"/>
              <a:t> 10 mg buccally or intranasally,    or </a:t>
            </a:r>
            <a:endParaRPr dirty="0"/>
          </a:p>
          <a:p>
            <a:pPr marL="171450" lvl="0" indent="-444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b="1" dirty="0"/>
          </a:p>
          <a:p>
            <a:pPr marL="171450" lvl="0" indent="-1714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FF0000"/>
              </a:buClr>
              <a:buSzPts val="2000"/>
              <a:buChar char="•"/>
            </a:pPr>
            <a:r>
              <a:rPr lang="en-GB" sz="2000" b="1" dirty="0">
                <a:solidFill>
                  <a:srgbClr val="FF0000"/>
                </a:solidFill>
              </a:rPr>
              <a:t>Lorazepam</a:t>
            </a:r>
            <a:r>
              <a:rPr lang="en-GB" sz="2000" b="1" dirty="0">
                <a:solidFill>
                  <a:srgbClr val="FFFFFF"/>
                </a:solidFill>
              </a:rPr>
              <a:t> </a:t>
            </a:r>
            <a:r>
              <a:rPr lang="en-GB" sz="2000" b="1" dirty="0"/>
              <a:t> 4 mg IV if midazolam is unavailable,     or</a:t>
            </a:r>
            <a:endParaRPr dirty="0"/>
          </a:p>
          <a:p>
            <a:pPr marL="171450" lvl="0" indent="-444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b="1" dirty="0"/>
          </a:p>
          <a:p>
            <a:pPr marL="171450" lvl="0" indent="-1714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FF0000"/>
              </a:buClr>
              <a:buSzPts val="2000"/>
              <a:buChar char="•"/>
            </a:pPr>
            <a:r>
              <a:rPr lang="en-GB" sz="2000" b="1" dirty="0">
                <a:solidFill>
                  <a:srgbClr val="FF0000"/>
                </a:solidFill>
              </a:rPr>
              <a:t>Diazepam</a:t>
            </a:r>
            <a:r>
              <a:rPr lang="en-GB" sz="2000" b="1" dirty="0"/>
              <a:t> 10 mg IV or rectally if midazolam and lorazepam are unavailable.</a:t>
            </a:r>
            <a:endParaRPr dirty="0"/>
          </a:p>
          <a:p>
            <a:pPr marL="171450" lvl="0" indent="-444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b="1" dirty="0"/>
          </a:p>
          <a:p>
            <a:pPr marL="171450" lvl="0" indent="-1714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 dirty="0"/>
              <a:t>Establish </a:t>
            </a:r>
            <a:r>
              <a:rPr lang="en-GB" sz="2000" dirty="0" err="1"/>
              <a:t>etiology</a:t>
            </a:r>
            <a:r>
              <a:rPr lang="en-GB" sz="2000" dirty="0"/>
              <a:t> as soon as possible if any suggestion of </a:t>
            </a:r>
            <a:r>
              <a:rPr lang="en-GB" sz="2000" b="1" dirty="0"/>
              <a:t>hypoglycaemia</a:t>
            </a:r>
            <a:r>
              <a:rPr lang="en-GB" sz="2000" dirty="0"/>
              <a:t>:  50 ml of 50% glucose IV should be given. </a:t>
            </a:r>
            <a:endParaRPr dirty="0"/>
          </a:p>
          <a:p>
            <a:pPr marL="171450" lvl="0" indent="-444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dirty="0"/>
          </a:p>
          <a:p>
            <a:pPr marL="171450" lvl="0" indent="-1714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 dirty="0"/>
              <a:t>If any suggestion of </a:t>
            </a:r>
            <a:r>
              <a:rPr lang="en-GB" sz="2000" b="1" dirty="0"/>
              <a:t>alcohol</a:t>
            </a:r>
            <a:r>
              <a:rPr lang="en-GB" sz="2000" b="1" dirty="0">
                <a:solidFill>
                  <a:srgbClr val="FFFF00"/>
                </a:solidFill>
              </a:rPr>
              <a:t> </a:t>
            </a:r>
            <a:r>
              <a:rPr lang="en-GB" sz="2000" b="1" dirty="0"/>
              <a:t>abuse</a:t>
            </a:r>
            <a:r>
              <a:rPr lang="en-GB" sz="2000" b="1" dirty="0">
                <a:solidFill>
                  <a:srgbClr val="FFFF00"/>
                </a:solidFill>
              </a:rPr>
              <a:t> </a:t>
            </a:r>
            <a:r>
              <a:rPr lang="en-GB" sz="2000" b="1" dirty="0"/>
              <a:t>or impaired nutritional                                          status</a:t>
            </a:r>
            <a:r>
              <a:rPr lang="en-GB" sz="2000" dirty="0"/>
              <a:t>, give thiamine IV (as </a:t>
            </a:r>
            <a:r>
              <a:rPr lang="en-GB" sz="2000" dirty="0" err="1"/>
              <a:t>Pabrinex</a:t>
            </a:r>
            <a:r>
              <a:rPr lang="en-GB" sz="2000" dirty="0"/>
              <a:t>, 2 pairs of ampoules)</a:t>
            </a:r>
            <a:endParaRPr dirty="0"/>
          </a:p>
          <a:p>
            <a:pPr marL="171450" lvl="0" indent="-444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5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Overview</a:t>
            </a:r>
            <a:endParaRPr/>
          </a:p>
        </p:txBody>
      </p:sp>
      <p:sp>
        <p:nvSpPr>
          <p:cNvPr id="101" name="Google Shape;101;p1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2836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GB" sz="2400"/>
              <a:t>Episodic</a:t>
            </a:r>
            <a:endParaRPr sz="2800" b="1"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/>
              <a:t>Definition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/>
              <a:t>Recognition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/>
              <a:t>Classification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/>
              <a:t>When to treat</a:t>
            </a:r>
            <a:endParaRPr/>
          </a:p>
        </p:txBody>
      </p:sp>
      <p:sp>
        <p:nvSpPr>
          <p:cNvPr id="102" name="Google Shape;102;p15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2405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GB" sz="2400"/>
              <a:t>Status</a:t>
            </a:r>
            <a:endParaRPr sz="2800" b="1"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/>
              <a:t>Definition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/>
              <a:t>Treatment </a:t>
            </a:r>
            <a:endParaRPr/>
          </a:p>
          <a:p>
            <a:pPr marL="17145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80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42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AED approach (SIGN 2015)</a:t>
            </a:r>
            <a:endParaRPr/>
          </a:p>
        </p:txBody>
      </p:sp>
      <p:sp>
        <p:nvSpPr>
          <p:cNvPr id="301" name="Google Shape;301;p42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4445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dirty="0"/>
          </a:p>
          <a:p>
            <a:pPr marL="171450" lvl="0" indent="-1714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alibri"/>
              <a:buNone/>
            </a:pPr>
            <a:r>
              <a:rPr lang="en-GB" sz="2000" b="1" u="sng" dirty="0">
                <a:solidFill>
                  <a:srgbClr val="FF0000"/>
                </a:solidFill>
              </a:rPr>
              <a:t>Within 30 minutes</a:t>
            </a:r>
            <a:r>
              <a:rPr lang="en-GB" sz="2000" dirty="0">
                <a:solidFill>
                  <a:srgbClr val="FF0000"/>
                </a:solidFill>
              </a:rPr>
              <a:t> </a:t>
            </a:r>
            <a:r>
              <a:rPr lang="en-GB" sz="2000" dirty="0"/>
              <a:t>if seizures continue give </a:t>
            </a:r>
            <a:endParaRPr dirty="0"/>
          </a:p>
          <a:p>
            <a:pPr marL="171450" lvl="0" indent="-444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dirty="0">
              <a:solidFill>
                <a:srgbClr val="FFFF00"/>
              </a:solidFill>
            </a:endParaRPr>
          </a:p>
          <a:p>
            <a:pPr marL="171450" lvl="0" indent="-1714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FF0000"/>
              </a:buClr>
              <a:buSzPts val="2000"/>
              <a:buChar char="•"/>
            </a:pPr>
            <a:r>
              <a:rPr lang="en-GB" sz="2000" b="1" dirty="0">
                <a:solidFill>
                  <a:srgbClr val="FF0000"/>
                </a:solidFill>
              </a:rPr>
              <a:t>Sodium valproate 20–30 mg/kg</a:t>
            </a:r>
            <a:r>
              <a:rPr lang="en-GB" sz="2000" b="1" dirty="0">
                <a:solidFill>
                  <a:srgbClr val="FFFF00"/>
                </a:solidFill>
              </a:rPr>
              <a:t> </a:t>
            </a:r>
            <a:r>
              <a:rPr lang="en-GB" sz="2000" b="1" dirty="0"/>
              <a:t>IV 40 mg/min </a:t>
            </a:r>
            <a:endParaRPr dirty="0"/>
          </a:p>
          <a:p>
            <a:pPr marL="514350" lvl="1" indent="-171450" algn="l" rtl="0">
              <a:lnSpc>
                <a:spcPct val="8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 sz="1800" dirty="0"/>
              <a:t>except in people with mitochondrial disease and liver disease    </a:t>
            </a:r>
            <a:endParaRPr dirty="0"/>
          </a:p>
          <a:p>
            <a:pPr marL="171450" lvl="0" indent="-444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dirty="0"/>
          </a:p>
          <a:p>
            <a:pPr marL="171450" lvl="0" indent="-1714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en-GB" sz="2000" dirty="0"/>
              <a:t> or </a:t>
            </a:r>
            <a:endParaRPr dirty="0"/>
          </a:p>
          <a:p>
            <a:pPr marL="171450" lvl="0" indent="-444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dirty="0"/>
          </a:p>
          <a:p>
            <a:pPr marL="171450" lvl="0" indent="-1714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FF0000"/>
              </a:buClr>
              <a:buSzPts val="2000"/>
              <a:buChar char="•"/>
            </a:pPr>
            <a:r>
              <a:rPr lang="en-GB" sz="2000" b="1" dirty="0">
                <a:solidFill>
                  <a:srgbClr val="FF0000"/>
                </a:solidFill>
              </a:rPr>
              <a:t>Phenytoin 18 mg/kg IV 50 mg/min</a:t>
            </a:r>
            <a:r>
              <a:rPr lang="en-GB" sz="2000" b="1" dirty="0">
                <a:solidFill>
                  <a:srgbClr val="FFFF00"/>
                </a:solidFill>
              </a:rPr>
              <a:t> </a:t>
            </a:r>
            <a:r>
              <a:rPr lang="en-GB" sz="2000" b="1" dirty="0"/>
              <a:t>with ECG monitoring.</a:t>
            </a:r>
            <a:endParaRPr dirty="0"/>
          </a:p>
          <a:p>
            <a:pPr marL="171450" lvl="0" indent="-1714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en-GB" sz="2000" dirty="0"/>
              <a:t> </a:t>
            </a:r>
            <a:endParaRPr dirty="0"/>
          </a:p>
          <a:p>
            <a:pPr marL="171450" lvl="0" indent="-444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dirty="0"/>
          </a:p>
          <a:p>
            <a:pPr marL="171450" lvl="0" indent="-1714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 dirty="0"/>
              <a:t>Rates of phenytoin infusion may need to be reduced                                                if hypotension or arrhythmia occur in older people or                                                     where there is renal/hepatic impairment</a:t>
            </a:r>
            <a:endParaRPr dirty="0"/>
          </a:p>
          <a:p>
            <a:pPr marL="171450" lvl="0" indent="-444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4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Role of LEV?</a:t>
            </a:r>
            <a:endParaRPr/>
          </a:p>
        </p:txBody>
      </p:sp>
      <p:sp>
        <p:nvSpPr>
          <p:cNvPr id="307" name="Google Shape;307;p4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7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Char char="•"/>
            </a:pPr>
            <a:r>
              <a:rPr lang="en-GB" sz="2800" dirty="0">
                <a:solidFill>
                  <a:srgbClr val="FF0000"/>
                </a:solidFill>
              </a:rPr>
              <a:t>Not</a:t>
            </a:r>
            <a:r>
              <a:rPr lang="en-GB" sz="2800" dirty="0"/>
              <a:t> in first line management of status as per SIGN/local formulary</a:t>
            </a:r>
            <a:endParaRPr dirty="0"/>
          </a:p>
          <a:p>
            <a:pPr marL="17145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800" dirty="0"/>
          </a:p>
          <a:p>
            <a:pPr marL="171450" lvl="0" indent="-177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 sz="2800" dirty="0"/>
              <a:t>ESETT trial</a:t>
            </a:r>
            <a:endParaRPr dirty="0"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 dirty="0"/>
              <a:t>Showed non-inferiority of LEV as first line agent (BUT! At 60mg/kg)</a:t>
            </a:r>
            <a:endParaRPr dirty="0"/>
          </a:p>
          <a:p>
            <a:pPr marL="514350" lvl="1" indent="-190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/>
          </a:p>
          <a:p>
            <a:pPr marL="171450" lvl="0" indent="-177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 sz="2800" dirty="0"/>
              <a:t>Will often be advised 2</a:t>
            </a:r>
            <a:r>
              <a:rPr lang="en-GB" sz="2800" baseline="30000" dirty="0"/>
              <a:t>nd</a:t>
            </a:r>
            <a:r>
              <a:rPr lang="en-GB" sz="2800" dirty="0"/>
              <a:t> / 3</a:t>
            </a:r>
            <a:r>
              <a:rPr lang="en-GB" sz="2800" baseline="30000" dirty="0"/>
              <a:t>rd</a:t>
            </a:r>
            <a:r>
              <a:rPr lang="en-GB" sz="2800" dirty="0"/>
              <a:t> line but please discuss with neurology</a:t>
            </a:r>
            <a:endParaRPr dirty="0"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 dirty="0"/>
              <a:t>We will likely suggest a lower mg/kg regime                                       but needs to be discussed.</a:t>
            </a:r>
            <a:endParaRPr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4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Refractory Seizure</a:t>
            </a:r>
            <a:endParaRPr/>
          </a:p>
        </p:txBody>
      </p:sp>
      <p:sp>
        <p:nvSpPr>
          <p:cNvPr id="313" name="Google Shape;313;p4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If seizure continues at 30 minutes (or sooner if resp compromise) then admit the patient to an </a:t>
            </a:r>
            <a:r>
              <a:rPr lang="en-GB" sz="2400">
                <a:solidFill>
                  <a:srgbClr val="FF0000"/>
                </a:solidFill>
              </a:rPr>
              <a:t>ITU</a:t>
            </a:r>
            <a:r>
              <a:rPr lang="en-GB" sz="2400"/>
              <a:t> and administer general anaesthesia. 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/>
              <a:t>Administer </a:t>
            </a:r>
            <a:r>
              <a:rPr lang="en-GB" sz="2000" b="1">
                <a:solidFill>
                  <a:srgbClr val="FF0000"/>
                </a:solidFill>
              </a:rPr>
              <a:t>IV midazolam</a:t>
            </a:r>
            <a:r>
              <a:rPr lang="en-GB" sz="2000" b="1"/>
              <a:t>,</a:t>
            </a:r>
            <a:r>
              <a:rPr lang="en-GB" sz="2000" b="1">
                <a:solidFill>
                  <a:srgbClr val="FF0000"/>
                </a:solidFill>
              </a:rPr>
              <a:t> Propofol</a:t>
            </a:r>
            <a:r>
              <a:rPr lang="en-GB" sz="2000" b="1"/>
              <a:t> or </a:t>
            </a:r>
            <a:r>
              <a:rPr lang="en-GB" sz="2000" b="1">
                <a:solidFill>
                  <a:srgbClr val="FF0000"/>
                </a:solidFill>
              </a:rPr>
              <a:t>thiopental sodium</a:t>
            </a:r>
            <a:r>
              <a:rPr lang="en-GB" sz="2000">
                <a:solidFill>
                  <a:srgbClr val="FF0000"/>
                </a:solidFill>
              </a:rPr>
              <a:t> </a:t>
            </a:r>
            <a:r>
              <a:rPr lang="en-GB" sz="2000"/>
              <a:t>to treat adults with refractory convulsive status epilepticus.</a:t>
            </a:r>
            <a:endParaRPr/>
          </a:p>
          <a:p>
            <a:pPr marL="171450" lvl="0" indent="-19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 b="1"/>
              <a:t>Refer for specialist  advice!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Sedation should continue for 12-24 hrs after last clinical or electrographical seizures. 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Aim for burst suppression (inter burst interval of 2-30 sec), can be guided by EEG interval monitoring</a:t>
            </a:r>
            <a:endParaRPr/>
          </a:p>
          <a:p>
            <a:pPr marL="171450" lvl="0" indent="-19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/>
          </a:p>
          <a:p>
            <a:pPr marL="171450" lvl="0" indent="-19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9" name="Google Shape;319;p4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6445" y="258992"/>
            <a:ext cx="4445556" cy="6194664"/>
          </a:xfrm>
          <a:prstGeom prst="rect">
            <a:avLst/>
          </a:prstGeom>
          <a:noFill/>
          <a:ln>
            <a:noFill/>
          </a:ln>
        </p:spPr>
      </p:pic>
      <p:sp>
        <p:nvSpPr>
          <p:cNvPr id="320" name="Google Shape;320;p45"/>
          <p:cNvSpPr txBox="1"/>
          <p:nvPr/>
        </p:nvSpPr>
        <p:spPr>
          <a:xfrm>
            <a:off x="0" y="6491288"/>
            <a:ext cx="2520950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GB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Current GGC guidance</a:t>
            </a:r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46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Conclusions</a:t>
            </a:r>
            <a:endParaRPr/>
          </a:p>
        </p:txBody>
      </p:sp>
      <p:sp>
        <p:nvSpPr>
          <p:cNvPr id="326" name="Google Shape;326;p46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Recognition of seizure is important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Witness accounts often very useful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Status epilepticus is a medical emergency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New SIGN guidance – get familiar with it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If in doubt call the neurology team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4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Get in touch!</a:t>
            </a:r>
            <a:endParaRPr/>
          </a:p>
        </p:txBody>
      </p:sp>
      <p:sp>
        <p:nvSpPr>
          <p:cNvPr id="330" name="Google Shape;330;p4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Website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u="sng" dirty="0">
                <a:solidFill>
                  <a:schemeClr val="hlink"/>
                </a:solidFill>
                <a:hlinkClick r:id="rId3"/>
              </a:rPr>
              <a:t>www.quackmeded.co.uk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Email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US" u="sng" dirty="0" err="1">
                <a:solidFill>
                  <a:schemeClr val="hlink"/>
                </a:solidFill>
              </a:rPr>
              <a:t>ggc.</a:t>
            </a:r>
            <a:r>
              <a:rPr lang="en-US" u="sng" err="1">
                <a:solidFill>
                  <a:schemeClr val="hlink"/>
                </a:solidFill>
              </a:rPr>
              <a:t>quackmeded</a:t>
            </a:r>
            <a:r>
              <a:rPr lang="en-US" u="sng">
                <a:solidFill>
                  <a:schemeClr val="hlink"/>
                </a:solidFill>
              </a:rPr>
              <a:t>@nhs.scot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Social Media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Twitter: @QUACK_ Med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Facebook: QUACK education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6"/>
          <p:cNvSpPr txBox="1">
            <a:spLocks noGrp="1"/>
          </p:cNvSpPr>
          <p:nvPr>
            <p:ph type="title" idx="4294967295"/>
          </p:nvPr>
        </p:nvSpPr>
        <p:spPr>
          <a:xfrm>
            <a:off x="549696" y="274638"/>
            <a:ext cx="7679904" cy="777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Definition</a:t>
            </a:r>
            <a:endParaRPr dirty="0"/>
          </a:p>
        </p:txBody>
      </p:sp>
      <p:sp>
        <p:nvSpPr>
          <p:cNvPr id="108" name="Google Shape;108;p16"/>
          <p:cNvSpPr txBox="1">
            <a:spLocks noGrp="1"/>
          </p:cNvSpPr>
          <p:nvPr>
            <p:ph type="body" idx="4294967295"/>
          </p:nvPr>
        </p:nvSpPr>
        <p:spPr>
          <a:xfrm>
            <a:off x="549696" y="1600200"/>
            <a:ext cx="7679903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73050" lvl="0" indent="-2730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 dirty="0"/>
              <a:t>Seizure:</a:t>
            </a:r>
            <a:endParaRPr dirty="0"/>
          </a:p>
          <a:p>
            <a:pPr marL="547688" lvl="1" indent="-273049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 dirty="0"/>
              <a:t>clinical manifestation resulting from abnormal and excessive synchronised electrical discharges in a set of neurones in the brain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7"/>
          <p:cNvSpPr txBox="1">
            <a:spLocks noGrp="1"/>
          </p:cNvSpPr>
          <p:nvPr>
            <p:ph type="title" idx="4294967295"/>
          </p:nvPr>
        </p:nvSpPr>
        <p:spPr>
          <a:xfrm>
            <a:off x="597266" y="274638"/>
            <a:ext cx="7632333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1. Background/Provoking Factors</a:t>
            </a:r>
            <a:endParaRPr dirty="0"/>
          </a:p>
        </p:txBody>
      </p:sp>
      <p:sp>
        <p:nvSpPr>
          <p:cNvPr id="116" name="Google Shape;116;p17"/>
          <p:cNvSpPr txBox="1">
            <a:spLocks noGrp="1"/>
          </p:cNvSpPr>
          <p:nvPr>
            <p:ph type="body" idx="4294967295"/>
          </p:nvPr>
        </p:nvSpPr>
        <p:spPr>
          <a:xfrm>
            <a:off x="729406" y="2205038"/>
            <a:ext cx="3310782" cy="4752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73050" lvl="0" indent="-2730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GB" sz="2200" dirty="0"/>
              <a:t>Previous or family history </a:t>
            </a:r>
            <a:endParaRPr dirty="0"/>
          </a:p>
          <a:p>
            <a:pPr marL="273050" lvl="0" indent="-273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GB" sz="2200" dirty="0"/>
              <a:t>Early life risk factors</a:t>
            </a:r>
            <a:endParaRPr dirty="0"/>
          </a:p>
          <a:p>
            <a:pPr marL="547688" lvl="1" indent="-273049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 dirty="0"/>
              <a:t>Birth injury, febrile convulsions, meningitis, encephalitis</a:t>
            </a:r>
            <a:endParaRPr dirty="0"/>
          </a:p>
          <a:p>
            <a:pPr marL="273050" lvl="0" indent="-273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GB" sz="2200" dirty="0"/>
              <a:t>Brain injury: stroke, neurosurgery</a:t>
            </a:r>
            <a:endParaRPr dirty="0"/>
          </a:p>
          <a:p>
            <a:pPr marL="273050" lvl="0" indent="-273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GB" sz="2200" dirty="0"/>
              <a:t>Myoclonic jerks in / since teens</a:t>
            </a:r>
            <a:endParaRPr dirty="0"/>
          </a:p>
          <a:p>
            <a:pPr marL="273050" lvl="0" indent="-273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</a:pPr>
            <a:endParaRPr sz="2200" dirty="0"/>
          </a:p>
          <a:p>
            <a:pPr marL="273050" lvl="0" indent="-1206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/>
          </a:p>
          <a:p>
            <a:pPr marL="273050" lvl="0" indent="-1143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</a:pPr>
            <a:endParaRPr sz="2500" dirty="0"/>
          </a:p>
        </p:txBody>
      </p:sp>
      <p:sp>
        <p:nvSpPr>
          <p:cNvPr id="117" name="Google Shape;117;p17"/>
          <p:cNvSpPr txBox="1">
            <a:spLocks noGrp="1"/>
          </p:cNvSpPr>
          <p:nvPr>
            <p:ph type="body" idx="4294967295"/>
          </p:nvPr>
        </p:nvSpPr>
        <p:spPr>
          <a:xfrm>
            <a:off x="4751388" y="2276475"/>
            <a:ext cx="3663206" cy="3889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73050" lvl="0" indent="-2730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GB" sz="2200" dirty="0"/>
              <a:t>Provoking factors</a:t>
            </a:r>
            <a:endParaRPr dirty="0"/>
          </a:p>
          <a:p>
            <a:pPr marL="547688" lvl="1" indent="-273049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 dirty="0"/>
              <a:t>Change in alcohol, drugs, sleeping tablets</a:t>
            </a:r>
            <a:endParaRPr dirty="0"/>
          </a:p>
          <a:p>
            <a:pPr marL="547688" lvl="1" indent="-273049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 dirty="0"/>
              <a:t>Sleep deprivation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8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2. Preceding symptoms  </a:t>
            </a:r>
            <a:endParaRPr>
              <a:solidFill>
                <a:schemeClr val="folHlink"/>
              </a:solidFill>
            </a:endParaRPr>
          </a:p>
        </p:txBody>
      </p:sp>
      <p:sp>
        <p:nvSpPr>
          <p:cNvPr id="123" name="Google Shape;123;p18"/>
          <p:cNvSpPr txBox="1">
            <a:spLocks noGrp="1"/>
          </p:cNvSpPr>
          <p:nvPr>
            <p:ph type="body" idx="1"/>
          </p:nvPr>
        </p:nvSpPr>
        <p:spPr>
          <a:xfrm>
            <a:off x="468313" y="2309813"/>
            <a:ext cx="8280400" cy="3641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73050" lvl="0" indent="-2730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</a:pPr>
            <a:r>
              <a:rPr lang="en-GB" sz="2700"/>
              <a:t>Generalised:</a:t>
            </a:r>
            <a:endParaRPr/>
          </a:p>
          <a:p>
            <a:pPr marL="547688" lvl="1" indent="-2730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Usually no warning</a:t>
            </a:r>
            <a:endParaRPr/>
          </a:p>
          <a:p>
            <a:pPr marL="273050" lvl="0" indent="-1016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</a:pPr>
            <a:endParaRPr sz="2700"/>
          </a:p>
          <a:p>
            <a:pPr marL="273050" lvl="0" indent="-273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</a:pPr>
            <a:r>
              <a:rPr lang="en-GB" sz="2700"/>
              <a:t>Focal – ‘Aura’ </a:t>
            </a:r>
            <a:endParaRPr/>
          </a:p>
          <a:p>
            <a:pPr marL="547688" lvl="1" indent="-2730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Strange taste, smell</a:t>
            </a:r>
            <a:endParaRPr/>
          </a:p>
          <a:p>
            <a:pPr marL="547688" lvl="1" indent="-2730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Déjà-vu, jamais-vu </a:t>
            </a:r>
            <a:endParaRPr/>
          </a:p>
          <a:p>
            <a:pPr marL="547688" lvl="1" indent="-2730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Fear</a:t>
            </a:r>
            <a:endParaRPr/>
          </a:p>
          <a:p>
            <a:pPr marL="547688" lvl="1" indent="-2730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Ascending unusual feeling</a:t>
            </a:r>
            <a:endParaRPr/>
          </a:p>
          <a:p>
            <a:pPr marL="547688" lvl="1" indent="-2730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Sensory changes</a:t>
            </a:r>
            <a:endParaRPr/>
          </a:p>
          <a:p>
            <a:pPr marL="547688" lvl="1" indent="-1206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/>
          </a:p>
          <a:p>
            <a:pPr marL="547688" lvl="1" indent="-273049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/>
          </a:p>
          <a:p>
            <a:pPr marL="822325" lvl="2" indent="-635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</a:pPr>
            <a:endParaRPr sz="1700"/>
          </a:p>
          <a:p>
            <a:pPr marL="547688" lvl="1" indent="-1206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/>
          </a:p>
        </p:txBody>
      </p:sp>
      <p:sp>
        <p:nvSpPr>
          <p:cNvPr id="124" name="Google Shape;124;p18"/>
          <p:cNvSpPr txBox="1">
            <a:spLocks noGrp="1"/>
          </p:cNvSpPr>
          <p:nvPr>
            <p:ph type="body" idx="4294967295"/>
          </p:nvPr>
        </p:nvSpPr>
        <p:spPr>
          <a:xfrm>
            <a:off x="5102225" y="2309813"/>
            <a:ext cx="4041775" cy="3641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73050" lvl="0" indent="-1206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/>
          </a:p>
          <a:p>
            <a:pPr marL="273050" lvl="0" indent="-1206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9"/>
          <p:cNvSpPr txBox="1">
            <a:spLocks noGrp="1"/>
          </p:cNvSpPr>
          <p:nvPr>
            <p:ph type="title" idx="4294967295"/>
          </p:nvPr>
        </p:nvSpPr>
        <p:spPr>
          <a:xfrm>
            <a:off x="517984" y="274638"/>
            <a:ext cx="7711616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 dirty="0"/>
              <a:t>3. Description of attack – (Witness!) Seizures</a:t>
            </a:r>
            <a:endParaRPr dirty="0"/>
          </a:p>
        </p:txBody>
      </p:sp>
      <p:sp>
        <p:nvSpPr>
          <p:cNvPr id="130" name="Google Shape;130;p19"/>
          <p:cNvSpPr txBox="1">
            <a:spLocks noGrp="1"/>
          </p:cNvSpPr>
          <p:nvPr>
            <p:ph type="body" idx="4294967295"/>
          </p:nvPr>
        </p:nvSpPr>
        <p:spPr>
          <a:xfrm>
            <a:off x="0" y="1484313"/>
            <a:ext cx="4040188" cy="588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None/>
            </a:pPr>
            <a:r>
              <a:rPr lang="en-GB" sz="2600" b="1"/>
              <a:t>Focal seizures</a:t>
            </a:r>
            <a:endParaRPr/>
          </a:p>
        </p:txBody>
      </p:sp>
      <p:sp>
        <p:nvSpPr>
          <p:cNvPr id="131" name="Google Shape;131;p19"/>
          <p:cNvSpPr txBox="1">
            <a:spLocks noGrp="1"/>
          </p:cNvSpPr>
          <p:nvPr>
            <p:ph type="body" idx="4294967295"/>
          </p:nvPr>
        </p:nvSpPr>
        <p:spPr>
          <a:xfrm>
            <a:off x="517984" y="2133600"/>
            <a:ext cx="3522204" cy="4032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73050" lvl="0" indent="-27305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</a:pPr>
            <a:r>
              <a:rPr lang="en-GB" sz="2300" dirty="0"/>
              <a:t>Automatisms</a:t>
            </a:r>
            <a:endParaRPr dirty="0"/>
          </a:p>
          <a:p>
            <a:pPr marL="547688" lvl="1" indent="-273049" algn="l" rtl="0">
              <a:lnSpc>
                <a:spcPct val="8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</a:pPr>
            <a:r>
              <a:rPr lang="en-GB" sz="1900" dirty="0"/>
              <a:t>Oro-facial (lip smacking)</a:t>
            </a:r>
            <a:endParaRPr dirty="0"/>
          </a:p>
          <a:p>
            <a:pPr marL="547688" lvl="1" indent="-273049" algn="l" rtl="0">
              <a:lnSpc>
                <a:spcPct val="8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</a:pPr>
            <a:r>
              <a:rPr lang="en-GB" sz="1900" dirty="0"/>
              <a:t>Manual (picking, stroking)</a:t>
            </a:r>
            <a:endParaRPr dirty="0"/>
          </a:p>
          <a:p>
            <a:pPr marL="547688" lvl="1" indent="-152399" algn="l" rtl="0">
              <a:lnSpc>
                <a:spcPct val="8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</a:pPr>
            <a:endParaRPr sz="1900" dirty="0"/>
          </a:p>
          <a:p>
            <a:pPr marL="273050" lvl="0" indent="-2730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</a:pPr>
            <a:r>
              <a:rPr lang="en-GB" sz="2300" dirty="0"/>
              <a:t>Head and eye deviation</a:t>
            </a:r>
            <a:endParaRPr dirty="0"/>
          </a:p>
          <a:p>
            <a:pPr marL="273050" lvl="0" indent="-12700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</a:pPr>
            <a:endParaRPr sz="2300" dirty="0"/>
          </a:p>
          <a:p>
            <a:pPr marL="273050" lvl="0" indent="-2730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</a:pPr>
            <a:r>
              <a:rPr lang="en-GB" sz="2300" dirty="0"/>
              <a:t>Limb stiffening/jerking</a:t>
            </a:r>
            <a:endParaRPr dirty="0"/>
          </a:p>
          <a:p>
            <a:pPr marL="273050" lvl="0" indent="-12700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</a:pPr>
            <a:endParaRPr sz="2300" dirty="0"/>
          </a:p>
          <a:p>
            <a:pPr marL="273050" lvl="0" indent="-2730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</a:pPr>
            <a:r>
              <a:rPr lang="en-GB" sz="2300" dirty="0"/>
              <a:t>Reduced interaction or responsiveness</a:t>
            </a:r>
            <a:endParaRPr dirty="0"/>
          </a:p>
          <a:p>
            <a:pPr marL="547688" lvl="1" indent="-273049" algn="l" rtl="0">
              <a:lnSpc>
                <a:spcPct val="8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</a:pPr>
            <a:endParaRPr sz="1900" dirty="0"/>
          </a:p>
          <a:p>
            <a:pPr marL="273050" lvl="0" indent="-2730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</a:pPr>
            <a:r>
              <a:rPr lang="en-GB" sz="2300" dirty="0"/>
              <a:t>Duration </a:t>
            </a:r>
            <a:endParaRPr dirty="0"/>
          </a:p>
          <a:p>
            <a:pPr marL="547688" lvl="1" indent="-273049" algn="l" rtl="0">
              <a:lnSpc>
                <a:spcPct val="8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</a:pPr>
            <a:r>
              <a:rPr lang="en-GB" sz="1900" dirty="0"/>
              <a:t>Frontal lobe 10-20 seconds</a:t>
            </a:r>
            <a:endParaRPr dirty="0"/>
          </a:p>
          <a:p>
            <a:pPr marL="547688" lvl="1" indent="-273049" algn="l" rtl="0">
              <a:lnSpc>
                <a:spcPct val="8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</a:pPr>
            <a:r>
              <a:rPr lang="en-GB" sz="1900" dirty="0"/>
              <a:t>Temporal lobe  2-4 minutes</a:t>
            </a:r>
            <a:endParaRPr dirty="0"/>
          </a:p>
          <a:p>
            <a:pPr marL="273050" lvl="0" indent="-12700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</a:pPr>
            <a:endParaRPr sz="2300" dirty="0"/>
          </a:p>
          <a:p>
            <a:pPr marL="273050" lvl="0" indent="-12700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</a:pPr>
            <a:endParaRPr sz="2300" dirty="0"/>
          </a:p>
        </p:txBody>
      </p:sp>
      <p:sp>
        <p:nvSpPr>
          <p:cNvPr id="132" name="Google Shape;132;p19"/>
          <p:cNvSpPr txBox="1">
            <a:spLocks noGrp="1"/>
          </p:cNvSpPr>
          <p:nvPr>
            <p:ph type="body" idx="4294967295"/>
          </p:nvPr>
        </p:nvSpPr>
        <p:spPr>
          <a:xfrm>
            <a:off x="5102225" y="1484313"/>
            <a:ext cx="4041775" cy="588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GB" sz="2400" b="1"/>
              <a:t>Generalised seizures</a:t>
            </a:r>
            <a:endParaRPr/>
          </a:p>
        </p:txBody>
      </p:sp>
      <p:sp>
        <p:nvSpPr>
          <p:cNvPr id="133" name="Google Shape;133;p19"/>
          <p:cNvSpPr txBox="1">
            <a:spLocks noGrp="1"/>
          </p:cNvSpPr>
          <p:nvPr>
            <p:ph type="body" idx="4294967295"/>
          </p:nvPr>
        </p:nvSpPr>
        <p:spPr>
          <a:xfrm>
            <a:off x="5102225" y="2060575"/>
            <a:ext cx="4041775" cy="4392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73050" lvl="0" indent="-2730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/>
              <a:t>Body stiff, rigid, crashing to ground</a:t>
            </a:r>
            <a:endParaRPr/>
          </a:p>
          <a:p>
            <a:pPr marL="273050" lvl="0" indent="-273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/>
              <a:t>Often letting out loud scream</a:t>
            </a:r>
            <a:endParaRPr/>
          </a:p>
          <a:p>
            <a:pPr marL="273050" lvl="0" indent="-273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/>
              <a:t>From rigid to rhythmical limb jerking (not tremor)</a:t>
            </a:r>
            <a:endParaRPr/>
          </a:p>
          <a:p>
            <a:pPr marL="273050" lvl="0" indent="-273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/>
              <a:t>Colour purple/ blue (as if dead)</a:t>
            </a:r>
            <a:endParaRPr/>
          </a:p>
          <a:p>
            <a:pPr marL="273050" lvl="0" indent="-273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/>
              <a:t>Eyes often open (rolled back)</a:t>
            </a:r>
            <a:endParaRPr/>
          </a:p>
          <a:p>
            <a:pPr marL="273050" lvl="0" indent="-146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/>
          </a:p>
          <a:p>
            <a:pPr marL="273050" lvl="0" indent="-273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/>
              <a:t>Lasts 1-2 minutes, then jerking slows down</a:t>
            </a:r>
            <a:endParaRPr/>
          </a:p>
          <a:p>
            <a:pPr marL="273050" lvl="0" indent="-146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/>
          </a:p>
          <a:p>
            <a:pPr marL="273050" lvl="0" indent="-273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/>
              <a:t>Often heavy breathing,                 snoring</a:t>
            </a:r>
            <a:endParaRPr/>
          </a:p>
          <a:p>
            <a:pPr marL="273050" lvl="0" indent="-2730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0"/>
          <p:cNvSpPr txBox="1">
            <a:spLocks noGrp="1"/>
          </p:cNvSpPr>
          <p:nvPr>
            <p:ph type="title" idx="4294967295"/>
          </p:nvPr>
        </p:nvSpPr>
        <p:spPr>
          <a:xfrm>
            <a:off x="391130" y="274638"/>
            <a:ext cx="7838469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4. After event</a:t>
            </a:r>
            <a:endParaRPr dirty="0"/>
          </a:p>
        </p:txBody>
      </p:sp>
      <p:sp>
        <p:nvSpPr>
          <p:cNvPr id="139" name="Google Shape;139;p20"/>
          <p:cNvSpPr txBox="1">
            <a:spLocks noGrp="1"/>
          </p:cNvSpPr>
          <p:nvPr>
            <p:ph type="body" idx="4294967295"/>
          </p:nvPr>
        </p:nvSpPr>
        <p:spPr>
          <a:xfrm>
            <a:off x="496842" y="1916113"/>
            <a:ext cx="3543346" cy="4465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73050" lvl="0" indent="-2730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•"/>
            </a:pPr>
            <a:r>
              <a:rPr lang="en-GB" sz="2500" dirty="0"/>
              <a:t>Witness:</a:t>
            </a:r>
            <a:endParaRPr dirty="0"/>
          </a:p>
          <a:p>
            <a:pPr marL="547688" lvl="1" indent="-273049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 dirty="0"/>
              <a:t>Non-responsive for some minutes</a:t>
            </a:r>
            <a:endParaRPr dirty="0"/>
          </a:p>
          <a:p>
            <a:pPr marL="547688" lvl="1" indent="-273049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 dirty="0"/>
              <a:t>Often post-ictal confusion</a:t>
            </a:r>
            <a:endParaRPr dirty="0"/>
          </a:p>
          <a:p>
            <a:pPr marL="547688" lvl="1" indent="-273049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 dirty="0"/>
              <a:t>Dysphasia, Todd‘s paresis (if focal onset)</a:t>
            </a:r>
            <a:endParaRPr dirty="0"/>
          </a:p>
          <a:p>
            <a:pPr marL="547688" lvl="1" indent="-146049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dirty="0"/>
          </a:p>
          <a:p>
            <a:pPr marL="273050" lvl="0" indent="-273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500"/>
              <a:buChar char="•"/>
            </a:pPr>
            <a:r>
              <a:rPr lang="en-GB" sz="2500" dirty="0"/>
              <a:t>Patient:</a:t>
            </a:r>
            <a:endParaRPr dirty="0"/>
          </a:p>
          <a:p>
            <a:pPr marL="547688" lvl="1" indent="-273049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 dirty="0"/>
              <a:t>No or delayed recall </a:t>
            </a:r>
            <a:endParaRPr dirty="0"/>
          </a:p>
          <a:p>
            <a:pPr marL="547688" lvl="1" indent="-273049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 dirty="0"/>
              <a:t>Headache</a:t>
            </a:r>
            <a:endParaRPr dirty="0"/>
          </a:p>
          <a:p>
            <a:pPr marL="547688" lvl="1" indent="-273049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 dirty="0" err="1"/>
              <a:t>Achey</a:t>
            </a:r>
            <a:r>
              <a:rPr lang="en-GB" sz="2000" dirty="0"/>
              <a:t> all over (myalgia)</a:t>
            </a:r>
            <a:endParaRPr dirty="0"/>
          </a:p>
          <a:p>
            <a:pPr marL="547688" lvl="1" indent="-273049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 dirty="0"/>
              <a:t>Goes to sleep it off</a:t>
            </a:r>
            <a:endParaRPr dirty="0"/>
          </a:p>
        </p:txBody>
      </p:sp>
      <p:sp>
        <p:nvSpPr>
          <p:cNvPr id="140" name="Google Shape;140;p20"/>
          <p:cNvSpPr txBox="1">
            <a:spLocks noGrp="1"/>
          </p:cNvSpPr>
          <p:nvPr>
            <p:ph type="body" idx="4294967295"/>
          </p:nvPr>
        </p:nvSpPr>
        <p:spPr>
          <a:xfrm>
            <a:off x="5102225" y="1916113"/>
            <a:ext cx="4041775" cy="4465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73050" lvl="0" indent="-2730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 b="1"/>
              <a:t>Beware of </a:t>
            </a:r>
            <a:r>
              <a:rPr lang="en-GB" sz="2400" b="1" u="sng"/>
              <a:t>convulsive syncope</a:t>
            </a:r>
            <a:r>
              <a:rPr lang="en-GB" sz="2400"/>
              <a:t>:</a:t>
            </a:r>
            <a:endParaRPr/>
          </a:p>
          <a:p>
            <a:pPr marL="547688" lvl="1" indent="-273049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/>
              <a:t>If kept in upright position for too long</a:t>
            </a:r>
            <a:endParaRPr/>
          </a:p>
          <a:p>
            <a:pPr marL="547688" lvl="1" indent="-273049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/>
              <a:t>Can go rigid</a:t>
            </a:r>
            <a:endParaRPr/>
          </a:p>
          <a:p>
            <a:pPr marL="547688" lvl="1" indent="-273049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/>
              <a:t>May have rhythmic jerks (&lt; 30s)</a:t>
            </a:r>
            <a:endParaRPr/>
          </a:p>
          <a:p>
            <a:pPr marL="547688" lvl="1" indent="-273049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/>
              <a:t>May be incontinent</a:t>
            </a:r>
            <a:endParaRPr/>
          </a:p>
          <a:p>
            <a:pPr marL="547688" lvl="1" indent="-273049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/>
              <a:t>May be </a:t>
            </a:r>
            <a:r>
              <a:rPr lang="en-GB" sz="2000" i="1"/>
              <a:t>briefly </a:t>
            </a:r>
            <a:r>
              <a:rPr lang="en-GB" sz="2000"/>
              <a:t>confused, feel rotten </a:t>
            </a:r>
            <a:endParaRPr sz="20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1"/>
          <p:cNvSpPr txBox="1">
            <a:spLocks noGrp="1"/>
          </p:cNvSpPr>
          <p:nvPr>
            <p:ph type="title" idx="4294967295"/>
          </p:nvPr>
        </p:nvSpPr>
        <p:spPr>
          <a:xfrm>
            <a:off x="914400" y="2603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Classification of Seizures 2017</a:t>
            </a:r>
            <a:endParaRPr/>
          </a:p>
        </p:txBody>
      </p:sp>
      <p:pic>
        <p:nvPicPr>
          <p:cNvPr id="146" name="Google Shape;146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327775" y="2420938"/>
            <a:ext cx="2816225" cy="2311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68313" y="1628775"/>
            <a:ext cx="3444875" cy="4035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8" name="Google Shape;148;p2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3276600" y="2205038"/>
            <a:ext cx="2393950" cy="2740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QUACK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1957</Words>
  <Application>Microsoft Office PowerPoint</Application>
  <PresentationFormat>On-screen Show (4:3)</PresentationFormat>
  <Paragraphs>374</Paragraphs>
  <Slides>35</Slides>
  <Notes>35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0" baseType="lpstr">
      <vt:lpstr>Arial</vt:lpstr>
      <vt:lpstr>Calibri</vt:lpstr>
      <vt:lpstr>Times</vt:lpstr>
      <vt:lpstr>Times New Roman</vt:lpstr>
      <vt:lpstr>QUACK theme</vt:lpstr>
      <vt:lpstr>Seizure</vt:lpstr>
      <vt:lpstr>Disclaimer*</vt:lpstr>
      <vt:lpstr>Overview</vt:lpstr>
      <vt:lpstr>Definition</vt:lpstr>
      <vt:lpstr>1. Background/Provoking Factors</vt:lpstr>
      <vt:lpstr>2. Preceding symptoms  </vt:lpstr>
      <vt:lpstr>3. Description of attack – (Witness!) Seizures</vt:lpstr>
      <vt:lpstr>4. After event</vt:lpstr>
      <vt:lpstr>Classification of Seizures 2017</vt:lpstr>
      <vt:lpstr>Changes from 1981 to 2017</vt:lpstr>
      <vt:lpstr>Risk of seizure recurrence - untreated</vt:lpstr>
      <vt:lpstr>Risk of recurrence</vt:lpstr>
      <vt:lpstr>Driving</vt:lpstr>
      <vt:lpstr>DVLA advice</vt:lpstr>
      <vt:lpstr>Definition of Epilepsy</vt:lpstr>
      <vt:lpstr>PowerPoint Presentation</vt:lpstr>
      <vt:lpstr>When should you start management?</vt:lpstr>
      <vt:lpstr>Treatment Decision</vt:lpstr>
      <vt:lpstr>Drug choices</vt:lpstr>
      <vt:lpstr>Drug choices</vt:lpstr>
      <vt:lpstr>Drug Choices</vt:lpstr>
      <vt:lpstr>Status Epilepticus </vt:lpstr>
      <vt:lpstr>SE Definition 2016</vt:lpstr>
      <vt:lpstr>PowerPoint Presentation</vt:lpstr>
      <vt:lpstr>t1 indicates when treatment should be initiated, with t2 signifying when long term sequelae may become an issue</vt:lpstr>
      <vt:lpstr>Status Epilepticus</vt:lpstr>
      <vt:lpstr>Management </vt:lpstr>
      <vt:lpstr>Initial Therapy / Emergent phase therapy</vt:lpstr>
      <vt:lpstr>SIGN guidelines  2015 </vt:lpstr>
      <vt:lpstr>AED approach (SIGN 2015)</vt:lpstr>
      <vt:lpstr>Role of LEV?</vt:lpstr>
      <vt:lpstr>Refractory Seizure</vt:lpstr>
      <vt:lpstr>PowerPoint Presentation</vt:lpstr>
      <vt:lpstr>Conclusions</vt:lpstr>
      <vt:lpstr>Get in touch!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Seizure</dc:title>
  <cp:lastModifiedBy>INGRAM, Gareth (NHS GREATER GLASGOW &amp; CLYDE)</cp:lastModifiedBy>
  <cp:revision>1</cp:revision>
  <dcterms:modified xsi:type="dcterms:W3CDTF">2020-11-14T16:56:01Z</dcterms:modified>
</cp:coreProperties>
</file>