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5438B4-0BCB-493A-AE19-7A22FAD01C42}">
  <a:tblStyle styleId="{4F5438B4-0BCB-493A-AE19-7A22FAD01C4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605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millan.org.uk/cancer-information-and-support/treatments-and-drugs/rituximab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macmillan.org.uk/cancer-information-and-support/treatments-and-drugs/steroids" TargetMode="External"/><Relationship Id="rId5" Type="http://schemas.openxmlformats.org/officeDocument/2006/relationships/hyperlink" Target="https://www.macmillan.org.uk/cancer-information-and-support/treatments-and-drugs/vincristine" TargetMode="External"/><Relationship Id="rId4" Type="http://schemas.openxmlformats.org/officeDocument/2006/relationships/hyperlink" Target="https://www.macmillan.org.uk/cancer-information-and-support/treatments-and-drugs/cyclophosphamide" TargetMode="Externa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Usually presents with a short history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Lymphadenopathy is common in 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 cell disease can be associated with mediastinal disease which can cause compressive symptoms e.g SOB</a:t>
            </a:r>
            <a:endParaRPr/>
          </a:p>
        </p:txBody>
      </p:sp>
      <p:sp>
        <p:nvSpPr>
          <p:cNvPr id="294" name="Google Shape;29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FBC- Normochromic, normocytic anaemia is 80%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Despite a high WCC many patients are often neutropenic, Leucocytosis in 50%, in 25% of patients WCC is &gt;50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Thrombocytopenia in 75%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 90% of patients have haematological abnormalities on FBC at presentation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Blood film has lymphoblast cells arrowed. Can see that the cytoplasm is small in these cells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Typically patients present with about 80% in the BM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Entered into clinical trials where possible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Induction chemo- usually in hospital for 3-4 months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Treatment lasts about 2 and a half years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 cell ALL associated with higher incidence of CNS disease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induction therapy for ALL includes prednisolone (or dexamethasone), vincristine, anthracyclines, and/or L-asparaginase (crisantaspase in the UK).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vincristine, dexamethasone, daunorubicin and asparagi-nase) and intrathecal methotrexate.</a:t>
            </a:r>
            <a:br>
              <a:rPr lang="en-US"/>
            </a:b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 (American Psychological Assoc.)</a:t>
            </a:r>
            <a:br>
              <a:rPr lang="en-US"/>
            </a:b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Smith, G. (2010). Problem solving in haematology: Vol. 1st ed. Clinical Publishing.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Maintenance e.g. mercaptopuring orally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Prognosis is much poorer in adults compared to children with 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Certain cytogenetic abnormalities are associated with poor prognosis and this includes the Philadelphia chromosome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sites of recurrence include CNS, testes and bone marrow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 than 30% of adults are cured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abnormality is present?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would your differential diagnosis be?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Differential diagnosis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Reactive lymphocytosis e.g. viral infection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CLL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Lymphoma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Chronic infection e.g. TB, hepatitis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Progressive accumulation of mature-appearing functionally incompetent B lymphocytes in peripheral blood, BM, lymph nodes, spleen, liver and sometimes other organs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these cancer cells are found predominantly in lymph nodes, the disorder is called small lymphocytic lymphoma.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90% of patients &gt;50 years old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exact cause of CLL is unclear, but it is thought to develop as a result of an accumulation of multiple genetic events affecting oncogenes and tumour suppressor genes, which leads to increased cell survival and resistance to apoptosis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Seems to be a small increased risk in first degree relatives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70-80% are asymptomatic- picked up on routine bloods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Splenomegaly in 30% with hepatomegaly being less common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Fever and sweats occur in less than 25% (about 10%)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Recurrent infections due to dysfunctional lymphocytes and subsequent Ig deficiency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in up to 25%, ITP up to 5%</a:t>
            </a:r>
            <a:endParaRPr/>
          </a:p>
        </p:txBody>
      </p:sp>
      <p:sp>
        <p:nvSpPr>
          <p:cNvPr id="384" name="Google Shape;38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See a lymphocytosis, lymphocytes &gt;5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May also see anaemia which is usually a normocytic anaemia, plus thrombocytopenia and possible neutropenia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Smear cells are a result of artefactual damage in film preparation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Bone marrow aspiration and trephine is not usually required for diagnosis- &gt;30% ‘mature lymphocytes’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immunophenotyping and cytogenetics can be performed on peripheral blood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Lymph node biopsy also not essential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Chloarmbucil has a role in older, frailer patients- risk of myelosuppression and secondary MDS/leukaemia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R-FC standard treatment for young fit patients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Alemtuzumab monoclonal antibody against CD52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?ibrutinib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Most patients with early stage asymptomatic CLL die of other unrelated causes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Infection is a major cause of morbidity and mortality in symptomatic patients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Advanced stage patients eventually develop refractory disease and bone marrow failure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remission rates of 25% to 50% can be achieved with first-line treatment. However, relapse rates are high, with a majority of patients needing further treatment after 2 to 3 years. Epidemiological studies show improved survival and remission rates with the availability of immunotherapies,[59] but improvements in overall survival have not yet been demonstrated for newer targeted therapies.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Most lymphomas are of B cell origin (about 85%)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Rearrangement and mutation of Ig genes that occur in B cell differentiation and the response to antigen offers an opportunity for genetic accidents such as mutations and translocatiosn involving Ig gene loci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Cancer Research UK, https://www.cancerresearchuk.org/health-professional/cancer-statistics/incidence/common-cancers-compared#heading-Zero</a:t>
            </a:r>
            <a:endParaRPr/>
          </a:p>
        </p:txBody>
      </p:sp>
      <p:sp>
        <p:nvSpPr>
          <p:cNvPr id="473" name="Google Shape;47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Alcohol intolerance in HL</a:t>
            </a:r>
            <a:endParaRPr/>
          </a:p>
        </p:txBody>
      </p:sp>
      <p:sp>
        <p:nvSpPr>
          <p:cNvPr id="497" name="Google Shape;497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PET CT has more of a role in Hodgkin lymphoma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Important that it is a lymph node biopsy and not an FNA as this can be normal in lymphoproliferative conditions</a:t>
            </a:r>
            <a:endParaRPr/>
          </a:p>
        </p:txBody>
      </p:sp>
      <p:sp>
        <p:nvSpPr>
          <p:cNvPr id="505" name="Google Shape;505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It is less common, accounts for 10% of all lymphomas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 conclusive that EBV is causative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With first degree relative 3 times more likely than general population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Associated with higher socio-economic class</a:t>
            </a:r>
            <a:endParaRPr/>
          </a:p>
        </p:txBody>
      </p:sp>
      <p:sp>
        <p:nvSpPr>
          <p:cNvPr id="573" name="Google Shape;573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0" name="Google Shape;580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most common presentation of HL is painless cervical and/or supraclavicular lymphadenopathy.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Asymptomatic lymphadenopathy, usually cervical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Splenomegaly in 30%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33% have 1 or more B symptoms at presentation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have generalized itch and alcohol induced lymph node pain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Pathological confirmation via biopsy is the only acceptable method of diagnosing HL and is essential before treatment can commence.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Bone marrow may be unnecessary in patients with limited stage diseases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Reed-Sternberg cells are transformed post germinal centre B cells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- Classical for HL, bilobed nucleus and can also be known as ‘owl eyes’- Reed- Sternberg cells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7" name="Google Shape;58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Lymphocyte depleted is associated with a poorer prognosis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Nodular lymphocyte predmoninant behave more like an indolent lymphoma</a:t>
            </a:r>
            <a:endParaRPr/>
          </a:p>
        </p:txBody>
      </p:sp>
      <p:sp>
        <p:nvSpPr>
          <p:cNvPr id="588" name="Google Shape;588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4" name="Google Shape;59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Treatment often involved ABVD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[doxorubicin, bleomycin, vinblastine, dacarbazine]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 and BEACOPP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(bleomycin, etoposide, doxorubicin, cyclophosphamide, vincristine, procarbazine, prednisolone), </a:t>
            </a:r>
            <a:r>
              <a:rPr lang="en-US"/>
              <a:t>for high risk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Role of radiotherapy is in bulky disease- use is limited due to long term toxicity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Patients aged &lt;60 have an &gt;80% chance of cure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issues to consider include: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Fertility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Risk of secondary malignancy (RT)- esp breast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Pulmonary toxicity (bleomycin and radiotherapy), thyroid function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review chemotherapy after 2-3 cycles following PET CT to guide further treatment</a:t>
            </a:r>
            <a:endParaRPr/>
          </a:p>
        </p:txBody>
      </p:sp>
      <p:sp>
        <p:nvSpPr>
          <p:cNvPr id="595" name="Google Shape;595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Non-Hodgkin's lymphomas (NHL) are a heterogeneous group of malignancies of the lymphoid system.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Malignant lymphoid cells retain many qualities of their normal counterparts (B cells to produce immunoglobulins; T cells to travel to extranodal sites such as skin and central nervous system).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Can be further thought of as low and high grade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75% of adults present with nodal disease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25% are extra-nodal and this can involve CNS or skin presentation (skin is more common in T cell lymphomas)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8" name="Google Shape;638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5" name="Google Shape;64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 to 40% of cases are considered indolent lymphoma, typically slowly progressive disease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Usually considered incurable with recurrence being inevitable unless localized</a:t>
            </a:r>
            <a:endParaRPr/>
          </a:p>
        </p:txBody>
      </p:sp>
      <p:sp>
        <p:nvSpPr>
          <p:cNvPr id="646" name="Google Shape;646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2" name="Google Shape;652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After initial chemotherapy can continue on rituximab maintenance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– </a:t>
            </a:r>
            <a:r>
              <a:rPr lang="en-US" sz="1200" b="0" i="0" u="sng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rituximab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– </a:t>
            </a:r>
            <a:r>
              <a:rPr lang="en-US" sz="1200" b="0" i="0" u="sng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cyclophosphamide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–  </a:t>
            </a:r>
            <a:r>
              <a:rPr lang="en-US" sz="1200" b="0" i="0" u="sng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vincristine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– prednisolone (a </a:t>
            </a:r>
            <a:r>
              <a:rPr lang="en-US" sz="1200" b="0" i="0" u="sng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steroid</a:t>
            </a: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Prognostic factors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 &gt;60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Disseminated disease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Extranodal disease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Bulky disease (&gt;10cm)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Raised serum LDH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Raised serum B2 microglobulin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grade transformation from low grade NHL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DLBCL most common lymphoma wordwide, about 30% of all lymphomas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!st line is generally R- CHOP if the patient is fit enough </a:t>
            </a: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CHOP (cyclophosphamide, adriamycin[doxorubicin], vincristine and prednisolone</a:t>
            </a:r>
            <a:br>
              <a:rPr lang="en-US"/>
            </a:br>
            <a:br>
              <a:rPr lang="en-US"/>
            </a:b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 (American Psychological Assoc.)</a:t>
            </a:r>
            <a:br>
              <a:rPr lang="en-US"/>
            </a:b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Smith, G. (2010). Problem solving in haematology: Vol. 1st ed. Clinical Publishing.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also receive radiotherapy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Many need to consider CNS prophylaxis if testicular, BM or epidural involvement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Repeat PET scan to assess response </a:t>
            </a:r>
            <a:endParaRPr/>
          </a:p>
        </p:txBody>
      </p:sp>
      <p:sp>
        <p:nvSpPr>
          <p:cNvPr id="660" name="Google Shape;660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Most occur in B lymphocytes as the process of migration to the germinal cells and IgG arrangement is prone to error</a:t>
            </a:r>
            <a:endParaRPr/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Most commonly B cell lineage (about 85%)</a:t>
            </a:r>
            <a:endParaRPr/>
          </a:p>
        </p:txBody>
      </p:sp>
      <p:sp>
        <p:nvSpPr>
          <p:cNvPr id="239" name="Google Shape;2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Majority of cases in the 2-10 age group, rare leukaemia in adults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75% of cases occur in children aged &lt;6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85% of cases are of B cell lineage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Congenital predisposition in Down Syndrome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have mediastinal involvement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book/9780128119112" TargetMode="External"/><Relationship Id="rId7" Type="http://schemas.openxmlformats.org/officeDocument/2006/relationships/hyperlink" Target="https://radiopaedia.org/cases/lymphoma-deauville-2-fdg-pet-ct-1?lang=gb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bpathology.com/image.asp?case=388&amp;n=5" TargetMode="External"/><Relationship Id="rId5" Type="http://schemas.openxmlformats.org/officeDocument/2006/relationships/hyperlink" Target="https://www.medicalnewstoday.com/articles/327203#treatments" TargetMode="External"/><Relationship Id="rId4" Type="http://schemas.openxmlformats.org/officeDocument/2006/relationships/hyperlink" Target="https://www.docwirenews.com/docwire-pick/home-page-picks/young-patients-doctors-sensitive-topic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ckmeded.co.uk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660977" y="1012541"/>
            <a:ext cx="3822045" cy="323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Lymphoid Malignancies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3221036" y="4101630"/>
            <a:ext cx="2701925" cy="82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en-US" sz="1665"/>
              <a:t>Samantha Drummond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en-US" sz="1665"/>
              <a:t>Clinical Teaching Fellow in Haematology</a:t>
            </a:r>
            <a:endParaRPr sz="1665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Acute lymphoblastic leukaemia</a:t>
            </a:r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body" idx="1"/>
          </p:nvPr>
        </p:nvSpPr>
        <p:spPr>
          <a:xfrm>
            <a:off x="738661" y="1826902"/>
            <a:ext cx="6447501" cy="318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Presentation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Bone marrow failure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Anaemia</a:t>
            </a:r>
            <a:endParaRPr sz="1800"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Infection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Bleeding/bruising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Lymphadenopathy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Hepatosplenomegaly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Bone/joint pain (periosteal reaction)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CNS involvement e.g. CN palsy</a:t>
            </a:r>
            <a:endParaRPr/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Acute lymphoblastic leukaemia</a:t>
            </a:r>
            <a:endParaRPr/>
          </a:p>
        </p:txBody>
      </p:sp>
      <p:sp>
        <p:nvSpPr>
          <p:cNvPr id="304" name="Google Shape;304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Investigations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FBC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Normochromic normocytic anaemia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Leucocytosis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Thrombocytopenia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Blood film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Lymphoblasts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U&amp;Es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Bone profile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Uric acid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LDH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305" name="Google Shape;305;p23" descr="A close up of a mans 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6240" y="3254931"/>
            <a:ext cx="3409262" cy="1970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Investigations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Bone marrow aspiration and trephine (&gt;25% lymphoblasts)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Imaging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CXR/CT for mediastinal or abdominal lymphadenopathy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Lumbar puncture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Cytogenetics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Immunophenotyping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Treatment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Induction chemotherapy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CNS directed treatment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Consolidation therapy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Maintenance chemotherapy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Stem cell transplant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Supportive therapy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Blood products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Prophylactic antibiotics/antifungals/antivirals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Prognosis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Poor prognostic factors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Age &gt;60 or &lt;1 or &gt;10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High WCC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Immunophenotype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Cytogenetics/molecular genetics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Slow or poor response to treatment</a:t>
            </a:r>
            <a:endParaRPr/>
          </a:p>
          <a:p>
            <a:pPr marL="685800" lvl="2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Prognosis in children is much better than in adults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presentation</a:t>
            </a:r>
            <a:endParaRPr/>
          </a:p>
        </p:txBody>
      </p:sp>
      <p:sp>
        <p:nvSpPr>
          <p:cNvPr id="333" name="Google Shape;333;p27"/>
          <p:cNvSpPr txBox="1">
            <a:spLocks noGrp="1"/>
          </p:cNvSpPr>
          <p:nvPr>
            <p:ph type="body" idx="1"/>
          </p:nvPr>
        </p:nvSpPr>
        <p:spPr>
          <a:xfrm>
            <a:off x="713947" y="1690688"/>
            <a:ext cx="6447501" cy="306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A 62 year old gentleman attends the surgical ward for an elective hernia repair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He has been feeling well in himself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Routine bloods are performed prior to surgery</a:t>
            </a:r>
            <a:endParaRPr/>
          </a:p>
          <a:p>
            <a:pPr marL="171450" lvl="0" indent="-48133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Bloods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/>
              <a:t>Hb 			134 g/l  	(133-176 g/l) 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/>
              <a:t>WCC 			17.6 x10</a:t>
            </a:r>
            <a:r>
              <a:rPr lang="en-US" sz="1665" baseline="30000"/>
              <a:t>9</a:t>
            </a:r>
            <a:r>
              <a:rPr lang="en-US" sz="1665"/>
              <a:t>/l 	(3.9-11.1 x10</a:t>
            </a:r>
            <a:r>
              <a:rPr lang="en-US" sz="1665" baseline="30000"/>
              <a:t>9</a:t>
            </a:r>
            <a:r>
              <a:rPr lang="en-US" sz="1665"/>
              <a:t>/l)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/>
              <a:t>Neutrophils		4.1 x10</a:t>
            </a:r>
            <a:r>
              <a:rPr lang="en-US" sz="1665" baseline="30000"/>
              <a:t>9</a:t>
            </a:r>
            <a:r>
              <a:rPr lang="en-US" sz="1665"/>
              <a:t>/l 	(1.8-7.4 x10</a:t>
            </a:r>
            <a:r>
              <a:rPr lang="en-US" sz="1665" baseline="30000"/>
              <a:t>9</a:t>
            </a:r>
            <a:r>
              <a:rPr lang="en-US" sz="1665"/>
              <a:t>/l)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/>
              <a:t>Lymphocytes		12.3 x10</a:t>
            </a:r>
            <a:r>
              <a:rPr lang="en-US" sz="1665" baseline="30000"/>
              <a:t>9</a:t>
            </a:r>
            <a:r>
              <a:rPr lang="en-US" sz="1665"/>
              <a:t>/l 	(1.3-3.5 x10</a:t>
            </a:r>
            <a:r>
              <a:rPr lang="en-US" sz="1665" baseline="30000"/>
              <a:t>9</a:t>
            </a:r>
            <a:r>
              <a:rPr lang="en-US" sz="1665"/>
              <a:t>/l)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/>
              <a:t>Platelets			170 x10</a:t>
            </a:r>
            <a:r>
              <a:rPr lang="en-US" sz="1665" baseline="30000"/>
              <a:t>9</a:t>
            </a:r>
            <a:r>
              <a:rPr lang="en-US" sz="1665"/>
              <a:t>/l 	(150-400 x10</a:t>
            </a:r>
            <a:r>
              <a:rPr lang="en-US" sz="1665" baseline="30000"/>
              <a:t>9</a:t>
            </a:r>
            <a:r>
              <a:rPr lang="en-US" sz="1665"/>
              <a:t>/l)</a:t>
            </a:r>
            <a:endParaRPr/>
          </a:p>
          <a:p>
            <a:pPr marL="514350" lvl="1" indent="-65722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endParaRPr sz="1665"/>
          </a:p>
          <a:p>
            <a:pPr marL="171450" lvl="0" indent="-48133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Lymphoid malignancies</a:t>
            </a:r>
            <a:endParaRPr/>
          </a:p>
        </p:txBody>
      </p:sp>
      <p:grpSp>
        <p:nvGrpSpPr>
          <p:cNvPr id="340" name="Google Shape;340;p28"/>
          <p:cNvGrpSpPr/>
          <p:nvPr/>
        </p:nvGrpSpPr>
        <p:grpSpPr>
          <a:xfrm>
            <a:off x="557809" y="3208055"/>
            <a:ext cx="8455563" cy="2408922"/>
            <a:chOff x="743745" y="3134406"/>
            <a:chExt cx="11274084" cy="3211896"/>
          </a:xfrm>
        </p:grpSpPr>
        <p:cxnSp>
          <p:nvCxnSpPr>
            <p:cNvPr id="341" name="Google Shape;341;p28"/>
            <p:cNvCxnSpPr/>
            <p:nvPr/>
          </p:nvCxnSpPr>
          <p:spPr>
            <a:xfrm>
              <a:off x="4603513" y="3690258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42" name="Google Shape;342;p28"/>
            <p:cNvCxnSpPr/>
            <p:nvPr/>
          </p:nvCxnSpPr>
          <p:spPr>
            <a:xfrm>
              <a:off x="4302573" y="4274680"/>
              <a:ext cx="1404012" cy="815322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343" name="Google Shape;343;p28"/>
            <p:cNvGrpSpPr/>
            <p:nvPr/>
          </p:nvGrpSpPr>
          <p:grpSpPr>
            <a:xfrm>
              <a:off x="743745" y="3134406"/>
              <a:ext cx="1186543" cy="1094014"/>
              <a:chOff x="838200" y="3135086"/>
              <a:chExt cx="1186543" cy="1094014"/>
            </a:xfrm>
          </p:grpSpPr>
          <p:sp>
            <p:nvSpPr>
              <p:cNvPr id="344" name="Google Shape;344;p28"/>
              <p:cNvSpPr/>
              <p:nvPr/>
            </p:nvSpPr>
            <p:spPr>
              <a:xfrm>
                <a:off x="838200" y="3135086"/>
                <a:ext cx="1186543" cy="1094014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28"/>
              <p:cNvSpPr/>
              <p:nvPr/>
            </p:nvSpPr>
            <p:spPr>
              <a:xfrm>
                <a:off x="952503" y="3363686"/>
                <a:ext cx="718457" cy="6368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46" name="Google Shape;346;p28"/>
            <p:cNvCxnSpPr/>
            <p:nvPr/>
          </p:nvCxnSpPr>
          <p:spPr>
            <a:xfrm>
              <a:off x="2068288" y="3700729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347" name="Google Shape;347;p28"/>
            <p:cNvGrpSpPr/>
            <p:nvPr/>
          </p:nvGrpSpPr>
          <p:grpSpPr>
            <a:xfrm>
              <a:off x="3368307" y="3196995"/>
              <a:ext cx="1050474" cy="1028700"/>
              <a:chOff x="3782783" y="3135086"/>
              <a:chExt cx="1050474" cy="1028700"/>
            </a:xfrm>
          </p:grpSpPr>
          <p:sp>
            <p:nvSpPr>
              <p:cNvPr id="348" name="Google Shape;348;p28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8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0" name="Google Shape;350;p28"/>
            <p:cNvGrpSpPr/>
            <p:nvPr/>
          </p:nvGrpSpPr>
          <p:grpSpPr>
            <a:xfrm>
              <a:off x="5802086" y="4931230"/>
              <a:ext cx="1050474" cy="1028700"/>
              <a:chOff x="3782783" y="3135086"/>
              <a:chExt cx="1050474" cy="1028700"/>
            </a:xfrm>
          </p:grpSpPr>
          <p:sp>
            <p:nvSpPr>
              <p:cNvPr id="351" name="Google Shape;351;p28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28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3" name="Google Shape;353;p28"/>
            <p:cNvGrpSpPr/>
            <p:nvPr/>
          </p:nvGrpSpPr>
          <p:grpSpPr>
            <a:xfrm>
              <a:off x="5802086" y="3229715"/>
              <a:ext cx="1050474" cy="1028700"/>
              <a:chOff x="3782783" y="3135086"/>
              <a:chExt cx="1050474" cy="1028700"/>
            </a:xfrm>
          </p:grpSpPr>
          <p:sp>
            <p:nvSpPr>
              <p:cNvPr id="354" name="Google Shape;354;p28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8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6" name="Google Shape;356;p28"/>
            <p:cNvSpPr txBox="1"/>
            <p:nvPr/>
          </p:nvSpPr>
          <p:spPr>
            <a:xfrm>
              <a:off x="767446" y="4457701"/>
              <a:ext cx="1807028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Stem cell</a:t>
              </a:r>
              <a:endParaRPr/>
            </a:p>
          </p:txBody>
        </p:sp>
        <p:sp>
          <p:nvSpPr>
            <p:cNvPr id="357" name="Google Shape;357;p28"/>
            <p:cNvSpPr txBox="1"/>
            <p:nvPr/>
          </p:nvSpPr>
          <p:spPr>
            <a:xfrm>
              <a:off x="4729844" y="3902530"/>
              <a:ext cx="1695447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Lymphoid precursors</a:t>
              </a:r>
              <a:endParaRPr/>
            </a:p>
          </p:txBody>
        </p:sp>
        <p:grpSp>
          <p:nvGrpSpPr>
            <p:cNvPr id="358" name="Google Shape;358;p28"/>
            <p:cNvGrpSpPr/>
            <p:nvPr/>
          </p:nvGrpSpPr>
          <p:grpSpPr>
            <a:xfrm>
              <a:off x="8335930" y="3341441"/>
              <a:ext cx="762897" cy="754504"/>
              <a:chOff x="3782783" y="3135086"/>
              <a:chExt cx="1050474" cy="1028700"/>
            </a:xfrm>
          </p:grpSpPr>
          <p:sp>
            <p:nvSpPr>
              <p:cNvPr id="359" name="Google Shape;359;p28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28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61" name="Google Shape;361;p28"/>
            <p:cNvCxnSpPr/>
            <p:nvPr/>
          </p:nvCxnSpPr>
          <p:spPr>
            <a:xfrm>
              <a:off x="7037292" y="3690258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62" name="Google Shape;362;p28"/>
            <p:cNvCxnSpPr/>
            <p:nvPr/>
          </p:nvCxnSpPr>
          <p:spPr>
            <a:xfrm>
              <a:off x="7037292" y="5445580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363" name="Google Shape;363;p28"/>
            <p:cNvGrpSpPr/>
            <p:nvPr/>
          </p:nvGrpSpPr>
          <p:grpSpPr>
            <a:xfrm>
              <a:off x="8335929" y="5090002"/>
              <a:ext cx="762897" cy="754504"/>
              <a:chOff x="3782783" y="3135086"/>
              <a:chExt cx="1050474" cy="1028700"/>
            </a:xfrm>
          </p:grpSpPr>
          <p:sp>
            <p:nvSpPr>
              <p:cNvPr id="364" name="Google Shape;364;p28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8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6" name="Google Shape;366;p28"/>
            <p:cNvSpPr txBox="1"/>
            <p:nvPr/>
          </p:nvSpPr>
          <p:spPr>
            <a:xfrm>
              <a:off x="8114977" y="4264227"/>
              <a:ext cx="1695447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 lymphocytes</a:t>
              </a:r>
              <a:endParaRPr/>
            </a:p>
          </p:txBody>
        </p:sp>
        <p:sp>
          <p:nvSpPr>
            <p:cNvPr id="367" name="Google Shape;367;p28"/>
            <p:cNvSpPr txBox="1"/>
            <p:nvPr/>
          </p:nvSpPr>
          <p:spPr>
            <a:xfrm>
              <a:off x="8114977" y="5946193"/>
              <a:ext cx="1695447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 lymphocytes</a:t>
              </a:r>
              <a:endParaRPr/>
            </a:p>
          </p:txBody>
        </p:sp>
        <p:cxnSp>
          <p:nvCxnSpPr>
            <p:cNvPr id="368" name="Google Shape;368;p28"/>
            <p:cNvCxnSpPr/>
            <p:nvPr/>
          </p:nvCxnSpPr>
          <p:spPr>
            <a:xfrm>
              <a:off x="9304238" y="3690258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369" name="Google Shape;369;p28"/>
            <p:cNvGrpSpPr/>
            <p:nvPr/>
          </p:nvGrpSpPr>
          <p:grpSpPr>
            <a:xfrm>
              <a:off x="10589844" y="3334102"/>
              <a:ext cx="1374320" cy="754485"/>
              <a:chOff x="10520146" y="3135086"/>
              <a:chExt cx="1530340" cy="1094014"/>
            </a:xfrm>
          </p:grpSpPr>
          <p:sp>
            <p:nvSpPr>
              <p:cNvPr id="370" name="Google Shape;370;p28"/>
              <p:cNvSpPr/>
              <p:nvPr/>
            </p:nvSpPr>
            <p:spPr>
              <a:xfrm>
                <a:off x="10520146" y="3135086"/>
                <a:ext cx="1530340" cy="1094014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8"/>
              <p:cNvSpPr/>
              <p:nvPr/>
            </p:nvSpPr>
            <p:spPr>
              <a:xfrm>
                <a:off x="10634449" y="3363686"/>
                <a:ext cx="718457" cy="6368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2" name="Google Shape;372;p28"/>
            <p:cNvSpPr txBox="1"/>
            <p:nvPr/>
          </p:nvSpPr>
          <p:spPr>
            <a:xfrm>
              <a:off x="10501230" y="4274681"/>
              <a:ext cx="1516599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Plasma cells</a:t>
              </a:r>
              <a:endParaRPr/>
            </a:p>
          </p:txBody>
        </p:sp>
      </p:grpSp>
      <p:sp>
        <p:nvSpPr>
          <p:cNvPr id="373" name="Google Shape;373;p28"/>
          <p:cNvSpPr txBox="1"/>
          <p:nvPr/>
        </p:nvSpPr>
        <p:spPr>
          <a:xfrm>
            <a:off x="5918941" y="2092043"/>
            <a:ext cx="1285530" cy="369332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CLL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Chronic lymphocytic leukaemia</a:t>
            </a:r>
            <a:endParaRPr/>
          </a:p>
        </p:txBody>
      </p:sp>
      <p:sp>
        <p:nvSpPr>
          <p:cNvPr id="380" name="Google Shape;380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Lymphoproliferative disorder with progressive accumulation of B lymphocytes predominantly in the peripheral blood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Epidemiology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25-30% of all leukaemias, most common leukaemia in Western adults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Median age at diagnosis is 65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Males more commonly affected, 2:1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Aetiology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Unknown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Familial</a:t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Chronic lymphocytic leukaemia</a:t>
            </a:r>
            <a:endParaRPr/>
          </a:p>
        </p:txBody>
      </p:sp>
      <p:sp>
        <p:nvSpPr>
          <p:cNvPr id="387" name="Google Shape;387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Presentation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Often asymptomatic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Lymphadenopathy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Splenomegaly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Hepatomegaly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Fever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Night sweats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Weight loss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Can ultimately lead to BM failure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Anaemia, neutropenia and thrombocytopenia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Recurrent infection</a:t>
            </a:r>
            <a:endParaRPr/>
          </a:p>
        </p:txBody>
      </p:sp>
      <p:sp>
        <p:nvSpPr>
          <p:cNvPr id="388" name="Google Shape;388;p30"/>
          <p:cNvSpPr txBox="1"/>
          <p:nvPr/>
        </p:nvSpPr>
        <p:spPr>
          <a:xfrm>
            <a:off x="5296930" y="2534684"/>
            <a:ext cx="25717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Associated findings</a:t>
            </a:r>
            <a:endParaRPr/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Autoimmune haemolytic anaemia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Autoimmune thrombocytopenia</a:t>
            </a:r>
            <a:endParaRPr/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Hypogammaglobulinaemia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Investigations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FBC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Lymphocytosis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Blood film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‘Smear cells’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Immunoglobulins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Immunophenotyping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Cytogenetics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Bone marrow aspirate and trephine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Lymph node biopsy </a:t>
            </a:r>
            <a:endParaRPr/>
          </a:p>
        </p:txBody>
      </p:sp>
      <p:pic>
        <p:nvPicPr>
          <p:cNvPr id="396" name="Google Shape;396;p31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249" y="2016417"/>
            <a:ext cx="3677330" cy="243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Disclaimer*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Please note that QUACK is a regional teaching programme operating across GG&amp;C, Lanarkshire and Ayrshire &amp; Arran.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This presentation outlines general management, though local variances e.g. antibiotic prescription may vary slightly depending on your local trust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Remember to check your local guidelines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2"/>
          <p:cNvSpPr txBox="1">
            <a:spLocks noGrp="1"/>
          </p:cNvSpPr>
          <p:nvPr>
            <p:ph type="body" idx="1"/>
          </p:nvPr>
        </p:nvSpPr>
        <p:spPr>
          <a:xfrm>
            <a:off x="598617" y="840371"/>
            <a:ext cx="6447501" cy="4445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Binet staging</a:t>
            </a:r>
            <a:endParaRPr/>
          </a:p>
          <a:p>
            <a:pPr marL="17145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Stage 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Hb ≥100 and platelets ≥ 100, &lt;3 lymphoid regions enlarged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Median survival 12 years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60% of patients</a:t>
            </a:r>
            <a:endParaRPr/>
          </a:p>
          <a:p>
            <a:pPr marL="34290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Stage B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Hb ≥ 100 and platelets ≥100, ≥ 3 lymphoid regions enlarged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Median survival 5 years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30% of patients</a:t>
            </a:r>
            <a:endParaRPr/>
          </a:p>
          <a:p>
            <a:pPr marL="34290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Stage C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Hb ≤ 100 and/or platelets ≤ 100 and any number of enlarged area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Median survival 2 years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10% of patients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3"/>
          <p:cNvSpPr txBox="1">
            <a:spLocks noGrp="1"/>
          </p:cNvSpPr>
          <p:nvPr>
            <p:ph type="body" idx="1"/>
          </p:nvPr>
        </p:nvSpPr>
        <p:spPr>
          <a:xfrm>
            <a:off x="853990" y="1535034"/>
            <a:ext cx="6447501" cy="415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Management is based on</a:t>
            </a:r>
            <a:endParaRPr/>
          </a:p>
          <a:p>
            <a:pPr marL="514350" lvl="1" indent="-17145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/>
              <a:t>Age, performance status and comorbidities</a:t>
            </a:r>
            <a:endParaRPr/>
          </a:p>
          <a:p>
            <a:pPr marL="514350" lvl="1" indent="-17145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/>
              <a:t>Clinical stage, presence of symptoms, disease activity and prognostic factors</a:t>
            </a:r>
            <a:endParaRPr/>
          </a:p>
          <a:p>
            <a:pPr marL="342900" lvl="1" indent="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endParaRPr sz="1665"/>
          </a:p>
          <a:p>
            <a:pPr marL="514350" lvl="1" indent="-65722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endParaRPr sz="1665"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Indications for starting treatment</a:t>
            </a:r>
            <a:endParaRPr/>
          </a:p>
          <a:p>
            <a:pPr marL="514350" lvl="1" indent="-17145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/>
              <a:t>B symptoms/constitutional symptoms</a:t>
            </a:r>
            <a:endParaRPr/>
          </a:p>
          <a:p>
            <a:pPr marL="514350" lvl="1" indent="-17145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/>
              <a:t>Progressive bone marrow failure</a:t>
            </a:r>
            <a:endParaRPr/>
          </a:p>
          <a:p>
            <a:pPr marL="857250" lvl="2" indent="-17145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87"/>
              <a:buChar char="•"/>
            </a:pPr>
            <a:r>
              <a:rPr lang="en-US" sz="1387"/>
              <a:t>Development of or worsening anaemia and/or thrombocytopenia</a:t>
            </a:r>
            <a:endParaRPr/>
          </a:p>
          <a:p>
            <a:pPr marL="514350" lvl="1" indent="-17145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/>
              <a:t>Autoimmune thrombocytopenia or haemolytic anaemia unresponsive to steroids</a:t>
            </a:r>
            <a:endParaRPr/>
          </a:p>
          <a:p>
            <a:pPr marL="514350" lvl="1" indent="-17145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/>
              <a:t>Massive or progressive splenomegaly</a:t>
            </a:r>
            <a:endParaRPr/>
          </a:p>
          <a:p>
            <a:pPr marL="514350" lvl="1" indent="-17145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/>
              <a:t>Massive (&gt;10cm clusters) or progressive lymphadenopathy</a:t>
            </a:r>
            <a:endParaRPr/>
          </a:p>
          <a:p>
            <a:pPr marL="514350" lvl="1" indent="-17145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/>
              <a:t>Progressive lymphocytosis with increase in &gt;50% in 2  months or anticipated doubling time of &lt;6 months</a:t>
            </a:r>
            <a:endParaRPr/>
          </a:p>
          <a:p>
            <a:pPr marL="171450" lvl="0" indent="-48133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  <a:p>
            <a:pPr marL="171450" lvl="0" indent="-48133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  <a:p>
            <a:pPr marL="171450" lvl="0" indent="-48133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Treatment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Chlorambucil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R-FC (rituximab, fludarabine, cyclophosphamide)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Monoclonal antibodies e.g. alemtuzumab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Bruton’s tyrosine kinase inhibitors (ibrutinib)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Stem cell transplant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Prognosis</a:t>
            </a:r>
            <a:endParaRPr/>
          </a:p>
        </p:txBody>
      </p:sp>
      <p:sp>
        <p:nvSpPr>
          <p:cNvPr id="422" name="Google Shape;422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Poor prognostic factors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Male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Advanced clinical stage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High initial lymphocyte count (&gt;50)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&gt;5% prolymphocytes on blood film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Blood lymphocyte doubling time &lt;12 months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Cytogenetic abnormalities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Poor response to therapy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Largely incurable as few appropriate for stem cell transplant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Most patients with early stage CLL die of unrelated causes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Infection is a major cause of morbidity and mortality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Richter’s syndrome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Occurs in &lt;10%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Transformation to lymphoma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Lymphoid malignancies</a:t>
            </a:r>
            <a:endParaRPr/>
          </a:p>
        </p:txBody>
      </p:sp>
      <p:grpSp>
        <p:nvGrpSpPr>
          <p:cNvPr id="436" name="Google Shape;436;p37"/>
          <p:cNvGrpSpPr/>
          <p:nvPr/>
        </p:nvGrpSpPr>
        <p:grpSpPr>
          <a:xfrm>
            <a:off x="557809" y="3208055"/>
            <a:ext cx="8455563" cy="2408922"/>
            <a:chOff x="743745" y="3134406"/>
            <a:chExt cx="11274084" cy="3211896"/>
          </a:xfrm>
        </p:grpSpPr>
        <p:cxnSp>
          <p:nvCxnSpPr>
            <p:cNvPr id="437" name="Google Shape;437;p37"/>
            <p:cNvCxnSpPr/>
            <p:nvPr/>
          </p:nvCxnSpPr>
          <p:spPr>
            <a:xfrm>
              <a:off x="4603513" y="3690258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38" name="Google Shape;438;p37"/>
            <p:cNvCxnSpPr/>
            <p:nvPr/>
          </p:nvCxnSpPr>
          <p:spPr>
            <a:xfrm>
              <a:off x="4302573" y="4274680"/>
              <a:ext cx="1404012" cy="815322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439" name="Google Shape;439;p37"/>
            <p:cNvGrpSpPr/>
            <p:nvPr/>
          </p:nvGrpSpPr>
          <p:grpSpPr>
            <a:xfrm>
              <a:off x="743745" y="3134406"/>
              <a:ext cx="1186543" cy="1094014"/>
              <a:chOff x="838200" y="3135086"/>
              <a:chExt cx="1186543" cy="1094014"/>
            </a:xfrm>
          </p:grpSpPr>
          <p:sp>
            <p:nvSpPr>
              <p:cNvPr id="440" name="Google Shape;440;p37"/>
              <p:cNvSpPr/>
              <p:nvPr/>
            </p:nvSpPr>
            <p:spPr>
              <a:xfrm>
                <a:off x="838200" y="3135086"/>
                <a:ext cx="1186543" cy="1094014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37"/>
              <p:cNvSpPr/>
              <p:nvPr/>
            </p:nvSpPr>
            <p:spPr>
              <a:xfrm>
                <a:off x="952503" y="3363686"/>
                <a:ext cx="718457" cy="6368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42" name="Google Shape;442;p37"/>
            <p:cNvCxnSpPr/>
            <p:nvPr/>
          </p:nvCxnSpPr>
          <p:spPr>
            <a:xfrm>
              <a:off x="2068288" y="3700729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443" name="Google Shape;443;p37"/>
            <p:cNvGrpSpPr/>
            <p:nvPr/>
          </p:nvGrpSpPr>
          <p:grpSpPr>
            <a:xfrm>
              <a:off x="3368307" y="3196995"/>
              <a:ext cx="1050474" cy="1028700"/>
              <a:chOff x="3782783" y="3135086"/>
              <a:chExt cx="1050474" cy="1028700"/>
            </a:xfrm>
          </p:grpSpPr>
          <p:sp>
            <p:nvSpPr>
              <p:cNvPr id="444" name="Google Shape;444;p37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37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6" name="Google Shape;446;p37"/>
            <p:cNvGrpSpPr/>
            <p:nvPr/>
          </p:nvGrpSpPr>
          <p:grpSpPr>
            <a:xfrm>
              <a:off x="5802086" y="4931230"/>
              <a:ext cx="1050474" cy="1028700"/>
              <a:chOff x="3782783" y="3135086"/>
              <a:chExt cx="1050474" cy="1028700"/>
            </a:xfrm>
          </p:grpSpPr>
          <p:sp>
            <p:nvSpPr>
              <p:cNvPr id="447" name="Google Shape;447;p37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37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9" name="Google Shape;449;p37"/>
            <p:cNvGrpSpPr/>
            <p:nvPr/>
          </p:nvGrpSpPr>
          <p:grpSpPr>
            <a:xfrm>
              <a:off x="5802086" y="3229715"/>
              <a:ext cx="1050474" cy="1028700"/>
              <a:chOff x="3782783" y="3135086"/>
              <a:chExt cx="1050474" cy="1028700"/>
            </a:xfrm>
          </p:grpSpPr>
          <p:sp>
            <p:nvSpPr>
              <p:cNvPr id="450" name="Google Shape;450;p37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37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2" name="Google Shape;452;p37"/>
            <p:cNvSpPr txBox="1"/>
            <p:nvPr/>
          </p:nvSpPr>
          <p:spPr>
            <a:xfrm>
              <a:off x="767446" y="4457701"/>
              <a:ext cx="1807028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Stem cell</a:t>
              </a:r>
              <a:endParaRPr/>
            </a:p>
          </p:txBody>
        </p:sp>
        <p:sp>
          <p:nvSpPr>
            <p:cNvPr id="453" name="Google Shape;453;p37"/>
            <p:cNvSpPr txBox="1"/>
            <p:nvPr/>
          </p:nvSpPr>
          <p:spPr>
            <a:xfrm>
              <a:off x="4729844" y="3902530"/>
              <a:ext cx="1695447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Lymphoid precursors</a:t>
              </a:r>
              <a:endParaRPr/>
            </a:p>
          </p:txBody>
        </p:sp>
        <p:grpSp>
          <p:nvGrpSpPr>
            <p:cNvPr id="454" name="Google Shape;454;p37"/>
            <p:cNvGrpSpPr/>
            <p:nvPr/>
          </p:nvGrpSpPr>
          <p:grpSpPr>
            <a:xfrm>
              <a:off x="8335930" y="3341441"/>
              <a:ext cx="762897" cy="754504"/>
              <a:chOff x="3782783" y="3135086"/>
              <a:chExt cx="1050474" cy="1028700"/>
            </a:xfrm>
          </p:grpSpPr>
          <p:sp>
            <p:nvSpPr>
              <p:cNvPr id="455" name="Google Shape;455;p37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37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57" name="Google Shape;457;p37"/>
            <p:cNvCxnSpPr/>
            <p:nvPr/>
          </p:nvCxnSpPr>
          <p:spPr>
            <a:xfrm>
              <a:off x="7037292" y="3690258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58" name="Google Shape;458;p37"/>
            <p:cNvCxnSpPr/>
            <p:nvPr/>
          </p:nvCxnSpPr>
          <p:spPr>
            <a:xfrm>
              <a:off x="7037292" y="5445580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459" name="Google Shape;459;p37"/>
            <p:cNvGrpSpPr/>
            <p:nvPr/>
          </p:nvGrpSpPr>
          <p:grpSpPr>
            <a:xfrm>
              <a:off x="8335929" y="5090002"/>
              <a:ext cx="762897" cy="754504"/>
              <a:chOff x="3782783" y="3135086"/>
              <a:chExt cx="1050474" cy="1028700"/>
            </a:xfrm>
          </p:grpSpPr>
          <p:sp>
            <p:nvSpPr>
              <p:cNvPr id="460" name="Google Shape;460;p37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37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2" name="Google Shape;462;p37"/>
            <p:cNvSpPr txBox="1"/>
            <p:nvPr/>
          </p:nvSpPr>
          <p:spPr>
            <a:xfrm>
              <a:off x="8114977" y="4264227"/>
              <a:ext cx="1695447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 lymphocytes</a:t>
              </a:r>
              <a:endParaRPr/>
            </a:p>
          </p:txBody>
        </p:sp>
        <p:sp>
          <p:nvSpPr>
            <p:cNvPr id="463" name="Google Shape;463;p37"/>
            <p:cNvSpPr txBox="1"/>
            <p:nvPr/>
          </p:nvSpPr>
          <p:spPr>
            <a:xfrm>
              <a:off x="8114977" y="5946193"/>
              <a:ext cx="1695447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 lymphocytes</a:t>
              </a:r>
              <a:endParaRPr/>
            </a:p>
          </p:txBody>
        </p:sp>
        <p:cxnSp>
          <p:nvCxnSpPr>
            <p:cNvPr id="464" name="Google Shape;464;p37"/>
            <p:cNvCxnSpPr/>
            <p:nvPr/>
          </p:nvCxnSpPr>
          <p:spPr>
            <a:xfrm>
              <a:off x="9304238" y="3690258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465" name="Google Shape;465;p37"/>
            <p:cNvGrpSpPr/>
            <p:nvPr/>
          </p:nvGrpSpPr>
          <p:grpSpPr>
            <a:xfrm>
              <a:off x="10589844" y="3334102"/>
              <a:ext cx="1374320" cy="754485"/>
              <a:chOff x="10520146" y="3135086"/>
              <a:chExt cx="1530340" cy="1094014"/>
            </a:xfrm>
          </p:grpSpPr>
          <p:sp>
            <p:nvSpPr>
              <p:cNvPr id="466" name="Google Shape;466;p37"/>
              <p:cNvSpPr/>
              <p:nvPr/>
            </p:nvSpPr>
            <p:spPr>
              <a:xfrm>
                <a:off x="10520146" y="3135086"/>
                <a:ext cx="1530340" cy="1094014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7"/>
              <p:cNvSpPr/>
              <p:nvPr/>
            </p:nvSpPr>
            <p:spPr>
              <a:xfrm>
                <a:off x="10634449" y="3363686"/>
                <a:ext cx="718457" cy="6368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8" name="Google Shape;468;p37"/>
            <p:cNvSpPr txBox="1"/>
            <p:nvPr/>
          </p:nvSpPr>
          <p:spPr>
            <a:xfrm>
              <a:off x="10501230" y="4274681"/>
              <a:ext cx="1516599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Plasma cells</a:t>
              </a:r>
              <a:endParaRPr/>
            </a:p>
          </p:txBody>
        </p:sp>
      </p:grpSp>
      <p:sp>
        <p:nvSpPr>
          <p:cNvPr id="469" name="Google Shape;469;p37"/>
          <p:cNvSpPr txBox="1"/>
          <p:nvPr/>
        </p:nvSpPr>
        <p:spPr>
          <a:xfrm>
            <a:off x="5918941" y="2092043"/>
            <a:ext cx="1285530" cy="369332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Lymphoma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Lymphoma</a:t>
            </a:r>
            <a:endParaRPr/>
          </a:p>
        </p:txBody>
      </p:sp>
      <p:sp>
        <p:nvSpPr>
          <p:cNvPr id="476" name="Google Shape;476;p38"/>
          <p:cNvSpPr txBox="1">
            <a:spLocks noGrp="1"/>
          </p:cNvSpPr>
          <p:nvPr>
            <p:ph type="body" idx="1"/>
          </p:nvPr>
        </p:nvSpPr>
        <p:spPr>
          <a:xfrm>
            <a:off x="677199" y="1785330"/>
            <a:ext cx="6447501" cy="330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Most common haematological cancer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Accounts for 5% of all cancers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Incidence increases with age</a:t>
            </a:r>
            <a:endParaRPr/>
          </a:p>
        </p:txBody>
      </p:sp>
      <p:pic>
        <p:nvPicPr>
          <p:cNvPr id="477" name="Google Shape;477;p38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023" y="3507964"/>
            <a:ext cx="5276850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8"/>
          <p:cNvSpPr txBox="1"/>
          <p:nvPr/>
        </p:nvSpPr>
        <p:spPr>
          <a:xfrm>
            <a:off x="3404508" y="5839167"/>
            <a:ext cx="8817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Cancer Research UK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9"/>
          <p:cNvGrpSpPr/>
          <p:nvPr/>
        </p:nvGrpSpPr>
        <p:grpSpPr>
          <a:xfrm>
            <a:off x="1075225" y="2478608"/>
            <a:ext cx="5313577" cy="2909243"/>
            <a:chOff x="566828" y="917"/>
            <a:chExt cx="5313577" cy="2909243"/>
          </a:xfrm>
        </p:grpSpPr>
        <p:sp>
          <p:nvSpPr>
            <p:cNvPr id="486" name="Google Shape;486;p39"/>
            <p:cNvSpPr/>
            <p:nvPr/>
          </p:nvSpPr>
          <p:spPr>
            <a:xfrm>
              <a:off x="3223617" y="1203083"/>
              <a:ext cx="1454621" cy="5049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87" name="Google Shape;487;p39"/>
            <p:cNvSpPr/>
            <p:nvPr/>
          </p:nvSpPr>
          <p:spPr>
            <a:xfrm>
              <a:off x="1768995" y="1203083"/>
              <a:ext cx="1454621" cy="5049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88" name="Google Shape;488;p39"/>
            <p:cNvSpPr/>
            <p:nvPr/>
          </p:nvSpPr>
          <p:spPr>
            <a:xfrm>
              <a:off x="2021450" y="917"/>
              <a:ext cx="2404333" cy="1202166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9"/>
            <p:cNvSpPr txBox="1"/>
            <p:nvPr/>
          </p:nvSpPr>
          <p:spPr>
            <a:xfrm>
              <a:off x="2021450" y="917"/>
              <a:ext cx="2404333" cy="120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25" tIns="26025" rIns="26025" bIns="2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Lymphoma</a:t>
              </a:r>
              <a:endParaRPr/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566828" y="1707994"/>
              <a:ext cx="2404333" cy="1202166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9"/>
            <p:cNvSpPr txBox="1"/>
            <p:nvPr/>
          </p:nvSpPr>
          <p:spPr>
            <a:xfrm>
              <a:off x="566828" y="1707994"/>
              <a:ext cx="2404333" cy="120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25" tIns="26025" rIns="26025" bIns="2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Non-Hodgkin</a:t>
              </a:r>
              <a:endParaRPr/>
            </a:p>
          </p:txBody>
        </p:sp>
        <p:sp>
          <p:nvSpPr>
            <p:cNvPr id="492" name="Google Shape;492;p39"/>
            <p:cNvSpPr/>
            <p:nvPr/>
          </p:nvSpPr>
          <p:spPr>
            <a:xfrm>
              <a:off x="3476072" y="1707994"/>
              <a:ext cx="2404333" cy="1202166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9"/>
            <p:cNvSpPr txBox="1"/>
            <p:nvPr/>
          </p:nvSpPr>
          <p:spPr>
            <a:xfrm>
              <a:off x="3476072" y="1707994"/>
              <a:ext cx="2404333" cy="120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25" tIns="26025" rIns="26025" bIns="2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Hodgkin</a:t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</a:t>
            </a:r>
            <a:endParaRPr/>
          </a:p>
        </p:txBody>
      </p:sp>
      <p:sp>
        <p:nvSpPr>
          <p:cNvPr id="500" name="Google Shape;500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/>
              <a:t>Lymphadenopathy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/>
              <a:t>Splenomegaly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/>
              <a:t>B symptoms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-US" sz="1350"/>
              <a:t>Fever &gt;38.0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-US" sz="1350"/>
              <a:t>Weight loss (&gt;10% in 6 months)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-US" sz="1350"/>
              <a:t>Night sweats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/>
              <a:t>Bone marrow involvement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501" name="Google Shape;501;p40" descr="A picture containing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7655" r="18521" b="1"/>
          <a:stretch/>
        </p:blipFill>
        <p:spPr>
          <a:xfrm>
            <a:off x="4363524" y="1825625"/>
            <a:ext cx="3452060" cy="2988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Investigations</a:t>
            </a:r>
            <a:endParaRPr/>
          </a:p>
        </p:txBody>
      </p:sp>
      <p:sp>
        <p:nvSpPr>
          <p:cNvPr id="508" name="Google Shape;508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FBC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Blood film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U&amp;Es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LDH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Uric acid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Lymph node excision biopsy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BM aspirate and trephine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CXR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Imaging: CT or PET CT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Lumbar puncture</a:t>
            </a:r>
            <a:endParaRPr/>
          </a:p>
        </p:txBody>
      </p:sp>
      <p:pic>
        <p:nvPicPr>
          <p:cNvPr id="509" name="Google Shape;509;p41" descr="A picture containing indoor, table, cake, sitt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0822" y="2530341"/>
            <a:ext cx="3001458" cy="208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5"/>
          <p:cNvCxnSpPr/>
          <p:nvPr/>
        </p:nvCxnSpPr>
        <p:spPr>
          <a:xfrm>
            <a:off x="3181353" y="1952625"/>
            <a:ext cx="0" cy="295275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482601" y="1469729"/>
            <a:ext cx="2525519" cy="391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3490721" y="1469729"/>
            <a:ext cx="3464780" cy="391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ALL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CLL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Hodgkin lymphoma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Non-Hodgkin lymphoma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2"/>
          <p:cNvSpPr txBox="1">
            <a:spLocks noGrp="1"/>
          </p:cNvSpPr>
          <p:nvPr>
            <p:ph type="body" idx="1"/>
          </p:nvPr>
        </p:nvSpPr>
        <p:spPr>
          <a:xfrm>
            <a:off x="508001" y="1069301"/>
            <a:ext cx="6447501" cy="3379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Staging of lymphoma- Ann Arbor classification</a:t>
            </a:r>
            <a:endParaRPr/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A- Absence of constitutional symptoms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B- Fever &gt;38℃, weight loss &gt;10% in 6 months or drenching night sweats</a:t>
            </a:r>
            <a:endParaRPr/>
          </a:p>
        </p:txBody>
      </p:sp>
      <p:graphicFrame>
        <p:nvGraphicFramePr>
          <p:cNvPr id="516" name="Google Shape;516;p42"/>
          <p:cNvGraphicFramePr/>
          <p:nvPr/>
        </p:nvGraphicFramePr>
        <p:xfrm>
          <a:off x="810075" y="192765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{4F5438B4-0BCB-493A-AE19-7A22FAD01C42}</a:tableStyleId>
              </a:tblPr>
              <a:tblGrid>
                <a:gridCol w="13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Stage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Description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Involvement of single lymph node region/structure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II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Involvement of 2 or more lymph node regions on the same side of the diaphragm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III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Involvement of lymph node regions/structures on both sides of the diaphragm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IV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Diffuse involvement of extra-nodal site (e.g. liver, bone marrow)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presentation</a:t>
            </a:r>
            <a:endParaRPr/>
          </a:p>
        </p:txBody>
      </p:sp>
      <p:sp>
        <p:nvSpPr>
          <p:cNvPr id="523" name="Google Shape;523;p4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20 year old female student presents to GP with a neck lump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What questions would you like to ask?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Where is the lump?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Duration?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Painful?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Single or multiple lumps?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Lumps elsewhere?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Systemically unwell? (B symptoms?)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Change e.g. bigger/smaller/stayed the same?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524" name="Google Shape;524;p43" descr="A person sitting on a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6907" y="2828302"/>
            <a:ext cx="287655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On further questioning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Weight has been stable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No fever or night sweats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Lump is not painful but thinks it is getting bigger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On examination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Cervical lymphadenopathy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532" name="Google Shape;532;p44" descr="A picture containing person, tattoo, indoor, mouth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5665" y="3561505"/>
            <a:ext cx="3023120" cy="1867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Differential diagnosis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Hodgkin lymphoma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Infection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EBV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TB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HIV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Localised infection e.g. tonsilitis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Metastatic carcinoma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Lymphadenopathy</a:t>
            </a:r>
            <a:endParaRPr/>
          </a:p>
        </p:txBody>
      </p:sp>
      <p:sp>
        <p:nvSpPr>
          <p:cNvPr id="545" name="Google Shape;545;p4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</a:pPr>
            <a:r>
              <a:rPr lang="en-US" sz="1500" b="1">
                <a:solidFill>
                  <a:schemeClr val="accent2"/>
                </a:solidFill>
              </a:rPr>
              <a:t>Localised</a:t>
            </a:r>
            <a:endParaRPr sz="1500"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/>
              <a:t>Painful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-US" sz="1350"/>
              <a:t>Bacterial infection</a:t>
            </a:r>
            <a:endParaRPr/>
          </a:p>
          <a:p>
            <a:pPr marL="171450" lvl="0" indent="-76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/>
              <a:t>Painless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-US" sz="1350"/>
              <a:t>Chronic infection (e.g. TB)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-US" sz="1350"/>
              <a:t>Metastatic carcinoma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-US" sz="1350"/>
              <a:t>Lymphoma</a:t>
            </a:r>
            <a:endParaRPr/>
          </a:p>
        </p:txBody>
      </p:sp>
      <p:sp>
        <p:nvSpPr>
          <p:cNvPr id="546" name="Google Shape;546;p4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</a:pPr>
            <a:r>
              <a:rPr lang="en-US" sz="1500" b="1">
                <a:solidFill>
                  <a:schemeClr val="accent2"/>
                </a:solidFill>
              </a:rPr>
              <a:t>Generalised</a:t>
            </a:r>
            <a:endParaRPr sz="1500"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/>
              <a:t>Painful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-US" sz="1350"/>
              <a:t>Viral infection (e.g. EBV, HIV)</a:t>
            </a:r>
            <a:endParaRPr/>
          </a:p>
          <a:p>
            <a:pPr marL="171450" lvl="0" indent="-76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/>
              <a:t>Painless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-US" sz="1350"/>
              <a:t>Lymphoma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-US" sz="1350"/>
              <a:t>Leukaemia</a:t>
            </a:r>
            <a:endParaRPr sz="135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-US" sz="1350"/>
              <a:t>Sarcoidosis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Investigations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FBC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Blood film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Lymph node biopsy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LDH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Virology (EBV, HIV, CMV)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Imaging e.g. CT scan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Bone marrow aspirate and trephine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0" name="Google Shape;560;p48"/>
          <p:cNvGrpSpPr/>
          <p:nvPr/>
        </p:nvGrpSpPr>
        <p:grpSpPr>
          <a:xfrm>
            <a:off x="1075225" y="2478608"/>
            <a:ext cx="5313577" cy="2909243"/>
            <a:chOff x="566828" y="917"/>
            <a:chExt cx="5313577" cy="2909243"/>
          </a:xfrm>
        </p:grpSpPr>
        <p:sp>
          <p:nvSpPr>
            <p:cNvPr id="561" name="Google Shape;561;p48"/>
            <p:cNvSpPr/>
            <p:nvPr/>
          </p:nvSpPr>
          <p:spPr>
            <a:xfrm>
              <a:off x="3223617" y="1203083"/>
              <a:ext cx="1454621" cy="5049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562" name="Google Shape;562;p48"/>
            <p:cNvSpPr/>
            <p:nvPr/>
          </p:nvSpPr>
          <p:spPr>
            <a:xfrm>
              <a:off x="1768995" y="1203083"/>
              <a:ext cx="1454621" cy="5049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563" name="Google Shape;563;p48"/>
            <p:cNvSpPr/>
            <p:nvPr/>
          </p:nvSpPr>
          <p:spPr>
            <a:xfrm>
              <a:off x="2021450" y="917"/>
              <a:ext cx="2404333" cy="1202166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8"/>
            <p:cNvSpPr txBox="1"/>
            <p:nvPr/>
          </p:nvSpPr>
          <p:spPr>
            <a:xfrm>
              <a:off x="2021450" y="917"/>
              <a:ext cx="2404333" cy="120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25" tIns="26025" rIns="26025" bIns="2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Lymphoma</a:t>
              </a:r>
              <a:endParaRPr/>
            </a:p>
          </p:txBody>
        </p:sp>
        <p:sp>
          <p:nvSpPr>
            <p:cNvPr id="565" name="Google Shape;565;p48"/>
            <p:cNvSpPr/>
            <p:nvPr/>
          </p:nvSpPr>
          <p:spPr>
            <a:xfrm>
              <a:off x="566828" y="1707994"/>
              <a:ext cx="2404333" cy="1202166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8"/>
            <p:cNvSpPr txBox="1"/>
            <p:nvPr/>
          </p:nvSpPr>
          <p:spPr>
            <a:xfrm>
              <a:off x="566828" y="1707994"/>
              <a:ext cx="2404333" cy="120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25" tIns="26025" rIns="26025" bIns="2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Non-Hodgkin</a:t>
              </a:r>
              <a:endParaRPr/>
            </a:p>
          </p:txBody>
        </p:sp>
        <p:sp>
          <p:nvSpPr>
            <p:cNvPr id="567" name="Google Shape;567;p48"/>
            <p:cNvSpPr/>
            <p:nvPr/>
          </p:nvSpPr>
          <p:spPr>
            <a:xfrm>
              <a:off x="3476072" y="1707994"/>
              <a:ext cx="2404333" cy="1202166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8"/>
            <p:cNvSpPr txBox="1"/>
            <p:nvPr/>
          </p:nvSpPr>
          <p:spPr>
            <a:xfrm>
              <a:off x="3476072" y="1707994"/>
              <a:ext cx="2404333" cy="120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25" tIns="26025" rIns="26025" bIns="2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Hodgkin</a:t>
              </a:r>
              <a:endParaRPr/>
            </a:p>
          </p:txBody>
        </p:sp>
      </p:grpSp>
      <p:sp>
        <p:nvSpPr>
          <p:cNvPr id="569" name="Google Shape;569;p48"/>
          <p:cNvSpPr/>
          <p:nvPr/>
        </p:nvSpPr>
        <p:spPr>
          <a:xfrm>
            <a:off x="3957977" y="4110717"/>
            <a:ext cx="2510519" cy="1408340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Hodgkin lymphoma</a:t>
            </a:r>
            <a:endParaRPr/>
          </a:p>
        </p:txBody>
      </p:sp>
      <p:sp>
        <p:nvSpPr>
          <p:cNvPr id="576" name="Google Shape;576;p49"/>
          <p:cNvSpPr txBox="1">
            <a:spLocks noGrp="1"/>
          </p:cNvSpPr>
          <p:nvPr>
            <p:ph type="body" idx="1"/>
          </p:nvPr>
        </p:nvSpPr>
        <p:spPr>
          <a:xfrm>
            <a:off x="508001" y="2106386"/>
            <a:ext cx="6447501" cy="328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Epidemiology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Bimodal distribution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Peak ages 20-29 years and in elderly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Higher incidence in males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Risk factors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Familial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EBV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Higher socio-economic class</a:t>
            </a:r>
            <a:endParaRPr/>
          </a:p>
          <a:p>
            <a:pPr marL="34290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577" name="Google Shape;577;p49" descr="A close up of a 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7598" y="2183514"/>
            <a:ext cx="4766402" cy="290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0"/>
          <p:cNvSpPr txBox="1">
            <a:spLocks noGrp="1"/>
          </p:cNvSpPr>
          <p:nvPr>
            <p:ph type="body" idx="1"/>
          </p:nvPr>
        </p:nvSpPr>
        <p:spPr>
          <a:xfrm>
            <a:off x="450337" y="1343862"/>
            <a:ext cx="6447501" cy="3566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Presentation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Lymphadenopathy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Splenomegaly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 symptoms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Extra-nodal spread and BM involvement rare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34290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584" name="Google Shape;584;p50" descr="A close up of a fabric su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8633" y="3127169"/>
            <a:ext cx="3218259" cy="2392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5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8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Types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Classical HL (95% of cases)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Nodular sclerosis (70%)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Mixed cellularity (25%)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Lymphocyte-rich (5%)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Lymphocyte-depleted (&lt;1%)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Nodular lymphocyte-predominant HL (5% of cases). 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outcomes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By the end of this lecture you should be able to: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Describe the pathophysiology, epidemiology, presentation and management of: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ALL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CLL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Hodgkin lymphoma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Non-Hodgkin lymphoma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5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Treatment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Chemotherapy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Regime dependent on stage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Can be altered depending on response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Often ABVD (</a:t>
            </a:r>
            <a:r>
              <a:rPr lang="en-US">
                <a:solidFill>
                  <a:schemeClr val="dk1"/>
                </a:solidFill>
              </a:rPr>
              <a:t>doxorubicin, bleomycin, vinblastine, dacarbazine)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Radiotherapy</a:t>
            </a:r>
            <a:endParaRPr/>
          </a:p>
          <a:p>
            <a:pPr marL="34290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" name="Google Shape;604;p53"/>
          <p:cNvGrpSpPr/>
          <p:nvPr/>
        </p:nvGrpSpPr>
        <p:grpSpPr>
          <a:xfrm>
            <a:off x="1075225" y="2478608"/>
            <a:ext cx="5313577" cy="2909243"/>
            <a:chOff x="566828" y="917"/>
            <a:chExt cx="5313577" cy="2909243"/>
          </a:xfrm>
        </p:grpSpPr>
        <p:sp>
          <p:nvSpPr>
            <p:cNvPr id="605" name="Google Shape;605;p53"/>
            <p:cNvSpPr/>
            <p:nvPr/>
          </p:nvSpPr>
          <p:spPr>
            <a:xfrm>
              <a:off x="3223617" y="1203083"/>
              <a:ext cx="1454621" cy="5049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06" name="Google Shape;606;p53"/>
            <p:cNvSpPr/>
            <p:nvPr/>
          </p:nvSpPr>
          <p:spPr>
            <a:xfrm>
              <a:off x="1768995" y="1203083"/>
              <a:ext cx="1454621" cy="5049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07" name="Google Shape;607;p53"/>
            <p:cNvSpPr/>
            <p:nvPr/>
          </p:nvSpPr>
          <p:spPr>
            <a:xfrm>
              <a:off x="2021450" y="917"/>
              <a:ext cx="2404333" cy="1202166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3"/>
            <p:cNvSpPr txBox="1"/>
            <p:nvPr/>
          </p:nvSpPr>
          <p:spPr>
            <a:xfrm>
              <a:off x="2021450" y="917"/>
              <a:ext cx="2404333" cy="120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25" tIns="26025" rIns="26025" bIns="2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Lymphoma</a:t>
              </a:r>
              <a:endParaRPr/>
            </a:p>
          </p:txBody>
        </p:sp>
        <p:sp>
          <p:nvSpPr>
            <p:cNvPr id="609" name="Google Shape;609;p53"/>
            <p:cNvSpPr/>
            <p:nvPr/>
          </p:nvSpPr>
          <p:spPr>
            <a:xfrm>
              <a:off x="566828" y="1707994"/>
              <a:ext cx="2404333" cy="1202166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3"/>
            <p:cNvSpPr txBox="1"/>
            <p:nvPr/>
          </p:nvSpPr>
          <p:spPr>
            <a:xfrm>
              <a:off x="566828" y="1707994"/>
              <a:ext cx="2404333" cy="120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25" tIns="26025" rIns="26025" bIns="2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Non-Hodgkin</a:t>
              </a:r>
              <a:endParaRPr/>
            </a:p>
          </p:txBody>
        </p:sp>
        <p:sp>
          <p:nvSpPr>
            <p:cNvPr id="611" name="Google Shape;611;p53"/>
            <p:cNvSpPr/>
            <p:nvPr/>
          </p:nvSpPr>
          <p:spPr>
            <a:xfrm>
              <a:off x="3476072" y="1707994"/>
              <a:ext cx="2404333" cy="1202166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3"/>
            <p:cNvSpPr txBox="1"/>
            <p:nvPr/>
          </p:nvSpPr>
          <p:spPr>
            <a:xfrm>
              <a:off x="3476072" y="1707994"/>
              <a:ext cx="2404333" cy="120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25" tIns="26025" rIns="26025" bIns="2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Hodgkin</a:t>
              </a:r>
              <a:endParaRPr/>
            </a:p>
          </p:txBody>
        </p:sp>
      </p:grpSp>
      <p:sp>
        <p:nvSpPr>
          <p:cNvPr id="613" name="Google Shape;613;p53"/>
          <p:cNvSpPr/>
          <p:nvPr/>
        </p:nvSpPr>
        <p:spPr>
          <a:xfrm>
            <a:off x="933109" y="4135210"/>
            <a:ext cx="2510519" cy="1408340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" name="Google Shape;619;p54"/>
          <p:cNvGrpSpPr/>
          <p:nvPr/>
        </p:nvGrpSpPr>
        <p:grpSpPr>
          <a:xfrm>
            <a:off x="1075225" y="2478608"/>
            <a:ext cx="5313577" cy="2909243"/>
            <a:chOff x="566828" y="917"/>
            <a:chExt cx="5313577" cy="2909243"/>
          </a:xfrm>
        </p:grpSpPr>
        <p:sp>
          <p:nvSpPr>
            <p:cNvPr id="620" name="Google Shape;620;p54"/>
            <p:cNvSpPr/>
            <p:nvPr/>
          </p:nvSpPr>
          <p:spPr>
            <a:xfrm>
              <a:off x="3223617" y="1203083"/>
              <a:ext cx="1454621" cy="5049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21" name="Google Shape;621;p54"/>
            <p:cNvSpPr/>
            <p:nvPr/>
          </p:nvSpPr>
          <p:spPr>
            <a:xfrm>
              <a:off x="1768995" y="1203083"/>
              <a:ext cx="1454621" cy="5049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22" name="Google Shape;622;p54"/>
            <p:cNvSpPr/>
            <p:nvPr/>
          </p:nvSpPr>
          <p:spPr>
            <a:xfrm>
              <a:off x="2021450" y="917"/>
              <a:ext cx="2404333" cy="1202166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4"/>
            <p:cNvSpPr txBox="1"/>
            <p:nvPr/>
          </p:nvSpPr>
          <p:spPr>
            <a:xfrm>
              <a:off x="2021450" y="917"/>
              <a:ext cx="2404333" cy="120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Non-Hodgkin Lymphoma</a:t>
              </a:r>
              <a:endParaRPr/>
            </a:p>
          </p:txBody>
        </p:sp>
        <p:sp>
          <p:nvSpPr>
            <p:cNvPr id="624" name="Google Shape;624;p54"/>
            <p:cNvSpPr/>
            <p:nvPr/>
          </p:nvSpPr>
          <p:spPr>
            <a:xfrm>
              <a:off x="566828" y="1707994"/>
              <a:ext cx="2404333" cy="1202166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4"/>
            <p:cNvSpPr txBox="1"/>
            <p:nvPr/>
          </p:nvSpPr>
          <p:spPr>
            <a:xfrm>
              <a:off x="566828" y="1707994"/>
              <a:ext cx="2404333" cy="120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Low grade</a:t>
              </a:r>
              <a:endParaRPr/>
            </a:p>
          </p:txBody>
        </p:sp>
        <p:sp>
          <p:nvSpPr>
            <p:cNvPr id="626" name="Google Shape;626;p54"/>
            <p:cNvSpPr/>
            <p:nvPr/>
          </p:nvSpPr>
          <p:spPr>
            <a:xfrm>
              <a:off x="3476072" y="1707994"/>
              <a:ext cx="2404333" cy="1202166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4"/>
            <p:cNvSpPr txBox="1"/>
            <p:nvPr/>
          </p:nvSpPr>
          <p:spPr>
            <a:xfrm>
              <a:off x="3476072" y="1707994"/>
              <a:ext cx="2404333" cy="120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High grade</a:t>
              </a:r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Non-Hodgkin lymphoma</a:t>
            </a:r>
            <a:endParaRPr/>
          </a:p>
        </p:txBody>
      </p:sp>
      <p:sp>
        <p:nvSpPr>
          <p:cNvPr id="634" name="Google Shape;634;p55"/>
          <p:cNvSpPr txBox="1">
            <a:spLocks noGrp="1"/>
          </p:cNvSpPr>
          <p:nvPr>
            <p:ph type="body" idx="1"/>
          </p:nvPr>
        </p:nvSpPr>
        <p:spPr>
          <a:xfrm>
            <a:off x="628650" y="2032908"/>
            <a:ext cx="7886700" cy="379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Heterogenous group of malignancies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Epidemiology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Increasing prevelence with age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More common in males than in female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635" name="Google Shape;635;p55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1239" y="3529465"/>
            <a:ext cx="4488827" cy="2471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5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Associations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Infection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Epstein-Barr virus (EBV) with Burkitt's lymphoma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Human T-cell lymphotrophic virus type 1 with T-cell lymphoma 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Helicobacter pylori with gastric mucosa-associated lymphoid tissue (MALT)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Immunodeficiency states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Acquired e.g. HIV, post transplant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Inherited immunodeficiency e.g. Wiskott- Aldrich syndrome, ataxia-telangiectasia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Low grade NHL</a:t>
            </a:r>
            <a:endParaRPr/>
          </a:p>
        </p:txBody>
      </p:sp>
      <p:sp>
        <p:nvSpPr>
          <p:cNvPr id="649" name="Google Shape;649;p57"/>
          <p:cNvSpPr txBox="1">
            <a:spLocks noGrp="1"/>
          </p:cNvSpPr>
          <p:nvPr>
            <p:ph type="body" idx="1"/>
          </p:nvPr>
        </p:nvSpPr>
        <p:spPr>
          <a:xfrm>
            <a:off x="508001" y="2143126"/>
            <a:ext cx="6447501" cy="324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r>
              <a:rPr lang="en-US" sz="2035"/>
              <a:t>Follicular lymphoma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/>
              <a:t>Indolent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/>
              <a:t>Responds to treatment but is incurable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/>
              <a:t>Most common in middle and old age (median age 55)</a:t>
            </a:r>
            <a:endParaRPr/>
          </a:p>
          <a:p>
            <a:pPr marL="514350" lvl="1" indent="-65722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endParaRPr sz="1665"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Presentation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/>
              <a:t>Most commonly presents with painless lymphadenopathy 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/>
              <a:t>Effects of BM infiltration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/>
              <a:t>Constitutional symptoms</a:t>
            </a:r>
            <a:endParaRPr/>
          </a:p>
          <a:p>
            <a:pPr marL="514350" lvl="1" indent="-65722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endParaRPr sz="1665"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70% present with stage IV disease with BM involvement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15-20% is localized stage I or II disease</a:t>
            </a:r>
            <a:endParaRPr/>
          </a:p>
          <a:p>
            <a:pPr marL="514350" lvl="1" indent="-65722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endParaRPr sz="1665"/>
          </a:p>
          <a:p>
            <a:pPr marL="171450" lvl="0" indent="-48133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  <a:p>
            <a:pPr marL="171450" lvl="0" indent="-48133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8"/>
          <p:cNvSpPr txBox="1">
            <a:spLocks noGrp="1"/>
          </p:cNvSpPr>
          <p:nvPr>
            <p:ph type="body" idx="1"/>
          </p:nvPr>
        </p:nvSpPr>
        <p:spPr>
          <a:xfrm>
            <a:off x="508001" y="2081893"/>
            <a:ext cx="6447501" cy="330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Treatment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Watch and wait if asymptomatic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Radiotherapy (localized disease)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Chemotherapy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R-CHOP/R-CVP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Stem cell transplant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Median survival is 10 years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About 25% transform to high grade DLBCL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656" name="Google Shape;656;p58"/>
          <p:cNvSpPr txBox="1"/>
          <p:nvPr/>
        </p:nvSpPr>
        <p:spPr>
          <a:xfrm>
            <a:off x="5619051" y="2081893"/>
            <a:ext cx="305539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Indications for treatment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symptoms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Cytopenia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Bulky disease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Steady progression or threatened organ function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 of transformation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grade NHL</a:t>
            </a:r>
            <a:endParaRPr/>
          </a:p>
        </p:txBody>
      </p:sp>
      <p:sp>
        <p:nvSpPr>
          <p:cNvPr id="663" name="Google Shape;663;p5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Diffuse large B cell lymphoma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Most common lymphoma worldwide,30% of lymphomas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Male predominance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Increases with age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50% present with stage I or II disease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Constitutional symptoms in one third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Management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Treat with R-CHOP chemotherapy +/- radiotherapy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CNS directed therapy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0"/>
          <p:cNvSpPr txBox="1">
            <a:spLocks noGrp="1"/>
          </p:cNvSpPr>
          <p:nvPr>
            <p:ph type="title"/>
          </p:nvPr>
        </p:nvSpPr>
        <p:spPr>
          <a:xfrm>
            <a:off x="508001" y="131445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9" name="Google Shape;669;p60"/>
          <p:cNvGrpSpPr/>
          <p:nvPr/>
        </p:nvGrpSpPr>
        <p:grpSpPr>
          <a:xfrm>
            <a:off x="509184" y="2910365"/>
            <a:ext cx="6445659" cy="2045729"/>
            <a:chOff x="787" y="432674"/>
            <a:chExt cx="6445659" cy="2045729"/>
          </a:xfrm>
        </p:grpSpPr>
        <p:sp>
          <p:nvSpPr>
            <p:cNvPr id="670" name="Google Shape;670;p60"/>
            <p:cNvSpPr/>
            <p:nvPr/>
          </p:nvSpPr>
          <p:spPr>
            <a:xfrm>
              <a:off x="787" y="432674"/>
              <a:ext cx="2762425" cy="1754140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60"/>
            <p:cNvSpPr/>
            <p:nvPr/>
          </p:nvSpPr>
          <p:spPr>
            <a:xfrm>
              <a:off x="307723" y="724263"/>
              <a:ext cx="2762425" cy="175414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60"/>
            <p:cNvSpPr txBox="1"/>
            <p:nvPr/>
          </p:nvSpPr>
          <p:spPr>
            <a:xfrm>
              <a:off x="359100" y="775640"/>
              <a:ext cx="2659671" cy="1651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Questions ?</a:t>
              </a:r>
              <a:endParaRPr/>
            </a:p>
          </p:txBody>
        </p:sp>
        <p:sp>
          <p:nvSpPr>
            <p:cNvPr id="673" name="Google Shape;673;p60"/>
            <p:cNvSpPr/>
            <p:nvPr/>
          </p:nvSpPr>
          <p:spPr>
            <a:xfrm>
              <a:off x="3377085" y="432674"/>
              <a:ext cx="2762425" cy="1754140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60"/>
            <p:cNvSpPr/>
            <p:nvPr/>
          </p:nvSpPr>
          <p:spPr>
            <a:xfrm>
              <a:off x="3684021" y="724263"/>
              <a:ext cx="2762425" cy="175414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60"/>
            <p:cNvSpPr txBox="1"/>
            <p:nvPr/>
          </p:nvSpPr>
          <p:spPr>
            <a:xfrm>
              <a:off x="3735398" y="775640"/>
              <a:ext cx="2659671" cy="1651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Email: s.drummond1@nhs.net</a:t>
              </a:r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6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 (lymphoid malignancy)</a:t>
            </a:r>
            <a:endParaRPr/>
          </a:p>
        </p:txBody>
      </p:sp>
      <p:sp>
        <p:nvSpPr>
          <p:cNvPr id="681" name="Google Shape;681;p6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ALL and CLL films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Haematology Case Studies with Blood Cell Morphology and Pathophysiology</a:t>
            </a:r>
            <a:r>
              <a:rPr lang="en-US"/>
              <a:t>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Female patient (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https://www.docwirenews.com/docwire-pick/home-page-picks/young-patients-doctors-sensitive-topics/</a:t>
            </a:r>
            <a:r>
              <a:rPr lang="en-US"/>
              <a:t>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Cervical lymphadenopathy (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https://www.medicalnewstoday.com/articles/327203#treatments</a:t>
            </a:r>
            <a:r>
              <a:rPr lang="en-US"/>
              <a:t>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HL film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https://www.webpathology.com/image.asp?case=388&amp;n=5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PET CT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https://radiopaedia.org/cases/lymphoma-deauville-2-fdg-pet-ct-1?lang=gb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7"/>
          <p:cNvGrpSpPr/>
          <p:nvPr/>
        </p:nvGrpSpPr>
        <p:grpSpPr>
          <a:xfrm>
            <a:off x="245446" y="874271"/>
            <a:ext cx="8301060" cy="5203181"/>
            <a:chOff x="327261" y="22694"/>
            <a:chExt cx="11068080" cy="6937575"/>
          </a:xfrm>
        </p:grpSpPr>
        <p:cxnSp>
          <p:nvCxnSpPr>
            <p:cNvPr id="116" name="Google Shape;116;p17"/>
            <p:cNvCxnSpPr/>
            <p:nvPr/>
          </p:nvCxnSpPr>
          <p:spPr>
            <a:xfrm>
              <a:off x="3991458" y="5065279"/>
              <a:ext cx="1643163" cy="29645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17" name="Google Shape;117;p17"/>
            <p:cNvCxnSpPr/>
            <p:nvPr/>
          </p:nvCxnSpPr>
          <p:spPr>
            <a:xfrm>
              <a:off x="3973645" y="5344867"/>
              <a:ext cx="1608307" cy="784433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118" name="Google Shape;118;p17"/>
            <p:cNvGrpSpPr/>
            <p:nvPr/>
          </p:nvGrpSpPr>
          <p:grpSpPr>
            <a:xfrm>
              <a:off x="464394" y="3092757"/>
              <a:ext cx="1050346" cy="969800"/>
              <a:chOff x="838200" y="3135086"/>
              <a:chExt cx="1186543" cy="1094014"/>
            </a:xfrm>
          </p:grpSpPr>
          <p:sp>
            <p:nvSpPr>
              <p:cNvPr id="119" name="Google Shape;119;p17"/>
              <p:cNvSpPr/>
              <p:nvPr/>
            </p:nvSpPr>
            <p:spPr>
              <a:xfrm>
                <a:off x="838200" y="3135086"/>
                <a:ext cx="1186543" cy="1094014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7"/>
              <p:cNvSpPr/>
              <p:nvPr/>
            </p:nvSpPr>
            <p:spPr>
              <a:xfrm>
                <a:off x="952503" y="3363686"/>
                <a:ext cx="718457" cy="6368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21" name="Google Shape;121;p17"/>
            <p:cNvCxnSpPr/>
            <p:nvPr/>
          </p:nvCxnSpPr>
          <p:spPr>
            <a:xfrm>
              <a:off x="1414172" y="4222116"/>
              <a:ext cx="1461606" cy="633557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122" name="Google Shape;122;p17"/>
            <p:cNvGrpSpPr/>
            <p:nvPr/>
          </p:nvGrpSpPr>
          <p:grpSpPr>
            <a:xfrm>
              <a:off x="3001846" y="4639780"/>
              <a:ext cx="909471" cy="768157"/>
              <a:chOff x="3782783" y="3135086"/>
              <a:chExt cx="1050474" cy="1028700"/>
            </a:xfrm>
          </p:grpSpPr>
          <p:sp>
            <p:nvSpPr>
              <p:cNvPr id="123" name="Google Shape;123;p17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7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" name="Google Shape;125;p17"/>
            <p:cNvGrpSpPr/>
            <p:nvPr/>
          </p:nvGrpSpPr>
          <p:grpSpPr>
            <a:xfrm>
              <a:off x="5750468" y="5923576"/>
              <a:ext cx="868725" cy="763627"/>
              <a:chOff x="3782783" y="3135086"/>
              <a:chExt cx="1050474" cy="1028700"/>
            </a:xfrm>
          </p:grpSpPr>
          <p:sp>
            <p:nvSpPr>
              <p:cNvPr id="126" name="Google Shape;126;p17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7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" name="Google Shape;128;p17"/>
            <p:cNvGrpSpPr/>
            <p:nvPr/>
          </p:nvGrpSpPr>
          <p:grpSpPr>
            <a:xfrm>
              <a:off x="5790804" y="5007608"/>
              <a:ext cx="762897" cy="708242"/>
              <a:chOff x="3782783" y="3135086"/>
              <a:chExt cx="1050474" cy="1028700"/>
            </a:xfrm>
          </p:grpSpPr>
          <p:sp>
            <p:nvSpPr>
              <p:cNvPr id="129" name="Google Shape;129;p17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1" name="Google Shape;131;p17"/>
            <p:cNvSpPr txBox="1"/>
            <p:nvPr/>
          </p:nvSpPr>
          <p:spPr>
            <a:xfrm>
              <a:off x="327261" y="4133696"/>
              <a:ext cx="1807028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Stem cell</a:t>
              </a:r>
              <a:endParaRPr/>
            </a:p>
          </p:txBody>
        </p:sp>
        <p:sp>
          <p:nvSpPr>
            <p:cNvPr id="132" name="Google Shape;132;p17"/>
            <p:cNvSpPr txBox="1"/>
            <p:nvPr/>
          </p:nvSpPr>
          <p:spPr>
            <a:xfrm>
              <a:off x="3641812" y="5687525"/>
              <a:ext cx="1695447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Lymphoid precursors</a:t>
              </a:r>
              <a:endParaRPr/>
            </a:p>
          </p:txBody>
        </p:sp>
        <p:grpSp>
          <p:nvGrpSpPr>
            <p:cNvPr id="133" name="Google Shape;133;p17"/>
            <p:cNvGrpSpPr/>
            <p:nvPr/>
          </p:nvGrpSpPr>
          <p:grpSpPr>
            <a:xfrm>
              <a:off x="8117598" y="5101190"/>
              <a:ext cx="506661" cy="597026"/>
              <a:chOff x="3782783" y="3135086"/>
              <a:chExt cx="1050474" cy="1028700"/>
            </a:xfrm>
          </p:grpSpPr>
          <p:sp>
            <p:nvSpPr>
              <p:cNvPr id="134" name="Google Shape;134;p17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36" name="Google Shape;136;p17"/>
            <p:cNvCxnSpPr/>
            <p:nvPr/>
          </p:nvCxnSpPr>
          <p:spPr>
            <a:xfrm>
              <a:off x="6848584" y="5407937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37" name="Google Shape;137;p17"/>
            <p:cNvCxnSpPr/>
            <p:nvPr/>
          </p:nvCxnSpPr>
          <p:spPr>
            <a:xfrm>
              <a:off x="6864991" y="6349359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138" name="Google Shape;138;p17"/>
            <p:cNvGrpSpPr/>
            <p:nvPr/>
          </p:nvGrpSpPr>
          <p:grpSpPr>
            <a:xfrm>
              <a:off x="8164261" y="6083635"/>
              <a:ext cx="543061" cy="531449"/>
              <a:chOff x="3782783" y="3135086"/>
              <a:chExt cx="1050474" cy="1028700"/>
            </a:xfrm>
          </p:grpSpPr>
          <p:sp>
            <p:nvSpPr>
              <p:cNvPr id="139" name="Google Shape;139;p17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7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" name="Google Shape;141;p17"/>
            <p:cNvSpPr txBox="1"/>
            <p:nvPr/>
          </p:nvSpPr>
          <p:spPr>
            <a:xfrm>
              <a:off x="7957790" y="5721249"/>
              <a:ext cx="1695447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 lymphocytes</a:t>
              </a:r>
              <a:endParaRPr/>
            </a:p>
          </p:txBody>
        </p:sp>
        <p:sp>
          <p:nvSpPr>
            <p:cNvPr id="142" name="Google Shape;142;p17"/>
            <p:cNvSpPr txBox="1"/>
            <p:nvPr/>
          </p:nvSpPr>
          <p:spPr>
            <a:xfrm>
              <a:off x="7899704" y="6560160"/>
              <a:ext cx="1695447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 lymphocytes</a:t>
              </a:r>
              <a:endParaRPr/>
            </a:p>
          </p:txBody>
        </p:sp>
        <p:cxnSp>
          <p:nvCxnSpPr>
            <p:cNvPr id="143" name="Google Shape;143;p17"/>
            <p:cNvCxnSpPr/>
            <p:nvPr/>
          </p:nvCxnSpPr>
          <p:spPr>
            <a:xfrm>
              <a:off x="8771241" y="5407937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144" name="Google Shape;144;p17"/>
            <p:cNvGrpSpPr/>
            <p:nvPr/>
          </p:nvGrpSpPr>
          <p:grpSpPr>
            <a:xfrm>
              <a:off x="10075911" y="5106379"/>
              <a:ext cx="762897" cy="609471"/>
              <a:chOff x="10520146" y="3135086"/>
              <a:chExt cx="1530340" cy="1094014"/>
            </a:xfrm>
          </p:grpSpPr>
          <p:sp>
            <p:nvSpPr>
              <p:cNvPr id="145" name="Google Shape;145;p17"/>
              <p:cNvSpPr/>
              <p:nvPr/>
            </p:nvSpPr>
            <p:spPr>
              <a:xfrm>
                <a:off x="10520146" y="3135086"/>
                <a:ext cx="1530340" cy="1094014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7"/>
              <p:cNvSpPr/>
              <p:nvPr/>
            </p:nvSpPr>
            <p:spPr>
              <a:xfrm>
                <a:off x="10634449" y="3363686"/>
                <a:ext cx="718457" cy="6368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17"/>
            <p:cNvSpPr txBox="1"/>
            <p:nvPr/>
          </p:nvSpPr>
          <p:spPr>
            <a:xfrm>
              <a:off x="9878742" y="5759968"/>
              <a:ext cx="1516599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Plasma cells</a:t>
              </a:r>
              <a:endParaRPr/>
            </a:p>
          </p:txBody>
        </p:sp>
        <p:cxnSp>
          <p:nvCxnSpPr>
            <p:cNvPr id="148" name="Google Shape;148;p17"/>
            <p:cNvCxnSpPr/>
            <p:nvPr/>
          </p:nvCxnSpPr>
          <p:spPr>
            <a:xfrm rot="10800000" flipH="1">
              <a:off x="1516554" y="2491877"/>
              <a:ext cx="1274917" cy="695928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149" name="Google Shape;149;p17"/>
            <p:cNvGrpSpPr/>
            <p:nvPr/>
          </p:nvGrpSpPr>
          <p:grpSpPr>
            <a:xfrm>
              <a:off x="2791471" y="1720215"/>
              <a:ext cx="961972" cy="849078"/>
              <a:chOff x="838200" y="3135086"/>
              <a:chExt cx="1186543" cy="1094014"/>
            </a:xfrm>
          </p:grpSpPr>
          <p:sp>
            <p:nvSpPr>
              <p:cNvPr id="150" name="Google Shape;150;p17"/>
              <p:cNvSpPr/>
              <p:nvPr/>
            </p:nvSpPr>
            <p:spPr>
              <a:xfrm>
                <a:off x="838200" y="3135086"/>
                <a:ext cx="1186543" cy="1094014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7"/>
              <p:cNvSpPr/>
              <p:nvPr/>
            </p:nvSpPr>
            <p:spPr>
              <a:xfrm>
                <a:off x="952503" y="3363686"/>
                <a:ext cx="718457" cy="6368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152;p17"/>
            <p:cNvGrpSpPr/>
            <p:nvPr/>
          </p:nvGrpSpPr>
          <p:grpSpPr>
            <a:xfrm>
              <a:off x="5478754" y="22694"/>
              <a:ext cx="678044" cy="607579"/>
              <a:chOff x="3782783" y="3135086"/>
              <a:chExt cx="1050474" cy="1028700"/>
            </a:xfrm>
          </p:grpSpPr>
          <p:sp>
            <p:nvSpPr>
              <p:cNvPr id="153" name="Google Shape;153;p17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7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" name="Google Shape;155;p17"/>
            <p:cNvGrpSpPr/>
            <p:nvPr/>
          </p:nvGrpSpPr>
          <p:grpSpPr>
            <a:xfrm>
              <a:off x="5478754" y="775404"/>
              <a:ext cx="678044" cy="607579"/>
              <a:chOff x="3782783" y="3135086"/>
              <a:chExt cx="1050474" cy="1028700"/>
            </a:xfrm>
          </p:grpSpPr>
          <p:sp>
            <p:nvSpPr>
              <p:cNvPr id="156" name="Google Shape;156;p17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7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17"/>
            <p:cNvGrpSpPr/>
            <p:nvPr/>
          </p:nvGrpSpPr>
          <p:grpSpPr>
            <a:xfrm>
              <a:off x="5478754" y="1558185"/>
              <a:ext cx="678044" cy="607579"/>
              <a:chOff x="3782783" y="3135086"/>
              <a:chExt cx="1050474" cy="1028700"/>
            </a:xfrm>
          </p:grpSpPr>
          <p:sp>
            <p:nvSpPr>
              <p:cNvPr id="159" name="Google Shape;159;p17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7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17"/>
            <p:cNvGrpSpPr/>
            <p:nvPr/>
          </p:nvGrpSpPr>
          <p:grpSpPr>
            <a:xfrm>
              <a:off x="5489508" y="2356859"/>
              <a:ext cx="678044" cy="607579"/>
              <a:chOff x="3782783" y="3135086"/>
              <a:chExt cx="1050474" cy="1028700"/>
            </a:xfrm>
          </p:grpSpPr>
          <p:sp>
            <p:nvSpPr>
              <p:cNvPr id="162" name="Google Shape;162;p17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p17"/>
            <p:cNvGrpSpPr/>
            <p:nvPr/>
          </p:nvGrpSpPr>
          <p:grpSpPr>
            <a:xfrm>
              <a:off x="5478754" y="3125210"/>
              <a:ext cx="678044" cy="607579"/>
              <a:chOff x="3782783" y="3135086"/>
              <a:chExt cx="1050474" cy="1028700"/>
            </a:xfrm>
          </p:grpSpPr>
          <p:sp>
            <p:nvSpPr>
              <p:cNvPr id="165" name="Google Shape;165;p17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17"/>
            <p:cNvGrpSpPr/>
            <p:nvPr/>
          </p:nvGrpSpPr>
          <p:grpSpPr>
            <a:xfrm>
              <a:off x="5478754" y="3905179"/>
              <a:ext cx="678044" cy="607579"/>
              <a:chOff x="3782783" y="3135086"/>
              <a:chExt cx="1050474" cy="1028700"/>
            </a:xfrm>
          </p:grpSpPr>
          <p:sp>
            <p:nvSpPr>
              <p:cNvPr id="168" name="Google Shape;168;p17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70" name="Google Shape;170;p17"/>
            <p:cNvCxnSpPr/>
            <p:nvPr/>
          </p:nvCxnSpPr>
          <p:spPr>
            <a:xfrm>
              <a:off x="6601915" y="370417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71" name="Google Shape;171;p17"/>
            <p:cNvCxnSpPr/>
            <p:nvPr/>
          </p:nvCxnSpPr>
          <p:spPr>
            <a:xfrm>
              <a:off x="6603695" y="1079193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72" name="Google Shape;172;p17"/>
            <p:cNvCxnSpPr/>
            <p:nvPr/>
          </p:nvCxnSpPr>
          <p:spPr>
            <a:xfrm>
              <a:off x="6603695" y="1881188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73" name="Google Shape;173;p17"/>
            <p:cNvCxnSpPr/>
            <p:nvPr/>
          </p:nvCxnSpPr>
          <p:spPr>
            <a:xfrm>
              <a:off x="6589148" y="2677139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74" name="Google Shape;174;p17"/>
            <p:cNvCxnSpPr/>
            <p:nvPr/>
          </p:nvCxnSpPr>
          <p:spPr>
            <a:xfrm>
              <a:off x="6601915" y="3429000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75" name="Google Shape;175;p17"/>
            <p:cNvCxnSpPr/>
            <p:nvPr/>
          </p:nvCxnSpPr>
          <p:spPr>
            <a:xfrm>
              <a:off x="6603695" y="4208968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pic>
          <p:nvPicPr>
            <p:cNvPr id="176" name="Google Shape;176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04979" y="37665"/>
              <a:ext cx="565950" cy="565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17"/>
            <p:cNvSpPr txBox="1"/>
            <p:nvPr/>
          </p:nvSpPr>
          <p:spPr>
            <a:xfrm>
              <a:off x="8576757" y="102813"/>
              <a:ext cx="1716836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Red cells</a:t>
              </a:r>
              <a:endParaRPr/>
            </a:p>
          </p:txBody>
        </p:sp>
        <p:pic>
          <p:nvPicPr>
            <p:cNvPr id="178" name="Google Shape;178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25196" y="737776"/>
              <a:ext cx="671015" cy="645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17"/>
            <p:cNvSpPr txBox="1"/>
            <p:nvPr/>
          </p:nvSpPr>
          <p:spPr>
            <a:xfrm>
              <a:off x="8580966" y="875713"/>
              <a:ext cx="1363661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Neutrophils</a:t>
              </a:r>
              <a:endParaRPr/>
            </a:p>
          </p:txBody>
        </p:sp>
        <p:pic>
          <p:nvPicPr>
            <p:cNvPr id="180" name="Google Shape;180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30797" y="1579225"/>
              <a:ext cx="573569" cy="5365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17"/>
            <p:cNvSpPr txBox="1"/>
            <p:nvPr/>
          </p:nvSpPr>
          <p:spPr>
            <a:xfrm>
              <a:off x="8564788" y="1711766"/>
              <a:ext cx="1362717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Monocytes</a:t>
              </a:r>
              <a:endParaRPr/>
            </a:p>
          </p:txBody>
        </p:sp>
        <p:sp>
          <p:nvSpPr>
            <p:cNvPr id="182" name="Google Shape;182;p17"/>
            <p:cNvSpPr txBox="1"/>
            <p:nvPr/>
          </p:nvSpPr>
          <p:spPr>
            <a:xfrm>
              <a:off x="8586258" y="2499718"/>
              <a:ext cx="1200035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Basophils</a:t>
              </a:r>
              <a:endParaRPr/>
            </a:p>
          </p:txBody>
        </p:sp>
        <p:pic>
          <p:nvPicPr>
            <p:cNvPr id="183" name="Google Shape;183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17020" y="2478176"/>
              <a:ext cx="603525" cy="408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17"/>
            <p:cNvSpPr txBox="1"/>
            <p:nvPr/>
          </p:nvSpPr>
          <p:spPr>
            <a:xfrm>
              <a:off x="8555378" y="3228355"/>
              <a:ext cx="1358756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Eosinophils</a:t>
              </a:r>
              <a:endParaRPr/>
            </a:p>
          </p:txBody>
        </p:sp>
        <p:pic>
          <p:nvPicPr>
            <p:cNvPr id="185" name="Google Shape;185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51396" y="3195629"/>
              <a:ext cx="569149" cy="437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859713" y="4071158"/>
              <a:ext cx="566684" cy="3000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17"/>
            <p:cNvSpPr txBox="1"/>
            <p:nvPr/>
          </p:nvSpPr>
          <p:spPr>
            <a:xfrm>
              <a:off x="8583578" y="4030925"/>
              <a:ext cx="1200035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Platelets</a:t>
              </a:r>
              <a:endParaRPr/>
            </a:p>
          </p:txBody>
        </p:sp>
        <p:sp>
          <p:nvSpPr>
            <p:cNvPr id="188" name="Google Shape;188;p17"/>
            <p:cNvSpPr txBox="1"/>
            <p:nvPr/>
          </p:nvSpPr>
          <p:spPr>
            <a:xfrm>
              <a:off x="2606470" y="674247"/>
              <a:ext cx="1404012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Myeloid precursors</a:t>
              </a:r>
              <a:endParaRPr/>
            </a:p>
          </p:txBody>
        </p:sp>
        <p:cxnSp>
          <p:nvCxnSpPr>
            <p:cNvPr id="189" name="Google Shape;189;p17"/>
            <p:cNvCxnSpPr/>
            <p:nvPr/>
          </p:nvCxnSpPr>
          <p:spPr>
            <a:xfrm rot="10800000" flipH="1">
              <a:off x="3755380" y="524144"/>
              <a:ext cx="1581879" cy="1239954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90" name="Google Shape;190;p17"/>
            <p:cNvCxnSpPr/>
            <p:nvPr/>
          </p:nvCxnSpPr>
          <p:spPr>
            <a:xfrm rot="10800000" flipH="1">
              <a:off x="3838198" y="1180324"/>
              <a:ext cx="1555801" cy="79050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91" name="Google Shape;191;p17"/>
            <p:cNvCxnSpPr/>
            <p:nvPr/>
          </p:nvCxnSpPr>
          <p:spPr>
            <a:xfrm rot="10800000" flipH="1">
              <a:off x="3842523" y="1924870"/>
              <a:ext cx="1494736" cy="219884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92" name="Google Shape;192;p17"/>
            <p:cNvCxnSpPr/>
            <p:nvPr/>
          </p:nvCxnSpPr>
          <p:spPr>
            <a:xfrm>
              <a:off x="3850056" y="2270175"/>
              <a:ext cx="1543943" cy="390473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93" name="Google Shape;193;p17"/>
            <p:cNvCxnSpPr/>
            <p:nvPr/>
          </p:nvCxnSpPr>
          <p:spPr>
            <a:xfrm>
              <a:off x="3769677" y="2515590"/>
              <a:ext cx="1624322" cy="841014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94" name="Google Shape;194;p17"/>
            <p:cNvCxnSpPr/>
            <p:nvPr/>
          </p:nvCxnSpPr>
          <p:spPr>
            <a:xfrm>
              <a:off x="3628346" y="2603754"/>
              <a:ext cx="1799148" cy="149126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Thank you</a:t>
            </a:r>
          </a:p>
          <a:p>
            <a:r>
              <a:rPr lang="en-GB" sz="2400" dirty="0"/>
              <a:t>Please fill out the feedback form for your certificate of learning</a:t>
            </a:r>
          </a:p>
        </p:txBody>
      </p:sp>
    </p:spTree>
    <p:extLst>
      <p:ext uri="{BB962C8B-B14F-4D97-AF65-F5344CB8AC3E}">
        <p14:creationId xmlns:p14="http://schemas.microsoft.com/office/powerpoint/2010/main" val="13053042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 touch!</a:t>
            </a:r>
            <a:endParaRPr/>
          </a:p>
        </p:txBody>
      </p:sp>
      <p:sp>
        <p:nvSpPr>
          <p:cNvPr id="330" name="Google Shape;330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Website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www.quackmeded.co.uk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Email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 dirty="0" err="1">
                <a:solidFill>
                  <a:schemeClr val="hlink"/>
                </a:solidFill>
              </a:rPr>
              <a:t>ggc.</a:t>
            </a:r>
            <a:r>
              <a:rPr lang="en-US" u="sng" err="1">
                <a:solidFill>
                  <a:schemeClr val="hlink"/>
                </a:solidFill>
              </a:rPr>
              <a:t>quackmeded</a:t>
            </a:r>
            <a:r>
              <a:rPr lang="en-US" u="sng">
                <a:solidFill>
                  <a:schemeClr val="hlink"/>
                </a:solidFill>
              </a:rPr>
              <a:t>@nhs.scot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Social Media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Twitter: @QUACK_ Med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Facebook: QUACK education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Lymphoid malignancies</a:t>
            </a:r>
            <a:endParaRPr/>
          </a:p>
        </p:txBody>
      </p:sp>
      <p:grpSp>
        <p:nvGrpSpPr>
          <p:cNvPr id="201" name="Google Shape;201;p18"/>
          <p:cNvGrpSpPr/>
          <p:nvPr/>
        </p:nvGrpSpPr>
        <p:grpSpPr>
          <a:xfrm>
            <a:off x="557809" y="3208054"/>
            <a:ext cx="8455563" cy="2755171"/>
            <a:chOff x="743745" y="3134406"/>
            <a:chExt cx="11274084" cy="3673560"/>
          </a:xfrm>
        </p:grpSpPr>
        <p:cxnSp>
          <p:nvCxnSpPr>
            <p:cNvPr id="202" name="Google Shape;202;p18"/>
            <p:cNvCxnSpPr/>
            <p:nvPr/>
          </p:nvCxnSpPr>
          <p:spPr>
            <a:xfrm>
              <a:off x="4603513" y="3690258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03" name="Google Shape;203;p18"/>
            <p:cNvCxnSpPr/>
            <p:nvPr/>
          </p:nvCxnSpPr>
          <p:spPr>
            <a:xfrm>
              <a:off x="4302573" y="4274680"/>
              <a:ext cx="1404012" cy="815322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204" name="Google Shape;204;p18"/>
            <p:cNvGrpSpPr/>
            <p:nvPr/>
          </p:nvGrpSpPr>
          <p:grpSpPr>
            <a:xfrm>
              <a:off x="743745" y="3134406"/>
              <a:ext cx="1186543" cy="1094014"/>
              <a:chOff x="838200" y="3135086"/>
              <a:chExt cx="1186543" cy="1094014"/>
            </a:xfrm>
          </p:grpSpPr>
          <p:sp>
            <p:nvSpPr>
              <p:cNvPr id="205" name="Google Shape;205;p18"/>
              <p:cNvSpPr/>
              <p:nvPr/>
            </p:nvSpPr>
            <p:spPr>
              <a:xfrm>
                <a:off x="838200" y="3135086"/>
                <a:ext cx="1186543" cy="1094014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6" name="Google Shape;206;p18"/>
              <p:cNvSpPr/>
              <p:nvPr/>
            </p:nvSpPr>
            <p:spPr>
              <a:xfrm>
                <a:off x="952503" y="3363686"/>
                <a:ext cx="718457" cy="6368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07" name="Google Shape;207;p18"/>
            <p:cNvCxnSpPr/>
            <p:nvPr/>
          </p:nvCxnSpPr>
          <p:spPr>
            <a:xfrm>
              <a:off x="2068288" y="3700729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208" name="Google Shape;208;p18"/>
            <p:cNvGrpSpPr/>
            <p:nvPr/>
          </p:nvGrpSpPr>
          <p:grpSpPr>
            <a:xfrm>
              <a:off x="3368307" y="3196995"/>
              <a:ext cx="1050474" cy="1028700"/>
              <a:chOff x="3782783" y="3135086"/>
              <a:chExt cx="1050474" cy="1028700"/>
            </a:xfrm>
          </p:grpSpPr>
          <p:sp>
            <p:nvSpPr>
              <p:cNvPr id="209" name="Google Shape;209;p18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0" name="Google Shape;210;p18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11" name="Google Shape;211;p18"/>
            <p:cNvGrpSpPr/>
            <p:nvPr/>
          </p:nvGrpSpPr>
          <p:grpSpPr>
            <a:xfrm>
              <a:off x="5802086" y="4931230"/>
              <a:ext cx="1050474" cy="1028700"/>
              <a:chOff x="3782783" y="3135086"/>
              <a:chExt cx="1050474" cy="1028700"/>
            </a:xfrm>
          </p:grpSpPr>
          <p:sp>
            <p:nvSpPr>
              <p:cNvPr id="212" name="Google Shape;212;p18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3" name="Google Shape;213;p18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14" name="Google Shape;214;p18"/>
            <p:cNvGrpSpPr/>
            <p:nvPr/>
          </p:nvGrpSpPr>
          <p:grpSpPr>
            <a:xfrm>
              <a:off x="5802086" y="3229715"/>
              <a:ext cx="1050474" cy="1028700"/>
              <a:chOff x="3782783" y="3135086"/>
              <a:chExt cx="1050474" cy="1028700"/>
            </a:xfrm>
          </p:grpSpPr>
          <p:sp>
            <p:nvSpPr>
              <p:cNvPr id="215" name="Google Shape;215;p18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6" name="Google Shape;216;p18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17" name="Google Shape;217;p18"/>
            <p:cNvSpPr txBox="1"/>
            <p:nvPr/>
          </p:nvSpPr>
          <p:spPr>
            <a:xfrm>
              <a:off x="767446" y="4457700"/>
              <a:ext cx="1807028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Stem cell</a:t>
              </a:r>
              <a:endParaRPr/>
            </a:p>
          </p:txBody>
        </p:sp>
        <p:sp>
          <p:nvSpPr>
            <p:cNvPr id="218" name="Google Shape;218;p18"/>
            <p:cNvSpPr txBox="1"/>
            <p:nvPr/>
          </p:nvSpPr>
          <p:spPr>
            <a:xfrm>
              <a:off x="4729844" y="3902530"/>
              <a:ext cx="1695447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Lymphoid precursors</a:t>
              </a:r>
              <a:endParaRPr/>
            </a:p>
          </p:txBody>
        </p:sp>
        <p:grpSp>
          <p:nvGrpSpPr>
            <p:cNvPr id="219" name="Google Shape;219;p18"/>
            <p:cNvGrpSpPr/>
            <p:nvPr/>
          </p:nvGrpSpPr>
          <p:grpSpPr>
            <a:xfrm>
              <a:off x="8335930" y="3341441"/>
              <a:ext cx="762897" cy="754504"/>
              <a:chOff x="3782783" y="3135086"/>
              <a:chExt cx="1050474" cy="1028700"/>
            </a:xfrm>
          </p:grpSpPr>
          <p:sp>
            <p:nvSpPr>
              <p:cNvPr id="220" name="Google Shape;220;p18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1" name="Google Shape;221;p18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22" name="Google Shape;222;p18"/>
            <p:cNvCxnSpPr/>
            <p:nvPr/>
          </p:nvCxnSpPr>
          <p:spPr>
            <a:xfrm>
              <a:off x="7037292" y="3690258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23" name="Google Shape;223;p18"/>
            <p:cNvCxnSpPr/>
            <p:nvPr/>
          </p:nvCxnSpPr>
          <p:spPr>
            <a:xfrm>
              <a:off x="7037292" y="5445580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224" name="Google Shape;224;p18"/>
            <p:cNvGrpSpPr/>
            <p:nvPr/>
          </p:nvGrpSpPr>
          <p:grpSpPr>
            <a:xfrm>
              <a:off x="8335929" y="5090002"/>
              <a:ext cx="762897" cy="754504"/>
              <a:chOff x="3782783" y="3135086"/>
              <a:chExt cx="1050474" cy="1028700"/>
            </a:xfrm>
          </p:grpSpPr>
          <p:sp>
            <p:nvSpPr>
              <p:cNvPr id="225" name="Google Shape;225;p18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6" name="Google Shape;226;p18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27" name="Google Shape;227;p18"/>
            <p:cNvSpPr txBox="1"/>
            <p:nvPr/>
          </p:nvSpPr>
          <p:spPr>
            <a:xfrm>
              <a:off x="8114977" y="4264227"/>
              <a:ext cx="1958983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 lymphocytes</a:t>
              </a:r>
              <a:endParaRPr/>
            </a:p>
          </p:txBody>
        </p:sp>
        <p:sp>
          <p:nvSpPr>
            <p:cNvPr id="228" name="Google Shape;228;p18"/>
            <p:cNvSpPr txBox="1"/>
            <p:nvPr/>
          </p:nvSpPr>
          <p:spPr>
            <a:xfrm>
              <a:off x="8114977" y="5946192"/>
              <a:ext cx="1958983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 lymphocytes</a:t>
              </a:r>
              <a:endParaRPr/>
            </a:p>
          </p:txBody>
        </p:sp>
        <p:cxnSp>
          <p:nvCxnSpPr>
            <p:cNvPr id="229" name="Google Shape;229;p18"/>
            <p:cNvCxnSpPr/>
            <p:nvPr/>
          </p:nvCxnSpPr>
          <p:spPr>
            <a:xfrm>
              <a:off x="9304238" y="3690258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230" name="Google Shape;230;p18"/>
            <p:cNvGrpSpPr/>
            <p:nvPr/>
          </p:nvGrpSpPr>
          <p:grpSpPr>
            <a:xfrm>
              <a:off x="10589844" y="3334102"/>
              <a:ext cx="1374320" cy="754485"/>
              <a:chOff x="10520146" y="3135086"/>
              <a:chExt cx="1530340" cy="1094014"/>
            </a:xfrm>
          </p:grpSpPr>
          <p:sp>
            <p:nvSpPr>
              <p:cNvPr id="231" name="Google Shape;231;p18"/>
              <p:cNvSpPr/>
              <p:nvPr/>
            </p:nvSpPr>
            <p:spPr>
              <a:xfrm>
                <a:off x="10520146" y="3135086"/>
                <a:ext cx="1530340" cy="1094014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2" name="Google Shape;232;p18"/>
              <p:cNvSpPr/>
              <p:nvPr/>
            </p:nvSpPr>
            <p:spPr>
              <a:xfrm>
                <a:off x="10634449" y="3363686"/>
                <a:ext cx="718457" cy="6368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33" name="Google Shape;233;p18"/>
            <p:cNvSpPr txBox="1"/>
            <p:nvPr/>
          </p:nvSpPr>
          <p:spPr>
            <a:xfrm>
              <a:off x="10501230" y="4274680"/>
              <a:ext cx="1516599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Plasma cells</a:t>
              </a:r>
              <a:endParaRPr/>
            </a:p>
          </p:txBody>
        </p:sp>
      </p:grpSp>
      <p:sp>
        <p:nvSpPr>
          <p:cNvPr id="234" name="Google Shape;234;p18"/>
          <p:cNvSpPr txBox="1"/>
          <p:nvPr/>
        </p:nvSpPr>
        <p:spPr>
          <a:xfrm>
            <a:off x="5918941" y="2092043"/>
            <a:ext cx="1285530" cy="646331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Lymphoma</a:t>
            </a:r>
            <a:endParaRPr/>
          </a:p>
        </p:txBody>
      </p:sp>
      <p:sp>
        <p:nvSpPr>
          <p:cNvPr id="235" name="Google Shape;235;p18"/>
          <p:cNvSpPr txBox="1"/>
          <p:nvPr/>
        </p:nvSpPr>
        <p:spPr>
          <a:xfrm>
            <a:off x="1442186" y="2248096"/>
            <a:ext cx="3565748" cy="369332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Lymphoid malignancies</a:t>
            </a:r>
            <a:endParaRPr/>
          </a:p>
        </p:txBody>
      </p:sp>
      <p:cxnSp>
        <p:nvCxnSpPr>
          <p:cNvPr id="242" name="Google Shape;242;p19"/>
          <p:cNvCxnSpPr/>
          <p:nvPr/>
        </p:nvCxnSpPr>
        <p:spPr>
          <a:xfrm>
            <a:off x="3226930" y="4063260"/>
            <a:ext cx="1053009" cy="61149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243" name="Google Shape;243;p19"/>
          <p:cNvGrpSpPr/>
          <p:nvPr/>
        </p:nvGrpSpPr>
        <p:grpSpPr>
          <a:xfrm>
            <a:off x="557809" y="3208054"/>
            <a:ext cx="8455563" cy="2478173"/>
            <a:chOff x="743745" y="3134406"/>
            <a:chExt cx="11274084" cy="3304229"/>
          </a:xfrm>
        </p:grpSpPr>
        <p:cxnSp>
          <p:nvCxnSpPr>
            <p:cNvPr id="244" name="Google Shape;244;p19"/>
            <p:cNvCxnSpPr/>
            <p:nvPr/>
          </p:nvCxnSpPr>
          <p:spPr>
            <a:xfrm>
              <a:off x="4603513" y="3690258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245" name="Google Shape;245;p19"/>
            <p:cNvGrpSpPr/>
            <p:nvPr/>
          </p:nvGrpSpPr>
          <p:grpSpPr>
            <a:xfrm>
              <a:off x="743745" y="3134406"/>
              <a:ext cx="1186543" cy="1094014"/>
              <a:chOff x="838200" y="3135086"/>
              <a:chExt cx="1186543" cy="1094014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838200" y="3135086"/>
                <a:ext cx="1186543" cy="1094014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952503" y="3363686"/>
                <a:ext cx="718457" cy="6368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48" name="Google Shape;248;p19"/>
            <p:cNvCxnSpPr/>
            <p:nvPr/>
          </p:nvCxnSpPr>
          <p:spPr>
            <a:xfrm>
              <a:off x="2068288" y="3700729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249" name="Google Shape;249;p19"/>
            <p:cNvGrpSpPr/>
            <p:nvPr/>
          </p:nvGrpSpPr>
          <p:grpSpPr>
            <a:xfrm>
              <a:off x="3368307" y="3196995"/>
              <a:ext cx="1050474" cy="1028700"/>
              <a:chOff x="3782783" y="3135086"/>
              <a:chExt cx="1050474" cy="1028700"/>
            </a:xfrm>
          </p:grpSpPr>
          <p:sp>
            <p:nvSpPr>
              <p:cNvPr id="250" name="Google Shape;250;p19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52" name="Google Shape;252;p19"/>
            <p:cNvGrpSpPr/>
            <p:nvPr/>
          </p:nvGrpSpPr>
          <p:grpSpPr>
            <a:xfrm>
              <a:off x="5802086" y="4931230"/>
              <a:ext cx="1050474" cy="1028700"/>
              <a:chOff x="3782783" y="3135086"/>
              <a:chExt cx="1050474" cy="1028700"/>
            </a:xfrm>
          </p:grpSpPr>
          <p:sp>
            <p:nvSpPr>
              <p:cNvPr id="253" name="Google Shape;253;p19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4" name="Google Shape;254;p19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55" name="Google Shape;255;p19"/>
            <p:cNvGrpSpPr/>
            <p:nvPr/>
          </p:nvGrpSpPr>
          <p:grpSpPr>
            <a:xfrm>
              <a:off x="5802086" y="3229715"/>
              <a:ext cx="1050474" cy="1028700"/>
              <a:chOff x="3782783" y="3135086"/>
              <a:chExt cx="1050474" cy="1028700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58" name="Google Shape;258;p19"/>
            <p:cNvSpPr txBox="1"/>
            <p:nvPr/>
          </p:nvSpPr>
          <p:spPr>
            <a:xfrm>
              <a:off x="767446" y="4457700"/>
              <a:ext cx="1807028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Stem cell</a:t>
              </a:r>
              <a:endParaRPr/>
            </a:p>
          </p:txBody>
        </p:sp>
        <p:sp>
          <p:nvSpPr>
            <p:cNvPr id="259" name="Google Shape;259;p19"/>
            <p:cNvSpPr txBox="1"/>
            <p:nvPr/>
          </p:nvSpPr>
          <p:spPr>
            <a:xfrm>
              <a:off x="4729844" y="3902530"/>
              <a:ext cx="1695447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Lymphoid precursors</a:t>
              </a:r>
              <a:endParaRPr/>
            </a:p>
          </p:txBody>
        </p:sp>
        <p:grpSp>
          <p:nvGrpSpPr>
            <p:cNvPr id="260" name="Google Shape;260;p19"/>
            <p:cNvGrpSpPr/>
            <p:nvPr/>
          </p:nvGrpSpPr>
          <p:grpSpPr>
            <a:xfrm>
              <a:off x="8335930" y="3341441"/>
              <a:ext cx="762897" cy="754504"/>
              <a:chOff x="3782783" y="3135086"/>
              <a:chExt cx="1050474" cy="1028700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2" name="Google Shape;262;p19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63" name="Google Shape;263;p19"/>
            <p:cNvCxnSpPr/>
            <p:nvPr/>
          </p:nvCxnSpPr>
          <p:spPr>
            <a:xfrm>
              <a:off x="7037292" y="3690258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64" name="Google Shape;264;p19"/>
            <p:cNvCxnSpPr/>
            <p:nvPr/>
          </p:nvCxnSpPr>
          <p:spPr>
            <a:xfrm>
              <a:off x="7037292" y="5445580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265" name="Google Shape;265;p19"/>
            <p:cNvGrpSpPr/>
            <p:nvPr/>
          </p:nvGrpSpPr>
          <p:grpSpPr>
            <a:xfrm>
              <a:off x="8335929" y="5090002"/>
              <a:ext cx="762897" cy="754504"/>
              <a:chOff x="3782783" y="3135086"/>
              <a:chExt cx="1050474" cy="1028700"/>
            </a:xfrm>
          </p:grpSpPr>
          <p:sp>
            <p:nvSpPr>
              <p:cNvPr id="266" name="Google Shape;266;p19"/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68" name="Google Shape;268;p19"/>
            <p:cNvSpPr txBox="1"/>
            <p:nvPr/>
          </p:nvSpPr>
          <p:spPr>
            <a:xfrm>
              <a:off x="8114977" y="4264227"/>
              <a:ext cx="2386253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 lymphocytes</a:t>
              </a:r>
              <a:endParaRPr/>
            </a:p>
          </p:txBody>
        </p:sp>
        <p:sp>
          <p:nvSpPr>
            <p:cNvPr id="269" name="Google Shape;269;p19"/>
            <p:cNvSpPr txBox="1"/>
            <p:nvPr/>
          </p:nvSpPr>
          <p:spPr>
            <a:xfrm>
              <a:off x="8049662" y="5946192"/>
              <a:ext cx="2154272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 lymphocytes</a:t>
              </a:r>
              <a:endParaRPr/>
            </a:p>
          </p:txBody>
        </p:sp>
        <p:cxnSp>
          <p:nvCxnSpPr>
            <p:cNvPr id="270" name="Google Shape;270;p19"/>
            <p:cNvCxnSpPr/>
            <p:nvPr/>
          </p:nvCxnSpPr>
          <p:spPr>
            <a:xfrm>
              <a:off x="9304238" y="3690258"/>
              <a:ext cx="1012371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271" name="Google Shape;271;p19"/>
            <p:cNvGrpSpPr/>
            <p:nvPr/>
          </p:nvGrpSpPr>
          <p:grpSpPr>
            <a:xfrm>
              <a:off x="10589844" y="3334102"/>
              <a:ext cx="1374320" cy="754485"/>
              <a:chOff x="10520146" y="3135086"/>
              <a:chExt cx="1530340" cy="1094014"/>
            </a:xfrm>
          </p:grpSpPr>
          <p:sp>
            <p:nvSpPr>
              <p:cNvPr id="272" name="Google Shape;272;p19"/>
              <p:cNvSpPr/>
              <p:nvPr/>
            </p:nvSpPr>
            <p:spPr>
              <a:xfrm>
                <a:off x="10520146" y="3135086"/>
                <a:ext cx="1530340" cy="1094014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10634449" y="3363686"/>
                <a:ext cx="718457" cy="6368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74" name="Google Shape;274;p19"/>
            <p:cNvSpPr txBox="1"/>
            <p:nvPr/>
          </p:nvSpPr>
          <p:spPr>
            <a:xfrm>
              <a:off x="10501230" y="4274680"/>
              <a:ext cx="1516599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Plasma cells</a:t>
              </a:r>
              <a:endParaRPr/>
            </a:p>
          </p:txBody>
        </p:sp>
      </p:grpSp>
      <p:sp>
        <p:nvSpPr>
          <p:cNvPr id="275" name="Google Shape;275;p19"/>
          <p:cNvSpPr txBox="1"/>
          <p:nvPr/>
        </p:nvSpPr>
        <p:spPr>
          <a:xfrm>
            <a:off x="1442186" y="2248096"/>
            <a:ext cx="3565748" cy="369332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Acute lymphoblastic leukaemia</a:t>
            </a:r>
            <a:endParaRPr/>
          </a:p>
        </p:txBody>
      </p:sp>
      <p:sp>
        <p:nvSpPr>
          <p:cNvPr id="282" name="Google Shape;282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Neoplastic proliferation of lymphoid precursors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Increased proliferation but failure of differentiation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Epidemiology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Most common malignancy in children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Median age 3.5 years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283" name="Google Shape;283;p20" descr="A picture containing screensho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9940" y="3238294"/>
            <a:ext cx="4277861" cy="2762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Acute lymphoblastic leukaemia</a:t>
            </a:r>
            <a:endParaRPr/>
          </a:p>
        </p:txBody>
      </p:sp>
      <p:sp>
        <p:nvSpPr>
          <p:cNvPr id="290" name="Google Shape;290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Aetiology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Unknown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Congenital predisposition e.g. Down Syndrome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What are the presenting features of ALL?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CK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2959</Words>
  <Application>Microsoft Office PowerPoint</Application>
  <PresentationFormat>On-screen Show (4:3)</PresentationFormat>
  <Paragraphs>618</Paragraphs>
  <Slides>51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Times New Roman</vt:lpstr>
      <vt:lpstr>QUACK theme</vt:lpstr>
      <vt:lpstr>Lymphoid Malignancies</vt:lpstr>
      <vt:lpstr>Disclaimer*</vt:lpstr>
      <vt:lpstr>Overview</vt:lpstr>
      <vt:lpstr>Learning outcomes</vt:lpstr>
      <vt:lpstr>PowerPoint Presentation</vt:lpstr>
      <vt:lpstr>Lymphoid malignancies</vt:lpstr>
      <vt:lpstr>Lymphoid malignancies</vt:lpstr>
      <vt:lpstr>Acute lymphoblastic leukaemia</vt:lpstr>
      <vt:lpstr>Acute lymphoblastic leukaemia</vt:lpstr>
      <vt:lpstr>Acute lymphoblastic leukaemia</vt:lpstr>
      <vt:lpstr>Acute lymphoblastic leukaemia</vt:lpstr>
      <vt:lpstr>PowerPoint Presentation</vt:lpstr>
      <vt:lpstr>PowerPoint Presentation</vt:lpstr>
      <vt:lpstr>PowerPoint Presentation</vt:lpstr>
      <vt:lpstr>Case presentation</vt:lpstr>
      <vt:lpstr>Lymphoid malignancies</vt:lpstr>
      <vt:lpstr>Chronic lymphocytic leukaemia</vt:lpstr>
      <vt:lpstr>Chronic lymphocytic leukaemia</vt:lpstr>
      <vt:lpstr>PowerPoint Presentation</vt:lpstr>
      <vt:lpstr>PowerPoint Presentation</vt:lpstr>
      <vt:lpstr>PowerPoint Presentation</vt:lpstr>
      <vt:lpstr>PowerPoint Presentation</vt:lpstr>
      <vt:lpstr>Prognosis</vt:lpstr>
      <vt:lpstr>PowerPoint Presentation</vt:lpstr>
      <vt:lpstr>Lymphoid malignancies</vt:lpstr>
      <vt:lpstr>Lymphoma</vt:lpstr>
      <vt:lpstr>PowerPoint Presentation</vt:lpstr>
      <vt:lpstr>Presentation</vt:lpstr>
      <vt:lpstr>Investigations</vt:lpstr>
      <vt:lpstr>PowerPoint Presentation</vt:lpstr>
      <vt:lpstr>Case presentation</vt:lpstr>
      <vt:lpstr>PowerPoint Presentation</vt:lpstr>
      <vt:lpstr>PowerPoint Presentation</vt:lpstr>
      <vt:lpstr>Lymphadenopathy</vt:lpstr>
      <vt:lpstr>PowerPoint Presentation</vt:lpstr>
      <vt:lpstr>PowerPoint Presentation</vt:lpstr>
      <vt:lpstr>Hodgkin lymphoma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Non-Hodgkin lymphoma</vt:lpstr>
      <vt:lpstr>PowerPoint Presentation</vt:lpstr>
      <vt:lpstr>Low grade NHL</vt:lpstr>
      <vt:lpstr>PowerPoint Presentation</vt:lpstr>
      <vt:lpstr>High grade NHL</vt:lpstr>
      <vt:lpstr>PowerPoint Presentation</vt:lpstr>
      <vt:lpstr>References (lymphoid malignancy)</vt:lpstr>
      <vt:lpstr>PowerPoint Presentation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Lymphoid Malignancies</dc:title>
  <cp:lastModifiedBy>INGRAM, Gareth (NHS GREATER GLASGOW &amp; CLYDE)</cp:lastModifiedBy>
  <cp:revision>1</cp:revision>
  <dcterms:modified xsi:type="dcterms:W3CDTF">2020-11-13T11:34:48Z</dcterms:modified>
</cp:coreProperties>
</file>