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81" r:id="rId3"/>
    <p:sldId id="257" r:id="rId4"/>
    <p:sldId id="258" r:id="rId5"/>
    <p:sldId id="259" r:id="rId6"/>
    <p:sldId id="280" r:id="rId7"/>
    <p:sldId id="260" r:id="rId8"/>
    <p:sldId id="261" r:id="rId9"/>
    <p:sldId id="267" r:id="rId10"/>
    <p:sldId id="268" r:id="rId11"/>
    <p:sldId id="262" r:id="rId12"/>
    <p:sldId id="269" r:id="rId13"/>
    <p:sldId id="270" r:id="rId14"/>
    <p:sldId id="263" r:id="rId15"/>
    <p:sldId id="271" r:id="rId16"/>
    <p:sldId id="272" r:id="rId17"/>
    <p:sldId id="273" r:id="rId18"/>
    <p:sldId id="264" r:id="rId19"/>
    <p:sldId id="274" r:id="rId20"/>
    <p:sldId id="275" r:id="rId21"/>
    <p:sldId id="265" r:id="rId22"/>
    <p:sldId id="276" r:id="rId23"/>
    <p:sldId id="278" r:id="rId24"/>
    <p:sldId id="266" r:id="rId25"/>
    <p:sldId id="288" r:id="rId26"/>
    <p:sldId id="289" r:id="rId27"/>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p:scale>
          <a:sx n="99" d="100"/>
          <a:sy n="99" d="100"/>
        </p:scale>
        <p:origin x="82" y="2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1349788-E037-4A25-BE12-2CF8478C9A65}"/>
              </a:ext>
            </a:extLst>
          </p:cNvPr>
          <p:cNvSpPr>
            <a:spLocks noGrp="1"/>
          </p:cNvSpPr>
          <p:nvPr>
            <p:ph type="dt" sz="half" idx="10"/>
          </p:nvPr>
        </p:nvSpPr>
        <p:spPr/>
        <p:txBody>
          <a:bodyPr/>
          <a:lstStyle>
            <a:lvl1pPr>
              <a:defRPr/>
            </a:lvl1pPr>
          </a:lstStyle>
          <a:p>
            <a:fld id="{09CD15F0-6620-466E-9C2A-63A88FF39319}" type="datetimeFigureOut">
              <a:rPr lang="en-GB" smtClean="0"/>
              <a:t>31/10/2020</a:t>
            </a:fld>
            <a:endParaRPr lang="en-GB"/>
          </a:p>
        </p:txBody>
      </p:sp>
      <p:sp>
        <p:nvSpPr>
          <p:cNvPr id="5" name="Footer Placeholder 4">
            <a:extLst>
              <a:ext uri="{FF2B5EF4-FFF2-40B4-BE49-F238E27FC236}">
                <a16:creationId xmlns:a16="http://schemas.microsoft.com/office/drawing/2014/main" id="{97FC0E7E-80E2-450D-A10C-903CDC05FA4A}"/>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88F8317B-350C-4B44-BB7A-E9C5F23F0764}"/>
              </a:ext>
            </a:extLst>
          </p:cNvPr>
          <p:cNvSpPr>
            <a:spLocks noGrp="1"/>
          </p:cNvSpPr>
          <p:nvPr>
            <p:ph type="sldNum" sz="quarter" idx="12"/>
          </p:nvPr>
        </p:nvSpPr>
        <p:spPr/>
        <p:txBody>
          <a:bodyPr/>
          <a:lstStyle>
            <a:lvl1pPr>
              <a:defRPr/>
            </a:lvl1pPr>
          </a:lstStyle>
          <a:p>
            <a:fld id="{10A090FB-E8CD-4B41-8727-E28B07BD39F7}" type="slidenum">
              <a:rPr lang="en-GB" smtClean="0"/>
              <a:t>‹#›</a:t>
            </a:fld>
            <a:endParaRPr lang="en-GB"/>
          </a:p>
        </p:txBody>
      </p:sp>
    </p:spTree>
    <p:extLst>
      <p:ext uri="{BB962C8B-B14F-4D97-AF65-F5344CB8AC3E}">
        <p14:creationId xmlns:p14="http://schemas.microsoft.com/office/powerpoint/2010/main" val="1946283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9119A86-3883-4AE5-9410-8BD5533F5ABB}"/>
              </a:ext>
            </a:extLst>
          </p:cNvPr>
          <p:cNvSpPr>
            <a:spLocks noGrp="1"/>
          </p:cNvSpPr>
          <p:nvPr>
            <p:ph type="dt" sz="half" idx="10"/>
          </p:nvPr>
        </p:nvSpPr>
        <p:spPr/>
        <p:txBody>
          <a:bodyPr/>
          <a:lstStyle>
            <a:lvl1pPr>
              <a:defRPr/>
            </a:lvl1pPr>
          </a:lstStyle>
          <a:p>
            <a:fld id="{09CD15F0-6620-466E-9C2A-63A88FF39319}" type="datetimeFigureOut">
              <a:rPr lang="en-GB" smtClean="0"/>
              <a:t>31/10/2020</a:t>
            </a:fld>
            <a:endParaRPr lang="en-GB"/>
          </a:p>
        </p:txBody>
      </p:sp>
      <p:sp>
        <p:nvSpPr>
          <p:cNvPr id="5" name="Footer Placeholder 4">
            <a:extLst>
              <a:ext uri="{FF2B5EF4-FFF2-40B4-BE49-F238E27FC236}">
                <a16:creationId xmlns:a16="http://schemas.microsoft.com/office/drawing/2014/main" id="{50E10D81-CB70-44BB-81F9-CB60F79BF04E}"/>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76FED260-BD88-4564-8EB0-37D7CC4D8CA7}"/>
              </a:ext>
            </a:extLst>
          </p:cNvPr>
          <p:cNvSpPr>
            <a:spLocks noGrp="1"/>
          </p:cNvSpPr>
          <p:nvPr>
            <p:ph type="sldNum" sz="quarter" idx="12"/>
          </p:nvPr>
        </p:nvSpPr>
        <p:spPr/>
        <p:txBody>
          <a:bodyPr/>
          <a:lstStyle>
            <a:lvl1pPr>
              <a:defRPr/>
            </a:lvl1pPr>
          </a:lstStyle>
          <a:p>
            <a:fld id="{10A090FB-E8CD-4B41-8727-E28B07BD39F7}" type="slidenum">
              <a:rPr lang="en-GB" smtClean="0"/>
              <a:t>‹#›</a:t>
            </a:fld>
            <a:endParaRPr lang="en-GB"/>
          </a:p>
        </p:txBody>
      </p:sp>
    </p:spTree>
    <p:extLst>
      <p:ext uri="{BB962C8B-B14F-4D97-AF65-F5344CB8AC3E}">
        <p14:creationId xmlns:p14="http://schemas.microsoft.com/office/powerpoint/2010/main" val="1240347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0EE3BF-F9FA-4EE7-B3BE-9F886081D044}"/>
              </a:ext>
            </a:extLst>
          </p:cNvPr>
          <p:cNvSpPr>
            <a:spLocks noGrp="1"/>
          </p:cNvSpPr>
          <p:nvPr>
            <p:ph type="dt" sz="half" idx="10"/>
          </p:nvPr>
        </p:nvSpPr>
        <p:spPr/>
        <p:txBody>
          <a:bodyPr/>
          <a:lstStyle>
            <a:lvl1pPr>
              <a:defRPr/>
            </a:lvl1pPr>
          </a:lstStyle>
          <a:p>
            <a:fld id="{09CD15F0-6620-466E-9C2A-63A88FF39319}" type="datetimeFigureOut">
              <a:rPr lang="en-GB" smtClean="0"/>
              <a:t>31/10/2020</a:t>
            </a:fld>
            <a:endParaRPr lang="en-GB"/>
          </a:p>
        </p:txBody>
      </p:sp>
      <p:sp>
        <p:nvSpPr>
          <p:cNvPr id="5" name="Footer Placeholder 4">
            <a:extLst>
              <a:ext uri="{FF2B5EF4-FFF2-40B4-BE49-F238E27FC236}">
                <a16:creationId xmlns:a16="http://schemas.microsoft.com/office/drawing/2014/main" id="{FC365796-B0A7-40CA-B1FD-CCD6A7972F21}"/>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5A318884-9911-49FF-9A1C-F2C531E73649}"/>
              </a:ext>
            </a:extLst>
          </p:cNvPr>
          <p:cNvSpPr>
            <a:spLocks noGrp="1"/>
          </p:cNvSpPr>
          <p:nvPr>
            <p:ph type="sldNum" sz="quarter" idx="12"/>
          </p:nvPr>
        </p:nvSpPr>
        <p:spPr/>
        <p:txBody>
          <a:bodyPr/>
          <a:lstStyle>
            <a:lvl1pPr>
              <a:defRPr/>
            </a:lvl1pPr>
          </a:lstStyle>
          <a:p>
            <a:fld id="{10A090FB-E8CD-4B41-8727-E28B07BD39F7}" type="slidenum">
              <a:rPr lang="en-GB" smtClean="0"/>
              <a:t>‹#›</a:t>
            </a:fld>
            <a:endParaRPr lang="en-GB"/>
          </a:p>
        </p:txBody>
      </p:sp>
    </p:spTree>
    <p:extLst>
      <p:ext uri="{BB962C8B-B14F-4D97-AF65-F5344CB8AC3E}">
        <p14:creationId xmlns:p14="http://schemas.microsoft.com/office/powerpoint/2010/main" val="410164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C15075-2100-43BD-9725-688CFE400530}"/>
              </a:ext>
            </a:extLst>
          </p:cNvPr>
          <p:cNvSpPr>
            <a:spLocks noGrp="1"/>
          </p:cNvSpPr>
          <p:nvPr>
            <p:ph type="dt" sz="half" idx="10"/>
          </p:nvPr>
        </p:nvSpPr>
        <p:spPr/>
        <p:txBody>
          <a:bodyPr/>
          <a:lstStyle>
            <a:lvl1pPr>
              <a:defRPr/>
            </a:lvl1pPr>
          </a:lstStyle>
          <a:p>
            <a:fld id="{09CD15F0-6620-466E-9C2A-63A88FF39319}" type="datetimeFigureOut">
              <a:rPr lang="en-GB" smtClean="0"/>
              <a:t>31/10/2020</a:t>
            </a:fld>
            <a:endParaRPr lang="en-GB"/>
          </a:p>
        </p:txBody>
      </p:sp>
      <p:sp>
        <p:nvSpPr>
          <p:cNvPr id="5" name="Footer Placeholder 4">
            <a:extLst>
              <a:ext uri="{FF2B5EF4-FFF2-40B4-BE49-F238E27FC236}">
                <a16:creationId xmlns:a16="http://schemas.microsoft.com/office/drawing/2014/main" id="{C6A9A252-5425-4426-AF40-EEE17966E5D2}"/>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DE3C9AE8-AB27-4CCD-A49F-2132A27D4271}"/>
              </a:ext>
            </a:extLst>
          </p:cNvPr>
          <p:cNvSpPr>
            <a:spLocks noGrp="1"/>
          </p:cNvSpPr>
          <p:nvPr>
            <p:ph type="sldNum" sz="quarter" idx="12"/>
          </p:nvPr>
        </p:nvSpPr>
        <p:spPr/>
        <p:txBody>
          <a:bodyPr/>
          <a:lstStyle>
            <a:lvl1pPr>
              <a:defRPr/>
            </a:lvl1pPr>
          </a:lstStyle>
          <a:p>
            <a:fld id="{10A090FB-E8CD-4B41-8727-E28B07BD39F7}" type="slidenum">
              <a:rPr lang="en-GB" smtClean="0"/>
              <a:t>‹#›</a:t>
            </a:fld>
            <a:endParaRPr lang="en-GB"/>
          </a:p>
        </p:txBody>
      </p:sp>
    </p:spTree>
    <p:extLst>
      <p:ext uri="{BB962C8B-B14F-4D97-AF65-F5344CB8AC3E}">
        <p14:creationId xmlns:p14="http://schemas.microsoft.com/office/powerpoint/2010/main" val="1320168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603CF1-A808-4C9E-BFB6-9C65EC4C5303}"/>
              </a:ext>
            </a:extLst>
          </p:cNvPr>
          <p:cNvSpPr>
            <a:spLocks noGrp="1"/>
          </p:cNvSpPr>
          <p:nvPr>
            <p:ph type="dt" sz="half" idx="10"/>
          </p:nvPr>
        </p:nvSpPr>
        <p:spPr/>
        <p:txBody>
          <a:bodyPr/>
          <a:lstStyle>
            <a:lvl1pPr>
              <a:defRPr/>
            </a:lvl1pPr>
          </a:lstStyle>
          <a:p>
            <a:fld id="{09CD15F0-6620-466E-9C2A-63A88FF39319}" type="datetimeFigureOut">
              <a:rPr lang="en-GB" smtClean="0"/>
              <a:t>31/10/2020</a:t>
            </a:fld>
            <a:endParaRPr lang="en-GB"/>
          </a:p>
        </p:txBody>
      </p:sp>
      <p:sp>
        <p:nvSpPr>
          <p:cNvPr id="5" name="Footer Placeholder 4">
            <a:extLst>
              <a:ext uri="{FF2B5EF4-FFF2-40B4-BE49-F238E27FC236}">
                <a16:creationId xmlns:a16="http://schemas.microsoft.com/office/drawing/2014/main" id="{6000D56C-8C79-4C29-982B-FC9CAF0A9495}"/>
              </a:ext>
            </a:extLst>
          </p:cNvPr>
          <p:cNvSpPr>
            <a:spLocks noGrp="1"/>
          </p:cNvSpPr>
          <p:nvPr>
            <p:ph type="ftr" sz="quarter" idx="11"/>
          </p:nvPr>
        </p:nvSpPr>
        <p:spPr/>
        <p:txBody>
          <a:bodyPr/>
          <a:lstStyle>
            <a:lvl1pPr>
              <a:defRPr/>
            </a:lvl1pPr>
          </a:lstStyle>
          <a:p>
            <a:endParaRPr lang="en-GB"/>
          </a:p>
        </p:txBody>
      </p:sp>
      <p:sp>
        <p:nvSpPr>
          <p:cNvPr id="6" name="Slide Number Placeholder 5">
            <a:extLst>
              <a:ext uri="{FF2B5EF4-FFF2-40B4-BE49-F238E27FC236}">
                <a16:creationId xmlns:a16="http://schemas.microsoft.com/office/drawing/2014/main" id="{F4946AB8-20AD-4F32-ACF5-5B03641E7209}"/>
              </a:ext>
            </a:extLst>
          </p:cNvPr>
          <p:cNvSpPr>
            <a:spLocks noGrp="1"/>
          </p:cNvSpPr>
          <p:nvPr>
            <p:ph type="sldNum" sz="quarter" idx="12"/>
          </p:nvPr>
        </p:nvSpPr>
        <p:spPr/>
        <p:txBody>
          <a:bodyPr/>
          <a:lstStyle>
            <a:lvl1pPr>
              <a:defRPr/>
            </a:lvl1pPr>
          </a:lstStyle>
          <a:p>
            <a:fld id="{10A090FB-E8CD-4B41-8727-E28B07BD39F7}" type="slidenum">
              <a:rPr lang="en-GB" smtClean="0"/>
              <a:t>‹#›</a:t>
            </a:fld>
            <a:endParaRPr lang="en-GB"/>
          </a:p>
        </p:txBody>
      </p:sp>
    </p:spTree>
    <p:extLst>
      <p:ext uri="{BB962C8B-B14F-4D97-AF65-F5344CB8AC3E}">
        <p14:creationId xmlns:p14="http://schemas.microsoft.com/office/powerpoint/2010/main" val="152239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C94A1B3E-E5B7-439D-BEA4-42987DB746CC}"/>
              </a:ext>
            </a:extLst>
          </p:cNvPr>
          <p:cNvSpPr>
            <a:spLocks noGrp="1"/>
          </p:cNvSpPr>
          <p:nvPr>
            <p:ph type="dt" sz="half" idx="10"/>
          </p:nvPr>
        </p:nvSpPr>
        <p:spPr/>
        <p:txBody>
          <a:bodyPr/>
          <a:lstStyle>
            <a:lvl1pPr>
              <a:defRPr/>
            </a:lvl1pPr>
          </a:lstStyle>
          <a:p>
            <a:fld id="{09CD15F0-6620-466E-9C2A-63A88FF39319}" type="datetimeFigureOut">
              <a:rPr lang="en-GB" smtClean="0"/>
              <a:t>31/10/2020</a:t>
            </a:fld>
            <a:endParaRPr lang="en-GB"/>
          </a:p>
        </p:txBody>
      </p:sp>
      <p:sp>
        <p:nvSpPr>
          <p:cNvPr id="6" name="Footer Placeholder 4">
            <a:extLst>
              <a:ext uri="{FF2B5EF4-FFF2-40B4-BE49-F238E27FC236}">
                <a16:creationId xmlns:a16="http://schemas.microsoft.com/office/drawing/2014/main" id="{D233DB56-5981-4C18-B7E4-2C5086927B56}"/>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C61897B2-EB95-410F-B532-CA133C862514}"/>
              </a:ext>
            </a:extLst>
          </p:cNvPr>
          <p:cNvSpPr>
            <a:spLocks noGrp="1"/>
          </p:cNvSpPr>
          <p:nvPr>
            <p:ph type="sldNum" sz="quarter" idx="12"/>
          </p:nvPr>
        </p:nvSpPr>
        <p:spPr/>
        <p:txBody>
          <a:bodyPr/>
          <a:lstStyle>
            <a:lvl1pPr>
              <a:defRPr/>
            </a:lvl1pPr>
          </a:lstStyle>
          <a:p>
            <a:fld id="{10A090FB-E8CD-4B41-8727-E28B07BD39F7}" type="slidenum">
              <a:rPr lang="en-GB" smtClean="0"/>
              <a:t>‹#›</a:t>
            </a:fld>
            <a:endParaRPr lang="en-GB"/>
          </a:p>
        </p:txBody>
      </p:sp>
    </p:spTree>
    <p:extLst>
      <p:ext uri="{BB962C8B-B14F-4D97-AF65-F5344CB8AC3E}">
        <p14:creationId xmlns:p14="http://schemas.microsoft.com/office/powerpoint/2010/main" val="304878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EDD4881A-DC38-43F5-B5ED-C78377C3A6F5}"/>
              </a:ext>
            </a:extLst>
          </p:cNvPr>
          <p:cNvSpPr>
            <a:spLocks noGrp="1"/>
          </p:cNvSpPr>
          <p:nvPr>
            <p:ph type="dt" sz="half" idx="10"/>
          </p:nvPr>
        </p:nvSpPr>
        <p:spPr/>
        <p:txBody>
          <a:bodyPr/>
          <a:lstStyle>
            <a:lvl1pPr>
              <a:defRPr/>
            </a:lvl1pPr>
          </a:lstStyle>
          <a:p>
            <a:fld id="{09CD15F0-6620-466E-9C2A-63A88FF39319}" type="datetimeFigureOut">
              <a:rPr lang="en-GB" smtClean="0"/>
              <a:t>31/10/2020</a:t>
            </a:fld>
            <a:endParaRPr lang="en-GB"/>
          </a:p>
        </p:txBody>
      </p:sp>
      <p:sp>
        <p:nvSpPr>
          <p:cNvPr id="8" name="Footer Placeholder 4">
            <a:extLst>
              <a:ext uri="{FF2B5EF4-FFF2-40B4-BE49-F238E27FC236}">
                <a16:creationId xmlns:a16="http://schemas.microsoft.com/office/drawing/2014/main" id="{B2165423-4595-4438-AA03-135F5C924664}"/>
              </a:ext>
            </a:extLst>
          </p:cNvPr>
          <p:cNvSpPr>
            <a:spLocks noGrp="1"/>
          </p:cNvSpPr>
          <p:nvPr>
            <p:ph type="ftr" sz="quarter" idx="11"/>
          </p:nvPr>
        </p:nvSpPr>
        <p:spPr/>
        <p:txBody>
          <a:bodyPr/>
          <a:lstStyle>
            <a:lvl1pPr>
              <a:defRPr/>
            </a:lvl1pPr>
          </a:lstStyle>
          <a:p>
            <a:endParaRPr lang="en-GB"/>
          </a:p>
        </p:txBody>
      </p:sp>
      <p:sp>
        <p:nvSpPr>
          <p:cNvPr id="9" name="Slide Number Placeholder 5">
            <a:extLst>
              <a:ext uri="{FF2B5EF4-FFF2-40B4-BE49-F238E27FC236}">
                <a16:creationId xmlns:a16="http://schemas.microsoft.com/office/drawing/2014/main" id="{5BABD042-531B-40CA-BB2E-9A2BB3F1996A}"/>
              </a:ext>
            </a:extLst>
          </p:cNvPr>
          <p:cNvSpPr>
            <a:spLocks noGrp="1"/>
          </p:cNvSpPr>
          <p:nvPr>
            <p:ph type="sldNum" sz="quarter" idx="12"/>
          </p:nvPr>
        </p:nvSpPr>
        <p:spPr/>
        <p:txBody>
          <a:bodyPr/>
          <a:lstStyle>
            <a:lvl1pPr>
              <a:defRPr/>
            </a:lvl1pPr>
          </a:lstStyle>
          <a:p>
            <a:fld id="{10A090FB-E8CD-4B41-8727-E28B07BD39F7}" type="slidenum">
              <a:rPr lang="en-GB" smtClean="0"/>
              <a:t>‹#›</a:t>
            </a:fld>
            <a:endParaRPr lang="en-GB"/>
          </a:p>
        </p:txBody>
      </p:sp>
    </p:spTree>
    <p:extLst>
      <p:ext uri="{BB962C8B-B14F-4D97-AF65-F5344CB8AC3E}">
        <p14:creationId xmlns:p14="http://schemas.microsoft.com/office/powerpoint/2010/main" val="2813843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AAD2EC60-77FE-4F11-85C7-996352A7404F}"/>
              </a:ext>
            </a:extLst>
          </p:cNvPr>
          <p:cNvSpPr>
            <a:spLocks noGrp="1"/>
          </p:cNvSpPr>
          <p:nvPr>
            <p:ph type="dt" sz="half" idx="10"/>
          </p:nvPr>
        </p:nvSpPr>
        <p:spPr/>
        <p:txBody>
          <a:bodyPr/>
          <a:lstStyle>
            <a:lvl1pPr>
              <a:defRPr/>
            </a:lvl1pPr>
          </a:lstStyle>
          <a:p>
            <a:fld id="{09CD15F0-6620-466E-9C2A-63A88FF39319}" type="datetimeFigureOut">
              <a:rPr lang="en-GB" smtClean="0"/>
              <a:t>31/10/2020</a:t>
            </a:fld>
            <a:endParaRPr lang="en-GB"/>
          </a:p>
        </p:txBody>
      </p:sp>
      <p:sp>
        <p:nvSpPr>
          <p:cNvPr id="4" name="Footer Placeholder 4">
            <a:extLst>
              <a:ext uri="{FF2B5EF4-FFF2-40B4-BE49-F238E27FC236}">
                <a16:creationId xmlns:a16="http://schemas.microsoft.com/office/drawing/2014/main" id="{7F850703-CFFC-4548-AFE2-7606CBAE6922}"/>
              </a:ext>
            </a:extLst>
          </p:cNvPr>
          <p:cNvSpPr>
            <a:spLocks noGrp="1"/>
          </p:cNvSpPr>
          <p:nvPr>
            <p:ph type="ftr" sz="quarter" idx="11"/>
          </p:nvPr>
        </p:nvSpPr>
        <p:spPr/>
        <p:txBody>
          <a:bodyPr/>
          <a:lstStyle>
            <a:lvl1pPr>
              <a:defRPr/>
            </a:lvl1pPr>
          </a:lstStyle>
          <a:p>
            <a:endParaRPr lang="en-GB"/>
          </a:p>
        </p:txBody>
      </p:sp>
      <p:sp>
        <p:nvSpPr>
          <p:cNvPr id="5" name="Slide Number Placeholder 5">
            <a:extLst>
              <a:ext uri="{FF2B5EF4-FFF2-40B4-BE49-F238E27FC236}">
                <a16:creationId xmlns:a16="http://schemas.microsoft.com/office/drawing/2014/main" id="{D8F50877-369B-45D1-95D0-A5FC24F92F53}"/>
              </a:ext>
            </a:extLst>
          </p:cNvPr>
          <p:cNvSpPr>
            <a:spLocks noGrp="1"/>
          </p:cNvSpPr>
          <p:nvPr>
            <p:ph type="sldNum" sz="quarter" idx="12"/>
          </p:nvPr>
        </p:nvSpPr>
        <p:spPr/>
        <p:txBody>
          <a:bodyPr/>
          <a:lstStyle>
            <a:lvl1pPr>
              <a:defRPr/>
            </a:lvl1pPr>
          </a:lstStyle>
          <a:p>
            <a:fld id="{10A090FB-E8CD-4B41-8727-E28B07BD39F7}" type="slidenum">
              <a:rPr lang="en-GB" smtClean="0"/>
              <a:t>‹#›</a:t>
            </a:fld>
            <a:endParaRPr lang="en-GB"/>
          </a:p>
        </p:txBody>
      </p:sp>
    </p:spTree>
    <p:extLst>
      <p:ext uri="{BB962C8B-B14F-4D97-AF65-F5344CB8AC3E}">
        <p14:creationId xmlns:p14="http://schemas.microsoft.com/office/powerpoint/2010/main" val="2906874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C694D85-DFE1-48BC-A0A2-06A491FDD470}"/>
              </a:ext>
            </a:extLst>
          </p:cNvPr>
          <p:cNvSpPr>
            <a:spLocks noGrp="1"/>
          </p:cNvSpPr>
          <p:nvPr>
            <p:ph type="dt" sz="half" idx="10"/>
          </p:nvPr>
        </p:nvSpPr>
        <p:spPr/>
        <p:txBody>
          <a:bodyPr/>
          <a:lstStyle>
            <a:lvl1pPr>
              <a:defRPr/>
            </a:lvl1pPr>
          </a:lstStyle>
          <a:p>
            <a:fld id="{09CD15F0-6620-466E-9C2A-63A88FF39319}" type="datetimeFigureOut">
              <a:rPr lang="en-GB" smtClean="0"/>
              <a:t>31/10/2020</a:t>
            </a:fld>
            <a:endParaRPr lang="en-GB"/>
          </a:p>
        </p:txBody>
      </p:sp>
      <p:sp>
        <p:nvSpPr>
          <p:cNvPr id="3" name="Footer Placeholder 4">
            <a:extLst>
              <a:ext uri="{FF2B5EF4-FFF2-40B4-BE49-F238E27FC236}">
                <a16:creationId xmlns:a16="http://schemas.microsoft.com/office/drawing/2014/main" id="{DD6B3389-754A-40BE-8587-4134AD3E7D20}"/>
              </a:ext>
            </a:extLst>
          </p:cNvPr>
          <p:cNvSpPr>
            <a:spLocks noGrp="1"/>
          </p:cNvSpPr>
          <p:nvPr>
            <p:ph type="ftr" sz="quarter" idx="11"/>
          </p:nvPr>
        </p:nvSpPr>
        <p:spPr/>
        <p:txBody>
          <a:bodyPr/>
          <a:lstStyle>
            <a:lvl1pPr>
              <a:defRPr/>
            </a:lvl1pPr>
          </a:lstStyle>
          <a:p>
            <a:endParaRPr lang="en-GB"/>
          </a:p>
        </p:txBody>
      </p:sp>
      <p:sp>
        <p:nvSpPr>
          <p:cNvPr id="4" name="Slide Number Placeholder 5">
            <a:extLst>
              <a:ext uri="{FF2B5EF4-FFF2-40B4-BE49-F238E27FC236}">
                <a16:creationId xmlns:a16="http://schemas.microsoft.com/office/drawing/2014/main" id="{43792EDE-6B46-48CB-A8A2-5A4D1122B7BB}"/>
              </a:ext>
            </a:extLst>
          </p:cNvPr>
          <p:cNvSpPr>
            <a:spLocks noGrp="1"/>
          </p:cNvSpPr>
          <p:nvPr>
            <p:ph type="sldNum" sz="quarter" idx="12"/>
          </p:nvPr>
        </p:nvSpPr>
        <p:spPr/>
        <p:txBody>
          <a:bodyPr/>
          <a:lstStyle>
            <a:lvl1pPr>
              <a:defRPr/>
            </a:lvl1pPr>
          </a:lstStyle>
          <a:p>
            <a:fld id="{10A090FB-E8CD-4B41-8727-E28B07BD39F7}" type="slidenum">
              <a:rPr lang="en-GB" smtClean="0"/>
              <a:t>‹#›</a:t>
            </a:fld>
            <a:endParaRPr lang="en-GB"/>
          </a:p>
        </p:txBody>
      </p:sp>
    </p:spTree>
    <p:extLst>
      <p:ext uri="{BB962C8B-B14F-4D97-AF65-F5344CB8AC3E}">
        <p14:creationId xmlns:p14="http://schemas.microsoft.com/office/powerpoint/2010/main" val="2535098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52F5A2FC-2132-463E-8B67-BBAA14E63ACE}"/>
              </a:ext>
            </a:extLst>
          </p:cNvPr>
          <p:cNvSpPr>
            <a:spLocks noGrp="1"/>
          </p:cNvSpPr>
          <p:nvPr>
            <p:ph type="dt" sz="half" idx="10"/>
          </p:nvPr>
        </p:nvSpPr>
        <p:spPr/>
        <p:txBody>
          <a:bodyPr/>
          <a:lstStyle>
            <a:lvl1pPr>
              <a:defRPr/>
            </a:lvl1pPr>
          </a:lstStyle>
          <a:p>
            <a:fld id="{09CD15F0-6620-466E-9C2A-63A88FF39319}" type="datetimeFigureOut">
              <a:rPr lang="en-GB" smtClean="0"/>
              <a:t>31/10/2020</a:t>
            </a:fld>
            <a:endParaRPr lang="en-GB"/>
          </a:p>
        </p:txBody>
      </p:sp>
      <p:sp>
        <p:nvSpPr>
          <p:cNvPr id="6" name="Footer Placeholder 4">
            <a:extLst>
              <a:ext uri="{FF2B5EF4-FFF2-40B4-BE49-F238E27FC236}">
                <a16:creationId xmlns:a16="http://schemas.microsoft.com/office/drawing/2014/main" id="{B710948B-85A1-4517-BAC2-D61B4715C0DE}"/>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72105DE7-6475-4A0E-8FA4-632A67AAFAFE}"/>
              </a:ext>
            </a:extLst>
          </p:cNvPr>
          <p:cNvSpPr>
            <a:spLocks noGrp="1"/>
          </p:cNvSpPr>
          <p:nvPr>
            <p:ph type="sldNum" sz="quarter" idx="12"/>
          </p:nvPr>
        </p:nvSpPr>
        <p:spPr/>
        <p:txBody>
          <a:bodyPr/>
          <a:lstStyle>
            <a:lvl1pPr>
              <a:defRPr/>
            </a:lvl1pPr>
          </a:lstStyle>
          <a:p>
            <a:fld id="{10A090FB-E8CD-4B41-8727-E28B07BD39F7}" type="slidenum">
              <a:rPr lang="en-GB" smtClean="0"/>
              <a:t>‹#›</a:t>
            </a:fld>
            <a:endParaRPr lang="en-GB"/>
          </a:p>
        </p:txBody>
      </p:sp>
    </p:spTree>
    <p:extLst>
      <p:ext uri="{BB962C8B-B14F-4D97-AF65-F5344CB8AC3E}">
        <p14:creationId xmlns:p14="http://schemas.microsoft.com/office/powerpoint/2010/main" val="401612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3">
            <a:extLst>
              <a:ext uri="{FF2B5EF4-FFF2-40B4-BE49-F238E27FC236}">
                <a16:creationId xmlns:a16="http://schemas.microsoft.com/office/drawing/2014/main" id="{6B5CD7E1-4A1F-40B3-B7F2-E97B17D40E45}"/>
              </a:ext>
            </a:extLst>
          </p:cNvPr>
          <p:cNvSpPr>
            <a:spLocks noGrp="1"/>
          </p:cNvSpPr>
          <p:nvPr>
            <p:ph type="dt" sz="half" idx="10"/>
          </p:nvPr>
        </p:nvSpPr>
        <p:spPr/>
        <p:txBody>
          <a:bodyPr/>
          <a:lstStyle>
            <a:lvl1pPr>
              <a:defRPr/>
            </a:lvl1pPr>
          </a:lstStyle>
          <a:p>
            <a:fld id="{09CD15F0-6620-466E-9C2A-63A88FF39319}" type="datetimeFigureOut">
              <a:rPr lang="en-GB" smtClean="0"/>
              <a:t>31/10/2020</a:t>
            </a:fld>
            <a:endParaRPr lang="en-GB"/>
          </a:p>
        </p:txBody>
      </p:sp>
      <p:sp>
        <p:nvSpPr>
          <p:cNvPr id="6" name="Footer Placeholder 4">
            <a:extLst>
              <a:ext uri="{FF2B5EF4-FFF2-40B4-BE49-F238E27FC236}">
                <a16:creationId xmlns:a16="http://schemas.microsoft.com/office/drawing/2014/main" id="{FB38E634-B295-450A-80DB-37BA7D7778E3}"/>
              </a:ext>
            </a:extLst>
          </p:cNvPr>
          <p:cNvSpPr>
            <a:spLocks noGrp="1"/>
          </p:cNvSpPr>
          <p:nvPr>
            <p:ph type="ftr" sz="quarter" idx="11"/>
          </p:nvPr>
        </p:nvSpPr>
        <p:spPr/>
        <p:txBody>
          <a:bodyPr/>
          <a:lstStyle>
            <a:lvl1pPr>
              <a:defRPr/>
            </a:lvl1pPr>
          </a:lstStyle>
          <a:p>
            <a:endParaRPr lang="en-GB"/>
          </a:p>
        </p:txBody>
      </p:sp>
      <p:sp>
        <p:nvSpPr>
          <p:cNvPr id="7" name="Slide Number Placeholder 5">
            <a:extLst>
              <a:ext uri="{FF2B5EF4-FFF2-40B4-BE49-F238E27FC236}">
                <a16:creationId xmlns:a16="http://schemas.microsoft.com/office/drawing/2014/main" id="{7F56F4F7-EA55-4D8C-A410-85BD5FC4EDF9}"/>
              </a:ext>
            </a:extLst>
          </p:cNvPr>
          <p:cNvSpPr>
            <a:spLocks noGrp="1"/>
          </p:cNvSpPr>
          <p:nvPr>
            <p:ph type="sldNum" sz="quarter" idx="12"/>
          </p:nvPr>
        </p:nvSpPr>
        <p:spPr/>
        <p:txBody>
          <a:bodyPr/>
          <a:lstStyle>
            <a:lvl1pPr>
              <a:defRPr/>
            </a:lvl1pPr>
          </a:lstStyle>
          <a:p>
            <a:fld id="{10A090FB-E8CD-4B41-8727-E28B07BD39F7}" type="slidenum">
              <a:rPr lang="en-GB" smtClean="0"/>
              <a:t>‹#›</a:t>
            </a:fld>
            <a:endParaRPr lang="en-GB"/>
          </a:p>
        </p:txBody>
      </p:sp>
    </p:spTree>
    <p:extLst>
      <p:ext uri="{BB962C8B-B14F-4D97-AF65-F5344CB8AC3E}">
        <p14:creationId xmlns:p14="http://schemas.microsoft.com/office/powerpoint/2010/main" val="1145491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33BC154-B474-48B6-B282-60B071098C72}"/>
              </a:ext>
            </a:extLst>
          </p:cNvPr>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6FEC792F-D5DF-4B30-ABC4-2386E64C2245}"/>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6BDEEDBA-B91C-4868-AC73-19DD10E50926}"/>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CD15F0-6620-466E-9C2A-63A88FF39319}" type="datetimeFigureOut">
              <a:rPr lang="en-GB" smtClean="0"/>
              <a:t>31/10/2020</a:t>
            </a:fld>
            <a:endParaRPr lang="en-GB"/>
          </a:p>
        </p:txBody>
      </p:sp>
      <p:sp>
        <p:nvSpPr>
          <p:cNvPr id="5" name="Footer Placeholder 4">
            <a:extLst>
              <a:ext uri="{FF2B5EF4-FFF2-40B4-BE49-F238E27FC236}">
                <a16:creationId xmlns:a16="http://schemas.microsoft.com/office/drawing/2014/main" id="{934BDE3F-AF11-4A13-8052-94BA02CCE788}"/>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C75EED6-119B-4A3C-A4E5-5D991AE8B2BD}"/>
              </a:ext>
            </a:extLst>
          </p:cNvPr>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a:defRPr sz="900" smtClean="0">
                <a:solidFill>
                  <a:srgbClr val="898989"/>
                </a:solidFill>
              </a:defRPr>
            </a:lvl1pPr>
          </a:lstStyle>
          <a:p>
            <a:fld id="{10A090FB-E8CD-4B41-8727-E28B07BD39F7}" type="slidenum">
              <a:rPr lang="en-GB" smtClean="0"/>
              <a:t>‹#›</a:t>
            </a:fld>
            <a:endParaRPr lang="en-GB"/>
          </a:p>
        </p:txBody>
      </p:sp>
    </p:spTree>
    <p:extLst>
      <p:ext uri="{BB962C8B-B14F-4D97-AF65-F5344CB8AC3E}">
        <p14:creationId xmlns:p14="http://schemas.microsoft.com/office/powerpoint/2010/main" val="294145297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685800" rtl="0" eaLnBrk="1" fontAlgn="base" hangingPunct="1">
        <a:lnSpc>
          <a:spcPct val="90000"/>
        </a:lnSpc>
        <a:spcBef>
          <a:spcPct val="0"/>
        </a:spcBef>
        <a:spcAft>
          <a:spcPct val="0"/>
        </a:spcAft>
        <a:defRPr sz="3300" kern="1200">
          <a:solidFill>
            <a:schemeClr val="tx1"/>
          </a:solidFill>
          <a:latin typeface="+mj-lt"/>
          <a:ea typeface="+mj-ea"/>
          <a:cs typeface="+mj-cs"/>
        </a:defRPr>
      </a:lvl1pPr>
      <a:lvl2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gg-uhb.quackmeded@nhs.net" TargetMode="External"/><Relationship Id="rId2" Type="http://schemas.openxmlformats.org/officeDocument/2006/relationships/hyperlink" Target="http://www.quackmeded.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8F9F0-6C41-402B-B1A6-582F2B6C722B}"/>
              </a:ext>
            </a:extLst>
          </p:cNvPr>
          <p:cNvSpPr>
            <a:spLocks noGrp="1"/>
          </p:cNvSpPr>
          <p:nvPr>
            <p:ph type="ctrTitle"/>
          </p:nvPr>
        </p:nvSpPr>
        <p:spPr/>
        <p:txBody>
          <a:bodyPr/>
          <a:lstStyle/>
          <a:p>
            <a:r>
              <a:rPr lang="en-GB" dirty="0"/>
              <a:t>Delirium</a:t>
            </a:r>
          </a:p>
        </p:txBody>
      </p:sp>
      <p:sp>
        <p:nvSpPr>
          <p:cNvPr id="3" name="Subtitle 2">
            <a:extLst>
              <a:ext uri="{FF2B5EF4-FFF2-40B4-BE49-F238E27FC236}">
                <a16:creationId xmlns:a16="http://schemas.microsoft.com/office/drawing/2014/main" id="{5E3F8018-01CC-46A8-8E81-D231C573DAC1}"/>
              </a:ext>
            </a:extLst>
          </p:cNvPr>
          <p:cNvSpPr>
            <a:spLocks noGrp="1"/>
          </p:cNvSpPr>
          <p:nvPr>
            <p:ph type="subTitle" idx="1"/>
          </p:nvPr>
        </p:nvSpPr>
        <p:spPr/>
        <p:txBody>
          <a:bodyPr>
            <a:normAutofit/>
          </a:bodyPr>
          <a:lstStyle/>
          <a:p>
            <a:endParaRPr lang="en-GB" dirty="0"/>
          </a:p>
          <a:p>
            <a:r>
              <a:rPr lang="en-GB" dirty="0"/>
              <a:t>Dr </a:t>
            </a:r>
            <a:r>
              <a:rPr lang="en-GB"/>
              <a:t>Nicola Waddell</a:t>
            </a:r>
            <a:endParaRPr lang="en-GB" dirty="0"/>
          </a:p>
        </p:txBody>
      </p:sp>
      <p:pic>
        <p:nvPicPr>
          <p:cNvPr id="4" name="Picture 3">
            <a:extLst>
              <a:ext uri="{FF2B5EF4-FFF2-40B4-BE49-F238E27FC236}">
                <a16:creationId xmlns:a16="http://schemas.microsoft.com/office/drawing/2014/main" id="{B13EC289-08AB-471D-8CBA-7B3FC908FC4E}"/>
              </a:ext>
            </a:extLst>
          </p:cNvPr>
          <p:cNvPicPr>
            <a:picLocks noChangeAspect="1"/>
          </p:cNvPicPr>
          <p:nvPr/>
        </p:nvPicPr>
        <p:blipFill>
          <a:blip r:embed="rId2"/>
          <a:stretch>
            <a:fillRect/>
          </a:stretch>
        </p:blipFill>
        <p:spPr>
          <a:xfrm>
            <a:off x="7082943" y="811710"/>
            <a:ext cx="4657558" cy="2262781"/>
          </a:xfrm>
          <a:prstGeom prst="rect">
            <a:avLst/>
          </a:prstGeom>
        </p:spPr>
      </p:pic>
    </p:spTree>
    <p:extLst>
      <p:ext uri="{BB962C8B-B14F-4D97-AF65-F5344CB8AC3E}">
        <p14:creationId xmlns:p14="http://schemas.microsoft.com/office/powerpoint/2010/main" val="601963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AE7FE-D322-4564-BDDF-CBAE44728069}"/>
              </a:ext>
            </a:extLst>
          </p:cNvPr>
          <p:cNvSpPr>
            <a:spLocks noGrp="1"/>
          </p:cNvSpPr>
          <p:nvPr>
            <p:ph type="title"/>
          </p:nvPr>
        </p:nvSpPr>
        <p:spPr/>
        <p:txBody>
          <a:bodyPr>
            <a:normAutofit/>
          </a:bodyPr>
          <a:lstStyle/>
          <a:p>
            <a:r>
              <a:rPr lang="en-GB" dirty="0"/>
              <a:t>Recognising Delirium</a:t>
            </a:r>
          </a:p>
        </p:txBody>
      </p:sp>
      <p:sp>
        <p:nvSpPr>
          <p:cNvPr id="3" name="Content Placeholder 2">
            <a:extLst>
              <a:ext uri="{FF2B5EF4-FFF2-40B4-BE49-F238E27FC236}">
                <a16:creationId xmlns:a16="http://schemas.microsoft.com/office/drawing/2014/main" id="{3EB18994-1FD9-4A57-ADCD-966997FF53FE}"/>
              </a:ext>
            </a:extLst>
          </p:cNvPr>
          <p:cNvSpPr>
            <a:spLocks noGrp="1"/>
          </p:cNvSpPr>
          <p:nvPr>
            <p:ph idx="1"/>
          </p:nvPr>
        </p:nvSpPr>
        <p:spPr>
          <a:xfrm>
            <a:off x="1448718" y="1561513"/>
            <a:ext cx="6975615" cy="5488643"/>
          </a:xfrm>
        </p:spPr>
        <p:txBody>
          <a:bodyPr>
            <a:normAutofit/>
          </a:bodyPr>
          <a:lstStyle/>
          <a:p>
            <a:r>
              <a:rPr lang="en-GB" sz="1800" dirty="0"/>
              <a:t>Can Be Difficult</a:t>
            </a:r>
          </a:p>
          <a:p>
            <a:pPr marL="0" indent="0">
              <a:buNone/>
            </a:pPr>
            <a:endParaRPr lang="en-GB" sz="1800" dirty="0"/>
          </a:p>
          <a:p>
            <a:r>
              <a:rPr lang="en-GB" sz="1800" dirty="0"/>
              <a:t>SIGN recommend the use of 4AT in acute settings </a:t>
            </a:r>
          </a:p>
          <a:p>
            <a:pPr marL="0" indent="0">
              <a:buNone/>
            </a:pPr>
            <a:endParaRPr lang="en-GB" sz="1800" dirty="0"/>
          </a:p>
          <a:p>
            <a:r>
              <a:rPr lang="en-GB" sz="1800" dirty="0"/>
              <a:t>4AT is evidence based and practical to implement</a:t>
            </a:r>
          </a:p>
          <a:p>
            <a:pPr marL="0" indent="0">
              <a:buNone/>
            </a:pPr>
            <a:endParaRPr lang="en-GB" sz="1800" dirty="0"/>
          </a:p>
          <a:p>
            <a:r>
              <a:rPr lang="en-GB" sz="1800" dirty="0"/>
              <a:t>4AT takes less than 2 minutes and can be used for all patients</a:t>
            </a:r>
          </a:p>
          <a:p>
            <a:endParaRPr lang="en-GB" sz="1800" dirty="0"/>
          </a:p>
          <a:p>
            <a:r>
              <a:rPr lang="en-GB" sz="1800" dirty="0"/>
              <a:t>Focuses on Alertness/ AMT4/ Attention/ Fluctuating Course</a:t>
            </a:r>
          </a:p>
          <a:p>
            <a:endParaRPr lang="en-GB" sz="1800" dirty="0"/>
          </a:p>
          <a:p>
            <a:r>
              <a:rPr lang="en-GB" sz="1800" dirty="0"/>
              <a:t>Score of 4 or above indicative of delirium +/- cognitive impairment</a:t>
            </a:r>
          </a:p>
          <a:p>
            <a:endParaRPr lang="en-GB" sz="1800" dirty="0"/>
          </a:p>
          <a:p>
            <a:r>
              <a:rPr lang="en-GB" sz="1800" dirty="0"/>
              <a:t>Should be performed at least 48 hourly to assess delirium</a:t>
            </a:r>
          </a:p>
          <a:p>
            <a:endParaRPr lang="en-GB" sz="1800" dirty="0"/>
          </a:p>
          <a:p>
            <a:r>
              <a:rPr lang="en-GB" sz="1800" b="1" dirty="0"/>
              <a:t>Recognise those most at risk of delirium and monitor</a:t>
            </a:r>
          </a:p>
        </p:txBody>
      </p:sp>
      <p:pic>
        <p:nvPicPr>
          <p:cNvPr id="7" name="Picture 6">
            <a:extLst>
              <a:ext uri="{FF2B5EF4-FFF2-40B4-BE49-F238E27FC236}">
                <a16:creationId xmlns:a16="http://schemas.microsoft.com/office/drawing/2014/main" id="{92E7DE7B-A9C6-4453-9406-C2FAA3ED5E46}"/>
              </a:ext>
            </a:extLst>
          </p:cNvPr>
          <p:cNvPicPr>
            <a:picLocks noChangeAspect="1"/>
          </p:cNvPicPr>
          <p:nvPr/>
        </p:nvPicPr>
        <p:blipFill>
          <a:blip r:embed="rId2"/>
          <a:stretch>
            <a:fillRect/>
          </a:stretch>
        </p:blipFill>
        <p:spPr>
          <a:xfrm>
            <a:off x="8462892" y="1561513"/>
            <a:ext cx="3625498" cy="5205842"/>
          </a:xfrm>
          <a:prstGeom prst="rect">
            <a:avLst/>
          </a:prstGeom>
        </p:spPr>
      </p:pic>
    </p:spTree>
    <p:extLst>
      <p:ext uri="{BB962C8B-B14F-4D97-AF65-F5344CB8AC3E}">
        <p14:creationId xmlns:p14="http://schemas.microsoft.com/office/powerpoint/2010/main" val="4113989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92828-4828-42A6-8FD0-70718B27EDAB}"/>
              </a:ext>
            </a:extLst>
          </p:cNvPr>
          <p:cNvSpPr>
            <a:spLocks noGrp="1"/>
          </p:cNvSpPr>
          <p:nvPr>
            <p:ph type="title"/>
          </p:nvPr>
        </p:nvSpPr>
        <p:spPr>
          <a:xfrm>
            <a:off x="1046019" y="942108"/>
            <a:ext cx="3256550" cy="4969113"/>
          </a:xfrm>
        </p:spPr>
        <p:txBody>
          <a:bodyPr anchor="ctr">
            <a:normAutofit/>
          </a:bodyPr>
          <a:lstStyle/>
          <a:p>
            <a:r>
              <a:rPr lang="en-GB" dirty="0">
                <a:solidFill>
                  <a:schemeClr val="tx2">
                    <a:lumMod val="75000"/>
                  </a:schemeClr>
                </a:solidFill>
              </a:rPr>
              <a:t>Patient 2… Mr F</a:t>
            </a:r>
          </a:p>
        </p:txBody>
      </p:sp>
      <p:sp>
        <p:nvSpPr>
          <p:cNvPr id="3" name="Content Placeholder 2">
            <a:extLst>
              <a:ext uri="{FF2B5EF4-FFF2-40B4-BE49-F238E27FC236}">
                <a16:creationId xmlns:a16="http://schemas.microsoft.com/office/drawing/2014/main" id="{05EBD254-294B-49B7-A50F-5F24220DC394}"/>
              </a:ext>
            </a:extLst>
          </p:cNvPr>
          <p:cNvSpPr>
            <a:spLocks noGrp="1"/>
          </p:cNvSpPr>
          <p:nvPr>
            <p:ph idx="1"/>
          </p:nvPr>
        </p:nvSpPr>
        <p:spPr>
          <a:xfrm>
            <a:off x="5049062" y="942108"/>
            <a:ext cx="6455549" cy="4969114"/>
          </a:xfrm>
        </p:spPr>
        <p:txBody>
          <a:bodyPr anchor="ctr">
            <a:noAutofit/>
          </a:bodyPr>
          <a:lstStyle/>
          <a:p>
            <a:pPr>
              <a:lnSpc>
                <a:spcPct val="90000"/>
              </a:lnSpc>
            </a:pPr>
            <a:r>
              <a:rPr lang="en-GB" sz="1800" dirty="0">
                <a:solidFill>
                  <a:schemeClr val="tx2">
                    <a:lumMod val="75000"/>
                  </a:schemeClr>
                </a:solidFill>
              </a:rPr>
              <a:t>88 year old gentleman presents with fever and shortness of breath</a:t>
            </a:r>
          </a:p>
          <a:p>
            <a:pPr marL="0" indent="0">
              <a:lnSpc>
                <a:spcPct val="90000"/>
              </a:lnSpc>
              <a:buNone/>
            </a:pPr>
            <a:endParaRPr lang="en-GB" sz="1800" dirty="0">
              <a:solidFill>
                <a:schemeClr val="tx2">
                  <a:lumMod val="75000"/>
                </a:schemeClr>
              </a:solidFill>
            </a:endParaRPr>
          </a:p>
          <a:p>
            <a:pPr>
              <a:lnSpc>
                <a:spcPct val="90000"/>
              </a:lnSpc>
            </a:pPr>
            <a:r>
              <a:rPr lang="en-GB" sz="1800" dirty="0">
                <a:solidFill>
                  <a:schemeClr val="tx2">
                    <a:lumMod val="75000"/>
                  </a:schemeClr>
                </a:solidFill>
              </a:rPr>
              <a:t>Past Medical History: Parkinson’s Disease and Parkinson’s Related Dementia</a:t>
            </a:r>
          </a:p>
          <a:p>
            <a:pPr marL="0" indent="0">
              <a:lnSpc>
                <a:spcPct val="90000"/>
              </a:lnSpc>
              <a:buNone/>
            </a:pPr>
            <a:endParaRPr lang="en-GB" sz="1800" dirty="0">
              <a:solidFill>
                <a:schemeClr val="tx2">
                  <a:lumMod val="75000"/>
                </a:schemeClr>
              </a:solidFill>
            </a:endParaRPr>
          </a:p>
          <a:p>
            <a:pPr>
              <a:lnSpc>
                <a:spcPct val="90000"/>
              </a:lnSpc>
            </a:pPr>
            <a:r>
              <a:rPr lang="en-GB" sz="1800" dirty="0">
                <a:solidFill>
                  <a:schemeClr val="tx2">
                    <a:lumMod val="75000"/>
                  </a:schemeClr>
                </a:solidFill>
              </a:rPr>
              <a:t>Recent history of impaired swallowing and receiving SLT in the community</a:t>
            </a:r>
          </a:p>
          <a:p>
            <a:pPr marL="0" indent="0">
              <a:lnSpc>
                <a:spcPct val="90000"/>
              </a:lnSpc>
              <a:buNone/>
            </a:pPr>
            <a:endParaRPr lang="en-GB" sz="1800" dirty="0">
              <a:solidFill>
                <a:schemeClr val="tx2">
                  <a:lumMod val="75000"/>
                </a:schemeClr>
              </a:solidFill>
            </a:endParaRPr>
          </a:p>
          <a:p>
            <a:pPr>
              <a:lnSpc>
                <a:spcPct val="90000"/>
              </a:lnSpc>
            </a:pPr>
            <a:r>
              <a:rPr lang="en-GB" sz="1800" dirty="0">
                <a:solidFill>
                  <a:schemeClr val="tx2">
                    <a:lumMod val="75000"/>
                  </a:schemeClr>
                </a:solidFill>
              </a:rPr>
              <a:t>Lives with his wife in a bungalow. Needs help with all ADLs and has POC OD for showering. Cannot leave the house unaided</a:t>
            </a:r>
          </a:p>
          <a:p>
            <a:pPr marL="0" indent="0">
              <a:lnSpc>
                <a:spcPct val="90000"/>
              </a:lnSpc>
              <a:buNone/>
            </a:pPr>
            <a:endParaRPr lang="en-GB" sz="1800" dirty="0">
              <a:solidFill>
                <a:schemeClr val="tx2">
                  <a:lumMod val="75000"/>
                </a:schemeClr>
              </a:solidFill>
            </a:endParaRPr>
          </a:p>
          <a:p>
            <a:pPr>
              <a:lnSpc>
                <a:spcPct val="90000"/>
              </a:lnSpc>
            </a:pPr>
            <a:r>
              <a:rPr lang="en-GB" sz="1800" dirty="0">
                <a:solidFill>
                  <a:schemeClr val="tx2">
                    <a:lumMod val="75000"/>
                  </a:schemeClr>
                </a:solidFill>
              </a:rPr>
              <a:t>His wife reports recurrent chest infections, each one more severe than the last</a:t>
            </a:r>
          </a:p>
          <a:p>
            <a:pPr marL="0" indent="0">
              <a:lnSpc>
                <a:spcPct val="90000"/>
              </a:lnSpc>
              <a:buNone/>
            </a:pPr>
            <a:endParaRPr lang="en-GB" sz="1800" dirty="0">
              <a:solidFill>
                <a:schemeClr val="tx2">
                  <a:lumMod val="75000"/>
                </a:schemeClr>
              </a:solidFill>
            </a:endParaRPr>
          </a:p>
          <a:p>
            <a:pPr>
              <a:lnSpc>
                <a:spcPct val="90000"/>
              </a:lnSpc>
            </a:pPr>
            <a:r>
              <a:rPr lang="en-GB" sz="1800" dirty="0">
                <a:solidFill>
                  <a:schemeClr val="tx2">
                    <a:lumMod val="75000"/>
                  </a:schemeClr>
                </a:solidFill>
              </a:rPr>
              <a:t>On review, he is drowsy (GCS 12 E3M5V4) and hypotensive</a:t>
            </a:r>
          </a:p>
          <a:p>
            <a:pPr marL="0" indent="0">
              <a:lnSpc>
                <a:spcPct val="90000"/>
              </a:lnSpc>
              <a:buNone/>
            </a:pPr>
            <a:endParaRPr lang="en-GB" sz="1800" dirty="0">
              <a:solidFill>
                <a:schemeClr val="tx2">
                  <a:lumMod val="75000"/>
                </a:schemeClr>
              </a:solidFill>
            </a:endParaRPr>
          </a:p>
          <a:p>
            <a:pPr>
              <a:lnSpc>
                <a:spcPct val="90000"/>
              </a:lnSpc>
            </a:pPr>
            <a:r>
              <a:rPr lang="en-GB" sz="1800" dirty="0">
                <a:solidFill>
                  <a:schemeClr val="tx2">
                    <a:lumMod val="75000"/>
                  </a:schemeClr>
                </a:solidFill>
              </a:rPr>
              <a:t>WCC is 25 and CRP is 350</a:t>
            </a:r>
          </a:p>
          <a:p>
            <a:pPr>
              <a:lnSpc>
                <a:spcPct val="90000"/>
              </a:lnSpc>
            </a:pPr>
            <a:endParaRPr lang="en-GB" sz="1800" dirty="0">
              <a:solidFill>
                <a:schemeClr val="tx2">
                  <a:lumMod val="75000"/>
                </a:schemeClr>
              </a:solidFill>
            </a:endParaRPr>
          </a:p>
        </p:txBody>
      </p:sp>
      <p:pic>
        <p:nvPicPr>
          <p:cNvPr id="4" name="Picture 3">
            <a:extLst>
              <a:ext uri="{FF2B5EF4-FFF2-40B4-BE49-F238E27FC236}">
                <a16:creationId xmlns:a16="http://schemas.microsoft.com/office/drawing/2014/main" id="{FBDD4140-2DD2-43BF-8D6E-DC047AC16FEE}"/>
              </a:ext>
            </a:extLst>
          </p:cNvPr>
          <p:cNvPicPr>
            <a:picLocks noChangeAspect="1"/>
          </p:cNvPicPr>
          <p:nvPr/>
        </p:nvPicPr>
        <p:blipFill>
          <a:blip r:embed="rId2"/>
          <a:stretch>
            <a:fillRect/>
          </a:stretch>
        </p:blipFill>
        <p:spPr>
          <a:xfrm>
            <a:off x="1345251" y="4135740"/>
            <a:ext cx="2658086" cy="1731414"/>
          </a:xfrm>
          <a:prstGeom prst="rect">
            <a:avLst/>
          </a:prstGeom>
        </p:spPr>
      </p:pic>
    </p:spTree>
    <p:extLst>
      <p:ext uri="{BB962C8B-B14F-4D97-AF65-F5344CB8AC3E}">
        <p14:creationId xmlns:p14="http://schemas.microsoft.com/office/powerpoint/2010/main" val="1107489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67271-F1ED-4B1E-99F9-908BF7DEF1B4}"/>
              </a:ext>
            </a:extLst>
          </p:cNvPr>
          <p:cNvSpPr>
            <a:spLocks noGrp="1"/>
          </p:cNvSpPr>
          <p:nvPr>
            <p:ph type="title"/>
          </p:nvPr>
        </p:nvSpPr>
        <p:spPr>
          <a:xfrm>
            <a:off x="1046019" y="942108"/>
            <a:ext cx="3256550" cy="4969113"/>
          </a:xfrm>
        </p:spPr>
        <p:txBody>
          <a:bodyPr anchor="ctr">
            <a:normAutofit/>
          </a:bodyPr>
          <a:lstStyle/>
          <a:p>
            <a:r>
              <a:rPr lang="en-GB">
                <a:solidFill>
                  <a:schemeClr val="tx2">
                    <a:lumMod val="75000"/>
                  </a:schemeClr>
                </a:solidFill>
              </a:rPr>
              <a:t>Patient 2 …Mr F</a:t>
            </a:r>
            <a:endParaRPr lang="en-GB" dirty="0">
              <a:solidFill>
                <a:schemeClr val="tx2">
                  <a:lumMod val="75000"/>
                </a:schemeClr>
              </a:solidFill>
            </a:endParaRPr>
          </a:p>
        </p:txBody>
      </p:sp>
      <p:sp>
        <p:nvSpPr>
          <p:cNvPr id="3" name="Content Placeholder 2">
            <a:extLst>
              <a:ext uri="{FF2B5EF4-FFF2-40B4-BE49-F238E27FC236}">
                <a16:creationId xmlns:a16="http://schemas.microsoft.com/office/drawing/2014/main" id="{E71B973D-3481-4805-B160-789AF1388985}"/>
              </a:ext>
            </a:extLst>
          </p:cNvPr>
          <p:cNvSpPr>
            <a:spLocks noGrp="1"/>
          </p:cNvSpPr>
          <p:nvPr>
            <p:ph idx="1"/>
          </p:nvPr>
        </p:nvSpPr>
        <p:spPr>
          <a:xfrm>
            <a:off x="5049062" y="942108"/>
            <a:ext cx="6455549" cy="4969114"/>
          </a:xfrm>
        </p:spPr>
        <p:txBody>
          <a:bodyPr anchor="ctr">
            <a:normAutofit/>
          </a:bodyPr>
          <a:lstStyle/>
          <a:p>
            <a:r>
              <a:rPr lang="en-GB" dirty="0">
                <a:solidFill>
                  <a:schemeClr val="tx2">
                    <a:lumMod val="75000"/>
                  </a:schemeClr>
                </a:solidFill>
              </a:rPr>
              <a:t>Diagnosis:</a:t>
            </a:r>
          </a:p>
          <a:p>
            <a:pPr marL="400050" lvl="1" indent="0">
              <a:buNone/>
            </a:pPr>
            <a:r>
              <a:rPr lang="en-GB" dirty="0">
                <a:solidFill>
                  <a:schemeClr val="tx2">
                    <a:lumMod val="75000"/>
                  </a:schemeClr>
                </a:solidFill>
              </a:rPr>
              <a:t>Aspiration Pneumonia Secondary to Parkinson’s Disease</a:t>
            </a:r>
          </a:p>
          <a:p>
            <a:pPr marL="400050" lvl="1" indent="0">
              <a:buNone/>
            </a:pPr>
            <a:r>
              <a:rPr lang="en-GB" dirty="0">
                <a:solidFill>
                  <a:schemeClr val="tx2">
                    <a:lumMod val="75000"/>
                  </a:schemeClr>
                </a:solidFill>
              </a:rPr>
              <a:t>Delirium Secondary to Infection Superimposed on Dementia</a:t>
            </a:r>
          </a:p>
          <a:p>
            <a:pPr marL="400050" lvl="1" indent="0">
              <a:buNone/>
            </a:pPr>
            <a:endParaRPr lang="en-GB" dirty="0">
              <a:solidFill>
                <a:schemeClr val="tx2">
                  <a:lumMod val="75000"/>
                </a:schemeClr>
              </a:solidFill>
            </a:endParaRPr>
          </a:p>
          <a:p>
            <a:r>
              <a:rPr lang="en-GB" dirty="0">
                <a:solidFill>
                  <a:schemeClr val="tx2">
                    <a:lumMod val="75000"/>
                  </a:schemeClr>
                </a:solidFill>
              </a:rPr>
              <a:t>Over the next 48 hours, nursing staff notice Mr F had become very confused – he believes he is in a train station waiting for the train home</a:t>
            </a:r>
          </a:p>
          <a:p>
            <a:pPr marL="0" indent="0">
              <a:buNone/>
            </a:pPr>
            <a:endParaRPr lang="en-GB" dirty="0">
              <a:solidFill>
                <a:schemeClr val="tx2">
                  <a:lumMod val="75000"/>
                </a:schemeClr>
              </a:solidFill>
            </a:endParaRPr>
          </a:p>
          <a:p>
            <a:r>
              <a:rPr lang="en-GB" dirty="0">
                <a:solidFill>
                  <a:schemeClr val="tx2">
                    <a:lumMod val="75000"/>
                  </a:schemeClr>
                </a:solidFill>
              </a:rPr>
              <a:t>He remains intermittently drowsy</a:t>
            </a:r>
          </a:p>
          <a:p>
            <a:pPr marL="0" indent="0">
              <a:buNone/>
            </a:pPr>
            <a:endParaRPr lang="en-GB" dirty="0">
              <a:solidFill>
                <a:schemeClr val="tx2">
                  <a:lumMod val="75000"/>
                </a:schemeClr>
              </a:solidFill>
            </a:endParaRPr>
          </a:p>
          <a:p>
            <a:r>
              <a:rPr lang="en-GB" dirty="0">
                <a:solidFill>
                  <a:schemeClr val="tx2">
                    <a:lumMod val="75000"/>
                  </a:schemeClr>
                </a:solidFill>
              </a:rPr>
              <a:t>His wife is very concerned that he is more confused than normal and would like to know how we will treat this</a:t>
            </a:r>
          </a:p>
          <a:p>
            <a:endParaRPr lang="en-GB" dirty="0">
              <a:solidFill>
                <a:schemeClr val="tx2">
                  <a:lumMod val="75000"/>
                </a:schemeClr>
              </a:solidFill>
            </a:endParaRPr>
          </a:p>
        </p:txBody>
      </p:sp>
      <p:pic>
        <p:nvPicPr>
          <p:cNvPr id="4" name="Picture 3">
            <a:extLst>
              <a:ext uri="{FF2B5EF4-FFF2-40B4-BE49-F238E27FC236}">
                <a16:creationId xmlns:a16="http://schemas.microsoft.com/office/drawing/2014/main" id="{9BF50D6D-10E2-4CD6-B404-44C0EF2BAD56}"/>
              </a:ext>
            </a:extLst>
          </p:cNvPr>
          <p:cNvPicPr>
            <a:picLocks noChangeAspect="1"/>
          </p:cNvPicPr>
          <p:nvPr/>
        </p:nvPicPr>
        <p:blipFill>
          <a:blip r:embed="rId2"/>
          <a:stretch>
            <a:fillRect/>
          </a:stretch>
        </p:blipFill>
        <p:spPr>
          <a:xfrm>
            <a:off x="1272918" y="4179807"/>
            <a:ext cx="2658086" cy="1731414"/>
          </a:xfrm>
          <a:prstGeom prst="rect">
            <a:avLst/>
          </a:prstGeom>
        </p:spPr>
      </p:pic>
    </p:spTree>
    <p:extLst>
      <p:ext uri="{BB962C8B-B14F-4D97-AF65-F5344CB8AC3E}">
        <p14:creationId xmlns:p14="http://schemas.microsoft.com/office/powerpoint/2010/main" val="3419730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20DF97-C727-4DCC-8996-143AB466DA1A}"/>
              </a:ext>
            </a:extLst>
          </p:cNvPr>
          <p:cNvSpPr>
            <a:spLocks noGrp="1"/>
          </p:cNvSpPr>
          <p:nvPr>
            <p:ph type="title"/>
          </p:nvPr>
        </p:nvSpPr>
        <p:spPr>
          <a:xfrm>
            <a:off x="2592925" y="624110"/>
            <a:ext cx="8911687" cy="712321"/>
          </a:xfrm>
        </p:spPr>
        <p:txBody>
          <a:bodyPr/>
          <a:lstStyle/>
          <a:p>
            <a:r>
              <a:rPr lang="en-GB" dirty="0"/>
              <a:t>Managing Delirium</a:t>
            </a:r>
          </a:p>
        </p:txBody>
      </p:sp>
      <p:sp>
        <p:nvSpPr>
          <p:cNvPr id="5" name="Content Placeholder 4">
            <a:extLst>
              <a:ext uri="{FF2B5EF4-FFF2-40B4-BE49-F238E27FC236}">
                <a16:creationId xmlns:a16="http://schemas.microsoft.com/office/drawing/2014/main" id="{AE172EF0-1F89-4370-86AD-25EDF9897C94}"/>
              </a:ext>
            </a:extLst>
          </p:cNvPr>
          <p:cNvSpPr>
            <a:spLocks noGrp="1"/>
          </p:cNvSpPr>
          <p:nvPr>
            <p:ph idx="1"/>
          </p:nvPr>
        </p:nvSpPr>
        <p:spPr>
          <a:xfrm>
            <a:off x="2589212" y="1477108"/>
            <a:ext cx="8915400" cy="5120640"/>
          </a:xfrm>
        </p:spPr>
        <p:txBody>
          <a:bodyPr>
            <a:normAutofit fontScale="85000" lnSpcReduction="20000"/>
          </a:bodyPr>
          <a:lstStyle/>
          <a:p>
            <a:r>
              <a:rPr lang="en-GB" dirty="0"/>
              <a:t>Treat underlying cause – infection/ electrolyte disturbance/ dehydration/ pain</a:t>
            </a:r>
          </a:p>
          <a:p>
            <a:pPr marL="0" indent="0">
              <a:buNone/>
            </a:pPr>
            <a:endParaRPr lang="en-GB" dirty="0"/>
          </a:p>
          <a:p>
            <a:r>
              <a:rPr lang="en-GB" dirty="0"/>
              <a:t>Talk calmly to patient</a:t>
            </a:r>
          </a:p>
          <a:p>
            <a:pPr marL="0" indent="0">
              <a:buNone/>
            </a:pPr>
            <a:endParaRPr lang="en-GB" dirty="0"/>
          </a:p>
          <a:p>
            <a:r>
              <a:rPr lang="en-GB" dirty="0"/>
              <a:t>Nurse in a quiet, well lit room and orientate regularly</a:t>
            </a:r>
          </a:p>
          <a:p>
            <a:pPr marL="0" indent="0">
              <a:buNone/>
            </a:pPr>
            <a:endParaRPr lang="en-GB" dirty="0"/>
          </a:p>
          <a:p>
            <a:r>
              <a:rPr lang="en-GB" dirty="0"/>
              <a:t>Ensure patient is wearing glasses/ hearing aid</a:t>
            </a:r>
          </a:p>
          <a:p>
            <a:pPr marL="0" indent="0">
              <a:buNone/>
            </a:pPr>
            <a:endParaRPr lang="en-GB" dirty="0"/>
          </a:p>
          <a:p>
            <a:r>
              <a:rPr lang="en-GB" dirty="0"/>
              <a:t>Allow patient to mobilise if safe to do so</a:t>
            </a:r>
          </a:p>
          <a:p>
            <a:pPr marL="0" indent="0">
              <a:buNone/>
            </a:pPr>
            <a:endParaRPr lang="en-GB" dirty="0"/>
          </a:p>
          <a:p>
            <a:r>
              <a:rPr lang="en-GB" dirty="0"/>
              <a:t>Consider 1:1 nursing/ supervision if falls risk</a:t>
            </a:r>
          </a:p>
          <a:p>
            <a:pPr marL="0" indent="0">
              <a:buNone/>
            </a:pPr>
            <a:endParaRPr lang="en-GB" dirty="0"/>
          </a:p>
          <a:p>
            <a:r>
              <a:rPr lang="en-GB" dirty="0"/>
              <a:t>“Getting to Know Me Document”</a:t>
            </a:r>
          </a:p>
          <a:p>
            <a:pPr marL="0" indent="0">
              <a:buNone/>
            </a:pPr>
            <a:endParaRPr lang="en-GB" dirty="0"/>
          </a:p>
          <a:p>
            <a:r>
              <a:rPr lang="en-GB" dirty="0"/>
              <a:t>Consider involving family members but be mindful!</a:t>
            </a:r>
          </a:p>
          <a:p>
            <a:pPr marL="0" indent="0">
              <a:buNone/>
            </a:pPr>
            <a:endParaRPr lang="en-GB" dirty="0"/>
          </a:p>
          <a:p>
            <a:r>
              <a:rPr lang="en-GB" dirty="0"/>
              <a:t>Avoid unnecessary moves</a:t>
            </a:r>
          </a:p>
        </p:txBody>
      </p:sp>
      <p:pic>
        <p:nvPicPr>
          <p:cNvPr id="6" name="Picture 5">
            <a:extLst>
              <a:ext uri="{FF2B5EF4-FFF2-40B4-BE49-F238E27FC236}">
                <a16:creationId xmlns:a16="http://schemas.microsoft.com/office/drawing/2014/main" id="{4A1869D9-F7C3-4D56-A634-32528DD70E50}"/>
              </a:ext>
            </a:extLst>
          </p:cNvPr>
          <p:cNvPicPr>
            <a:picLocks noChangeAspect="1"/>
          </p:cNvPicPr>
          <p:nvPr/>
        </p:nvPicPr>
        <p:blipFill>
          <a:blip r:embed="rId2"/>
          <a:stretch>
            <a:fillRect/>
          </a:stretch>
        </p:blipFill>
        <p:spPr>
          <a:xfrm>
            <a:off x="9602788" y="2115556"/>
            <a:ext cx="2391509" cy="2510704"/>
          </a:xfrm>
          <a:prstGeom prst="rect">
            <a:avLst/>
          </a:prstGeom>
        </p:spPr>
      </p:pic>
    </p:spTree>
    <p:extLst>
      <p:ext uri="{BB962C8B-B14F-4D97-AF65-F5344CB8AC3E}">
        <p14:creationId xmlns:p14="http://schemas.microsoft.com/office/powerpoint/2010/main" val="3454072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67EB2-9605-4B92-81CA-EC7FED423A55}"/>
              </a:ext>
            </a:extLst>
          </p:cNvPr>
          <p:cNvSpPr>
            <a:spLocks noGrp="1"/>
          </p:cNvSpPr>
          <p:nvPr>
            <p:ph type="title"/>
          </p:nvPr>
        </p:nvSpPr>
        <p:spPr>
          <a:xfrm>
            <a:off x="1046019" y="942108"/>
            <a:ext cx="3256550" cy="4969113"/>
          </a:xfrm>
        </p:spPr>
        <p:txBody>
          <a:bodyPr anchor="ctr">
            <a:normAutofit/>
          </a:bodyPr>
          <a:lstStyle/>
          <a:p>
            <a:r>
              <a:rPr lang="en-GB">
                <a:solidFill>
                  <a:schemeClr val="tx2">
                    <a:lumMod val="75000"/>
                  </a:schemeClr>
                </a:solidFill>
              </a:rPr>
              <a:t>Patient 3… Mr D  </a:t>
            </a:r>
          </a:p>
        </p:txBody>
      </p:sp>
      <p:sp>
        <p:nvSpPr>
          <p:cNvPr id="3" name="Content Placeholder 2">
            <a:extLst>
              <a:ext uri="{FF2B5EF4-FFF2-40B4-BE49-F238E27FC236}">
                <a16:creationId xmlns:a16="http://schemas.microsoft.com/office/drawing/2014/main" id="{0471F430-946A-4F1B-AE86-32E13F7D1162}"/>
              </a:ext>
            </a:extLst>
          </p:cNvPr>
          <p:cNvSpPr>
            <a:spLocks noGrp="1"/>
          </p:cNvSpPr>
          <p:nvPr>
            <p:ph idx="1"/>
          </p:nvPr>
        </p:nvSpPr>
        <p:spPr>
          <a:xfrm>
            <a:off x="4302568" y="942107"/>
            <a:ext cx="7202044" cy="5694667"/>
          </a:xfrm>
        </p:spPr>
        <p:txBody>
          <a:bodyPr anchor="ctr">
            <a:noAutofit/>
          </a:bodyPr>
          <a:lstStyle/>
          <a:p>
            <a:r>
              <a:rPr lang="en-GB" sz="1800" dirty="0">
                <a:solidFill>
                  <a:schemeClr val="tx2">
                    <a:lumMod val="75000"/>
                  </a:schemeClr>
                </a:solidFill>
              </a:rPr>
              <a:t>60 year old gentleman presents following a fall</a:t>
            </a:r>
          </a:p>
          <a:p>
            <a:pPr marL="0" indent="0">
              <a:buNone/>
            </a:pPr>
            <a:endParaRPr lang="en-GB" sz="1800" dirty="0">
              <a:solidFill>
                <a:schemeClr val="tx2">
                  <a:lumMod val="75000"/>
                </a:schemeClr>
              </a:solidFill>
            </a:endParaRPr>
          </a:p>
          <a:p>
            <a:r>
              <a:rPr lang="en-GB" sz="1800" dirty="0">
                <a:solidFill>
                  <a:schemeClr val="tx2">
                    <a:lumMod val="75000"/>
                  </a:schemeClr>
                </a:solidFill>
              </a:rPr>
              <a:t>Found by his wife at 9am in the morning having last been seen at 6pm the night before</a:t>
            </a:r>
          </a:p>
          <a:p>
            <a:pPr marL="0" indent="0">
              <a:buNone/>
            </a:pPr>
            <a:endParaRPr lang="en-GB" sz="1800" dirty="0">
              <a:solidFill>
                <a:schemeClr val="tx2">
                  <a:lumMod val="75000"/>
                </a:schemeClr>
              </a:solidFill>
            </a:endParaRPr>
          </a:p>
          <a:p>
            <a:r>
              <a:rPr lang="en-GB" sz="1800" dirty="0">
                <a:solidFill>
                  <a:schemeClr val="tx2">
                    <a:lumMod val="75000"/>
                  </a:schemeClr>
                </a:solidFill>
              </a:rPr>
              <a:t>Past Medical History: Alcohol Excess – drinks bottle of whisky/ day</a:t>
            </a:r>
          </a:p>
          <a:p>
            <a:pPr marL="0" indent="0">
              <a:buNone/>
            </a:pPr>
            <a:endParaRPr lang="en-GB" sz="1800" dirty="0">
              <a:solidFill>
                <a:schemeClr val="tx2">
                  <a:lumMod val="75000"/>
                </a:schemeClr>
              </a:solidFill>
            </a:endParaRPr>
          </a:p>
          <a:p>
            <a:r>
              <a:rPr lang="en-GB" sz="1800" dirty="0">
                <a:solidFill>
                  <a:schemeClr val="tx2">
                    <a:lumMod val="75000"/>
                  </a:schemeClr>
                </a:solidFill>
              </a:rPr>
              <a:t>Lives with his wife who works shifts. Unemployed – previously worked as taxi driver</a:t>
            </a:r>
          </a:p>
          <a:p>
            <a:pPr marL="0" indent="0">
              <a:buNone/>
            </a:pPr>
            <a:endParaRPr lang="en-GB" sz="1800" dirty="0">
              <a:solidFill>
                <a:schemeClr val="tx2">
                  <a:lumMod val="75000"/>
                </a:schemeClr>
              </a:solidFill>
            </a:endParaRPr>
          </a:p>
          <a:p>
            <a:r>
              <a:rPr lang="en-GB" sz="1800" dirty="0">
                <a:solidFill>
                  <a:schemeClr val="tx2">
                    <a:lumMod val="75000"/>
                  </a:schemeClr>
                </a:solidFill>
              </a:rPr>
              <a:t>On admission, found to be tachycardic and </a:t>
            </a:r>
            <a:r>
              <a:rPr lang="en-GB" sz="1800" dirty="0" err="1">
                <a:solidFill>
                  <a:schemeClr val="tx2">
                    <a:lumMod val="75000"/>
                  </a:schemeClr>
                </a:solidFill>
              </a:rPr>
              <a:t>anuric</a:t>
            </a:r>
            <a:endParaRPr lang="en-GB" sz="1800" dirty="0">
              <a:solidFill>
                <a:schemeClr val="tx2">
                  <a:lumMod val="75000"/>
                </a:schemeClr>
              </a:solidFill>
            </a:endParaRPr>
          </a:p>
          <a:p>
            <a:pPr marL="0" indent="0">
              <a:buNone/>
            </a:pPr>
            <a:endParaRPr lang="en-GB" sz="1800" dirty="0">
              <a:solidFill>
                <a:schemeClr val="tx2">
                  <a:lumMod val="75000"/>
                </a:schemeClr>
              </a:solidFill>
            </a:endParaRPr>
          </a:p>
          <a:p>
            <a:r>
              <a:rPr lang="en-GB" sz="1800" dirty="0">
                <a:solidFill>
                  <a:schemeClr val="tx2">
                    <a:lumMod val="75000"/>
                  </a:schemeClr>
                </a:solidFill>
              </a:rPr>
              <a:t>Alert and Orientated</a:t>
            </a:r>
          </a:p>
          <a:p>
            <a:pPr marL="0" indent="0">
              <a:buNone/>
            </a:pPr>
            <a:endParaRPr lang="en-GB" sz="1800" dirty="0">
              <a:solidFill>
                <a:schemeClr val="tx2">
                  <a:lumMod val="75000"/>
                </a:schemeClr>
              </a:solidFill>
            </a:endParaRPr>
          </a:p>
          <a:p>
            <a:r>
              <a:rPr lang="en-GB" sz="1800" dirty="0">
                <a:solidFill>
                  <a:schemeClr val="tx2">
                    <a:lumMod val="75000"/>
                  </a:schemeClr>
                </a:solidFill>
              </a:rPr>
              <a:t>AKI – creatinine 600/ CK 20000</a:t>
            </a:r>
          </a:p>
          <a:p>
            <a:pPr marL="0" indent="0">
              <a:buNone/>
            </a:pPr>
            <a:endParaRPr lang="en-GB" sz="1800" dirty="0">
              <a:solidFill>
                <a:schemeClr val="tx2">
                  <a:lumMod val="75000"/>
                </a:schemeClr>
              </a:solidFill>
            </a:endParaRPr>
          </a:p>
          <a:p>
            <a:r>
              <a:rPr lang="en-GB" sz="1800" dirty="0">
                <a:solidFill>
                  <a:schemeClr val="tx2">
                    <a:lumMod val="75000"/>
                  </a:schemeClr>
                </a:solidFill>
              </a:rPr>
              <a:t>Admitted for IV fluid resuscitation and </a:t>
            </a:r>
            <a:r>
              <a:rPr lang="en-GB" sz="1800" dirty="0" err="1">
                <a:solidFill>
                  <a:schemeClr val="tx2">
                    <a:lumMod val="75000"/>
                  </a:schemeClr>
                </a:solidFill>
              </a:rPr>
              <a:t>Pabrinex</a:t>
            </a:r>
            <a:endParaRPr lang="en-GB" sz="1800" dirty="0">
              <a:solidFill>
                <a:schemeClr val="tx2">
                  <a:lumMod val="75000"/>
                </a:schemeClr>
              </a:solidFill>
            </a:endParaRPr>
          </a:p>
          <a:p>
            <a:endParaRPr lang="en-GB" sz="1800" dirty="0">
              <a:solidFill>
                <a:schemeClr val="tx2">
                  <a:lumMod val="75000"/>
                </a:schemeClr>
              </a:solidFill>
            </a:endParaRPr>
          </a:p>
          <a:p>
            <a:endParaRPr lang="en-GB" sz="1800" dirty="0">
              <a:solidFill>
                <a:schemeClr val="tx2">
                  <a:lumMod val="75000"/>
                </a:schemeClr>
              </a:solidFill>
            </a:endParaRPr>
          </a:p>
        </p:txBody>
      </p:sp>
      <p:pic>
        <p:nvPicPr>
          <p:cNvPr id="5" name="Picture 4">
            <a:extLst>
              <a:ext uri="{FF2B5EF4-FFF2-40B4-BE49-F238E27FC236}">
                <a16:creationId xmlns:a16="http://schemas.microsoft.com/office/drawing/2014/main" id="{A6DE57FC-D2E7-45FB-8EB8-F6B7FBD94EE9}"/>
              </a:ext>
            </a:extLst>
          </p:cNvPr>
          <p:cNvPicPr>
            <a:picLocks noChangeAspect="1"/>
          </p:cNvPicPr>
          <p:nvPr/>
        </p:nvPicPr>
        <p:blipFill>
          <a:blip r:embed="rId2"/>
          <a:stretch>
            <a:fillRect/>
          </a:stretch>
        </p:blipFill>
        <p:spPr>
          <a:xfrm>
            <a:off x="1482422" y="4085124"/>
            <a:ext cx="2383743" cy="2383743"/>
          </a:xfrm>
          <a:prstGeom prst="rect">
            <a:avLst/>
          </a:prstGeom>
        </p:spPr>
      </p:pic>
    </p:spTree>
    <p:extLst>
      <p:ext uri="{BB962C8B-B14F-4D97-AF65-F5344CB8AC3E}">
        <p14:creationId xmlns:p14="http://schemas.microsoft.com/office/powerpoint/2010/main" val="3911589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6595A-C1EB-4241-B313-3B919AECE0AB}"/>
              </a:ext>
            </a:extLst>
          </p:cNvPr>
          <p:cNvSpPr>
            <a:spLocks noGrp="1"/>
          </p:cNvSpPr>
          <p:nvPr>
            <p:ph type="title"/>
          </p:nvPr>
        </p:nvSpPr>
        <p:spPr>
          <a:xfrm>
            <a:off x="1046019" y="942108"/>
            <a:ext cx="3256550" cy="4969113"/>
          </a:xfrm>
        </p:spPr>
        <p:txBody>
          <a:bodyPr anchor="ctr">
            <a:normAutofit/>
          </a:bodyPr>
          <a:lstStyle/>
          <a:p>
            <a:r>
              <a:rPr lang="en-GB" dirty="0">
                <a:solidFill>
                  <a:schemeClr val="tx2">
                    <a:lumMod val="75000"/>
                  </a:schemeClr>
                </a:solidFill>
              </a:rPr>
              <a:t>Patient 3… Mr D</a:t>
            </a:r>
          </a:p>
        </p:txBody>
      </p:sp>
      <p:sp>
        <p:nvSpPr>
          <p:cNvPr id="3" name="Content Placeholder 2">
            <a:extLst>
              <a:ext uri="{FF2B5EF4-FFF2-40B4-BE49-F238E27FC236}">
                <a16:creationId xmlns:a16="http://schemas.microsoft.com/office/drawing/2014/main" id="{B49E8AC6-2028-4272-B4C3-A9B19BD16213}"/>
              </a:ext>
            </a:extLst>
          </p:cNvPr>
          <p:cNvSpPr>
            <a:spLocks noGrp="1"/>
          </p:cNvSpPr>
          <p:nvPr>
            <p:ph idx="1"/>
          </p:nvPr>
        </p:nvSpPr>
        <p:spPr>
          <a:xfrm>
            <a:off x="4169884" y="225846"/>
            <a:ext cx="7313987" cy="5872442"/>
          </a:xfrm>
        </p:spPr>
        <p:txBody>
          <a:bodyPr anchor="ctr">
            <a:normAutofit/>
          </a:bodyPr>
          <a:lstStyle/>
          <a:p>
            <a:pPr>
              <a:spcBef>
                <a:spcPts val="0"/>
              </a:spcBef>
            </a:pPr>
            <a:r>
              <a:rPr lang="en-GB" sz="1800" dirty="0">
                <a:solidFill>
                  <a:schemeClr val="tx2">
                    <a:lumMod val="75000"/>
                  </a:schemeClr>
                </a:solidFill>
              </a:rPr>
              <a:t>Day 2 of Admission</a:t>
            </a:r>
          </a:p>
          <a:p>
            <a:pPr marL="0" indent="0">
              <a:buNone/>
            </a:pPr>
            <a:endParaRPr lang="en-GB" sz="1800" dirty="0">
              <a:solidFill>
                <a:schemeClr val="tx2">
                  <a:lumMod val="75000"/>
                </a:schemeClr>
              </a:solidFill>
            </a:endParaRPr>
          </a:p>
          <a:p>
            <a:r>
              <a:rPr lang="en-GB" sz="1800" dirty="0">
                <a:solidFill>
                  <a:schemeClr val="tx2">
                    <a:lumMod val="75000"/>
                  </a:schemeClr>
                </a:solidFill>
              </a:rPr>
              <a:t>AKI slowly improving with IV fluids</a:t>
            </a:r>
          </a:p>
          <a:p>
            <a:pPr marL="0" indent="0">
              <a:buNone/>
            </a:pPr>
            <a:endParaRPr lang="en-GB" sz="1800" dirty="0">
              <a:solidFill>
                <a:schemeClr val="tx2">
                  <a:lumMod val="75000"/>
                </a:schemeClr>
              </a:solidFill>
            </a:endParaRPr>
          </a:p>
          <a:p>
            <a:r>
              <a:rPr lang="en-GB" sz="1800" dirty="0">
                <a:solidFill>
                  <a:schemeClr val="tx2">
                    <a:lumMod val="75000"/>
                  </a:schemeClr>
                </a:solidFill>
              </a:rPr>
              <a:t>On call FY1 called at 2am as patient becoming ‘aggressive’</a:t>
            </a:r>
          </a:p>
          <a:p>
            <a:pPr marL="0" indent="0">
              <a:buNone/>
            </a:pPr>
            <a:endParaRPr lang="en-GB" sz="1800" dirty="0">
              <a:solidFill>
                <a:schemeClr val="tx2">
                  <a:lumMod val="75000"/>
                </a:schemeClr>
              </a:solidFill>
            </a:endParaRPr>
          </a:p>
          <a:p>
            <a:r>
              <a:rPr lang="en-GB" sz="1800" dirty="0">
                <a:solidFill>
                  <a:schemeClr val="tx2">
                    <a:lumMod val="75000"/>
                  </a:schemeClr>
                </a:solidFill>
              </a:rPr>
              <a:t>On arrival – Mr D is throwing bedside tables at nursing staff</a:t>
            </a:r>
          </a:p>
          <a:p>
            <a:pPr marL="0" indent="0">
              <a:buNone/>
            </a:pPr>
            <a:endParaRPr lang="en-GB" sz="1800" dirty="0">
              <a:solidFill>
                <a:schemeClr val="tx2">
                  <a:lumMod val="75000"/>
                </a:schemeClr>
              </a:solidFill>
            </a:endParaRPr>
          </a:p>
          <a:p>
            <a:r>
              <a:rPr lang="en-GB" sz="1800" dirty="0">
                <a:solidFill>
                  <a:schemeClr val="tx2">
                    <a:lumMod val="75000"/>
                  </a:schemeClr>
                </a:solidFill>
              </a:rPr>
              <a:t>When you ask what is wrong he continues to shout and swear and tries to leave the ward. He is VERY unsteady on his feet</a:t>
            </a:r>
          </a:p>
          <a:p>
            <a:pPr marL="0" indent="0">
              <a:buNone/>
            </a:pPr>
            <a:endParaRPr lang="en-GB" sz="1800" dirty="0">
              <a:solidFill>
                <a:schemeClr val="tx2">
                  <a:lumMod val="75000"/>
                </a:schemeClr>
              </a:solidFill>
            </a:endParaRPr>
          </a:p>
          <a:p>
            <a:r>
              <a:rPr lang="en-GB" sz="1800" dirty="0">
                <a:solidFill>
                  <a:schemeClr val="tx2">
                    <a:lumMod val="75000"/>
                  </a:schemeClr>
                </a:solidFill>
              </a:rPr>
              <a:t>Security called to help with situation</a:t>
            </a:r>
          </a:p>
          <a:p>
            <a:pPr marL="0" indent="0">
              <a:buNone/>
            </a:pPr>
            <a:endParaRPr lang="en-GB" sz="1800" dirty="0">
              <a:solidFill>
                <a:schemeClr val="tx2">
                  <a:lumMod val="75000"/>
                </a:schemeClr>
              </a:solidFill>
            </a:endParaRPr>
          </a:p>
          <a:p>
            <a:r>
              <a:rPr lang="en-GB" sz="1800" dirty="0">
                <a:solidFill>
                  <a:schemeClr val="tx2">
                    <a:lumMod val="75000"/>
                  </a:schemeClr>
                </a:solidFill>
              </a:rPr>
              <a:t>FY1 calls medical registrar to attend – they agree but advise to prescribe some ‘sedation’ meanwhile</a:t>
            </a:r>
          </a:p>
        </p:txBody>
      </p:sp>
      <p:pic>
        <p:nvPicPr>
          <p:cNvPr id="4" name="Picture 3">
            <a:extLst>
              <a:ext uri="{FF2B5EF4-FFF2-40B4-BE49-F238E27FC236}">
                <a16:creationId xmlns:a16="http://schemas.microsoft.com/office/drawing/2014/main" id="{5F0E1F9E-668D-4135-BC65-92ADE22E6876}"/>
              </a:ext>
            </a:extLst>
          </p:cNvPr>
          <p:cNvPicPr>
            <a:picLocks noChangeAspect="1"/>
          </p:cNvPicPr>
          <p:nvPr/>
        </p:nvPicPr>
        <p:blipFill>
          <a:blip r:embed="rId2"/>
          <a:stretch>
            <a:fillRect/>
          </a:stretch>
        </p:blipFill>
        <p:spPr>
          <a:xfrm>
            <a:off x="1348201" y="3827212"/>
            <a:ext cx="2383743" cy="2383743"/>
          </a:xfrm>
          <a:prstGeom prst="rect">
            <a:avLst/>
          </a:prstGeom>
        </p:spPr>
      </p:pic>
    </p:spTree>
    <p:extLst>
      <p:ext uri="{BB962C8B-B14F-4D97-AF65-F5344CB8AC3E}">
        <p14:creationId xmlns:p14="http://schemas.microsoft.com/office/powerpoint/2010/main" val="4039441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416AF-707F-4FD2-BF3E-F71E5FE9A678}"/>
              </a:ext>
            </a:extLst>
          </p:cNvPr>
          <p:cNvSpPr>
            <a:spLocks noGrp="1"/>
          </p:cNvSpPr>
          <p:nvPr>
            <p:ph type="title"/>
          </p:nvPr>
        </p:nvSpPr>
        <p:spPr>
          <a:xfrm>
            <a:off x="897875" y="624110"/>
            <a:ext cx="10606737" cy="824862"/>
          </a:xfrm>
        </p:spPr>
        <p:txBody>
          <a:bodyPr/>
          <a:lstStyle/>
          <a:p>
            <a:r>
              <a:rPr lang="en-GB" dirty="0"/>
              <a:t>Managing Delirium</a:t>
            </a:r>
          </a:p>
        </p:txBody>
      </p:sp>
      <p:sp>
        <p:nvSpPr>
          <p:cNvPr id="3" name="Content Placeholder 2">
            <a:extLst>
              <a:ext uri="{FF2B5EF4-FFF2-40B4-BE49-F238E27FC236}">
                <a16:creationId xmlns:a16="http://schemas.microsoft.com/office/drawing/2014/main" id="{388336B5-8980-48BD-918F-7AAB2D922CF9}"/>
              </a:ext>
            </a:extLst>
          </p:cNvPr>
          <p:cNvSpPr>
            <a:spLocks noGrp="1"/>
          </p:cNvSpPr>
          <p:nvPr>
            <p:ph idx="1"/>
          </p:nvPr>
        </p:nvSpPr>
        <p:spPr>
          <a:xfrm>
            <a:off x="589402" y="1448972"/>
            <a:ext cx="8494005" cy="5409028"/>
          </a:xfrm>
        </p:spPr>
        <p:txBody>
          <a:bodyPr>
            <a:normAutofit fontScale="85000" lnSpcReduction="20000"/>
          </a:bodyPr>
          <a:lstStyle/>
          <a:p>
            <a:r>
              <a:rPr lang="en-GB" dirty="0"/>
              <a:t>This should </a:t>
            </a:r>
            <a:r>
              <a:rPr lang="en-GB" b="1" dirty="0"/>
              <a:t>only</a:t>
            </a:r>
            <a:r>
              <a:rPr lang="en-GB" dirty="0"/>
              <a:t> be used when non-pharmacological management is unsuccessful and symptoms are causing significant distress to the patient, or symptoms threaten the safety of the patient or others (including their ability to accept necessary medical or nursing care)</a:t>
            </a:r>
          </a:p>
          <a:p>
            <a:pPr marL="0" indent="0">
              <a:buNone/>
            </a:pPr>
            <a:endParaRPr lang="en-GB" dirty="0"/>
          </a:p>
          <a:p>
            <a:r>
              <a:rPr lang="en-GB" b="1" dirty="0"/>
              <a:t>Always</a:t>
            </a:r>
            <a:r>
              <a:rPr lang="en-GB" dirty="0"/>
              <a:t> use the oral route whenever possible</a:t>
            </a:r>
          </a:p>
          <a:p>
            <a:pPr marL="0" indent="0">
              <a:buNone/>
            </a:pPr>
            <a:endParaRPr lang="en-GB" dirty="0"/>
          </a:p>
          <a:p>
            <a:r>
              <a:rPr lang="en-GB" dirty="0"/>
              <a:t>Start at the lowest clinically appropriate dose, titrate cautiously according to symptoms and review at least every 24 hours</a:t>
            </a:r>
          </a:p>
          <a:p>
            <a:pPr marL="0" indent="0">
              <a:buNone/>
            </a:pPr>
            <a:endParaRPr lang="en-GB" dirty="0"/>
          </a:p>
          <a:p>
            <a:r>
              <a:rPr lang="en-GB" dirty="0"/>
              <a:t>Emergency sedation can be given under common law. More routine sedation however requires consideration of the patient’s capacity to consent</a:t>
            </a:r>
          </a:p>
          <a:p>
            <a:pPr marL="0" indent="0">
              <a:buNone/>
            </a:pPr>
            <a:endParaRPr lang="en-GB" dirty="0"/>
          </a:p>
          <a:p>
            <a:r>
              <a:rPr lang="en-GB" dirty="0"/>
              <a:t>If patient is attempting to leave the hospital or requiring physical or chemical restraint then detention under the Mental Health act may be required. Psychiatry can advise on the use of legislation in this regard </a:t>
            </a:r>
          </a:p>
          <a:p>
            <a:pPr marL="0" indent="0">
              <a:buNone/>
            </a:pPr>
            <a:endParaRPr lang="en-GB" dirty="0"/>
          </a:p>
          <a:p>
            <a:r>
              <a:rPr lang="en-GB" b="1" dirty="0"/>
              <a:t>Before prescribing </a:t>
            </a:r>
            <a:r>
              <a:rPr lang="en-GB" dirty="0"/>
              <a:t>familiarise yourself with contraindications and dose administration advice (take into account frailty when considering total daily dose). Ensure patients are closely monitored following administration of sedative medication. </a:t>
            </a:r>
            <a:r>
              <a:rPr lang="en-GB" i="1" dirty="0"/>
              <a:t>Emergency sedation should always be discussed with a registrar or consultant</a:t>
            </a:r>
            <a:endParaRPr lang="en-GB" dirty="0"/>
          </a:p>
          <a:p>
            <a:endParaRPr lang="en-GB" dirty="0"/>
          </a:p>
        </p:txBody>
      </p:sp>
    </p:spTree>
    <p:extLst>
      <p:ext uri="{BB962C8B-B14F-4D97-AF65-F5344CB8AC3E}">
        <p14:creationId xmlns:p14="http://schemas.microsoft.com/office/powerpoint/2010/main" val="177199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60185-7EDB-405A-907F-01665107264F}"/>
              </a:ext>
            </a:extLst>
          </p:cNvPr>
          <p:cNvSpPr>
            <a:spLocks noGrp="1"/>
          </p:cNvSpPr>
          <p:nvPr>
            <p:ph type="title"/>
          </p:nvPr>
        </p:nvSpPr>
        <p:spPr>
          <a:xfrm>
            <a:off x="791667" y="585551"/>
            <a:ext cx="8911687" cy="740864"/>
          </a:xfrm>
        </p:spPr>
        <p:txBody>
          <a:bodyPr/>
          <a:lstStyle/>
          <a:p>
            <a:r>
              <a:rPr lang="en-GB" dirty="0"/>
              <a:t>Pharmacological Management</a:t>
            </a:r>
          </a:p>
        </p:txBody>
      </p:sp>
      <p:sp>
        <p:nvSpPr>
          <p:cNvPr id="3" name="Content Placeholder 2">
            <a:extLst>
              <a:ext uri="{FF2B5EF4-FFF2-40B4-BE49-F238E27FC236}">
                <a16:creationId xmlns:a16="http://schemas.microsoft.com/office/drawing/2014/main" id="{39D3ACBC-BB87-4CCC-9B02-E6494FFD8590}"/>
              </a:ext>
            </a:extLst>
          </p:cNvPr>
          <p:cNvSpPr>
            <a:spLocks noGrp="1"/>
          </p:cNvSpPr>
          <p:nvPr>
            <p:ph idx="1"/>
          </p:nvPr>
        </p:nvSpPr>
        <p:spPr>
          <a:xfrm>
            <a:off x="914648" y="1740473"/>
            <a:ext cx="8915400" cy="4453483"/>
          </a:xfrm>
        </p:spPr>
        <p:txBody>
          <a:bodyPr>
            <a:normAutofit/>
          </a:bodyPr>
          <a:lstStyle/>
          <a:p>
            <a:r>
              <a:rPr lang="en-GB" dirty="0"/>
              <a:t>Antipsychotics – </a:t>
            </a:r>
            <a:r>
              <a:rPr lang="en-GB" b="1" dirty="0"/>
              <a:t>Haloperidol/ Risperidone</a:t>
            </a:r>
          </a:p>
          <a:p>
            <a:pPr marL="685800" lvl="1">
              <a:buFont typeface="Arial" panose="020B0604020202020204" pitchFamily="34" charset="0"/>
              <a:buChar char="•"/>
            </a:pPr>
            <a:r>
              <a:rPr lang="en-GB" dirty="0"/>
              <a:t>Contraindicated in Long QT Interval/ Parkinson’s Disease</a:t>
            </a:r>
          </a:p>
          <a:p>
            <a:pPr marL="685800" lvl="1">
              <a:buFont typeface="Arial" panose="020B0604020202020204" pitchFamily="34" charset="0"/>
              <a:buChar char="•"/>
            </a:pPr>
            <a:r>
              <a:rPr lang="en-GB" dirty="0"/>
              <a:t>Start with lowest possible dose</a:t>
            </a:r>
          </a:p>
          <a:p>
            <a:pPr marL="685800" lvl="1">
              <a:buFont typeface="Arial" panose="020B0604020202020204" pitchFamily="34" charset="0"/>
              <a:buChar char="•"/>
            </a:pPr>
            <a:r>
              <a:rPr lang="en-GB" dirty="0"/>
              <a:t>500microgram- 1mg orally. Can repeat dose after 1 hour if no response</a:t>
            </a:r>
          </a:p>
          <a:p>
            <a:pPr marL="685800" lvl="1">
              <a:buFont typeface="Arial" panose="020B0604020202020204" pitchFamily="34" charset="0"/>
              <a:buChar char="•"/>
            </a:pPr>
            <a:r>
              <a:rPr lang="en-GB" dirty="0"/>
              <a:t>500microgram IM – max dose 2mg in 24 hours</a:t>
            </a:r>
          </a:p>
          <a:p>
            <a:pPr marL="685800" lvl="1">
              <a:buFont typeface="Arial" panose="020B0604020202020204" pitchFamily="34" charset="0"/>
              <a:buChar char="•"/>
            </a:pPr>
            <a:r>
              <a:rPr lang="en-GB" dirty="0"/>
              <a:t>If haloperidol contraindicated then risperidone can be used</a:t>
            </a:r>
          </a:p>
          <a:p>
            <a:pPr marL="685800" lvl="1">
              <a:buFont typeface="Arial" panose="020B0604020202020204" pitchFamily="34" charset="0"/>
              <a:buChar char="•"/>
            </a:pPr>
            <a:r>
              <a:rPr lang="en-GB" dirty="0"/>
              <a:t>250-500 microgram orally of </a:t>
            </a:r>
            <a:r>
              <a:rPr lang="en-GB" b="1" dirty="0"/>
              <a:t>Risperidone </a:t>
            </a:r>
            <a:r>
              <a:rPr lang="en-GB" dirty="0"/>
              <a:t>(max 2mg for elderly patients)</a:t>
            </a:r>
          </a:p>
          <a:p>
            <a:pPr marL="400050" lvl="1" indent="0">
              <a:buNone/>
            </a:pPr>
            <a:endParaRPr lang="en-GB" dirty="0"/>
          </a:p>
          <a:p>
            <a:r>
              <a:rPr lang="en-GB" dirty="0"/>
              <a:t>Benzodiazepines – </a:t>
            </a:r>
            <a:r>
              <a:rPr lang="en-GB" b="1" dirty="0"/>
              <a:t>Lorazepam/ Midazolam</a:t>
            </a:r>
          </a:p>
          <a:p>
            <a:pPr lvl="1">
              <a:buFont typeface="Arial" panose="020B0604020202020204" pitchFamily="34" charset="0"/>
              <a:buChar char="•"/>
            </a:pPr>
            <a:r>
              <a:rPr lang="en-GB" dirty="0"/>
              <a:t>Can be helpful in Parkinson’s Disease patients</a:t>
            </a:r>
          </a:p>
          <a:p>
            <a:pPr lvl="1">
              <a:buFont typeface="Arial" panose="020B0604020202020204" pitchFamily="34" charset="0"/>
              <a:buChar char="•"/>
            </a:pPr>
            <a:r>
              <a:rPr lang="en-GB" dirty="0"/>
              <a:t>Lorazepam 500microgram – 1mg (max 2mg/24 hours)</a:t>
            </a:r>
          </a:p>
          <a:p>
            <a:pPr lvl="1">
              <a:buFont typeface="Arial" panose="020B0604020202020204" pitchFamily="34" charset="0"/>
              <a:buChar char="•"/>
            </a:pPr>
            <a:r>
              <a:rPr lang="en-GB" b="1" dirty="0"/>
              <a:t>Only in exceptional circumstances </a:t>
            </a:r>
            <a:r>
              <a:rPr lang="en-GB" dirty="0"/>
              <a:t>2mg IM Midazolam (max 6mg/24 hours)</a:t>
            </a:r>
          </a:p>
          <a:p>
            <a:pPr lvl="1">
              <a:buFont typeface="Arial" panose="020B0604020202020204" pitchFamily="34" charset="0"/>
              <a:buChar char="•"/>
            </a:pPr>
            <a:r>
              <a:rPr lang="en-GB" dirty="0"/>
              <a:t>Ensure to wait a minimum of 1 hour between doses</a:t>
            </a:r>
          </a:p>
        </p:txBody>
      </p:sp>
      <p:pic>
        <p:nvPicPr>
          <p:cNvPr id="4" name="Picture 3">
            <a:extLst>
              <a:ext uri="{FF2B5EF4-FFF2-40B4-BE49-F238E27FC236}">
                <a16:creationId xmlns:a16="http://schemas.microsoft.com/office/drawing/2014/main" id="{528FC88D-1FBE-46A8-9EE4-A81CDAFD9F8F}"/>
              </a:ext>
            </a:extLst>
          </p:cNvPr>
          <p:cNvPicPr>
            <a:picLocks noChangeAspect="1"/>
          </p:cNvPicPr>
          <p:nvPr/>
        </p:nvPicPr>
        <p:blipFill>
          <a:blip r:embed="rId2"/>
          <a:stretch>
            <a:fillRect/>
          </a:stretch>
        </p:blipFill>
        <p:spPr>
          <a:xfrm>
            <a:off x="10074428" y="1201981"/>
            <a:ext cx="1641394" cy="1076985"/>
          </a:xfrm>
          <a:prstGeom prst="rect">
            <a:avLst/>
          </a:prstGeom>
        </p:spPr>
      </p:pic>
    </p:spTree>
    <p:extLst>
      <p:ext uri="{BB962C8B-B14F-4D97-AF65-F5344CB8AC3E}">
        <p14:creationId xmlns:p14="http://schemas.microsoft.com/office/powerpoint/2010/main" val="498492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460EC-D42B-45DA-BD5A-69C1A1829FAF}"/>
              </a:ext>
            </a:extLst>
          </p:cNvPr>
          <p:cNvSpPr>
            <a:spLocks noGrp="1"/>
          </p:cNvSpPr>
          <p:nvPr>
            <p:ph type="title"/>
          </p:nvPr>
        </p:nvSpPr>
        <p:spPr>
          <a:xfrm>
            <a:off x="1046019" y="942108"/>
            <a:ext cx="3256550" cy="4969113"/>
          </a:xfrm>
        </p:spPr>
        <p:txBody>
          <a:bodyPr anchor="ctr">
            <a:normAutofit/>
          </a:bodyPr>
          <a:lstStyle/>
          <a:p>
            <a:r>
              <a:rPr lang="en-GB">
                <a:solidFill>
                  <a:schemeClr val="tx2">
                    <a:lumMod val="75000"/>
                  </a:schemeClr>
                </a:solidFill>
              </a:rPr>
              <a:t>Patient 4… Mrs D</a:t>
            </a:r>
          </a:p>
        </p:txBody>
      </p:sp>
      <p:sp>
        <p:nvSpPr>
          <p:cNvPr id="3" name="Content Placeholder 2">
            <a:extLst>
              <a:ext uri="{FF2B5EF4-FFF2-40B4-BE49-F238E27FC236}">
                <a16:creationId xmlns:a16="http://schemas.microsoft.com/office/drawing/2014/main" id="{C81585BE-8E18-4D4E-8EB6-53E46E844DBC}"/>
              </a:ext>
            </a:extLst>
          </p:cNvPr>
          <p:cNvSpPr>
            <a:spLocks noGrp="1"/>
          </p:cNvSpPr>
          <p:nvPr>
            <p:ph idx="1"/>
          </p:nvPr>
        </p:nvSpPr>
        <p:spPr>
          <a:xfrm>
            <a:off x="5049062" y="942108"/>
            <a:ext cx="6455549" cy="4969114"/>
          </a:xfrm>
        </p:spPr>
        <p:txBody>
          <a:bodyPr anchor="ctr">
            <a:normAutofit/>
          </a:bodyPr>
          <a:lstStyle/>
          <a:p>
            <a:pPr>
              <a:lnSpc>
                <a:spcPct val="90000"/>
              </a:lnSpc>
            </a:pPr>
            <a:r>
              <a:rPr lang="en-GB" sz="1800" dirty="0">
                <a:solidFill>
                  <a:schemeClr val="tx2">
                    <a:lumMod val="75000"/>
                  </a:schemeClr>
                </a:solidFill>
              </a:rPr>
              <a:t>90 year old female presents with confusion</a:t>
            </a:r>
          </a:p>
          <a:p>
            <a:pPr>
              <a:lnSpc>
                <a:spcPct val="90000"/>
              </a:lnSpc>
            </a:pPr>
            <a:r>
              <a:rPr lang="en-GB" sz="1800" dirty="0">
                <a:solidFill>
                  <a:schemeClr val="tx2">
                    <a:lumMod val="75000"/>
                  </a:schemeClr>
                </a:solidFill>
              </a:rPr>
              <a:t>Past Medical History: Alzheimer’s Dementia</a:t>
            </a:r>
          </a:p>
          <a:p>
            <a:pPr>
              <a:lnSpc>
                <a:spcPct val="90000"/>
              </a:lnSpc>
            </a:pPr>
            <a:r>
              <a:rPr lang="en-GB" sz="1800" dirty="0">
                <a:solidFill>
                  <a:schemeClr val="tx2">
                    <a:lumMod val="75000"/>
                  </a:schemeClr>
                </a:solidFill>
              </a:rPr>
              <a:t>Lives home alone but needing increasing support</a:t>
            </a:r>
          </a:p>
          <a:p>
            <a:pPr>
              <a:lnSpc>
                <a:spcPct val="90000"/>
              </a:lnSpc>
            </a:pPr>
            <a:r>
              <a:rPr lang="en-GB" sz="1800" dirty="0">
                <a:solidFill>
                  <a:schemeClr val="tx2">
                    <a:lumMod val="75000"/>
                  </a:schemeClr>
                </a:solidFill>
              </a:rPr>
              <a:t>Now has POC QID but has been found wandering outside many times by carers</a:t>
            </a:r>
          </a:p>
          <a:p>
            <a:pPr>
              <a:lnSpc>
                <a:spcPct val="90000"/>
              </a:lnSpc>
            </a:pPr>
            <a:r>
              <a:rPr lang="en-GB" sz="1800" dirty="0">
                <a:solidFill>
                  <a:schemeClr val="tx2">
                    <a:lumMod val="75000"/>
                  </a:schemeClr>
                </a:solidFill>
              </a:rPr>
              <a:t>Now also turning night into day</a:t>
            </a:r>
          </a:p>
          <a:p>
            <a:pPr>
              <a:lnSpc>
                <a:spcPct val="90000"/>
              </a:lnSpc>
            </a:pPr>
            <a:r>
              <a:rPr lang="en-GB" sz="1800" dirty="0">
                <a:solidFill>
                  <a:schemeClr val="tx2">
                    <a:lumMod val="75000"/>
                  </a:schemeClr>
                </a:solidFill>
              </a:rPr>
              <a:t>On admission – the patient has no clue why she has come to hospital but is ‘pleasantly confused’</a:t>
            </a:r>
          </a:p>
          <a:p>
            <a:pPr>
              <a:lnSpc>
                <a:spcPct val="90000"/>
              </a:lnSpc>
            </a:pPr>
            <a:r>
              <a:rPr lang="en-GB" sz="1800" dirty="0">
                <a:solidFill>
                  <a:schemeClr val="tx2">
                    <a:lumMod val="75000"/>
                  </a:schemeClr>
                </a:solidFill>
              </a:rPr>
              <a:t>There is nothing to find on examination other than the patient looks frail and slightly dehydrated</a:t>
            </a:r>
          </a:p>
          <a:p>
            <a:pPr>
              <a:lnSpc>
                <a:spcPct val="90000"/>
              </a:lnSpc>
            </a:pPr>
            <a:r>
              <a:rPr lang="en-GB" sz="1800" dirty="0">
                <a:solidFill>
                  <a:schemeClr val="tx2">
                    <a:lumMod val="75000"/>
                  </a:schemeClr>
                </a:solidFill>
              </a:rPr>
              <a:t>Bloods reveal a urea of 13.2 but otherwise unremarkable</a:t>
            </a:r>
          </a:p>
          <a:p>
            <a:pPr>
              <a:lnSpc>
                <a:spcPct val="90000"/>
              </a:lnSpc>
            </a:pPr>
            <a:r>
              <a:rPr lang="en-GB" sz="1800" dirty="0">
                <a:solidFill>
                  <a:schemeClr val="tx2">
                    <a:lumMod val="75000"/>
                  </a:schemeClr>
                </a:solidFill>
              </a:rPr>
              <a:t>The patient has no family for collateral history, her NOK is a neighbour who described that Mrs D has been wandering outside very early in the morning and is looking slightly more dishevelled than normal</a:t>
            </a:r>
          </a:p>
        </p:txBody>
      </p:sp>
      <p:pic>
        <p:nvPicPr>
          <p:cNvPr id="4" name="Picture 3">
            <a:extLst>
              <a:ext uri="{FF2B5EF4-FFF2-40B4-BE49-F238E27FC236}">
                <a16:creationId xmlns:a16="http://schemas.microsoft.com/office/drawing/2014/main" id="{391046B0-FB19-4769-9A7E-FC8A3871DCAB}"/>
              </a:ext>
            </a:extLst>
          </p:cNvPr>
          <p:cNvPicPr>
            <a:picLocks noChangeAspect="1"/>
          </p:cNvPicPr>
          <p:nvPr/>
        </p:nvPicPr>
        <p:blipFill>
          <a:blip r:embed="rId2"/>
          <a:stretch>
            <a:fillRect/>
          </a:stretch>
        </p:blipFill>
        <p:spPr>
          <a:xfrm>
            <a:off x="1878697" y="4077798"/>
            <a:ext cx="1591194" cy="2383743"/>
          </a:xfrm>
          <a:prstGeom prst="rect">
            <a:avLst/>
          </a:prstGeom>
        </p:spPr>
      </p:pic>
    </p:spTree>
    <p:extLst>
      <p:ext uri="{BB962C8B-B14F-4D97-AF65-F5344CB8AC3E}">
        <p14:creationId xmlns:p14="http://schemas.microsoft.com/office/powerpoint/2010/main" val="1419810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31DB2-4256-4892-8782-5AFB75564058}"/>
              </a:ext>
            </a:extLst>
          </p:cNvPr>
          <p:cNvSpPr>
            <a:spLocks noGrp="1"/>
          </p:cNvSpPr>
          <p:nvPr>
            <p:ph type="title"/>
          </p:nvPr>
        </p:nvSpPr>
        <p:spPr>
          <a:xfrm>
            <a:off x="1046019" y="942108"/>
            <a:ext cx="3256550" cy="4969113"/>
          </a:xfrm>
        </p:spPr>
        <p:txBody>
          <a:bodyPr anchor="ctr">
            <a:normAutofit/>
          </a:bodyPr>
          <a:lstStyle/>
          <a:p>
            <a:r>
              <a:rPr lang="en-GB">
                <a:solidFill>
                  <a:schemeClr val="tx2">
                    <a:lumMod val="75000"/>
                  </a:schemeClr>
                </a:solidFill>
              </a:rPr>
              <a:t>Patient 4… Mrs D</a:t>
            </a:r>
          </a:p>
        </p:txBody>
      </p:sp>
      <p:sp>
        <p:nvSpPr>
          <p:cNvPr id="3" name="Content Placeholder 2">
            <a:extLst>
              <a:ext uri="{FF2B5EF4-FFF2-40B4-BE49-F238E27FC236}">
                <a16:creationId xmlns:a16="http://schemas.microsoft.com/office/drawing/2014/main" id="{399AB390-2AA6-4625-8A60-6CA915FC64BA}"/>
              </a:ext>
            </a:extLst>
          </p:cNvPr>
          <p:cNvSpPr>
            <a:spLocks noGrp="1"/>
          </p:cNvSpPr>
          <p:nvPr>
            <p:ph idx="1"/>
          </p:nvPr>
        </p:nvSpPr>
        <p:spPr>
          <a:xfrm>
            <a:off x="5049062" y="942107"/>
            <a:ext cx="6455549" cy="6527837"/>
          </a:xfrm>
        </p:spPr>
        <p:txBody>
          <a:bodyPr anchor="ctr">
            <a:normAutofit/>
          </a:bodyPr>
          <a:lstStyle/>
          <a:p>
            <a:r>
              <a:rPr lang="en-GB" dirty="0">
                <a:solidFill>
                  <a:schemeClr val="tx2">
                    <a:lumMod val="75000"/>
                  </a:schemeClr>
                </a:solidFill>
              </a:rPr>
              <a:t>Diagnosis: Unclear…. Potential Delirium or Worsening Alzheimer’s Dementia</a:t>
            </a:r>
          </a:p>
          <a:p>
            <a:r>
              <a:rPr lang="en-GB" dirty="0">
                <a:solidFill>
                  <a:schemeClr val="tx2">
                    <a:lumMod val="75000"/>
                  </a:schemeClr>
                </a:solidFill>
              </a:rPr>
              <a:t>Reasonable to Perform</a:t>
            </a:r>
          </a:p>
          <a:p>
            <a:pPr lvl="1">
              <a:buFont typeface="Arial" panose="020B0604020202020204" pitchFamily="34" charset="0"/>
              <a:buChar char="•"/>
            </a:pPr>
            <a:r>
              <a:rPr lang="en-GB" dirty="0">
                <a:solidFill>
                  <a:schemeClr val="tx2">
                    <a:lumMod val="75000"/>
                  </a:schemeClr>
                </a:solidFill>
              </a:rPr>
              <a:t>Bloods</a:t>
            </a:r>
          </a:p>
          <a:p>
            <a:pPr lvl="1">
              <a:buFont typeface="Arial" panose="020B0604020202020204" pitchFamily="34" charset="0"/>
              <a:buChar char="•"/>
            </a:pPr>
            <a:r>
              <a:rPr lang="en-GB" dirty="0">
                <a:solidFill>
                  <a:schemeClr val="tx2">
                    <a:lumMod val="75000"/>
                  </a:schemeClr>
                </a:solidFill>
              </a:rPr>
              <a:t>CXR</a:t>
            </a:r>
          </a:p>
          <a:p>
            <a:pPr lvl="1">
              <a:buFont typeface="Arial" panose="020B0604020202020204" pitchFamily="34" charset="0"/>
              <a:buChar char="•"/>
            </a:pPr>
            <a:r>
              <a:rPr lang="en-GB" dirty="0">
                <a:solidFill>
                  <a:schemeClr val="tx2">
                    <a:lumMod val="75000"/>
                  </a:schemeClr>
                </a:solidFill>
              </a:rPr>
              <a:t>ECG</a:t>
            </a:r>
          </a:p>
          <a:p>
            <a:pPr lvl="1">
              <a:buFont typeface="Arial" panose="020B0604020202020204" pitchFamily="34" charset="0"/>
              <a:buChar char="•"/>
            </a:pPr>
            <a:r>
              <a:rPr lang="en-GB" dirty="0">
                <a:solidFill>
                  <a:schemeClr val="tx2">
                    <a:lumMod val="75000"/>
                  </a:schemeClr>
                </a:solidFill>
              </a:rPr>
              <a:t>Urinalysis</a:t>
            </a:r>
          </a:p>
          <a:p>
            <a:pPr marL="57150" indent="0">
              <a:buNone/>
            </a:pPr>
            <a:r>
              <a:rPr lang="en-GB" dirty="0">
                <a:solidFill>
                  <a:schemeClr val="tx2">
                    <a:lumMod val="75000"/>
                  </a:schemeClr>
                </a:solidFill>
              </a:rPr>
              <a:t>No indication currently for CT brain but could consider in due course if concerns</a:t>
            </a:r>
          </a:p>
          <a:p>
            <a:pPr indent="-285750"/>
            <a:r>
              <a:rPr lang="en-GB" dirty="0">
                <a:solidFill>
                  <a:schemeClr val="tx2">
                    <a:lumMod val="75000"/>
                  </a:schemeClr>
                </a:solidFill>
              </a:rPr>
              <a:t>Day 2 of admission, nursing staff call as patient wandering in and out of patient’s rooms and keeping them awake</a:t>
            </a:r>
          </a:p>
          <a:p>
            <a:pPr indent="-285750"/>
            <a:r>
              <a:rPr lang="en-GB" dirty="0">
                <a:solidFill>
                  <a:schemeClr val="tx2">
                    <a:lumMod val="75000"/>
                  </a:schemeClr>
                </a:solidFill>
              </a:rPr>
              <a:t>Nursing staff request sedation so Mrs D can get a sleep and stops disturbing other patients</a:t>
            </a:r>
          </a:p>
          <a:p>
            <a:pPr marL="57150" indent="0">
              <a:buNone/>
            </a:pPr>
            <a:endParaRPr lang="en-GB" dirty="0">
              <a:solidFill>
                <a:schemeClr val="tx2">
                  <a:lumMod val="75000"/>
                </a:schemeClr>
              </a:solidFill>
            </a:endParaRPr>
          </a:p>
          <a:p>
            <a:pPr marL="57150" indent="0">
              <a:buNone/>
            </a:pPr>
            <a:r>
              <a:rPr lang="en-GB" dirty="0">
                <a:solidFill>
                  <a:schemeClr val="tx2">
                    <a:lumMod val="75000"/>
                  </a:schemeClr>
                </a:solidFill>
              </a:rPr>
              <a:t>What do you do/ say?</a:t>
            </a:r>
          </a:p>
          <a:p>
            <a:pPr marL="57150" indent="0">
              <a:buNone/>
            </a:pPr>
            <a:endParaRPr lang="en-GB" dirty="0">
              <a:solidFill>
                <a:schemeClr val="tx2">
                  <a:lumMod val="75000"/>
                </a:schemeClr>
              </a:solidFill>
            </a:endParaRPr>
          </a:p>
          <a:p>
            <a:pPr marL="0" indent="0">
              <a:buNone/>
            </a:pPr>
            <a:endParaRPr lang="en-GB" dirty="0">
              <a:solidFill>
                <a:schemeClr val="tx2">
                  <a:lumMod val="75000"/>
                </a:schemeClr>
              </a:solidFill>
            </a:endParaRPr>
          </a:p>
          <a:p>
            <a:pPr lvl="1">
              <a:buFont typeface="Arial" panose="020B0604020202020204" pitchFamily="34" charset="0"/>
              <a:buChar char="•"/>
            </a:pPr>
            <a:endParaRPr lang="en-GB" dirty="0">
              <a:solidFill>
                <a:schemeClr val="tx2">
                  <a:lumMod val="75000"/>
                </a:schemeClr>
              </a:solidFill>
            </a:endParaRPr>
          </a:p>
        </p:txBody>
      </p:sp>
      <p:pic>
        <p:nvPicPr>
          <p:cNvPr id="4" name="Picture 3">
            <a:extLst>
              <a:ext uri="{FF2B5EF4-FFF2-40B4-BE49-F238E27FC236}">
                <a16:creationId xmlns:a16="http://schemas.microsoft.com/office/drawing/2014/main" id="{35BB768C-8322-44CD-BF3A-01B3A146B3B5}"/>
              </a:ext>
            </a:extLst>
          </p:cNvPr>
          <p:cNvPicPr>
            <a:picLocks noChangeAspect="1"/>
          </p:cNvPicPr>
          <p:nvPr/>
        </p:nvPicPr>
        <p:blipFill>
          <a:blip r:embed="rId2"/>
          <a:stretch>
            <a:fillRect/>
          </a:stretch>
        </p:blipFill>
        <p:spPr>
          <a:xfrm>
            <a:off x="1878697" y="3967816"/>
            <a:ext cx="1591194" cy="2383743"/>
          </a:xfrm>
          <a:prstGeom prst="rect">
            <a:avLst/>
          </a:prstGeom>
        </p:spPr>
      </p:pic>
    </p:spTree>
    <p:extLst>
      <p:ext uri="{BB962C8B-B14F-4D97-AF65-F5344CB8AC3E}">
        <p14:creationId xmlns:p14="http://schemas.microsoft.com/office/powerpoint/2010/main" val="2624886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642D3-23EB-42B9-B4B7-FDB572AA66BB}"/>
              </a:ext>
            </a:extLst>
          </p:cNvPr>
          <p:cNvSpPr>
            <a:spLocks noGrp="1"/>
          </p:cNvSpPr>
          <p:nvPr>
            <p:ph type="title"/>
          </p:nvPr>
        </p:nvSpPr>
        <p:spPr/>
        <p:txBody>
          <a:bodyPr/>
          <a:lstStyle/>
          <a:p>
            <a:r>
              <a:rPr lang="en-GB" b="1" dirty="0"/>
              <a:t>Disclaimer*</a:t>
            </a:r>
          </a:p>
        </p:txBody>
      </p:sp>
      <p:sp>
        <p:nvSpPr>
          <p:cNvPr id="3" name="Content Placeholder 2">
            <a:extLst>
              <a:ext uri="{FF2B5EF4-FFF2-40B4-BE49-F238E27FC236}">
                <a16:creationId xmlns:a16="http://schemas.microsoft.com/office/drawing/2014/main" id="{8A82AC80-4905-4EEE-BEDF-D98A5114D02D}"/>
              </a:ext>
            </a:extLst>
          </p:cNvPr>
          <p:cNvSpPr>
            <a:spLocks noGrp="1"/>
          </p:cNvSpPr>
          <p:nvPr>
            <p:ph idx="1"/>
          </p:nvPr>
        </p:nvSpPr>
        <p:spPr/>
        <p:txBody>
          <a:bodyPr/>
          <a:lstStyle/>
          <a:p>
            <a:r>
              <a:rPr lang="en-GB" dirty="0"/>
              <a:t>Please note that QUACK is a regional teaching programme operating across GG&amp;C, Lanarkshire and Ayrshire &amp; Arran. </a:t>
            </a:r>
          </a:p>
          <a:p>
            <a:endParaRPr lang="en-GB" dirty="0"/>
          </a:p>
          <a:p>
            <a:r>
              <a:rPr lang="en-GB" dirty="0"/>
              <a:t>This presentation outlines general management, though local variances e.g. antibiotic prescription may vary slightly depending on your local trust</a:t>
            </a:r>
          </a:p>
          <a:p>
            <a:endParaRPr lang="en-GB" dirty="0"/>
          </a:p>
          <a:p>
            <a:r>
              <a:rPr lang="en-GB" dirty="0"/>
              <a:t>Remember to check your local guidelines</a:t>
            </a:r>
          </a:p>
        </p:txBody>
      </p:sp>
    </p:spTree>
    <p:extLst>
      <p:ext uri="{BB962C8B-B14F-4D97-AF65-F5344CB8AC3E}">
        <p14:creationId xmlns:p14="http://schemas.microsoft.com/office/powerpoint/2010/main" val="3684553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AE4A8-2C06-4C8E-9B58-10D071A62DE3}"/>
              </a:ext>
            </a:extLst>
          </p:cNvPr>
          <p:cNvSpPr>
            <a:spLocks noGrp="1"/>
          </p:cNvSpPr>
          <p:nvPr>
            <p:ph type="title"/>
          </p:nvPr>
        </p:nvSpPr>
        <p:spPr>
          <a:xfrm>
            <a:off x="572877" y="624110"/>
            <a:ext cx="10931735" cy="937404"/>
          </a:xfrm>
        </p:spPr>
        <p:txBody>
          <a:bodyPr/>
          <a:lstStyle/>
          <a:p>
            <a:r>
              <a:rPr lang="en-GB" dirty="0"/>
              <a:t>The Dilemma Patient</a:t>
            </a:r>
          </a:p>
        </p:txBody>
      </p:sp>
      <p:sp>
        <p:nvSpPr>
          <p:cNvPr id="3" name="Content Placeholder 2">
            <a:extLst>
              <a:ext uri="{FF2B5EF4-FFF2-40B4-BE49-F238E27FC236}">
                <a16:creationId xmlns:a16="http://schemas.microsoft.com/office/drawing/2014/main" id="{0022E218-18DA-4A20-8029-635F1FDB0CC3}"/>
              </a:ext>
            </a:extLst>
          </p:cNvPr>
          <p:cNvSpPr>
            <a:spLocks noGrp="1"/>
          </p:cNvSpPr>
          <p:nvPr>
            <p:ph idx="1"/>
          </p:nvPr>
        </p:nvSpPr>
        <p:spPr>
          <a:xfrm>
            <a:off x="572877" y="1561514"/>
            <a:ext cx="11187713" cy="4979962"/>
          </a:xfrm>
        </p:spPr>
        <p:txBody>
          <a:bodyPr>
            <a:normAutofit fontScale="85000" lnSpcReduction="20000"/>
          </a:bodyPr>
          <a:lstStyle/>
          <a:p>
            <a:r>
              <a:rPr lang="en-GB" dirty="0"/>
              <a:t>Diagnosis currently unclear</a:t>
            </a:r>
          </a:p>
          <a:p>
            <a:pPr marL="0" indent="0">
              <a:buNone/>
            </a:pPr>
            <a:endParaRPr lang="en-GB" dirty="0"/>
          </a:p>
          <a:p>
            <a:r>
              <a:rPr lang="en-GB" dirty="0"/>
              <a:t>Dementia or Delirium?</a:t>
            </a:r>
          </a:p>
          <a:p>
            <a:pPr marL="0" indent="0">
              <a:buNone/>
            </a:pPr>
            <a:endParaRPr lang="en-GB" dirty="0"/>
          </a:p>
          <a:p>
            <a:r>
              <a:rPr lang="en-GB" dirty="0"/>
              <a:t>Nursing staff request sedation….</a:t>
            </a:r>
          </a:p>
          <a:p>
            <a:pPr marL="0" indent="0">
              <a:buNone/>
            </a:pPr>
            <a:endParaRPr lang="en-GB" dirty="0"/>
          </a:p>
          <a:p>
            <a:r>
              <a:rPr lang="en-GB" dirty="0"/>
              <a:t>Non-pharmacological management should be implemented</a:t>
            </a:r>
          </a:p>
          <a:p>
            <a:pPr marL="0" indent="0">
              <a:buNone/>
            </a:pPr>
            <a:endParaRPr lang="en-GB" dirty="0"/>
          </a:p>
          <a:p>
            <a:r>
              <a:rPr lang="en-GB" dirty="0"/>
              <a:t>Ensure patient is mobilising safely and with walking aids</a:t>
            </a:r>
          </a:p>
          <a:p>
            <a:pPr marL="0" indent="0">
              <a:buNone/>
            </a:pPr>
            <a:endParaRPr lang="en-GB" dirty="0"/>
          </a:p>
          <a:p>
            <a:r>
              <a:rPr lang="en-GB" dirty="0"/>
              <a:t>Ask nursing staff politely if someone could walk with patient</a:t>
            </a:r>
          </a:p>
          <a:p>
            <a:pPr marL="0" indent="0">
              <a:buNone/>
            </a:pPr>
            <a:endParaRPr lang="en-GB" dirty="0"/>
          </a:p>
          <a:p>
            <a:r>
              <a:rPr lang="en-GB" dirty="0"/>
              <a:t>Restoring circadian rhythm can be helpful in delirium/ dementia </a:t>
            </a:r>
            <a:r>
              <a:rPr lang="en-GB" b="1" dirty="0"/>
              <a:t>BUT </a:t>
            </a:r>
            <a:r>
              <a:rPr lang="en-GB" dirty="0"/>
              <a:t>this patient is very high risk of falls</a:t>
            </a:r>
          </a:p>
          <a:p>
            <a:endParaRPr lang="en-GB" dirty="0"/>
          </a:p>
          <a:p>
            <a:r>
              <a:rPr lang="en-GB" dirty="0"/>
              <a:t>This is a very common scenario – it is very important that  you do not prescribe                                                                                             sedation for patients if you feel uncomfortable or if you disagree with the request</a:t>
            </a:r>
          </a:p>
        </p:txBody>
      </p:sp>
      <p:pic>
        <p:nvPicPr>
          <p:cNvPr id="4" name="Picture 3">
            <a:extLst>
              <a:ext uri="{FF2B5EF4-FFF2-40B4-BE49-F238E27FC236}">
                <a16:creationId xmlns:a16="http://schemas.microsoft.com/office/drawing/2014/main" id="{CC427A4D-6EAF-4AE4-AFDF-A47DD63C8674}"/>
              </a:ext>
            </a:extLst>
          </p:cNvPr>
          <p:cNvPicPr>
            <a:picLocks noChangeAspect="1"/>
          </p:cNvPicPr>
          <p:nvPr/>
        </p:nvPicPr>
        <p:blipFill>
          <a:blip r:embed="rId2"/>
          <a:stretch>
            <a:fillRect/>
          </a:stretch>
        </p:blipFill>
        <p:spPr>
          <a:xfrm>
            <a:off x="8836782" y="974917"/>
            <a:ext cx="3080128" cy="2190313"/>
          </a:xfrm>
          <a:prstGeom prst="rect">
            <a:avLst/>
          </a:prstGeom>
        </p:spPr>
      </p:pic>
    </p:spTree>
    <p:extLst>
      <p:ext uri="{BB962C8B-B14F-4D97-AF65-F5344CB8AC3E}">
        <p14:creationId xmlns:p14="http://schemas.microsoft.com/office/powerpoint/2010/main" val="15866798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22C43-80F6-4F15-862E-ABBD327DA247}"/>
              </a:ext>
            </a:extLst>
          </p:cNvPr>
          <p:cNvSpPr>
            <a:spLocks noGrp="1"/>
          </p:cNvSpPr>
          <p:nvPr>
            <p:ph type="title"/>
          </p:nvPr>
        </p:nvSpPr>
        <p:spPr/>
        <p:txBody>
          <a:bodyPr>
            <a:normAutofit/>
          </a:bodyPr>
          <a:lstStyle/>
          <a:p>
            <a:r>
              <a:rPr lang="en-GB" dirty="0"/>
              <a:t>Adults with Incapacity</a:t>
            </a:r>
          </a:p>
        </p:txBody>
      </p:sp>
      <p:sp>
        <p:nvSpPr>
          <p:cNvPr id="8" name="Content Placeholder 7">
            <a:extLst>
              <a:ext uri="{FF2B5EF4-FFF2-40B4-BE49-F238E27FC236}">
                <a16:creationId xmlns:a16="http://schemas.microsoft.com/office/drawing/2014/main" id="{1EC9FD71-F250-4610-BAD5-B86DB7FD553D}"/>
              </a:ext>
            </a:extLst>
          </p:cNvPr>
          <p:cNvSpPr>
            <a:spLocks noGrp="1"/>
          </p:cNvSpPr>
          <p:nvPr>
            <p:ph idx="1"/>
          </p:nvPr>
        </p:nvSpPr>
        <p:spPr>
          <a:xfrm>
            <a:off x="1674056" y="624111"/>
            <a:ext cx="6750278" cy="5804824"/>
          </a:xfrm>
        </p:spPr>
        <p:txBody>
          <a:bodyPr>
            <a:normAutofit fontScale="92500" lnSpcReduction="10000"/>
          </a:bodyPr>
          <a:lstStyle/>
          <a:p>
            <a:endParaRPr lang="en-US" dirty="0"/>
          </a:p>
          <a:p>
            <a:endParaRPr lang="en-US" dirty="0"/>
          </a:p>
          <a:p>
            <a:pPr marL="0" indent="0">
              <a:buNone/>
            </a:pPr>
            <a:endParaRPr lang="en-US" dirty="0"/>
          </a:p>
          <a:p>
            <a:r>
              <a:rPr lang="en-US" dirty="0"/>
              <a:t>Section 47 – AWI should be considered in all patients with delirium – although not all patients will require one</a:t>
            </a:r>
          </a:p>
          <a:p>
            <a:endParaRPr lang="en-US" dirty="0"/>
          </a:p>
          <a:p>
            <a:r>
              <a:rPr lang="en-US" dirty="0"/>
              <a:t>Should be filled out by doctor FY2 or above – but you should still be mindful and think whether a patient should have one</a:t>
            </a:r>
          </a:p>
          <a:p>
            <a:endParaRPr lang="en-US" dirty="0"/>
          </a:p>
          <a:p>
            <a:r>
              <a:rPr lang="en-US" dirty="0"/>
              <a:t>Can be put in place for short durations or for specific procedures</a:t>
            </a:r>
          </a:p>
          <a:p>
            <a:endParaRPr lang="en-US" dirty="0"/>
          </a:p>
          <a:p>
            <a:r>
              <a:rPr lang="en-US" dirty="0"/>
              <a:t>Should be reviewed based on timeframe documented</a:t>
            </a:r>
          </a:p>
          <a:p>
            <a:endParaRPr lang="en-US" dirty="0"/>
          </a:p>
          <a:p>
            <a:r>
              <a:rPr lang="en-US" dirty="0"/>
              <a:t>Should always be discussed with POA/ NOK and this should be documented</a:t>
            </a:r>
          </a:p>
          <a:p>
            <a:endParaRPr lang="en-US" dirty="0"/>
          </a:p>
          <a:p>
            <a:r>
              <a:rPr lang="en-US" dirty="0"/>
              <a:t>Ensure to detail exactly what the patient is incapable of….for example all decisions around medical care/ discharge planning</a:t>
            </a:r>
          </a:p>
        </p:txBody>
      </p:sp>
      <p:pic>
        <p:nvPicPr>
          <p:cNvPr id="4" name="Content Placeholder 3">
            <a:extLst>
              <a:ext uri="{FF2B5EF4-FFF2-40B4-BE49-F238E27FC236}">
                <a16:creationId xmlns:a16="http://schemas.microsoft.com/office/drawing/2014/main" id="{4FAB9A59-2A77-4225-904F-3E02F24BC9CF}"/>
              </a:ext>
            </a:extLst>
          </p:cNvPr>
          <p:cNvPicPr>
            <a:picLocks noChangeAspect="1"/>
          </p:cNvPicPr>
          <p:nvPr/>
        </p:nvPicPr>
        <p:blipFill rotWithShape="1">
          <a:blip r:embed="rId2"/>
          <a:srcRect r="816"/>
          <a:stretch/>
        </p:blipFill>
        <p:spPr>
          <a:xfrm>
            <a:off x="9011534" y="564573"/>
            <a:ext cx="2873159" cy="4432495"/>
          </a:xfrm>
          <a:prstGeom prst="rect">
            <a:avLst/>
          </a:prstGeom>
        </p:spPr>
      </p:pic>
    </p:spTree>
    <p:extLst>
      <p:ext uri="{BB962C8B-B14F-4D97-AF65-F5344CB8AC3E}">
        <p14:creationId xmlns:p14="http://schemas.microsoft.com/office/powerpoint/2010/main" val="23352073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3F98B-68FA-4782-99DE-09455FD6F5B2}"/>
              </a:ext>
            </a:extLst>
          </p:cNvPr>
          <p:cNvSpPr>
            <a:spLocks noGrp="1"/>
          </p:cNvSpPr>
          <p:nvPr>
            <p:ph type="title"/>
          </p:nvPr>
        </p:nvSpPr>
        <p:spPr/>
        <p:txBody>
          <a:bodyPr>
            <a:normAutofit/>
          </a:bodyPr>
          <a:lstStyle/>
          <a:p>
            <a:r>
              <a:rPr lang="en-GB" dirty="0"/>
              <a:t>Communication with Patient and Families</a:t>
            </a:r>
          </a:p>
        </p:txBody>
      </p:sp>
      <p:sp>
        <p:nvSpPr>
          <p:cNvPr id="8" name="Content Placeholder 7">
            <a:extLst>
              <a:ext uri="{FF2B5EF4-FFF2-40B4-BE49-F238E27FC236}">
                <a16:creationId xmlns:a16="http://schemas.microsoft.com/office/drawing/2014/main" id="{356068CD-DBF9-4A31-B3EC-59AB520FED1C}"/>
              </a:ext>
            </a:extLst>
          </p:cNvPr>
          <p:cNvSpPr>
            <a:spLocks noGrp="1"/>
          </p:cNvSpPr>
          <p:nvPr>
            <p:ph idx="1"/>
          </p:nvPr>
        </p:nvSpPr>
        <p:spPr>
          <a:xfrm>
            <a:off x="1250414" y="1904999"/>
            <a:ext cx="7173919" cy="4622409"/>
          </a:xfrm>
        </p:spPr>
        <p:txBody>
          <a:bodyPr>
            <a:normAutofit/>
          </a:bodyPr>
          <a:lstStyle/>
          <a:p>
            <a:r>
              <a:rPr lang="en-US" dirty="0"/>
              <a:t>Most important part of managing</a:t>
            </a:r>
          </a:p>
          <a:p>
            <a:pPr marL="0" indent="0">
              <a:buNone/>
            </a:pPr>
            <a:endParaRPr lang="en-US" dirty="0"/>
          </a:p>
          <a:p>
            <a:r>
              <a:rPr lang="en-US" dirty="0"/>
              <a:t>Some patients will have insight into delirium, others will not</a:t>
            </a:r>
          </a:p>
          <a:p>
            <a:pPr marL="0" indent="0">
              <a:buNone/>
            </a:pPr>
            <a:endParaRPr lang="en-US" dirty="0"/>
          </a:p>
          <a:p>
            <a:r>
              <a:rPr lang="en-US" dirty="0"/>
              <a:t>It is important to re-orientate our patients and communicate in a way they understand</a:t>
            </a:r>
          </a:p>
          <a:p>
            <a:pPr marL="0" indent="0">
              <a:buNone/>
            </a:pPr>
            <a:endParaRPr lang="en-US" dirty="0"/>
          </a:p>
          <a:p>
            <a:r>
              <a:rPr lang="en-US" dirty="0"/>
              <a:t>Speaking openly about the delirium can be helpful</a:t>
            </a:r>
          </a:p>
          <a:p>
            <a:pPr marL="0" indent="0">
              <a:buNone/>
            </a:pPr>
            <a:endParaRPr lang="en-US" dirty="0"/>
          </a:p>
          <a:p>
            <a:r>
              <a:rPr lang="en-US" dirty="0"/>
              <a:t>Information leaflets given to families can help them with patient communication – it can be difficult and frustrating for patients and </a:t>
            </a:r>
            <a:r>
              <a:rPr lang="en-US" dirty="0" err="1"/>
              <a:t>carers</a:t>
            </a:r>
            <a:endParaRPr lang="en-US" dirty="0"/>
          </a:p>
        </p:txBody>
      </p:sp>
      <p:pic>
        <p:nvPicPr>
          <p:cNvPr id="4" name="Content Placeholder 3">
            <a:extLst>
              <a:ext uri="{FF2B5EF4-FFF2-40B4-BE49-F238E27FC236}">
                <a16:creationId xmlns:a16="http://schemas.microsoft.com/office/drawing/2014/main" id="{07F77AC6-385C-4E1C-8CFD-E4596A378B24}"/>
              </a:ext>
            </a:extLst>
          </p:cNvPr>
          <p:cNvPicPr>
            <a:picLocks noChangeAspect="1"/>
          </p:cNvPicPr>
          <p:nvPr/>
        </p:nvPicPr>
        <p:blipFill>
          <a:blip r:embed="rId2"/>
          <a:stretch>
            <a:fillRect/>
          </a:stretch>
        </p:blipFill>
        <p:spPr>
          <a:xfrm>
            <a:off x="8967467" y="656775"/>
            <a:ext cx="2873159" cy="4475427"/>
          </a:xfrm>
          <a:prstGeom prst="rect">
            <a:avLst/>
          </a:prstGeom>
        </p:spPr>
      </p:pic>
    </p:spTree>
    <p:extLst>
      <p:ext uri="{BB962C8B-B14F-4D97-AF65-F5344CB8AC3E}">
        <p14:creationId xmlns:p14="http://schemas.microsoft.com/office/powerpoint/2010/main" val="958892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91AE-AD31-42FA-B4FB-E49936197C88}"/>
              </a:ext>
            </a:extLst>
          </p:cNvPr>
          <p:cNvSpPr>
            <a:spLocks noGrp="1"/>
          </p:cNvSpPr>
          <p:nvPr>
            <p:ph type="title"/>
          </p:nvPr>
        </p:nvSpPr>
        <p:spPr>
          <a:xfrm>
            <a:off x="959999" y="532526"/>
            <a:ext cx="8911687" cy="768592"/>
          </a:xfrm>
        </p:spPr>
        <p:txBody>
          <a:bodyPr/>
          <a:lstStyle/>
          <a:p>
            <a:r>
              <a:rPr lang="en-GB" dirty="0"/>
              <a:t>Managing Delirium with Covid-19</a:t>
            </a:r>
          </a:p>
        </p:txBody>
      </p:sp>
      <p:sp>
        <p:nvSpPr>
          <p:cNvPr id="3" name="Content Placeholder 2">
            <a:extLst>
              <a:ext uri="{FF2B5EF4-FFF2-40B4-BE49-F238E27FC236}">
                <a16:creationId xmlns:a16="http://schemas.microsoft.com/office/drawing/2014/main" id="{810E1956-F720-47E5-BA45-08A9EA2E266E}"/>
              </a:ext>
            </a:extLst>
          </p:cNvPr>
          <p:cNvSpPr>
            <a:spLocks noGrp="1"/>
          </p:cNvSpPr>
          <p:nvPr>
            <p:ph idx="1"/>
          </p:nvPr>
        </p:nvSpPr>
        <p:spPr>
          <a:xfrm>
            <a:off x="980501" y="1645920"/>
            <a:ext cx="10524111" cy="4811150"/>
          </a:xfrm>
        </p:spPr>
        <p:txBody>
          <a:bodyPr>
            <a:normAutofit fontScale="92500" lnSpcReduction="10000"/>
          </a:bodyPr>
          <a:lstStyle/>
          <a:p>
            <a:r>
              <a:rPr lang="en-GB" dirty="0"/>
              <a:t>Delirium (specifically hyperactive delirium) will pose additional threats to patients and staff</a:t>
            </a:r>
          </a:p>
          <a:p>
            <a:pPr marL="0" indent="0">
              <a:buNone/>
            </a:pPr>
            <a:endParaRPr lang="en-GB" dirty="0"/>
          </a:p>
          <a:p>
            <a:r>
              <a:rPr lang="en-GB" dirty="0"/>
              <a:t>The British Geriatrics Society have released guidance on how we should approach this</a:t>
            </a:r>
          </a:p>
          <a:p>
            <a:pPr marL="0" indent="0">
              <a:buNone/>
            </a:pPr>
            <a:endParaRPr lang="en-GB" dirty="0"/>
          </a:p>
          <a:p>
            <a:r>
              <a:rPr lang="en-GB" dirty="0"/>
              <a:t>The standard non-pharmacological approach may not be appropriate and an isolated environment may worsen delirium itself</a:t>
            </a:r>
          </a:p>
          <a:p>
            <a:pPr marL="0" indent="0">
              <a:buNone/>
            </a:pPr>
            <a:endParaRPr lang="en-GB" dirty="0"/>
          </a:p>
          <a:p>
            <a:r>
              <a:rPr lang="en-GB" dirty="0"/>
              <a:t>Aim to carry out screening/ 4AT early and detect delirium faster</a:t>
            </a:r>
          </a:p>
          <a:p>
            <a:pPr marL="0" indent="0">
              <a:buNone/>
            </a:pPr>
            <a:endParaRPr lang="en-GB" dirty="0"/>
          </a:p>
          <a:p>
            <a:r>
              <a:rPr lang="en-GB" dirty="0"/>
              <a:t>Correct any clear triggers or causes such as urinary retention</a:t>
            </a:r>
          </a:p>
          <a:p>
            <a:pPr marL="0" indent="0">
              <a:buNone/>
            </a:pPr>
            <a:endParaRPr lang="en-GB" dirty="0"/>
          </a:p>
          <a:p>
            <a:r>
              <a:rPr lang="en-GB" dirty="0"/>
              <a:t>If the above methods are not successful then pharmacological management may need to be implemented faster than would normally be recommended</a:t>
            </a:r>
          </a:p>
          <a:p>
            <a:pPr marL="0" indent="0">
              <a:buNone/>
            </a:pPr>
            <a:endParaRPr lang="en-GB" dirty="0"/>
          </a:p>
          <a:p>
            <a:r>
              <a:rPr lang="en-GB" dirty="0"/>
              <a:t>Be sure to measure vital signs and monitor for side effects regularly</a:t>
            </a:r>
          </a:p>
        </p:txBody>
      </p:sp>
      <p:pic>
        <p:nvPicPr>
          <p:cNvPr id="4" name="Picture 3">
            <a:extLst>
              <a:ext uri="{FF2B5EF4-FFF2-40B4-BE49-F238E27FC236}">
                <a16:creationId xmlns:a16="http://schemas.microsoft.com/office/drawing/2014/main" id="{237CB16E-8305-45A8-8B4E-069A64358205}"/>
              </a:ext>
            </a:extLst>
          </p:cNvPr>
          <p:cNvPicPr>
            <a:picLocks noChangeAspect="1"/>
          </p:cNvPicPr>
          <p:nvPr/>
        </p:nvPicPr>
        <p:blipFill>
          <a:blip r:embed="rId2"/>
          <a:stretch>
            <a:fillRect/>
          </a:stretch>
        </p:blipFill>
        <p:spPr>
          <a:xfrm>
            <a:off x="10351226" y="370892"/>
            <a:ext cx="1661118" cy="930226"/>
          </a:xfrm>
          <a:prstGeom prst="rect">
            <a:avLst/>
          </a:prstGeom>
        </p:spPr>
      </p:pic>
    </p:spTree>
    <p:extLst>
      <p:ext uri="{BB962C8B-B14F-4D97-AF65-F5344CB8AC3E}">
        <p14:creationId xmlns:p14="http://schemas.microsoft.com/office/powerpoint/2010/main" val="945296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BA860-5143-44EF-AA69-15EF81E60F43}"/>
              </a:ext>
            </a:extLst>
          </p:cNvPr>
          <p:cNvSpPr>
            <a:spLocks noGrp="1"/>
          </p:cNvSpPr>
          <p:nvPr>
            <p:ph type="title"/>
          </p:nvPr>
        </p:nvSpPr>
        <p:spPr>
          <a:xfrm>
            <a:off x="848299" y="624110"/>
            <a:ext cx="10656313" cy="838930"/>
          </a:xfrm>
        </p:spPr>
        <p:txBody>
          <a:bodyPr/>
          <a:lstStyle/>
          <a:p>
            <a:r>
              <a:rPr lang="en-GB" dirty="0"/>
              <a:t>Key Points</a:t>
            </a:r>
          </a:p>
        </p:txBody>
      </p:sp>
      <p:sp>
        <p:nvSpPr>
          <p:cNvPr id="3" name="Content Placeholder 2">
            <a:extLst>
              <a:ext uri="{FF2B5EF4-FFF2-40B4-BE49-F238E27FC236}">
                <a16:creationId xmlns:a16="http://schemas.microsoft.com/office/drawing/2014/main" id="{98726B02-2017-4257-BD23-EB5F81AD9AC5}"/>
              </a:ext>
            </a:extLst>
          </p:cNvPr>
          <p:cNvSpPr>
            <a:spLocks noGrp="1"/>
          </p:cNvSpPr>
          <p:nvPr>
            <p:ph idx="1"/>
          </p:nvPr>
        </p:nvSpPr>
        <p:spPr>
          <a:xfrm>
            <a:off x="848299" y="1702190"/>
            <a:ext cx="10757547" cy="4825219"/>
          </a:xfrm>
        </p:spPr>
        <p:txBody>
          <a:bodyPr>
            <a:normAutofit fontScale="92500" lnSpcReduction="20000"/>
          </a:bodyPr>
          <a:lstStyle/>
          <a:p>
            <a:r>
              <a:rPr lang="en-GB" dirty="0"/>
              <a:t>Recognising delirium</a:t>
            </a:r>
          </a:p>
          <a:p>
            <a:pPr marL="0" indent="0">
              <a:buNone/>
            </a:pPr>
            <a:endParaRPr lang="en-GB" dirty="0"/>
          </a:p>
          <a:p>
            <a:r>
              <a:rPr lang="en-GB" dirty="0"/>
              <a:t>Be aware that it is not only geriatric patients affected</a:t>
            </a:r>
          </a:p>
          <a:p>
            <a:pPr marL="0" indent="0">
              <a:buNone/>
            </a:pPr>
            <a:endParaRPr lang="en-GB" dirty="0"/>
          </a:p>
          <a:p>
            <a:r>
              <a:rPr lang="en-GB" dirty="0"/>
              <a:t>Know the basics of how to manage delirium </a:t>
            </a:r>
          </a:p>
          <a:p>
            <a:pPr marL="0" indent="0">
              <a:buNone/>
            </a:pPr>
            <a:endParaRPr lang="en-GB" dirty="0"/>
          </a:p>
          <a:p>
            <a:r>
              <a:rPr lang="en-GB" dirty="0"/>
              <a:t>Caution with pharmacological management</a:t>
            </a:r>
          </a:p>
          <a:p>
            <a:pPr marL="0" indent="0">
              <a:buNone/>
            </a:pPr>
            <a:endParaRPr lang="en-GB" dirty="0"/>
          </a:p>
          <a:p>
            <a:r>
              <a:rPr lang="en-GB" dirty="0"/>
              <a:t>Basic understanding of section 47 (Adults with Incapacity)</a:t>
            </a:r>
          </a:p>
          <a:p>
            <a:pPr marL="0" indent="0">
              <a:buNone/>
            </a:pPr>
            <a:endParaRPr lang="en-GB" dirty="0"/>
          </a:p>
          <a:p>
            <a:r>
              <a:rPr lang="en-GB" dirty="0"/>
              <a:t>Be sure to communicate</a:t>
            </a:r>
          </a:p>
          <a:p>
            <a:pPr marL="0" indent="0">
              <a:buNone/>
            </a:pPr>
            <a:endParaRPr lang="en-GB" dirty="0"/>
          </a:p>
          <a:p>
            <a:r>
              <a:rPr lang="en-GB" dirty="0"/>
              <a:t>Common sense when dealing with delirious covid-19 patients</a:t>
            </a:r>
          </a:p>
          <a:p>
            <a:endParaRPr lang="en-GB" dirty="0"/>
          </a:p>
          <a:p>
            <a:r>
              <a:rPr lang="en-GB" b="1" dirty="0"/>
              <a:t>Prevention is better than cure</a:t>
            </a:r>
          </a:p>
        </p:txBody>
      </p:sp>
      <p:pic>
        <p:nvPicPr>
          <p:cNvPr id="4" name="Picture 3">
            <a:extLst>
              <a:ext uri="{FF2B5EF4-FFF2-40B4-BE49-F238E27FC236}">
                <a16:creationId xmlns:a16="http://schemas.microsoft.com/office/drawing/2014/main" id="{D09BF3F9-ED50-4FCC-A04A-6F95715CEF6A}"/>
              </a:ext>
            </a:extLst>
          </p:cNvPr>
          <p:cNvPicPr>
            <a:picLocks noChangeAspect="1"/>
          </p:cNvPicPr>
          <p:nvPr/>
        </p:nvPicPr>
        <p:blipFill>
          <a:blip r:embed="rId2"/>
          <a:stretch>
            <a:fillRect/>
          </a:stretch>
        </p:blipFill>
        <p:spPr>
          <a:xfrm>
            <a:off x="9281013" y="396183"/>
            <a:ext cx="1551110" cy="2381090"/>
          </a:xfrm>
          <a:prstGeom prst="rect">
            <a:avLst/>
          </a:prstGeom>
        </p:spPr>
      </p:pic>
    </p:spTree>
    <p:extLst>
      <p:ext uri="{BB962C8B-B14F-4D97-AF65-F5344CB8AC3E}">
        <p14:creationId xmlns:p14="http://schemas.microsoft.com/office/powerpoint/2010/main" val="2251361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400" dirty="0"/>
              <a:t>Thank you</a:t>
            </a:r>
          </a:p>
          <a:p>
            <a:r>
              <a:rPr lang="en-GB" sz="2400" dirty="0"/>
              <a:t>Please fill out the feedback form for your certificate of learning</a:t>
            </a:r>
          </a:p>
        </p:txBody>
      </p:sp>
    </p:spTree>
    <p:extLst>
      <p:ext uri="{BB962C8B-B14F-4D97-AF65-F5344CB8AC3E}">
        <p14:creationId xmlns:p14="http://schemas.microsoft.com/office/powerpoint/2010/main" val="2300272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7802C-43D3-4A53-9D79-F44B3E6DC4FF}"/>
              </a:ext>
            </a:extLst>
          </p:cNvPr>
          <p:cNvSpPr>
            <a:spLocks noGrp="1"/>
          </p:cNvSpPr>
          <p:nvPr>
            <p:ph type="title"/>
          </p:nvPr>
        </p:nvSpPr>
        <p:spPr/>
        <p:txBody>
          <a:bodyPr/>
          <a:lstStyle/>
          <a:p>
            <a:r>
              <a:rPr lang="en-GB" dirty="0"/>
              <a:t>Get in touch!</a:t>
            </a:r>
          </a:p>
        </p:txBody>
      </p:sp>
      <p:sp>
        <p:nvSpPr>
          <p:cNvPr id="3" name="Content Placeholder 2">
            <a:extLst>
              <a:ext uri="{FF2B5EF4-FFF2-40B4-BE49-F238E27FC236}">
                <a16:creationId xmlns:a16="http://schemas.microsoft.com/office/drawing/2014/main" id="{AA2D493F-16E9-402B-B7B3-3CF019393938}"/>
              </a:ext>
            </a:extLst>
          </p:cNvPr>
          <p:cNvSpPr>
            <a:spLocks noGrp="1"/>
          </p:cNvSpPr>
          <p:nvPr>
            <p:ph idx="1"/>
          </p:nvPr>
        </p:nvSpPr>
        <p:spPr/>
        <p:txBody>
          <a:bodyPr/>
          <a:lstStyle/>
          <a:p>
            <a:pPr marL="0" indent="0" algn="ctr">
              <a:buNone/>
            </a:pPr>
            <a:r>
              <a:rPr lang="en-GB" dirty="0"/>
              <a:t>Website</a:t>
            </a:r>
          </a:p>
          <a:p>
            <a:pPr marL="0" indent="0" algn="ctr">
              <a:buNone/>
            </a:pPr>
            <a:r>
              <a:rPr lang="en-GB" dirty="0">
                <a:hlinkClick r:id="rId2"/>
              </a:rPr>
              <a:t>www.quackmeded.co.uk</a:t>
            </a:r>
            <a:endParaRPr lang="en-GB" dirty="0"/>
          </a:p>
          <a:p>
            <a:pPr marL="0" indent="0" algn="ctr">
              <a:buNone/>
            </a:pPr>
            <a:endParaRPr lang="en-GB" dirty="0"/>
          </a:p>
          <a:p>
            <a:pPr marL="0" indent="0" algn="ctr">
              <a:buNone/>
            </a:pPr>
            <a:r>
              <a:rPr lang="en-GB" dirty="0"/>
              <a:t>Email</a:t>
            </a:r>
          </a:p>
          <a:p>
            <a:pPr marL="0" indent="0" algn="ctr">
              <a:buNone/>
            </a:pPr>
            <a:r>
              <a:rPr lang="en-GB" dirty="0">
                <a:hlinkClick r:id="rId3"/>
              </a:rPr>
              <a:t>gg-uhb.quackmeded@nhs.net</a:t>
            </a:r>
            <a:endParaRPr lang="en-GB" dirty="0"/>
          </a:p>
          <a:p>
            <a:pPr marL="0" indent="0" algn="ctr">
              <a:buNone/>
            </a:pPr>
            <a:endParaRPr lang="en-GB" dirty="0"/>
          </a:p>
          <a:p>
            <a:pPr marL="0" indent="0" algn="ctr">
              <a:buNone/>
            </a:pPr>
            <a:r>
              <a:rPr lang="en-GB" dirty="0"/>
              <a:t>Social Media</a:t>
            </a:r>
          </a:p>
          <a:p>
            <a:pPr marL="0" indent="0" algn="ctr">
              <a:buNone/>
            </a:pPr>
            <a:r>
              <a:rPr lang="en-GB" dirty="0"/>
              <a:t>Twitter: @QUACK_ Med</a:t>
            </a:r>
          </a:p>
          <a:p>
            <a:pPr marL="0" indent="0" algn="ctr">
              <a:buNone/>
            </a:pPr>
            <a:r>
              <a:rPr lang="en-GB" dirty="0"/>
              <a:t>Facebook: QUACK education</a:t>
            </a:r>
          </a:p>
          <a:p>
            <a:pPr marL="0" indent="0">
              <a:buNone/>
            </a:pPr>
            <a:endParaRPr lang="en-GB" dirty="0"/>
          </a:p>
        </p:txBody>
      </p:sp>
    </p:spTree>
    <p:extLst>
      <p:ext uri="{BB962C8B-B14F-4D97-AF65-F5344CB8AC3E}">
        <p14:creationId xmlns:p14="http://schemas.microsoft.com/office/powerpoint/2010/main" val="15201020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39FBE-6E6D-45D0-AB7C-8B47883957B6}"/>
              </a:ext>
            </a:extLst>
          </p:cNvPr>
          <p:cNvSpPr>
            <a:spLocks noGrp="1"/>
          </p:cNvSpPr>
          <p:nvPr>
            <p:ph type="title"/>
          </p:nvPr>
        </p:nvSpPr>
        <p:spPr/>
        <p:txBody>
          <a:bodyPr/>
          <a:lstStyle/>
          <a:p>
            <a:r>
              <a:rPr lang="en-GB" dirty="0"/>
              <a:t>Intended Learning Outcomes</a:t>
            </a:r>
          </a:p>
        </p:txBody>
      </p:sp>
      <p:sp>
        <p:nvSpPr>
          <p:cNvPr id="3" name="Content Placeholder 2">
            <a:extLst>
              <a:ext uri="{FF2B5EF4-FFF2-40B4-BE49-F238E27FC236}">
                <a16:creationId xmlns:a16="http://schemas.microsoft.com/office/drawing/2014/main" id="{0E79821D-BB28-4226-91E7-681F754AD82C}"/>
              </a:ext>
            </a:extLst>
          </p:cNvPr>
          <p:cNvSpPr>
            <a:spLocks noGrp="1"/>
          </p:cNvSpPr>
          <p:nvPr>
            <p:ph idx="1"/>
          </p:nvPr>
        </p:nvSpPr>
        <p:spPr>
          <a:xfrm>
            <a:off x="2592925" y="1540189"/>
            <a:ext cx="8915400" cy="4832476"/>
          </a:xfrm>
        </p:spPr>
        <p:txBody>
          <a:bodyPr/>
          <a:lstStyle/>
          <a:p>
            <a:r>
              <a:rPr lang="en-GB" dirty="0"/>
              <a:t>Definition of Delirium</a:t>
            </a:r>
          </a:p>
          <a:p>
            <a:pPr marL="0" indent="0">
              <a:buNone/>
            </a:pPr>
            <a:endParaRPr lang="en-GB" dirty="0"/>
          </a:p>
          <a:p>
            <a:r>
              <a:rPr lang="en-GB" dirty="0"/>
              <a:t>How to Recognise Delirium</a:t>
            </a:r>
          </a:p>
          <a:p>
            <a:pPr marL="0" indent="0">
              <a:buNone/>
            </a:pPr>
            <a:endParaRPr lang="en-GB" dirty="0"/>
          </a:p>
          <a:p>
            <a:r>
              <a:rPr lang="en-GB" dirty="0"/>
              <a:t>Investigations to Consider</a:t>
            </a:r>
          </a:p>
          <a:p>
            <a:pPr marL="0" indent="0">
              <a:buNone/>
            </a:pPr>
            <a:endParaRPr lang="en-GB" dirty="0"/>
          </a:p>
          <a:p>
            <a:r>
              <a:rPr lang="en-GB" dirty="0"/>
              <a:t>Management of Delirium </a:t>
            </a:r>
          </a:p>
          <a:p>
            <a:pPr marL="0" indent="0">
              <a:buNone/>
            </a:pPr>
            <a:endParaRPr lang="en-GB" dirty="0"/>
          </a:p>
          <a:p>
            <a:r>
              <a:rPr lang="en-GB" dirty="0"/>
              <a:t>Adults with Incapacity</a:t>
            </a:r>
          </a:p>
          <a:p>
            <a:pPr marL="0" indent="0">
              <a:buNone/>
            </a:pPr>
            <a:endParaRPr lang="en-GB" dirty="0"/>
          </a:p>
          <a:p>
            <a:r>
              <a:rPr lang="en-GB" dirty="0"/>
              <a:t>Managing Delirium in Covid-19 Patients</a:t>
            </a:r>
          </a:p>
        </p:txBody>
      </p:sp>
    </p:spTree>
    <p:extLst>
      <p:ext uri="{BB962C8B-B14F-4D97-AF65-F5344CB8AC3E}">
        <p14:creationId xmlns:p14="http://schemas.microsoft.com/office/powerpoint/2010/main" val="1365872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7D7C5-C851-4AC7-BFAD-F03CD1A834D2}"/>
              </a:ext>
            </a:extLst>
          </p:cNvPr>
          <p:cNvSpPr>
            <a:spLocks noGrp="1"/>
          </p:cNvSpPr>
          <p:nvPr>
            <p:ph type="title"/>
          </p:nvPr>
        </p:nvSpPr>
        <p:spPr/>
        <p:txBody>
          <a:bodyPr/>
          <a:lstStyle/>
          <a:p>
            <a:r>
              <a:rPr lang="en-GB" dirty="0"/>
              <a:t>Why is Delirium Important?</a:t>
            </a:r>
          </a:p>
        </p:txBody>
      </p:sp>
      <p:sp>
        <p:nvSpPr>
          <p:cNvPr id="3" name="Content Placeholder 2">
            <a:extLst>
              <a:ext uri="{FF2B5EF4-FFF2-40B4-BE49-F238E27FC236}">
                <a16:creationId xmlns:a16="http://schemas.microsoft.com/office/drawing/2014/main" id="{6C602D07-C5B9-4AEB-BD05-F42ADB08356A}"/>
              </a:ext>
            </a:extLst>
          </p:cNvPr>
          <p:cNvSpPr>
            <a:spLocks noGrp="1"/>
          </p:cNvSpPr>
          <p:nvPr>
            <p:ph idx="1"/>
          </p:nvPr>
        </p:nvSpPr>
        <p:spPr>
          <a:xfrm>
            <a:off x="1320045" y="1753772"/>
            <a:ext cx="8915400" cy="4462250"/>
          </a:xfrm>
        </p:spPr>
        <p:txBody>
          <a:bodyPr>
            <a:normAutofit fontScale="92500"/>
          </a:bodyPr>
          <a:lstStyle/>
          <a:p>
            <a:r>
              <a:rPr lang="en-GB" dirty="0"/>
              <a:t>Delirium is among the most common of medical emergencies</a:t>
            </a:r>
          </a:p>
          <a:p>
            <a:endParaRPr lang="en-GB" dirty="0"/>
          </a:p>
          <a:p>
            <a:r>
              <a:rPr lang="en-GB" dirty="0"/>
              <a:t>A UK study found a prevalence of 20% in adult acute general medical patients </a:t>
            </a:r>
          </a:p>
          <a:p>
            <a:endParaRPr lang="en-GB" dirty="0"/>
          </a:p>
          <a:p>
            <a:r>
              <a:rPr lang="en-GB" dirty="0"/>
              <a:t>The prevalence is higher in particular clinical groups, such as patients in intensive care units (ICU). It affects up to 50% who have hip fracture and up to 75% in intensive care</a:t>
            </a:r>
          </a:p>
          <a:p>
            <a:pPr marL="0" indent="0">
              <a:buNone/>
            </a:pPr>
            <a:endParaRPr lang="en-GB" dirty="0"/>
          </a:p>
          <a:p>
            <a:r>
              <a:rPr lang="en-GB" dirty="0"/>
              <a:t>Several predisposing factors increase the risk of delirium, including older age, dementia, frailty, the presence of multiple comorbidities, male sex, sensory impairments, a history of depression, a history of delirium, and alcohol misuse – therefore accounting for a large number of our patients</a:t>
            </a:r>
          </a:p>
          <a:p>
            <a:endParaRPr lang="en-GB" dirty="0"/>
          </a:p>
          <a:p>
            <a:r>
              <a:rPr lang="en-GB" dirty="0"/>
              <a:t>It is underdiagnosed which can lead to deficiencies in care</a:t>
            </a:r>
          </a:p>
        </p:txBody>
      </p:sp>
    </p:spTree>
    <p:extLst>
      <p:ext uri="{BB962C8B-B14F-4D97-AF65-F5344CB8AC3E}">
        <p14:creationId xmlns:p14="http://schemas.microsoft.com/office/powerpoint/2010/main" val="37859641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6E609-2309-4376-84B9-B1E87199E9A3}"/>
              </a:ext>
            </a:extLst>
          </p:cNvPr>
          <p:cNvSpPr>
            <a:spLocks noGrp="1"/>
          </p:cNvSpPr>
          <p:nvPr>
            <p:ph type="title"/>
          </p:nvPr>
        </p:nvSpPr>
        <p:spPr/>
        <p:txBody>
          <a:bodyPr/>
          <a:lstStyle/>
          <a:p>
            <a:r>
              <a:rPr lang="en-GB" dirty="0"/>
              <a:t>A Definition of Delirium</a:t>
            </a:r>
          </a:p>
        </p:txBody>
      </p:sp>
      <p:sp>
        <p:nvSpPr>
          <p:cNvPr id="3" name="Content Placeholder 2">
            <a:extLst>
              <a:ext uri="{FF2B5EF4-FFF2-40B4-BE49-F238E27FC236}">
                <a16:creationId xmlns:a16="http://schemas.microsoft.com/office/drawing/2014/main" id="{C1969355-C65D-484B-A732-7D55A66BF498}"/>
              </a:ext>
            </a:extLst>
          </p:cNvPr>
          <p:cNvSpPr>
            <a:spLocks noGrp="1"/>
          </p:cNvSpPr>
          <p:nvPr>
            <p:ph idx="1"/>
          </p:nvPr>
        </p:nvSpPr>
        <p:spPr>
          <a:xfrm>
            <a:off x="873907" y="1784034"/>
            <a:ext cx="10232376" cy="4453483"/>
          </a:xfrm>
        </p:spPr>
        <p:txBody>
          <a:bodyPr>
            <a:normAutofit fontScale="92500" lnSpcReduction="20000"/>
          </a:bodyPr>
          <a:lstStyle/>
          <a:p>
            <a:r>
              <a:rPr lang="en-GB" dirty="0"/>
              <a:t>The International Classification of Diseases, version 10 (ICD-10) defines delirium as, “An aetiologically nonspecific organic cerebral syndrome characterized by concurrent disturbances of consciousness and attention, perception, thinking, memory, psychomotor behaviour, emotion, and the sleep-wake schedule. The duration is variable and the degree of severity ranges from mild to very severe”</a:t>
            </a:r>
          </a:p>
          <a:p>
            <a:endParaRPr lang="en-GB" dirty="0"/>
          </a:p>
          <a:p>
            <a:r>
              <a:rPr lang="en-GB" b="1" dirty="0"/>
              <a:t>Essentially “Brain Failure”</a:t>
            </a:r>
          </a:p>
          <a:p>
            <a:endParaRPr lang="en-GB" dirty="0"/>
          </a:p>
          <a:p>
            <a:r>
              <a:rPr lang="en-GB" dirty="0"/>
              <a:t>Delirium presents variably but its main characteristics are rapid onset (hours, days) of acute mental status deterioration</a:t>
            </a:r>
          </a:p>
          <a:p>
            <a:r>
              <a:rPr lang="en-GB" dirty="0"/>
              <a:t>Patients may present with cognitive impairment, but drowsiness to the point that the patient is not speaking, severe agitation, or psychotic features such as hallucinations or delusions may be the most prominent features</a:t>
            </a:r>
          </a:p>
          <a:p>
            <a:r>
              <a:rPr lang="en-GB" dirty="0"/>
              <a:t>Delirium is sometimes described using hyperactive, hypoactive or mixed labels depending on the level of arousal</a:t>
            </a:r>
          </a:p>
          <a:p>
            <a:r>
              <a:rPr lang="en-GB" dirty="0"/>
              <a:t>Most delirium has a duration of a small number of days, but in around  20% of cases, it can persist for weeks or months</a:t>
            </a:r>
          </a:p>
        </p:txBody>
      </p:sp>
      <p:pic>
        <p:nvPicPr>
          <p:cNvPr id="4" name="Picture 3">
            <a:extLst>
              <a:ext uri="{FF2B5EF4-FFF2-40B4-BE49-F238E27FC236}">
                <a16:creationId xmlns:a16="http://schemas.microsoft.com/office/drawing/2014/main" id="{938A0433-C4D1-43E7-8609-D9CD3696B6EC}"/>
              </a:ext>
            </a:extLst>
          </p:cNvPr>
          <p:cNvPicPr>
            <a:picLocks noChangeAspect="1"/>
          </p:cNvPicPr>
          <p:nvPr/>
        </p:nvPicPr>
        <p:blipFill>
          <a:blip r:embed="rId2"/>
          <a:stretch>
            <a:fillRect/>
          </a:stretch>
        </p:blipFill>
        <p:spPr>
          <a:xfrm>
            <a:off x="10356067" y="271781"/>
            <a:ext cx="1500433" cy="1022447"/>
          </a:xfrm>
          <a:prstGeom prst="rect">
            <a:avLst/>
          </a:prstGeom>
        </p:spPr>
      </p:pic>
    </p:spTree>
    <p:extLst>
      <p:ext uri="{BB962C8B-B14F-4D97-AF65-F5344CB8AC3E}">
        <p14:creationId xmlns:p14="http://schemas.microsoft.com/office/powerpoint/2010/main" val="1833290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85D4-C672-497B-AF19-2529A3081387}"/>
              </a:ext>
            </a:extLst>
          </p:cNvPr>
          <p:cNvSpPr>
            <a:spLocks noGrp="1"/>
          </p:cNvSpPr>
          <p:nvPr>
            <p:ph type="title"/>
          </p:nvPr>
        </p:nvSpPr>
        <p:spPr>
          <a:xfrm>
            <a:off x="649224" y="645106"/>
            <a:ext cx="3650279" cy="1259894"/>
          </a:xfrm>
        </p:spPr>
        <p:txBody>
          <a:bodyPr>
            <a:normAutofit/>
          </a:bodyPr>
          <a:lstStyle/>
          <a:p>
            <a:r>
              <a:rPr lang="en-GB" dirty="0"/>
              <a:t>Causes of Delirium</a:t>
            </a:r>
          </a:p>
        </p:txBody>
      </p:sp>
      <p:sp>
        <p:nvSpPr>
          <p:cNvPr id="8" name="Content Placeholder 7">
            <a:extLst>
              <a:ext uri="{FF2B5EF4-FFF2-40B4-BE49-F238E27FC236}">
                <a16:creationId xmlns:a16="http://schemas.microsoft.com/office/drawing/2014/main" id="{1E7CCB86-A8FC-4566-9E6D-5C43B85014EE}"/>
              </a:ext>
            </a:extLst>
          </p:cNvPr>
          <p:cNvSpPr>
            <a:spLocks noGrp="1"/>
          </p:cNvSpPr>
          <p:nvPr>
            <p:ph idx="1"/>
          </p:nvPr>
        </p:nvSpPr>
        <p:spPr>
          <a:xfrm>
            <a:off x="702889" y="1835444"/>
            <a:ext cx="3542947" cy="4295335"/>
          </a:xfrm>
        </p:spPr>
        <p:txBody>
          <a:bodyPr>
            <a:normAutofit fontScale="92500" lnSpcReduction="10000"/>
          </a:bodyPr>
          <a:lstStyle/>
          <a:p>
            <a:r>
              <a:rPr lang="en-US" dirty="0"/>
              <a:t>Infection</a:t>
            </a:r>
          </a:p>
          <a:p>
            <a:r>
              <a:rPr lang="en-US" dirty="0"/>
              <a:t>Polypharmacy</a:t>
            </a:r>
          </a:p>
          <a:p>
            <a:r>
              <a:rPr lang="en-US" dirty="0"/>
              <a:t>Drugs</a:t>
            </a:r>
          </a:p>
          <a:p>
            <a:r>
              <a:rPr lang="en-US" dirty="0"/>
              <a:t>Electrolyte Imbalance</a:t>
            </a:r>
          </a:p>
          <a:p>
            <a:r>
              <a:rPr lang="en-US" dirty="0"/>
              <a:t>Hypoxia</a:t>
            </a:r>
          </a:p>
          <a:p>
            <a:r>
              <a:rPr lang="en-US" dirty="0"/>
              <a:t>New Environment</a:t>
            </a:r>
          </a:p>
          <a:p>
            <a:r>
              <a:rPr lang="en-US" dirty="0"/>
              <a:t>Malignancy</a:t>
            </a:r>
          </a:p>
          <a:p>
            <a:r>
              <a:rPr lang="en-US" dirty="0"/>
              <a:t>Alcohol Withdrawal</a:t>
            </a:r>
          </a:p>
          <a:p>
            <a:r>
              <a:rPr lang="en-US" dirty="0"/>
              <a:t>Epilepsy</a:t>
            </a:r>
          </a:p>
          <a:p>
            <a:r>
              <a:rPr lang="en-US" dirty="0"/>
              <a:t>Malnutrition</a:t>
            </a:r>
          </a:p>
          <a:p>
            <a:r>
              <a:rPr lang="en-US" dirty="0"/>
              <a:t>Retention (urinary/ </a:t>
            </a:r>
            <a:r>
              <a:rPr lang="en-US" dirty="0" err="1"/>
              <a:t>faecal</a:t>
            </a:r>
            <a:r>
              <a:rPr lang="en-US" dirty="0"/>
              <a:t>)</a:t>
            </a:r>
          </a:p>
          <a:p>
            <a:r>
              <a:rPr lang="en-US" dirty="0"/>
              <a:t>Metabolic</a:t>
            </a:r>
          </a:p>
          <a:p>
            <a:endParaRPr lang="en-US" dirty="0"/>
          </a:p>
        </p:txBody>
      </p:sp>
      <p:pic>
        <p:nvPicPr>
          <p:cNvPr id="4" name="Content Placeholder 3">
            <a:extLst>
              <a:ext uri="{FF2B5EF4-FFF2-40B4-BE49-F238E27FC236}">
                <a16:creationId xmlns:a16="http://schemas.microsoft.com/office/drawing/2014/main" id="{AAB309B4-31BD-4735-8B32-745F786AFBB0}"/>
              </a:ext>
            </a:extLst>
          </p:cNvPr>
          <p:cNvPicPr>
            <a:picLocks noChangeAspect="1"/>
          </p:cNvPicPr>
          <p:nvPr/>
        </p:nvPicPr>
        <p:blipFill rotWithShape="1">
          <a:blip r:embed="rId2"/>
          <a:srcRect l="6337" r="8939" b="-1"/>
          <a:stretch/>
        </p:blipFill>
        <p:spPr>
          <a:xfrm>
            <a:off x="7397827" y="315083"/>
            <a:ext cx="4665544" cy="3524379"/>
          </a:xfrm>
          <a:prstGeom prst="rect">
            <a:avLst/>
          </a:prstGeom>
        </p:spPr>
      </p:pic>
    </p:spTree>
    <p:extLst>
      <p:ext uri="{BB962C8B-B14F-4D97-AF65-F5344CB8AC3E}">
        <p14:creationId xmlns:p14="http://schemas.microsoft.com/office/powerpoint/2010/main" val="693062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7482-4372-4844-A348-3ACF78817E4D}"/>
              </a:ext>
            </a:extLst>
          </p:cNvPr>
          <p:cNvSpPr>
            <a:spLocks noGrp="1"/>
          </p:cNvSpPr>
          <p:nvPr>
            <p:ph type="title"/>
          </p:nvPr>
        </p:nvSpPr>
        <p:spPr>
          <a:xfrm>
            <a:off x="649224" y="645106"/>
            <a:ext cx="5122652" cy="1259894"/>
          </a:xfrm>
        </p:spPr>
        <p:txBody>
          <a:bodyPr>
            <a:normAutofit/>
          </a:bodyPr>
          <a:lstStyle/>
          <a:p>
            <a:r>
              <a:rPr lang="en-GB" dirty="0"/>
              <a:t>Meet the Patients….</a:t>
            </a:r>
          </a:p>
        </p:txBody>
      </p:sp>
      <p:sp>
        <p:nvSpPr>
          <p:cNvPr id="21" name="Content Placeholder 20">
            <a:extLst>
              <a:ext uri="{FF2B5EF4-FFF2-40B4-BE49-F238E27FC236}">
                <a16:creationId xmlns:a16="http://schemas.microsoft.com/office/drawing/2014/main" id="{9B76E7E6-5C74-4679-8A19-E06082E3433C}"/>
              </a:ext>
            </a:extLst>
          </p:cNvPr>
          <p:cNvSpPr>
            <a:spLocks noGrp="1"/>
          </p:cNvSpPr>
          <p:nvPr>
            <p:ph idx="1"/>
          </p:nvPr>
        </p:nvSpPr>
        <p:spPr>
          <a:xfrm>
            <a:off x="649224" y="1631852"/>
            <a:ext cx="5770901" cy="4261001"/>
          </a:xfrm>
        </p:spPr>
        <p:txBody>
          <a:bodyPr>
            <a:normAutofit fontScale="92500"/>
          </a:bodyPr>
          <a:lstStyle/>
          <a:p>
            <a:r>
              <a:rPr lang="en-US" dirty="0"/>
              <a:t>Patient 1 – 78 year old female. Background of hypothyroidism. Presents with urinary symptoms</a:t>
            </a:r>
          </a:p>
          <a:p>
            <a:pPr marL="0" indent="0">
              <a:buNone/>
            </a:pPr>
            <a:endParaRPr lang="en-US" dirty="0"/>
          </a:p>
          <a:p>
            <a:r>
              <a:rPr lang="en-US" dirty="0"/>
              <a:t>Patient 2 – 88 year old gentleman with Parkinson’s disease and Lewy Body Dementia presents with fever and shortness of breath</a:t>
            </a:r>
          </a:p>
          <a:p>
            <a:pPr marL="0" indent="0">
              <a:buNone/>
            </a:pPr>
            <a:endParaRPr lang="en-US" dirty="0"/>
          </a:p>
          <a:p>
            <a:r>
              <a:rPr lang="en-US" dirty="0"/>
              <a:t>Patient 3 – 60 year old gentleman with a background of alcohol excess presents following a fall</a:t>
            </a:r>
          </a:p>
          <a:p>
            <a:pPr marL="0" indent="0">
              <a:buNone/>
            </a:pPr>
            <a:endParaRPr lang="en-US" dirty="0"/>
          </a:p>
          <a:p>
            <a:r>
              <a:rPr lang="en-US" dirty="0"/>
              <a:t>Patient 4 – 90 year old female presents with confusion on a background of Alzheimer’s dementia</a:t>
            </a:r>
          </a:p>
          <a:p>
            <a:endParaRPr lang="en-US" dirty="0"/>
          </a:p>
          <a:p>
            <a:pPr marL="0" indent="0">
              <a:buNone/>
            </a:pPr>
            <a:endParaRPr lang="en-US" dirty="0"/>
          </a:p>
          <a:p>
            <a:pPr marL="0" indent="0">
              <a:buNone/>
            </a:pPr>
            <a:endParaRPr lang="en-US" dirty="0"/>
          </a:p>
        </p:txBody>
      </p:sp>
      <p:pic>
        <p:nvPicPr>
          <p:cNvPr id="17" name="Picture 16">
            <a:extLst>
              <a:ext uri="{FF2B5EF4-FFF2-40B4-BE49-F238E27FC236}">
                <a16:creationId xmlns:a16="http://schemas.microsoft.com/office/drawing/2014/main" id="{9049C7BD-1682-4472-843D-E86CF38C1547}"/>
              </a:ext>
            </a:extLst>
          </p:cNvPr>
          <p:cNvPicPr>
            <a:picLocks noChangeAspect="1"/>
          </p:cNvPicPr>
          <p:nvPr/>
        </p:nvPicPr>
        <p:blipFill>
          <a:blip r:embed="rId2"/>
          <a:stretch>
            <a:fillRect/>
          </a:stretch>
        </p:blipFill>
        <p:spPr>
          <a:xfrm>
            <a:off x="6665616" y="3040992"/>
            <a:ext cx="2384324" cy="2384324"/>
          </a:xfrm>
          <a:prstGeom prst="rect">
            <a:avLst/>
          </a:prstGeom>
        </p:spPr>
      </p:pic>
      <p:pic>
        <p:nvPicPr>
          <p:cNvPr id="12" name="Picture 11">
            <a:extLst>
              <a:ext uri="{FF2B5EF4-FFF2-40B4-BE49-F238E27FC236}">
                <a16:creationId xmlns:a16="http://schemas.microsoft.com/office/drawing/2014/main" id="{BC62FC3A-DB98-4B8E-8BA5-8D783371CB5C}"/>
              </a:ext>
            </a:extLst>
          </p:cNvPr>
          <p:cNvPicPr>
            <a:picLocks noChangeAspect="1"/>
          </p:cNvPicPr>
          <p:nvPr/>
        </p:nvPicPr>
        <p:blipFill>
          <a:blip r:embed="rId3"/>
          <a:stretch>
            <a:fillRect/>
          </a:stretch>
        </p:blipFill>
        <p:spPr>
          <a:xfrm>
            <a:off x="7020413" y="375388"/>
            <a:ext cx="1586594" cy="2384324"/>
          </a:xfrm>
          <a:prstGeom prst="rect">
            <a:avLst/>
          </a:prstGeom>
        </p:spPr>
      </p:pic>
      <p:pic>
        <p:nvPicPr>
          <p:cNvPr id="16" name="Picture 15">
            <a:extLst>
              <a:ext uri="{FF2B5EF4-FFF2-40B4-BE49-F238E27FC236}">
                <a16:creationId xmlns:a16="http://schemas.microsoft.com/office/drawing/2014/main" id="{B66B9750-10A6-4C7D-BF9E-921AB0DA777A}"/>
              </a:ext>
            </a:extLst>
          </p:cNvPr>
          <p:cNvPicPr>
            <a:picLocks noChangeAspect="1"/>
          </p:cNvPicPr>
          <p:nvPr/>
        </p:nvPicPr>
        <p:blipFill>
          <a:blip r:embed="rId4"/>
          <a:stretch>
            <a:fillRect/>
          </a:stretch>
        </p:blipFill>
        <p:spPr>
          <a:xfrm>
            <a:off x="9419219" y="294040"/>
            <a:ext cx="2654598" cy="1732150"/>
          </a:xfrm>
          <a:prstGeom prst="rect">
            <a:avLst/>
          </a:prstGeom>
        </p:spPr>
      </p:pic>
      <p:pic>
        <p:nvPicPr>
          <p:cNvPr id="15" name="Content Placeholder 14">
            <a:extLst>
              <a:ext uri="{FF2B5EF4-FFF2-40B4-BE49-F238E27FC236}">
                <a16:creationId xmlns:a16="http://schemas.microsoft.com/office/drawing/2014/main" id="{C95CA67A-30BE-420A-AE23-BD69093D81A6}"/>
              </a:ext>
            </a:extLst>
          </p:cNvPr>
          <p:cNvPicPr>
            <a:picLocks noChangeAspect="1"/>
          </p:cNvPicPr>
          <p:nvPr/>
        </p:nvPicPr>
        <p:blipFill>
          <a:blip r:embed="rId5"/>
          <a:stretch>
            <a:fillRect/>
          </a:stretch>
        </p:blipFill>
        <p:spPr>
          <a:xfrm>
            <a:off x="9950262" y="2759712"/>
            <a:ext cx="1592514" cy="2384324"/>
          </a:xfrm>
          <a:prstGeom prst="rect">
            <a:avLst/>
          </a:prstGeom>
        </p:spPr>
      </p:pic>
    </p:spTree>
    <p:extLst>
      <p:ext uri="{BB962C8B-B14F-4D97-AF65-F5344CB8AC3E}">
        <p14:creationId xmlns:p14="http://schemas.microsoft.com/office/powerpoint/2010/main" val="3796945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E7B76-21BB-4B8E-82FB-7EDD9D786579}"/>
              </a:ext>
            </a:extLst>
          </p:cNvPr>
          <p:cNvSpPr>
            <a:spLocks noGrp="1"/>
          </p:cNvSpPr>
          <p:nvPr>
            <p:ph type="title"/>
          </p:nvPr>
        </p:nvSpPr>
        <p:spPr>
          <a:xfrm>
            <a:off x="1046019" y="942108"/>
            <a:ext cx="3256550" cy="4969113"/>
          </a:xfrm>
        </p:spPr>
        <p:txBody>
          <a:bodyPr anchor="ctr">
            <a:normAutofit/>
          </a:bodyPr>
          <a:lstStyle/>
          <a:p>
            <a:r>
              <a:rPr lang="en-GB" dirty="0">
                <a:solidFill>
                  <a:schemeClr val="tx2">
                    <a:lumMod val="75000"/>
                  </a:schemeClr>
                </a:solidFill>
              </a:rPr>
              <a:t>Patient 1… Mrs M</a:t>
            </a:r>
          </a:p>
        </p:txBody>
      </p:sp>
      <p:sp>
        <p:nvSpPr>
          <p:cNvPr id="31" name="Content Placeholder 2">
            <a:extLst>
              <a:ext uri="{FF2B5EF4-FFF2-40B4-BE49-F238E27FC236}">
                <a16:creationId xmlns:a16="http://schemas.microsoft.com/office/drawing/2014/main" id="{6244F914-BD5D-49EA-97B4-BFD5F1E4F313}"/>
              </a:ext>
            </a:extLst>
          </p:cNvPr>
          <p:cNvSpPr>
            <a:spLocks noGrp="1"/>
          </p:cNvSpPr>
          <p:nvPr>
            <p:ph idx="1"/>
          </p:nvPr>
        </p:nvSpPr>
        <p:spPr>
          <a:xfrm>
            <a:off x="5049062" y="942108"/>
            <a:ext cx="6455549" cy="4969114"/>
          </a:xfrm>
        </p:spPr>
        <p:txBody>
          <a:bodyPr anchor="ctr">
            <a:normAutofit/>
          </a:bodyPr>
          <a:lstStyle/>
          <a:p>
            <a:r>
              <a:rPr lang="en-GB" dirty="0">
                <a:solidFill>
                  <a:schemeClr val="tx2">
                    <a:lumMod val="75000"/>
                  </a:schemeClr>
                </a:solidFill>
              </a:rPr>
              <a:t>78 year old female</a:t>
            </a:r>
          </a:p>
          <a:p>
            <a:r>
              <a:rPr lang="en-GB" dirty="0">
                <a:solidFill>
                  <a:schemeClr val="tx2">
                    <a:lumMod val="75000"/>
                  </a:schemeClr>
                </a:solidFill>
              </a:rPr>
              <a:t>Past Medical History: Hypothyroidism</a:t>
            </a:r>
          </a:p>
          <a:p>
            <a:r>
              <a:rPr lang="en-GB" dirty="0">
                <a:solidFill>
                  <a:schemeClr val="tx2">
                    <a:lumMod val="75000"/>
                  </a:schemeClr>
                </a:solidFill>
              </a:rPr>
              <a:t>Presents with urinary symptoms and fever</a:t>
            </a:r>
          </a:p>
          <a:p>
            <a:r>
              <a:rPr lang="en-GB" dirty="0">
                <a:solidFill>
                  <a:schemeClr val="tx2">
                    <a:lumMod val="75000"/>
                  </a:schemeClr>
                </a:solidFill>
              </a:rPr>
              <a:t>On arrival found to be hypotensive and tachycardic</a:t>
            </a:r>
          </a:p>
          <a:p>
            <a:r>
              <a:rPr lang="en-GB" dirty="0">
                <a:solidFill>
                  <a:schemeClr val="tx2">
                    <a:lumMod val="75000"/>
                  </a:schemeClr>
                </a:solidFill>
              </a:rPr>
              <a:t>Bruises on face and trunk</a:t>
            </a:r>
          </a:p>
          <a:p>
            <a:r>
              <a:rPr lang="en-GB" dirty="0">
                <a:solidFill>
                  <a:schemeClr val="tx2">
                    <a:lumMod val="75000"/>
                  </a:schemeClr>
                </a:solidFill>
              </a:rPr>
              <a:t>Elevated inflammatory markers and AKI on bloods</a:t>
            </a:r>
          </a:p>
          <a:p>
            <a:r>
              <a:rPr lang="en-GB" dirty="0">
                <a:solidFill>
                  <a:schemeClr val="tx2">
                    <a:lumMod val="75000"/>
                  </a:schemeClr>
                </a:solidFill>
              </a:rPr>
              <a:t>Noted by nursing staff to have 4AT of 6</a:t>
            </a:r>
          </a:p>
          <a:p>
            <a:r>
              <a:rPr lang="en-GB" dirty="0">
                <a:solidFill>
                  <a:schemeClr val="tx2">
                    <a:lumMod val="75000"/>
                  </a:schemeClr>
                </a:solidFill>
              </a:rPr>
              <a:t>Collateral history from family confirms worsening confusion over a few days</a:t>
            </a:r>
          </a:p>
          <a:p>
            <a:r>
              <a:rPr lang="en-GB" dirty="0">
                <a:solidFill>
                  <a:schemeClr val="tx2">
                    <a:lumMod val="75000"/>
                  </a:schemeClr>
                </a:solidFill>
              </a:rPr>
              <a:t>Couple of falls at home over few days</a:t>
            </a:r>
          </a:p>
          <a:p>
            <a:r>
              <a:rPr lang="en-GB" dirty="0">
                <a:solidFill>
                  <a:schemeClr val="tx2">
                    <a:lumMod val="75000"/>
                  </a:schemeClr>
                </a:solidFill>
              </a:rPr>
              <a:t>Usually very well and independent</a:t>
            </a:r>
          </a:p>
        </p:txBody>
      </p:sp>
      <p:pic>
        <p:nvPicPr>
          <p:cNvPr id="3" name="Picture 2">
            <a:extLst>
              <a:ext uri="{FF2B5EF4-FFF2-40B4-BE49-F238E27FC236}">
                <a16:creationId xmlns:a16="http://schemas.microsoft.com/office/drawing/2014/main" id="{6D6F763A-581C-4181-9CDA-F7A911AC96A5}"/>
              </a:ext>
            </a:extLst>
          </p:cNvPr>
          <p:cNvPicPr>
            <a:picLocks noChangeAspect="1"/>
          </p:cNvPicPr>
          <p:nvPr/>
        </p:nvPicPr>
        <p:blipFill>
          <a:blip r:embed="rId2"/>
          <a:stretch>
            <a:fillRect/>
          </a:stretch>
        </p:blipFill>
        <p:spPr>
          <a:xfrm>
            <a:off x="2023462" y="4106817"/>
            <a:ext cx="1585097" cy="2383743"/>
          </a:xfrm>
          <a:prstGeom prst="rect">
            <a:avLst/>
          </a:prstGeom>
        </p:spPr>
      </p:pic>
    </p:spTree>
    <p:extLst>
      <p:ext uri="{BB962C8B-B14F-4D97-AF65-F5344CB8AC3E}">
        <p14:creationId xmlns:p14="http://schemas.microsoft.com/office/powerpoint/2010/main" val="1633541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C6987-0E1B-48D9-AF5A-5050FBC897F4}"/>
              </a:ext>
            </a:extLst>
          </p:cNvPr>
          <p:cNvSpPr>
            <a:spLocks noGrp="1"/>
          </p:cNvSpPr>
          <p:nvPr>
            <p:ph type="title"/>
          </p:nvPr>
        </p:nvSpPr>
        <p:spPr>
          <a:xfrm>
            <a:off x="1040509" y="363954"/>
            <a:ext cx="4032757" cy="4969113"/>
          </a:xfrm>
        </p:spPr>
        <p:txBody>
          <a:bodyPr anchor="ctr">
            <a:normAutofit/>
          </a:bodyPr>
          <a:lstStyle/>
          <a:p>
            <a:r>
              <a:rPr lang="en-GB" dirty="0">
                <a:solidFill>
                  <a:schemeClr val="tx2">
                    <a:lumMod val="75000"/>
                  </a:schemeClr>
                </a:solidFill>
              </a:rPr>
              <a:t>Patient 1…  Mrs M</a:t>
            </a:r>
          </a:p>
        </p:txBody>
      </p:sp>
      <p:sp>
        <p:nvSpPr>
          <p:cNvPr id="3" name="Content Placeholder 2">
            <a:extLst>
              <a:ext uri="{FF2B5EF4-FFF2-40B4-BE49-F238E27FC236}">
                <a16:creationId xmlns:a16="http://schemas.microsoft.com/office/drawing/2014/main" id="{33031872-F074-4FA4-B218-B7B971033BA7}"/>
              </a:ext>
            </a:extLst>
          </p:cNvPr>
          <p:cNvSpPr>
            <a:spLocks noGrp="1"/>
          </p:cNvSpPr>
          <p:nvPr>
            <p:ph idx="1"/>
          </p:nvPr>
        </p:nvSpPr>
        <p:spPr>
          <a:xfrm>
            <a:off x="5871990" y="479233"/>
            <a:ext cx="5643638" cy="4853834"/>
          </a:xfrm>
        </p:spPr>
        <p:txBody>
          <a:bodyPr anchor="ctr">
            <a:normAutofit lnSpcReduction="10000"/>
          </a:bodyPr>
          <a:lstStyle/>
          <a:p>
            <a:r>
              <a:rPr lang="en-GB" dirty="0">
                <a:solidFill>
                  <a:schemeClr val="tx2">
                    <a:lumMod val="75000"/>
                  </a:schemeClr>
                </a:solidFill>
              </a:rPr>
              <a:t>Diagnosis: Delirium secondary to Urosepsis</a:t>
            </a:r>
          </a:p>
          <a:p>
            <a:pPr marL="0" indent="0">
              <a:buNone/>
            </a:pPr>
            <a:endParaRPr lang="en-GB" dirty="0">
              <a:solidFill>
                <a:schemeClr val="tx2">
                  <a:lumMod val="75000"/>
                </a:schemeClr>
              </a:solidFill>
            </a:endParaRPr>
          </a:p>
          <a:p>
            <a:r>
              <a:rPr lang="en-GB" dirty="0">
                <a:solidFill>
                  <a:schemeClr val="tx2">
                    <a:lumMod val="75000"/>
                  </a:schemeClr>
                </a:solidFill>
              </a:rPr>
              <a:t>Differentials to Consider – other than infection</a:t>
            </a:r>
          </a:p>
          <a:p>
            <a:pPr marL="0" indent="0">
              <a:buNone/>
            </a:pPr>
            <a:r>
              <a:rPr lang="en-GB" dirty="0">
                <a:solidFill>
                  <a:schemeClr val="tx2">
                    <a:lumMod val="75000"/>
                  </a:schemeClr>
                </a:solidFill>
              </a:rPr>
              <a:t>Cognitive Impairment</a:t>
            </a:r>
          </a:p>
          <a:p>
            <a:pPr marL="0" indent="0">
              <a:buNone/>
            </a:pPr>
            <a:r>
              <a:rPr lang="en-GB" dirty="0">
                <a:solidFill>
                  <a:schemeClr val="tx2">
                    <a:lumMod val="75000"/>
                  </a:schemeClr>
                </a:solidFill>
              </a:rPr>
              <a:t>Subdural Haematoma</a:t>
            </a:r>
          </a:p>
          <a:p>
            <a:pPr marL="0" indent="0">
              <a:buNone/>
            </a:pPr>
            <a:r>
              <a:rPr lang="en-GB" dirty="0">
                <a:solidFill>
                  <a:schemeClr val="tx2">
                    <a:lumMod val="75000"/>
                  </a:schemeClr>
                </a:solidFill>
              </a:rPr>
              <a:t>Psychiatric Conditions </a:t>
            </a:r>
          </a:p>
          <a:p>
            <a:pPr marL="0" indent="0">
              <a:buNone/>
            </a:pPr>
            <a:r>
              <a:rPr lang="en-GB" dirty="0">
                <a:solidFill>
                  <a:schemeClr val="tx2">
                    <a:lumMod val="75000"/>
                  </a:schemeClr>
                </a:solidFill>
              </a:rPr>
              <a:t>New Medications </a:t>
            </a:r>
          </a:p>
          <a:p>
            <a:pPr marL="0" indent="0">
              <a:buNone/>
            </a:pPr>
            <a:endParaRPr lang="en-GB" dirty="0">
              <a:solidFill>
                <a:schemeClr val="tx2">
                  <a:lumMod val="75000"/>
                </a:schemeClr>
              </a:solidFill>
            </a:endParaRPr>
          </a:p>
          <a:p>
            <a:r>
              <a:rPr lang="en-GB" dirty="0">
                <a:solidFill>
                  <a:schemeClr val="tx2">
                    <a:lumMod val="75000"/>
                  </a:schemeClr>
                </a:solidFill>
              </a:rPr>
              <a:t>Investigations:</a:t>
            </a:r>
          </a:p>
          <a:p>
            <a:pPr marL="0" indent="0">
              <a:buNone/>
            </a:pPr>
            <a:r>
              <a:rPr lang="en-GB" dirty="0">
                <a:solidFill>
                  <a:schemeClr val="tx2">
                    <a:lumMod val="75000"/>
                  </a:schemeClr>
                </a:solidFill>
              </a:rPr>
              <a:t>Bloods including lactate and blood cultures</a:t>
            </a:r>
          </a:p>
          <a:p>
            <a:pPr marL="0" indent="0">
              <a:buNone/>
            </a:pPr>
            <a:r>
              <a:rPr lang="en-GB" dirty="0">
                <a:solidFill>
                  <a:schemeClr val="tx2">
                    <a:lumMod val="75000"/>
                  </a:schemeClr>
                </a:solidFill>
              </a:rPr>
              <a:t>CXR</a:t>
            </a:r>
          </a:p>
          <a:p>
            <a:pPr marL="0" indent="0">
              <a:buNone/>
            </a:pPr>
            <a:r>
              <a:rPr lang="en-GB" dirty="0">
                <a:solidFill>
                  <a:schemeClr val="tx2">
                    <a:lumMod val="75000"/>
                  </a:schemeClr>
                </a:solidFill>
              </a:rPr>
              <a:t>Urinalysis</a:t>
            </a:r>
          </a:p>
          <a:p>
            <a:pPr marL="0" indent="0">
              <a:buNone/>
            </a:pPr>
            <a:r>
              <a:rPr lang="en-GB" dirty="0">
                <a:solidFill>
                  <a:schemeClr val="tx2">
                    <a:lumMod val="75000"/>
                  </a:schemeClr>
                </a:solidFill>
              </a:rPr>
              <a:t>CT Brain (given recent falls and evidence of injury)</a:t>
            </a:r>
          </a:p>
        </p:txBody>
      </p:sp>
      <p:pic>
        <p:nvPicPr>
          <p:cNvPr id="4" name="Picture 3">
            <a:extLst>
              <a:ext uri="{FF2B5EF4-FFF2-40B4-BE49-F238E27FC236}">
                <a16:creationId xmlns:a16="http://schemas.microsoft.com/office/drawing/2014/main" id="{EC0CDE30-9029-40F4-9567-FAF50A013A58}"/>
              </a:ext>
            </a:extLst>
          </p:cNvPr>
          <p:cNvPicPr>
            <a:picLocks noChangeAspect="1"/>
          </p:cNvPicPr>
          <p:nvPr/>
        </p:nvPicPr>
        <p:blipFill>
          <a:blip r:embed="rId2"/>
          <a:stretch>
            <a:fillRect/>
          </a:stretch>
        </p:blipFill>
        <p:spPr>
          <a:xfrm>
            <a:off x="2057349" y="3601370"/>
            <a:ext cx="1585097" cy="2383743"/>
          </a:xfrm>
          <a:prstGeom prst="rect">
            <a:avLst/>
          </a:prstGeom>
        </p:spPr>
      </p:pic>
    </p:spTree>
    <p:extLst>
      <p:ext uri="{BB962C8B-B14F-4D97-AF65-F5344CB8AC3E}">
        <p14:creationId xmlns:p14="http://schemas.microsoft.com/office/powerpoint/2010/main" val="513017732"/>
      </p:ext>
    </p:extLst>
  </p:cSld>
  <p:clrMapOvr>
    <a:masterClrMapping/>
  </p:clrMapOvr>
</p:sld>
</file>

<file path=ppt/theme/theme1.xml><?xml version="1.0" encoding="utf-8"?>
<a:theme xmlns:a="http://schemas.openxmlformats.org/drawingml/2006/main" name="QUACK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QUACK theme" id="{75FFE468-3B7E-4C82-A462-E22C6E5790A0}" vid="{E73379FD-5B52-4EB3-A98B-74B0B41F0257}"/>
    </a:ext>
  </a:extLst>
</a:theme>
</file>

<file path=docProps/app.xml><?xml version="1.0" encoding="utf-8"?>
<Properties xmlns="http://schemas.openxmlformats.org/officeDocument/2006/extended-properties" xmlns:vt="http://schemas.openxmlformats.org/officeDocument/2006/docPropsVTypes">
  <Template>QUACK theme</Template>
  <TotalTime>9</TotalTime>
  <Words>2028</Words>
  <Application>Microsoft Office PowerPoint</Application>
  <PresentationFormat>Widescreen</PresentationFormat>
  <Paragraphs>307</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QUACK theme</vt:lpstr>
      <vt:lpstr>Delirium</vt:lpstr>
      <vt:lpstr>Disclaimer*</vt:lpstr>
      <vt:lpstr>Intended Learning Outcomes</vt:lpstr>
      <vt:lpstr>Why is Delirium Important?</vt:lpstr>
      <vt:lpstr>A Definition of Delirium</vt:lpstr>
      <vt:lpstr>Causes of Delirium</vt:lpstr>
      <vt:lpstr>Meet the Patients….</vt:lpstr>
      <vt:lpstr>Patient 1… Mrs M</vt:lpstr>
      <vt:lpstr>Patient 1…  Mrs M</vt:lpstr>
      <vt:lpstr>Recognising Delirium</vt:lpstr>
      <vt:lpstr>Patient 2… Mr F</vt:lpstr>
      <vt:lpstr>Patient 2 …Mr F</vt:lpstr>
      <vt:lpstr>Managing Delirium</vt:lpstr>
      <vt:lpstr>Patient 3… Mr D  </vt:lpstr>
      <vt:lpstr>Patient 3… Mr D</vt:lpstr>
      <vt:lpstr>Managing Delirium</vt:lpstr>
      <vt:lpstr>Pharmacological Management</vt:lpstr>
      <vt:lpstr>Patient 4… Mrs D</vt:lpstr>
      <vt:lpstr>Patient 4… Mrs D</vt:lpstr>
      <vt:lpstr>The Dilemma Patient</vt:lpstr>
      <vt:lpstr>Adults with Incapacity</vt:lpstr>
      <vt:lpstr>Communication with Patient and Families</vt:lpstr>
      <vt:lpstr>Managing Delirium with Covid-19</vt:lpstr>
      <vt:lpstr>Key Points</vt:lpstr>
      <vt:lpstr>PowerPoint Presentation</vt:lpstr>
      <vt:lpstr>Get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Delirium</dc:title>
  <dc:creator>Nicola Waddell</dc:creator>
  <cp:lastModifiedBy>INGRAM, Gareth (NHS GREATER GLASGOW &amp; CLYDE)</cp:lastModifiedBy>
  <cp:revision>6</cp:revision>
  <dcterms:created xsi:type="dcterms:W3CDTF">2020-06-10T14:51:51Z</dcterms:created>
  <dcterms:modified xsi:type="dcterms:W3CDTF">2020-10-31T14:53:33Z</dcterms:modified>
</cp:coreProperties>
</file>