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407550-BD50-4209-8139-7CC11BE99AE6}">
  <a:tblStyle styleId="{A6407550-BD50-4209-8139-7CC11BE99AE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605" y="5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8" name="Google Shape;1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other thing that you can look at is the TIME bundle. This stands for </a:t>
            </a:r>
            <a:r>
              <a:rPr lang="en-US" sz="1200">
                <a:solidFill>
                  <a:schemeClr val="dk1"/>
                </a:solidFill>
                <a:latin typeface="Calibri"/>
                <a:ea typeface="Calibri"/>
                <a:cs typeface="Calibri"/>
                <a:sym typeface="Calibri"/>
              </a:rPr>
              <a:t>Triggers, Investigate, Manage and Engage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Can be helpful as often has a checklist of investigations to consider</a:t>
            </a:r>
            <a:endParaRPr/>
          </a:p>
          <a:p>
            <a:pPr marL="0" lvl="0" indent="0" algn="l" rtl="0">
              <a:spcBef>
                <a:spcPts val="0"/>
              </a:spcBef>
              <a:spcAft>
                <a:spcPts val="0"/>
              </a:spcAft>
              <a:buNone/>
            </a:pPr>
            <a:endParaRPr/>
          </a:p>
        </p:txBody>
      </p:sp>
      <p:sp>
        <p:nvSpPr>
          <p:cNvPr id="186" name="Google Shape;1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 managing his own tablets anymore, getting things mixed up, taking longer to do routine tasks</a:t>
            </a:r>
            <a:endParaRPr/>
          </a:p>
          <a:p>
            <a:pPr marL="0" lvl="0" indent="0" algn="l" rtl="0">
              <a:spcBef>
                <a:spcPts val="0"/>
              </a:spcBef>
              <a:spcAft>
                <a:spcPts val="0"/>
              </a:spcAft>
              <a:buNone/>
            </a:pPr>
            <a:r>
              <a:rPr lang="en-US"/>
              <a:t>Complained of back pain recently but she is unsure of any further details</a:t>
            </a:r>
            <a:endParaRPr/>
          </a:p>
        </p:txBody>
      </p:sp>
      <p:sp>
        <p:nvSpPr>
          <p:cNvPr id="197" name="Google Shape;1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Normal SR</a:t>
            </a:r>
            <a:endParaRPr/>
          </a:p>
        </p:txBody>
      </p:sp>
      <p:sp>
        <p:nvSpPr>
          <p:cNvPr id="204" name="Google Shape;20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Comments?</a:t>
            </a:r>
            <a:endParaRPr/>
          </a:p>
          <a:p>
            <a:pPr marL="0" lvl="0" indent="0" algn="l" rtl="0">
              <a:spcBef>
                <a:spcPts val="0"/>
              </a:spcBef>
              <a:spcAft>
                <a:spcPts val="0"/>
              </a:spcAft>
              <a:buNone/>
            </a:pPr>
            <a:r>
              <a:rPr lang="en-US"/>
              <a:t>What additional information do you need to know?</a:t>
            </a:r>
            <a:endParaRPr/>
          </a:p>
        </p:txBody>
      </p:sp>
      <p:sp>
        <p:nvSpPr>
          <p:cNvPr id="219" name="Google Shape;21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can we put all this together?</a:t>
            </a:r>
            <a:endParaRPr/>
          </a:p>
          <a:p>
            <a:pPr marL="0" lvl="0" indent="0" algn="l" rtl="0">
              <a:spcBef>
                <a:spcPts val="0"/>
              </a:spcBef>
              <a:spcAft>
                <a:spcPts val="0"/>
              </a:spcAft>
              <a:buNone/>
            </a:pPr>
            <a:r>
              <a:rPr lang="en-US"/>
              <a:t>Anaemia, hypercalcaemia and renal impairment</a:t>
            </a:r>
            <a:endParaRPr/>
          </a:p>
          <a:p>
            <a:pPr marL="0" lvl="0" indent="0" algn="l" rtl="0">
              <a:spcBef>
                <a:spcPts val="0"/>
              </a:spcBef>
              <a:spcAft>
                <a:spcPts val="0"/>
              </a:spcAft>
              <a:buNone/>
            </a:pPr>
            <a:r>
              <a:rPr lang="en-US"/>
              <a:t>Multiple myeloma</a:t>
            </a:r>
            <a:endParaRPr/>
          </a:p>
          <a:p>
            <a:pPr marL="0" lvl="0" indent="0" algn="l" rtl="0">
              <a:spcBef>
                <a:spcPts val="0"/>
              </a:spcBef>
              <a:spcAft>
                <a:spcPts val="0"/>
              </a:spcAft>
              <a:buNone/>
            </a:pPr>
            <a:endParaRPr/>
          </a:p>
        </p:txBody>
      </p:sp>
      <p:sp>
        <p:nvSpPr>
          <p:cNvPr id="225" name="Google Shape;22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a:t>Plasma cell infiltration of the bone marrow</a:t>
            </a:r>
            <a:endParaRPr/>
          </a:p>
          <a:p>
            <a:pPr marL="0" marR="0" lvl="0" indent="0" algn="l" rtl="0">
              <a:lnSpc>
                <a:spcPct val="100000"/>
              </a:lnSpc>
              <a:spcBef>
                <a:spcPts val="0"/>
              </a:spcBef>
              <a:spcAft>
                <a:spcPts val="0"/>
              </a:spcAft>
              <a:buClr>
                <a:schemeClr val="dk1"/>
              </a:buClr>
              <a:buSzPts val="2000"/>
              <a:buFont typeface="Calibri"/>
              <a:buNone/>
            </a:pPr>
            <a:endParaRPr sz="2000"/>
          </a:p>
          <a:p>
            <a:pPr marL="0" marR="0" lvl="0" indent="0" algn="l" rtl="0">
              <a:lnSpc>
                <a:spcPct val="100000"/>
              </a:lnSpc>
              <a:spcBef>
                <a:spcPts val="0"/>
              </a:spcBef>
              <a:spcAft>
                <a:spcPts val="0"/>
              </a:spcAft>
              <a:buClr>
                <a:schemeClr val="dk1"/>
              </a:buClr>
              <a:buSzPts val="2000"/>
              <a:buFont typeface="Calibri"/>
              <a:buNone/>
            </a:pPr>
            <a:r>
              <a:rPr lang="en-US" sz="2000"/>
              <a:t>Usually many different plasma cells produce different Ig which are polyclonal. In myeloma a single clone of plasma cells produce identical immunoglobulins which are seen as a monoclonal band or paraprotein</a:t>
            </a:r>
            <a:endParaRPr/>
          </a:p>
          <a:p>
            <a:pPr marL="0" marR="0" lvl="0" indent="0" algn="l" rtl="0">
              <a:lnSpc>
                <a:spcPct val="100000"/>
              </a:lnSpc>
              <a:spcBef>
                <a:spcPts val="0"/>
              </a:spcBef>
              <a:spcAft>
                <a:spcPts val="0"/>
              </a:spcAft>
              <a:buClr>
                <a:schemeClr val="dk1"/>
              </a:buClr>
              <a:buSzPts val="2000"/>
              <a:buFont typeface="Calibri"/>
              <a:buNone/>
            </a:pPr>
            <a:r>
              <a:rPr lang="en-US" sz="2000"/>
              <a:t>About 2/3 are IgG and 1/3 are IgA there are other different types which make up the rest (IgM and IgD)</a:t>
            </a:r>
            <a:endParaRPr/>
          </a:p>
          <a:p>
            <a:pPr marL="0" marR="0" lvl="0" indent="0" algn="l" rtl="0">
              <a:lnSpc>
                <a:spcPct val="100000"/>
              </a:lnSpc>
              <a:spcBef>
                <a:spcPts val="0"/>
              </a:spcBef>
              <a:spcAft>
                <a:spcPts val="0"/>
              </a:spcAft>
              <a:buClr>
                <a:schemeClr val="dk1"/>
              </a:buClr>
              <a:buSzPts val="2000"/>
              <a:buFont typeface="Calibri"/>
              <a:buNone/>
            </a:pPr>
            <a:endParaRPr sz="2000"/>
          </a:p>
          <a:p>
            <a:pPr marL="0" lvl="0" indent="0" algn="l" rtl="0">
              <a:spcBef>
                <a:spcPts val="0"/>
              </a:spcBef>
              <a:spcAft>
                <a:spcPts val="0"/>
              </a:spcAft>
              <a:buNone/>
            </a:pPr>
            <a:r>
              <a:rPr lang="en-US" sz="2000"/>
              <a:t>Accounts for 1% of all malignancies</a:t>
            </a:r>
            <a:endParaRPr/>
          </a:p>
          <a:p>
            <a:pPr marL="0" marR="0" lvl="0" indent="0" algn="l" rtl="0">
              <a:lnSpc>
                <a:spcPct val="100000"/>
              </a:lnSpc>
              <a:spcBef>
                <a:spcPts val="0"/>
              </a:spcBef>
              <a:spcAft>
                <a:spcPts val="0"/>
              </a:spcAft>
              <a:buClr>
                <a:schemeClr val="dk1"/>
              </a:buClr>
              <a:buSzPts val="2000"/>
              <a:buFont typeface="Calibri"/>
              <a:buNone/>
            </a:pPr>
            <a:r>
              <a:rPr lang="en-US" sz="2000"/>
              <a:t>Median age is 66</a:t>
            </a:r>
            <a:endParaRPr/>
          </a:p>
          <a:p>
            <a:pPr marL="0" marR="0" lvl="0" indent="0" algn="l" rtl="0">
              <a:lnSpc>
                <a:spcPct val="100000"/>
              </a:lnSpc>
              <a:spcBef>
                <a:spcPts val="0"/>
              </a:spcBef>
              <a:spcAft>
                <a:spcPts val="0"/>
              </a:spcAft>
              <a:buClr>
                <a:schemeClr val="dk1"/>
              </a:buClr>
              <a:buSzPts val="2000"/>
              <a:buFont typeface="Calibri"/>
              <a:buNone/>
            </a:pPr>
            <a:endParaRPr sz="2000"/>
          </a:p>
          <a:p>
            <a:pPr marL="0" marR="0" lvl="0" indent="0" algn="l" rtl="0">
              <a:lnSpc>
                <a:spcPct val="100000"/>
              </a:lnSpc>
              <a:spcBef>
                <a:spcPts val="0"/>
              </a:spcBef>
              <a:spcAft>
                <a:spcPts val="0"/>
              </a:spcAft>
              <a:buClr>
                <a:schemeClr val="dk1"/>
              </a:buClr>
              <a:buSzPts val="2000"/>
              <a:buFont typeface="Calibri"/>
              <a:buNone/>
            </a:pPr>
            <a:r>
              <a:rPr lang="en-US" sz="2000"/>
              <a:t>No clear aetiological agent has been identified</a:t>
            </a:r>
            <a:endParaRPr/>
          </a:p>
          <a:p>
            <a:pPr marL="0" marR="0" lvl="0" indent="0" algn="l" rtl="0">
              <a:lnSpc>
                <a:spcPct val="100000"/>
              </a:lnSpc>
              <a:spcBef>
                <a:spcPts val="0"/>
              </a:spcBef>
              <a:spcAft>
                <a:spcPts val="0"/>
              </a:spcAft>
              <a:buClr>
                <a:schemeClr val="dk1"/>
              </a:buClr>
              <a:buSzPts val="2000"/>
              <a:buFont typeface="Calibri"/>
              <a:buNone/>
            </a:pPr>
            <a:endParaRPr sz="2000"/>
          </a:p>
          <a:p>
            <a:pPr marL="0" marR="0" lvl="0" indent="0" algn="l" rtl="0">
              <a:lnSpc>
                <a:spcPct val="100000"/>
              </a:lnSpc>
              <a:spcBef>
                <a:spcPts val="0"/>
              </a:spcBef>
              <a:spcAft>
                <a:spcPts val="0"/>
              </a:spcAft>
              <a:buClr>
                <a:schemeClr val="dk1"/>
              </a:buClr>
              <a:buSzPts val="2000"/>
              <a:buFont typeface="Calibri"/>
              <a:buNone/>
            </a:pPr>
            <a:endParaRPr sz="2000"/>
          </a:p>
        </p:txBody>
      </p:sp>
      <p:sp>
        <p:nvSpPr>
          <p:cNvPr id="318" name="Google Shape;31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features represent ‘end organ damage’</a:t>
            </a:r>
            <a:endParaRPr/>
          </a:p>
        </p:txBody>
      </p:sp>
      <p:sp>
        <p:nvSpPr>
          <p:cNvPr id="326" name="Google Shape;32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What are the symptoms of hypercalcaemia- ‘bones, stones, groans and moans’. Abdominal pain, vomiting, constipation, polyuria, polydipsia, depression, anorexia, weakness, confusion, renal stones</a:t>
            </a:r>
            <a:endParaRPr/>
          </a:p>
          <a:p>
            <a:pPr marL="0" lvl="0" indent="0" algn="l" rtl="0">
              <a:spcBef>
                <a:spcPts val="0"/>
              </a:spcBef>
              <a:spcAft>
                <a:spcPts val="0"/>
              </a:spcAft>
              <a:buNone/>
            </a:pPr>
            <a:r>
              <a:rPr lang="en-US" sz="1400"/>
              <a:t>Can cause a shortened QTc interval</a:t>
            </a:r>
            <a:endParaRPr/>
          </a:p>
          <a:p>
            <a:pPr marL="0" marR="0" lvl="0" indent="0" algn="l" rtl="0">
              <a:lnSpc>
                <a:spcPct val="100000"/>
              </a:lnSpc>
              <a:spcBef>
                <a:spcPts val="0"/>
              </a:spcBef>
              <a:spcAft>
                <a:spcPts val="0"/>
              </a:spcAft>
              <a:buClr>
                <a:schemeClr val="dk1"/>
              </a:buClr>
              <a:buSzPts val="1400"/>
              <a:buFont typeface="Calibri"/>
              <a:buNone/>
            </a:pPr>
            <a:r>
              <a:rPr lang="en-US" sz="1400"/>
              <a:t>Hypercalcaemia from bone resorption occurs in up to 30%</a:t>
            </a:r>
            <a:endParaRPr/>
          </a:p>
          <a:p>
            <a:pPr marL="0" marR="0" lvl="0" indent="0" algn="l" rtl="0">
              <a:lnSpc>
                <a:spcPct val="100000"/>
              </a:lnSpc>
              <a:spcBef>
                <a:spcPts val="0"/>
              </a:spcBef>
              <a:spcAft>
                <a:spcPts val="0"/>
              </a:spcAft>
              <a:buClr>
                <a:schemeClr val="dk1"/>
              </a:buClr>
              <a:buSzPts val="1400"/>
              <a:buFont typeface="Calibri"/>
              <a:buNone/>
            </a:pPr>
            <a:r>
              <a:rPr lang="en-US" sz="1400"/>
              <a:t>Renal impairment can occur in up to 50%</a:t>
            </a:r>
            <a:endParaRPr/>
          </a:p>
          <a:p>
            <a:pPr marL="0" marR="0" lvl="0" indent="0" algn="l" rtl="0">
              <a:lnSpc>
                <a:spcPct val="100000"/>
              </a:lnSpc>
              <a:spcBef>
                <a:spcPts val="0"/>
              </a:spcBef>
              <a:spcAft>
                <a:spcPts val="0"/>
              </a:spcAft>
              <a:buClr>
                <a:schemeClr val="dk1"/>
              </a:buClr>
              <a:buSzPts val="1400"/>
              <a:buFont typeface="Calibri"/>
              <a:buNone/>
            </a:pPr>
            <a:endParaRPr sz="1400"/>
          </a:p>
          <a:p>
            <a:pPr marL="0" marR="0" lvl="0" indent="0" algn="l" rtl="0">
              <a:lnSpc>
                <a:spcPct val="100000"/>
              </a:lnSpc>
              <a:spcBef>
                <a:spcPts val="0"/>
              </a:spcBef>
              <a:spcAft>
                <a:spcPts val="0"/>
              </a:spcAft>
              <a:buClr>
                <a:schemeClr val="dk1"/>
              </a:buClr>
              <a:buSzPts val="1400"/>
              <a:buFont typeface="Calibri"/>
              <a:buNone/>
            </a:pPr>
            <a:r>
              <a:rPr lang="en-US" sz="1400"/>
              <a:t>Anaemia is a manifestation of bone marrow failure</a:t>
            </a:r>
            <a:endParaRPr/>
          </a:p>
          <a:p>
            <a:pPr marL="0" marR="0" lvl="0" indent="0" algn="l" rtl="0">
              <a:lnSpc>
                <a:spcPct val="100000"/>
              </a:lnSpc>
              <a:spcBef>
                <a:spcPts val="0"/>
              </a:spcBef>
              <a:spcAft>
                <a:spcPts val="0"/>
              </a:spcAft>
              <a:buClr>
                <a:schemeClr val="dk1"/>
              </a:buClr>
              <a:buSzPts val="1400"/>
              <a:buFont typeface="Calibri"/>
              <a:buNone/>
            </a:pPr>
            <a:r>
              <a:rPr lang="en-US" sz="1400"/>
              <a:t>- Lead to SOB, dizziness, fatigue</a:t>
            </a:r>
            <a:endParaRPr/>
          </a:p>
          <a:p>
            <a:pPr marL="0" lvl="0" indent="0" algn="l" rtl="0">
              <a:spcBef>
                <a:spcPts val="0"/>
              </a:spcBef>
              <a:spcAft>
                <a:spcPts val="0"/>
              </a:spcAft>
              <a:buNone/>
            </a:pPr>
            <a:endParaRPr sz="1400"/>
          </a:p>
          <a:p>
            <a:pPr marL="0" marR="0" lvl="0" indent="0" algn="l" rtl="0">
              <a:lnSpc>
                <a:spcPct val="100000"/>
              </a:lnSpc>
              <a:spcBef>
                <a:spcPts val="0"/>
              </a:spcBef>
              <a:spcAft>
                <a:spcPts val="0"/>
              </a:spcAft>
              <a:buClr>
                <a:schemeClr val="dk1"/>
              </a:buClr>
              <a:buSzPts val="1400"/>
              <a:buFont typeface="Calibri"/>
              <a:buNone/>
            </a:pPr>
            <a:r>
              <a:rPr lang="en-US" sz="1400"/>
              <a:t>Bone pain and anaemia are the most common presentations (Occurs in 60-70%) </a:t>
            </a:r>
            <a:endParaRPr/>
          </a:p>
          <a:p>
            <a:pPr marL="0" lvl="0" indent="0" algn="l" rtl="0">
              <a:spcBef>
                <a:spcPts val="0"/>
              </a:spcBef>
              <a:spcAft>
                <a:spcPts val="0"/>
              </a:spcAft>
              <a:buNone/>
            </a:pPr>
            <a:r>
              <a:rPr lang="en-US" sz="1400"/>
              <a:t>Bone disease is due to osteoclast activation and osteoblast inhibition causing ‘punched out’ lytic bone lesions</a:t>
            </a:r>
            <a:endParaRPr/>
          </a:p>
          <a:p>
            <a:pPr marL="0" lvl="0" indent="0" algn="l" rtl="0">
              <a:spcBef>
                <a:spcPts val="0"/>
              </a:spcBef>
              <a:spcAft>
                <a:spcPts val="0"/>
              </a:spcAft>
              <a:buNone/>
            </a:pPr>
            <a:endParaRPr sz="1400"/>
          </a:p>
        </p:txBody>
      </p:sp>
      <p:sp>
        <p:nvSpPr>
          <p:cNvPr id="334" name="Google Shape;33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Normal Ig production is impaired resulting in a relative hypogammaglobulinaemia and predisposing patients to infection</a:t>
            </a:r>
            <a:endParaRPr/>
          </a:p>
          <a:p>
            <a:pPr marL="0" marR="0" lvl="0" indent="0" algn="l" rtl="0">
              <a:lnSpc>
                <a:spcPct val="100000"/>
              </a:lnSpc>
              <a:spcBef>
                <a:spcPts val="0"/>
              </a:spcBef>
              <a:spcAft>
                <a:spcPts val="0"/>
              </a:spcAft>
              <a:buClr>
                <a:schemeClr val="dk1"/>
              </a:buClr>
              <a:buSzPts val="1200"/>
              <a:buFont typeface="Calibri"/>
              <a:buNone/>
            </a:pPr>
            <a:r>
              <a:rPr lang="en-US" sz="1200"/>
              <a:t>Acute renal failure requiring dialysis</a:t>
            </a:r>
            <a:endParaRPr/>
          </a:p>
          <a:p>
            <a:pPr marL="0" lvl="0" indent="0" algn="l" rtl="0">
              <a:spcBef>
                <a:spcPts val="0"/>
              </a:spcBef>
              <a:spcAft>
                <a:spcPts val="0"/>
              </a:spcAft>
              <a:buNone/>
            </a:pPr>
            <a:endParaRPr/>
          </a:p>
        </p:txBody>
      </p:sp>
      <p:sp>
        <p:nvSpPr>
          <p:cNvPr id="342" name="Google Shape;34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FBC- looking for the normochromic normocytic anaemia in 60%</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Rouleaux formation on blood film- can see reds cells stacked together, to do with Ig secretion which affects the charge on the RBC allowing them to aggregate</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More than 90% of patients present with a monoclonal component in the serum/urine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Serum protein electrophoresis- to detect serum paraprotein which is present in up to 80%</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Bence Jones protein is a urine test- See kappa or lamba free light chains, have been filtered by the kidneys</a:t>
            </a:r>
            <a:endParaRPr/>
          </a:p>
          <a:p>
            <a:pPr marL="0" lvl="0" indent="0" algn="l" rtl="0">
              <a:spcBef>
                <a:spcPts val="0"/>
              </a:spcBef>
              <a:spcAft>
                <a:spcPts val="0"/>
              </a:spcAft>
              <a:buNone/>
            </a:pPr>
            <a:endParaRPr/>
          </a:p>
        </p:txBody>
      </p:sp>
      <p:sp>
        <p:nvSpPr>
          <p:cNvPr id="349" name="Google Shape;34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Can do bone marrow examination to demonstrate plasma cells infiltrate, Clonal bone marrow plasma cells ≥10%, </a:t>
            </a:r>
            <a:endParaRPr/>
          </a:p>
          <a:p>
            <a:pPr marL="0" lvl="0" indent="0" algn="l" rtl="0">
              <a:spcBef>
                <a:spcPts val="0"/>
              </a:spcBef>
              <a:spcAft>
                <a:spcPts val="0"/>
              </a:spcAft>
              <a:buNone/>
            </a:pPr>
            <a:r>
              <a:rPr lang="en-US"/>
              <a:t>Can use X ray for skeletal survey but this is less sensitive than low dose whole body CT</a:t>
            </a:r>
            <a:endParaRPr/>
          </a:p>
          <a:p>
            <a:pPr marL="0" lvl="0" indent="0" algn="l" rtl="0">
              <a:spcBef>
                <a:spcPts val="0"/>
              </a:spcBef>
              <a:spcAft>
                <a:spcPts val="0"/>
              </a:spcAft>
              <a:buNone/>
            </a:pPr>
            <a:r>
              <a:rPr lang="en-US"/>
              <a:t>If CT is unequivocal can do MRI which will also demonstrate bone marrow infiltration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Higher levels correlate with more extensive disease (and a poorer prognosis)</a:t>
            </a:r>
            <a:endParaRPr/>
          </a:p>
          <a:p>
            <a:pPr marL="0" lvl="0" indent="0" algn="l" rtl="0">
              <a:spcBef>
                <a:spcPts val="0"/>
              </a:spcBef>
              <a:spcAft>
                <a:spcPts val="0"/>
              </a:spcAft>
              <a:buNone/>
            </a:pPr>
            <a:endParaRPr/>
          </a:p>
        </p:txBody>
      </p:sp>
      <p:sp>
        <p:nvSpPr>
          <p:cNvPr id="357" name="Google Shape;35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‘Raindrop skull’</a:t>
            </a:r>
            <a:endParaRPr/>
          </a:p>
          <a:p>
            <a:pPr marL="0" lvl="0" indent="0" algn="l" rtl="0">
              <a:spcBef>
                <a:spcPts val="0"/>
              </a:spcBef>
              <a:spcAft>
                <a:spcPts val="0"/>
              </a:spcAft>
              <a:buNone/>
            </a:pPr>
            <a:r>
              <a:rPr lang="en-US"/>
              <a:t>About 50% of bone destruction is required before see on X ray therefore has a high false negative rate</a:t>
            </a:r>
            <a:endParaRPr/>
          </a:p>
          <a:p>
            <a:pPr marL="0" lvl="0" indent="0" algn="l" rtl="0">
              <a:spcBef>
                <a:spcPts val="0"/>
              </a:spcBef>
              <a:spcAft>
                <a:spcPts val="0"/>
              </a:spcAft>
              <a:buNone/>
            </a:pPr>
            <a:r>
              <a:rPr lang="en-US"/>
              <a:t>May wish to consider a low dose CT which is more sensitive</a:t>
            </a:r>
            <a:endParaRPr/>
          </a:p>
        </p:txBody>
      </p:sp>
      <p:sp>
        <p:nvSpPr>
          <p:cNvPr id="364" name="Google Shape;36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Usually about 3l of fluids over 24 hours</a:t>
            </a:r>
            <a:endParaRPr/>
          </a:p>
          <a:p>
            <a:pPr marL="0" lvl="0" indent="0" algn="l" rtl="0">
              <a:spcBef>
                <a:spcPts val="0"/>
              </a:spcBef>
              <a:spcAft>
                <a:spcPts val="0"/>
              </a:spcAft>
              <a:buNone/>
            </a:pPr>
            <a:r>
              <a:rPr lang="en-US"/>
              <a:t>Bisphosphonates- given IV usually zolendronic acid</a:t>
            </a:r>
            <a:endParaRPr/>
          </a:p>
          <a:p>
            <a:pPr marL="0" lvl="0" indent="0" algn="l" rtl="0">
              <a:spcBef>
                <a:spcPts val="0"/>
              </a:spcBef>
              <a:spcAft>
                <a:spcPts val="0"/>
              </a:spcAft>
              <a:buNone/>
            </a:pPr>
            <a:r>
              <a:rPr lang="en-US"/>
              <a:t>One important thing to remember is that bisphosphonates don’t bring the calcium down straight away, can take up to 5 days</a:t>
            </a:r>
            <a:endParaRPr/>
          </a:p>
        </p:txBody>
      </p:sp>
      <p:sp>
        <p:nvSpPr>
          <p:cNvPr id="371" name="Google Shape;37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presenting with MSCC would be for urgent discussion for consideration of radiotherapy</a:t>
            </a:r>
            <a:endParaRPr/>
          </a:p>
          <a:p>
            <a:pPr marL="0" lvl="0" indent="0" algn="l" rtl="0">
              <a:spcBef>
                <a:spcPts val="0"/>
              </a:spcBef>
              <a:spcAft>
                <a:spcPts val="0"/>
              </a:spcAft>
              <a:buNone/>
            </a:pPr>
            <a:r>
              <a:rPr lang="en-US"/>
              <a:t>If impending pathological fracture may get orthopedic team involved</a:t>
            </a:r>
            <a:endParaRPr/>
          </a:p>
        </p:txBody>
      </p:sp>
      <p:sp>
        <p:nvSpPr>
          <p:cNvPr id="378" name="Google Shape;37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Usually used in combination</a:t>
            </a:r>
            <a:endParaRPr/>
          </a:p>
          <a:p>
            <a:pPr marL="0" lvl="0" indent="0" algn="l" rtl="0">
              <a:spcBef>
                <a:spcPts val="0"/>
              </a:spcBef>
              <a:spcAft>
                <a:spcPts val="0"/>
              </a:spcAft>
              <a:buNone/>
            </a:pPr>
            <a:r>
              <a:rPr lang="en-US"/>
              <a:t>Velcade is a proteosome inhibitor, given SC</a:t>
            </a:r>
            <a:endParaRPr/>
          </a:p>
          <a:p>
            <a:pPr marL="0" lvl="0" indent="0" algn="l" rtl="0">
              <a:spcBef>
                <a:spcPts val="0"/>
              </a:spcBef>
              <a:spcAft>
                <a:spcPts val="0"/>
              </a:spcAft>
              <a:buNone/>
            </a:pPr>
            <a:r>
              <a:rPr lang="en-US"/>
              <a:t>Most agents are oral and are relatively well tolerated</a:t>
            </a:r>
            <a:endParaRPr/>
          </a:p>
          <a:p>
            <a:pPr marL="0" lvl="0" indent="0" algn="l" rtl="0">
              <a:spcBef>
                <a:spcPts val="0"/>
              </a:spcBef>
              <a:spcAft>
                <a:spcPts val="0"/>
              </a:spcAft>
              <a:buNone/>
            </a:pPr>
            <a:r>
              <a:rPr lang="en-US"/>
              <a:t>Important to remember that patients receiving len/thalidomide need prophylactic LMWH</a:t>
            </a:r>
            <a:endParaRPr/>
          </a:p>
        </p:txBody>
      </p:sp>
      <p:sp>
        <p:nvSpPr>
          <p:cNvPr id="386" name="Google Shape;38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Creatinine greater than 180</a:t>
            </a:r>
            <a:endParaRPr/>
          </a:p>
        </p:txBody>
      </p:sp>
      <p:sp>
        <p:nvSpPr>
          <p:cNvPr id="393" name="Google Shape;39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Asymptomatic pre-malignant disorder</a:t>
            </a:r>
            <a:endParaRPr/>
          </a:p>
          <a:p>
            <a:pPr marL="0" lvl="0" indent="0" algn="l" rtl="0">
              <a:spcBef>
                <a:spcPts val="0"/>
              </a:spcBef>
              <a:spcAft>
                <a:spcPts val="0"/>
              </a:spcAft>
              <a:buNone/>
            </a:pPr>
            <a:r>
              <a:rPr lang="en-US"/>
              <a:t>Characterised by limited monoclonal plasma cell proliferation and the presence of a stable paraprotein in serum (or urine- less common)</a:t>
            </a:r>
            <a:endParaRPr/>
          </a:p>
          <a:p>
            <a:pPr marL="0" lvl="0" indent="0" algn="l" rtl="0">
              <a:spcBef>
                <a:spcPts val="0"/>
              </a:spcBef>
              <a:spcAft>
                <a:spcPts val="0"/>
              </a:spcAft>
              <a:buNone/>
            </a:pPr>
            <a:r>
              <a:rPr lang="en-US"/>
              <a:t>With no evidence of MM or other similar disorder</a:t>
            </a:r>
            <a:endParaRPr/>
          </a:p>
          <a:p>
            <a:pPr marL="0" lvl="0" indent="0" algn="l" rtl="0">
              <a:spcBef>
                <a:spcPts val="0"/>
              </a:spcBef>
              <a:spcAft>
                <a:spcPts val="0"/>
              </a:spcAft>
              <a:buNone/>
            </a:pPr>
            <a:endParaRPr/>
          </a:p>
          <a:p>
            <a:pPr marL="0" lvl="0" indent="0" algn="l" rtl="0">
              <a:spcBef>
                <a:spcPts val="0"/>
              </a:spcBef>
              <a:spcAft>
                <a:spcPts val="0"/>
              </a:spcAft>
              <a:buNone/>
            </a:pPr>
            <a:r>
              <a:rPr lang="en-US"/>
              <a:t>Monoclonal bands (paraprotein bands) are the result of abnormal production of a single protein</a:t>
            </a:r>
            <a:endParaRPr/>
          </a:p>
          <a:p>
            <a:pPr marL="0" lvl="0" indent="0" algn="l" rtl="0">
              <a:spcBef>
                <a:spcPts val="0"/>
              </a:spcBef>
              <a:spcAft>
                <a:spcPts val="0"/>
              </a:spcAft>
              <a:buNone/>
            </a:pPr>
            <a:r>
              <a:rPr lang="en-US"/>
              <a:t>Represent immunoglobulin production by a single clone of cells</a:t>
            </a:r>
            <a:endParaRPr/>
          </a:p>
          <a:p>
            <a:pPr marL="0" lvl="0" indent="0" algn="l" rtl="0">
              <a:spcBef>
                <a:spcPts val="0"/>
              </a:spcBef>
              <a:spcAft>
                <a:spcPts val="0"/>
              </a:spcAft>
              <a:buNone/>
            </a:pPr>
            <a:r>
              <a:rPr lang="en-US"/>
              <a:t>Detectable in the serum and urine</a:t>
            </a:r>
            <a:endParaRPr/>
          </a:p>
          <a:p>
            <a:pPr marL="0" lvl="0" indent="0" algn="l" rtl="0">
              <a:spcBef>
                <a:spcPts val="0"/>
              </a:spcBef>
              <a:spcAft>
                <a:spcPts val="0"/>
              </a:spcAft>
              <a:buNone/>
            </a:pPr>
            <a:endParaRPr/>
          </a:p>
        </p:txBody>
      </p:sp>
      <p:sp>
        <p:nvSpPr>
          <p:cNvPr id="400" name="Google Shape;40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Diagnosed 4x as commonly as MM</a:t>
            </a:r>
            <a:endParaRPr/>
          </a:p>
        </p:txBody>
      </p:sp>
      <p:sp>
        <p:nvSpPr>
          <p:cNvPr id="407" name="Google Shape;40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Sudden or gradual onset</a:t>
            </a:r>
            <a:endParaRPr/>
          </a:p>
          <a:p>
            <a:pPr marL="0" lvl="0" indent="0" algn="l" rtl="0">
              <a:spcBef>
                <a:spcPts val="0"/>
              </a:spcBef>
              <a:spcAft>
                <a:spcPts val="0"/>
              </a:spcAft>
              <a:buNone/>
            </a:pPr>
            <a:r>
              <a:rPr lang="en-US"/>
              <a:t>Trigger e.g. any falls and head injury</a:t>
            </a:r>
            <a:endParaRPr/>
          </a:p>
          <a:p>
            <a:pPr marL="0" lvl="0" indent="0" algn="l" rtl="0">
              <a:spcBef>
                <a:spcPts val="0"/>
              </a:spcBef>
              <a:spcAft>
                <a:spcPts val="0"/>
              </a:spcAft>
              <a:buNone/>
            </a:pPr>
            <a:r>
              <a:rPr lang="en-US"/>
              <a:t>Any problems with memory or background of memory problems</a:t>
            </a:r>
            <a:endParaRPr/>
          </a:p>
        </p:txBody>
      </p:sp>
      <p:sp>
        <p:nvSpPr>
          <p:cNvPr id="108" name="Google Shape;1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Best place to look on clinical portal is on previous referral letters</a:t>
            </a:r>
            <a:endParaRPr/>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important aspect of examination has been omitted by the GP?</a:t>
            </a:r>
            <a:endParaRPr/>
          </a:p>
        </p:txBody>
      </p:sp>
      <p:sp>
        <p:nvSpPr>
          <p:cNvPr id="137" name="Google Shape;13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4" name="Google Shape;24;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7" name="Google Shape;37;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9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hyperlink" Target="https://radiopaedia.org/cases/normal-cxr" TargetMode="External"/><Relationship Id="rId3" Type="http://schemas.openxmlformats.org/officeDocument/2006/relationships/hyperlink" Target="http://learningradiology.com/notes/bonenotes/multiplemyelomapage.htm" TargetMode="External"/><Relationship Id="rId7" Type="http://schemas.openxmlformats.org/officeDocument/2006/relationships/hyperlink" Target="https://www.medistudents.com/en/learning/osce-skills/other-skills/blood-glucose-measurement/"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commons.wikimedia.org/wiki/File:Vacutainer_blood_bottles.jpg" TargetMode="External"/><Relationship Id="rId5" Type="http://schemas.openxmlformats.org/officeDocument/2006/relationships/hyperlink" Target="https://www.stepwards.com/?page_id=1240" TargetMode="External"/><Relationship Id="rId10" Type="http://schemas.openxmlformats.org/officeDocument/2006/relationships/hyperlink" Target="http://www.widgetlibrary.knowledge.scot.nhs.uk/media/WidgetFiles/1007538/Session%202%20Final%20with%20FV.pdf" TargetMode="External"/><Relationship Id="rId4" Type="http://schemas.openxmlformats.org/officeDocument/2006/relationships/hyperlink" Target="https://www.the4at.com/4at-download" TargetMode="External"/><Relationship Id="rId9" Type="http://schemas.openxmlformats.org/officeDocument/2006/relationships/hyperlink" Target="https://litfl.com/normal-sinus-rhythm-ecg-library/"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quackmeded.co.uk/"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4"/>
          <p:cNvSpPr txBox="1">
            <a:spLocks noGrp="1"/>
          </p:cNvSpPr>
          <p:nvPr>
            <p:ph type="ctrTitle"/>
          </p:nvPr>
        </p:nvSpPr>
        <p:spPr>
          <a:xfrm>
            <a:off x="516239" y="996602"/>
            <a:ext cx="5093729" cy="323036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a:t>Multiple Myeloma</a:t>
            </a:r>
            <a:endParaRPr/>
          </a:p>
        </p:txBody>
      </p:sp>
      <p:sp>
        <p:nvSpPr>
          <p:cNvPr id="96" name="Google Shape;96;p14"/>
          <p:cNvSpPr txBox="1">
            <a:spLocks noGrp="1"/>
          </p:cNvSpPr>
          <p:nvPr>
            <p:ph type="subTitle" idx="1"/>
          </p:nvPr>
        </p:nvSpPr>
        <p:spPr>
          <a:xfrm>
            <a:off x="923138" y="3757406"/>
            <a:ext cx="2701925" cy="822674"/>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1665"/>
              <a:buNone/>
            </a:pPr>
            <a:r>
              <a:rPr lang="en-US" sz="1665"/>
              <a:t>Samantha Drummond</a:t>
            </a:r>
            <a:endParaRPr/>
          </a:p>
          <a:p>
            <a:pPr marL="0" lvl="0" indent="0" algn="l" rtl="0">
              <a:lnSpc>
                <a:spcPct val="80000"/>
              </a:lnSpc>
              <a:spcBef>
                <a:spcPts val="750"/>
              </a:spcBef>
              <a:spcAft>
                <a:spcPts val="0"/>
              </a:spcAft>
              <a:buClr>
                <a:schemeClr val="dk1"/>
              </a:buClr>
              <a:buSzPts val="1665"/>
              <a:buNone/>
            </a:pPr>
            <a:r>
              <a:rPr lang="en-US" sz="1665"/>
              <a:t>Clinical Teaching Fellow in Haematology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Examination</a:t>
            </a:r>
            <a:endParaRPr/>
          </a:p>
        </p:txBody>
      </p:sp>
      <p:sp>
        <p:nvSpPr>
          <p:cNvPr id="159" name="Google Shape;159;p22"/>
          <p:cNvSpPr txBox="1">
            <a:spLocks noGrp="1"/>
          </p:cNvSpPr>
          <p:nvPr>
            <p:ph type="body" idx="1"/>
          </p:nvPr>
        </p:nvSpPr>
        <p:spPr>
          <a:xfrm>
            <a:off x="508001" y="1868092"/>
            <a:ext cx="6447501" cy="306585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Neurological examination</a:t>
            </a:r>
            <a:endParaRPr/>
          </a:p>
          <a:p>
            <a:pPr marL="514350" lvl="1" indent="-171450" algn="l" rtl="0">
              <a:lnSpc>
                <a:spcPct val="90000"/>
              </a:lnSpc>
              <a:spcBef>
                <a:spcPts val="375"/>
              </a:spcBef>
              <a:spcAft>
                <a:spcPts val="0"/>
              </a:spcAft>
              <a:buClr>
                <a:schemeClr val="dk1"/>
              </a:buClr>
              <a:buSzPts val="1800"/>
              <a:buChar char="•"/>
            </a:pPr>
            <a:r>
              <a:rPr lang="en-US"/>
              <a:t>CN II-XII intact</a:t>
            </a:r>
            <a:endParaRPr/>
          </a:p>
          <a:p>
            <a:pPr marL="514350" lvl="1" indent="-171450" algn="l" rtl="0">
              <a:lnSpc>
                <a:spcPct val="90000"/>
              </a:lnSpc>
              <a:spcBef>
                <a:spcPts val="375"/>
              </a:spcBef>
              <a:spcAft>
                <a:spcPts val="0"/>
              </a:spcAft>
              <a:buClr>
                <a:schemeClr val="dk1"/>
              </a:buClr>
              <a:buSzPts val="1800"/>
              <a:buChar char="•"/>
            </a:pPr>
            <a:r>
              <a:rPr lang="en-US"/>
              <a:t>PEARL</a:t>
            </a:r>
            <a:endParaRPr/>
          </a:p>
          <a:p>
            <a:pPr marL="514350" lvl="1" indent="-171450" algn="l" rtl="0">
              <a:lnSpc>
                <a:spcPct val="90000"/>
              </a:lnSpc>
              <a:spcBef>
                <a:spcPts val="375"/>
              </a:spcBef>
              <a:spcAft>
                <a:spcPts val="0"/>
              </a:spcAft>
              <a:buClr>
                <a:schemeClr val="dk1"/>
              </a:buClr>
              <a:buSzPts val="1800"/>
              <a:buChar char="•"/>
            </a:pPr>
            <a:r>
              <a:rPr lang="en-US"/>
              <a:t>GCS 14/15 (E4, M6, V4)</a:t>
            </a:r>
            <a:endParaRPr/>
          </a:p>
          <a:p>
            <a:pPr marL="514350" lvl="1" indent="-57150" algn="l" rtl="0">
              <a:lnSpc>
                <a:spcPct val="90000"/>
              </a:lnSpc>
              <a:spcBef>
                <a:spcPts val="375"/>
              </a:spcBef>
              <a:spcAft>
                <a:spcPts val="0"/>
              </a:spcAft>
              <a:buClr>
                <a:schemeClr val="dk1"/>
              </a:buClr>
              <a:buSzPts val="1800"/>
              <a:buNone/>
            </a:pPr>
            <a:endParaRPr/>
          </a:p>
          <a:p>
            <a:pPr marL="342900" lvl="1" indent="0" algn="l" rtl="0">
              <a:lnSpc>
                <a:spcPct val="90000"/>
              </a:lnSpc>
              <a:spcBef>
                <a:spcPts val="375"/>
              </a:spcBef>
              <a:spcAft>
                <a:spcPts val="0"/>
              </a:spcAft>
              <a:buClr>
                <a:schemeClr val="dk1"/>
              </a:buClr>
              <a:buSzPts val="1800"/>
              <a:buNone/>
            </a:pPr>
            <a:endParaRPr/>
          </a:p>
          <a:p>
            <a:pPr marL="0" lvl="0" indent="0" algn="l" rtl="0">
              <a:lnSpc>
                <a:spcPct val="90000"/>
              </a:lnSpc>
              <a:spcBef>
                <a:spcPts val="750"/>
              </a:spcBef>
              <a:spcAft>
                <a:spcPts val="0"/>
              </a:spcAft>
              <a:buClr>
                <a:schemeClr val="dk1"/>
              </a:buClr>
              <a:buSzPts val="2100"/>
              <a:buNone/>
            </a:pPr>
            <a:endParaRPr/>
          </a:p>
        </p:txBody>
      </p:sp>
      <p:graphicFrame>
        <p:nvGraphicFramePr>
          <p:cNvPr id="160" name="Google Shape;160;p22"/>
          <p:cNvGraphicFramePr/>
          <p:nvPr/>
        </p:nvGraphicFramePr>
        <p:xfrm>
          <a:off x="859502" y="3746565"/>
          <a:ext cx="6096000" cy="1695600"/>
        </p:xfrm>
        <a:graphic>
          <a:graphicData uri="http://schemas.openxmlformats.org/drawingml/2006/table">
            <a:tbl>
              <a:tblPr firstRow="1" bandRow="1">
                <a:noFill/>
                <a:tableStyleId>{A6407550-BD50-4209-8139-7CC11BE99AE6}</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282600">
                <a:tc>
                  <a:txBody>
                    <a:bodyPr/>
                    <a:lstStyle/>
                    <a:p>
                      <a:pPr marL="0" marR="0" lvl="0" indent="0" algn="l" rtl="0">
                        <a:spcBef>
                          <a:spcPts val="0"/>
                        </a:spcBef>
                        <a:spcAft>
                          <a:spcPts val="0"/>
                        </a:spcAft>
                        <a:buNone/>
                      </a:pPr>
                      <a:endParaRPr sz="1000"/>
                    </a:p>
                  </a:txBody>
                  <a:tcPr marL="68575" marR="68575" marT="34300" marB="34300"/>
                </a:tc>
                <a:tc>
                  <a:txBody>
                    <a:bodyPr/>
                    <a:lstStyle/>
                    <a:p>
                      <a:pPr marL="0" marR="0" lvl="0" indent="0" algn="ctr" rtl="0">
                        <a:spcBef>
                          <a:spcPts val="0"/>
                        </a:spcBef>
                        <a:spcAft>
                          <a:spcPts val="0"/>
                        </a:spcAft>
                        <a:buNone/>
                      </a:pPr>
                      <a:r>
                        <a:rPr lang="en-US" sz="1000"/>
                        <a:t>RUL</a:t>
                      </a:r>
                      <a:endParaRPr/>
                    </a:p>
                  </a:txBody>
                  <a:tcPr marL="68575" marR="68575" marT="34300" marB="34300"/>
                </a:tc>
                <a:tc>
                  <a:txBody>
                    <a:bodyPr/>
                    <a:lstStyle/>
                    <a:p>
                      <a:pPr marL="0" marR="0" lvl="0" indent="0" algn="ctr" rtl="0">
                        <a:spcBef>
                          <a:spcPts val="0"/>
                        </a:spcBef>
                        <a:spcAft>
                          <a:spcPts val="0"/>
                        </a:spcAft>
                        <a:buNone/>
                      </a:pPr>
                      <a:r>
                        <a:rPr lang="en-US" sz="1000"/>
                        <a:t>LUL</a:t>
                      </a:r>
                      <a:endParaRPr/>
                    </a:p>
                  </a:txBody>
                  <a:tcPr marL="68575" marR="68575" marT="34300" marB="34300"/>
                </a:tc>
                <a:tc>
                  <a:txBody>
                    <a:bodyPr/>
                    <a:lstStyle/>
                    <a:p>
                      <a:pPr marL="0" marR="0" lvl="0" indent="0" algn="ctr" rtl="0">
                        <a:spcBef>
                          <a:spcPts val="0"/>
                        </a:spcBef>
                        <a:spcAft>
                          <a:spcPts val="0"/>
                        </a:spcAft>
                        <a:buNone/>
                      </a:pPr>
                      <a:r>
                        <a:rPr lang="en-US" sz="1000"/>
                        <a:t>RLL</a:t>
                      </a:r>
                      <a:endParaRPr/>
                    </a:p>
                  </a:txBody>
                  <a:tcPr marL="68575" marR="68575" marT="34300" marB="34300"/>
                </a:tc>
                <a:tc>
                  <a:txBody>
                    <a:bodyPr/>
                    <a:lstStyle/>
                    <a:p>
                      <a:pPr marL="0" marR="0" lvl="0" indent="0" algn="ctr" rtl="0">
                        <a:spcBef>
                          <a:spcPts val="0"/>
                        </a:spcBef>
                        <a:spcAft>
                          <a:spcPts val="0"/>
                        </a:spcAft>
                        <a:buNone/>
                      </a:pPr>
                      <a:r>
                        <a:rPr lang="en-US" sz="1000"/>
                        <a:t>LLL</a:t>
                      </a:r>
                      <a:endParaRPr/>
                    </a:p>
                  </a:txBody>
                  <a:tcPr marL="68575" marR="68575" marT="34300" marB="34300"/>
                </a:tc>
                <a:extLst>
                  <a:ext uri="{0D108BD9-81ED-4DB2-BD59-A6C34878D82A}">
                    <a16:rowId xmlns:a16="http://schemas.microsoft.com/office/drawing/2014/main" val="10000"/>
                  </a:ext>
                </a:extLst>
              </a:tr>
              <a:tr h="282600">
                <a:tc>
                  <a:txBody>
                    <a:bodyPr/>
                    <a:lstStyle/>
                    <a:p>
                      <a:pPr marL="0" marR="0" lvl="0" indent="0" algn="l" rtl="0">
                        <a:spcBef>
                          <a:spcPts val="0"/>
                        </a:spcBef>
                        <a:spcAft>
                          <a:spcPts val="0"/>
                        </a:spcAft>
                        <a:buNone/>
                      </a:pPr>
                      <a:r>
                        <a:rPr lang="en-US" sz="1000"/>
                        <a:t>Power</a:t>
                      </a:r>
                      <a:endParaRPr/>
                    </a:p>
                  </a:txBody>
                  <a:tcPr marL="68575" marR="68575" marT="34300" marB="34300"/>
                </a:tc>
                <a:tc>
                  <a:txBody>
                    <a:bodyPr/>
                    <a:lstStyle/>
                    <a:p>
                      <a:pPr marL="0" marR="0" lvl="0" indent="0" algn="ctr" rtl="0">
                        <a:spcBef>
                          <a:spcPts val="0"/>
                        </a:spcBef>
                        <a:spcAft>
                          <a:spcPts val="0"/>
                        </a:spcAft>
                        <a:buNone/>
                      </a:pPr>
                      <a:r>
                        <a:rPr lang="en-US" sz="1000"/>
                        <a:t>5/5</a:t>
                      </a:r>
                      <a:endParaRPr/>
                    </a:p>
                  </a:txBody>
                  <a:tcPr marL="68575" marR="68575" marT="34300" marB="34300"/>
                </a:tc>
                <a:tc>
                  <a:txBody>
                    <a:bodyPr/>
                    <a:lstStyle/>
                    <a:p>
                      <a:pPr marL="0" marR="0" lvl="0" indent="0" algn="ctr" rtl="0">
                        <a:spcBef>
                          <a:spcPts val="0"/>
                        </a:spcBef>
                        <a:spcAft>
                          <a:spcPts val="0"/>
                        </a:spcAft>
                        <a:buNone/>
                      </a:pPr>
                      <a:r>
                        <a:rPr lang="en-US" sz="1000"/>
                        <a:t>5/5</a:t>
                      </a:r>
                      <a:endParaRPr/>
                    </a:p>
                  </a:txBody>
                  <a:tcPr marL="68575" marR="68575" marT="34300" marB="34300"/>
                </a:tc>
                <a:tc>
                  <a:txBody>
                    <a:bodyPr/>
                    <a:lstStyle/>
                    <a:p>
                      <a:pPr marL="0" marR="0" lvl="0" indent="0" algn="ctr" rtl="0">
                        <a:spcBef>
                          <a:spcPts val="0"/>
                        </a:spcBef>
                        <a:spcAft>
                          <a:spcPts val="0"/>
                        </a:spcAft>
                        <a:buNone/>
                      </a:pPr>
                      <a:r>
                        <a:rPr lang="en-US" sz="1000"/>
                        <a:t>5/5</a:t>
                      </a:r>
                      <a:endParaRPr/>
                    </a:p>
                  </a:txBody>
                  <a:tcPr marL="68575" marR="68575" marT="34300" marB="34300"/>
                </a:tc>
                <a:tc>
                  <a:txBody>
                    <a:bodyPr/>
                    <a:lstStyle/>
                    <a:p>
                      <a:pPr marL="0" marR="0" lvl="0" indent="0" algn="ctr" rtl="0">
                        <a:spcBef>
                          <a:spcPts val="0"/>
                        </a:spcBef>
                        <a:spcAft>
                          <a:spcPts val="0"/>
                        </a:spcAft>
                        <a:buNone/>
                      </a:pPr>
                      <a:r>
                        <a:rPr lang="en-US" sz="1000"/>
                        <a:t>5/5</a:t>
                      </a:r>
                      <a:endParaRPr/>
                    </a:p>
                  </a:txBody>
                  <a:tcPr marL="68575" marR="68575" marT="34300" marB="34300"/>
                </a:tc>
                <a:extLst>
                  <a:ext uri="{0D108BD9-81ED-4DB2-BD59-A6C34878D82A}">
                    <a16:rowId xmlns:a16="http://schemas.microsoft.com/office/drawing/2014/main" val="10001"/>
                  </a:ext>
                </a:extLst>
              </a:tr>
              <a:tr h="282600">
                <a:tc>
                  <a:txBody>
                    <a:bodyPr/>
                    <a:lstStyle/>
                    <a:p>
                      <a:pPr marL="0" marR="0" lvl="0" indent="0" algn="l" rtl="0">
                        <a:spcBef>
                          <a:spcPts val="0"/>
                        </a:spcBef>
                        <a:spcAft>
                          <a:spcPts val="0"/>
                        </a:spcAft>
                        <a:buNone/>
                      </a:pPr>
                      <a:r>
                        <a:rPr lang="en-US" sz="1000"/>
                        <a:t>Tone</a:t>
                      </a:r>
                      <a:endParaRPr/>
                    </a:p>
                  </a:txBody>
                  <a:tcPr marL="68575" marR="68575" marT="34300" marB="34300"/>
                </a:tc>
                <a:tc>
                  <a:txBody>
                    <a:bodyPr/>
                    <a:lstStyle/>
                    <a:p>
                      <a:pPr marL="0" marR="0" lvl="0" indent="0" algn="ctr" rtl="0">
                        <a:spcBef>
                          <a:spcPts val="0"/>
                        </a:spcBef>
                        <a:spcAft>
                          <a:spcPts val="0"/>
                        </a:spcAft>
                        <a:buNone/>
                      </a:pPr>
                      <a:r>
                        <a:rPr lang="en-US" sz="1000"/>
                        <a:t>Normal</a:t>
                      </a:r>
                      <a:endParaRPr/>
                    </a:p>
                  </a:txBody>
                  <a:tcPr marL="68575" marR="68575" marT="34300" marB="34300"/>
                </a:tc>
                <a:tc>
                  <a:txBody>
                    <a:bodyPr/>
                    <a:lstStyle/>
                    <a:p>
                      <a:pPr marL="0" marR="0" lvl="0" indent="0" algn="ctr" rtl="0">
                        <a:spcBef>
                          <a:spcPts val="0"/>
                        </a:spcBef>
                        <a:spcAft>
                          <a:spcPts val="0"/>
                        </a:spcAft>
                        <a:buNone/>
                      </a:pPr>
                      <a:r>
                        <a:rPr lang="en-US" sz="1000"/>
                        <a:t>Normal</a:t>
                      </a:r>
                      <a:endParaRPr/>
                    </a:p>
                  </a:txBody>
                  <a:tcPr marL="68575" marR="68575" marT="34300" marB="34300"/>
                </a:tc>
                <a:tc>
                  <a:txBody>
                    <a:bodyPr/>
                    <a:lstStyle/>
                    <a:p>
                      <a:pPr marL="0" marR="0" lvl="0" indent="0" algn="ctr" rtl="0">
                        <a:spcBef>
                          <a:spcPts val="0"/>
                        </a:spcBef>
                        <a:spcAft>
                          <a:spcPts val="0"/>
                        </a:spcAft>
                        <a:buNone/>
                      </a:pPr>
                      <a:r>
                        <a:rPr lang="en-US" sz="1000"/>
                        <a:t>Normal</a:t>
                      </a:r>
                      <a:endParaRPr/>
                    </a:p>
                  </a:txBody>
                  <a:tcPr marL="68575" marR="68575" marT="34300" marB="34300"/>
                </a:tc>
                <a:tc>
                  <a:txBody>
                    <a:bodyPr/>
                    <a:lstStyle/>
                    <a:p>
                      <a:pPr marL="0" marR="0" lvl="0" indent="0" algn="ctr" rtl="0">
                        <a:spcBef>
                          <a:spcPts val="0"/>
                        </a:spcBef>
                        <a:spcAft>
                          <a:spcPts val="0"/>
                        </a:spcAft>
                        <a:buNone/>
                      </a:pPr>
                      <a:r>
                        <a:rPr lang="en-US" sz="1000"/>
                        <a:t>Normal</a:t>
                      </a:r>
                      <a:endParaRPr/>
                    </a:p>
                  </a:txBody>
                  <a:tcPr marL="68575" marR="68575" marT="34300" marB="34300"/>
                </a:tc>
                <a:extLst>
                  <a:ext uri="{0D108BD9-81ED-4DB2-BD59-A6C34878D82A}">
                    <a16:rowId xmlns:a16="http://schemas.microsoft.com/office/drawing/2014/main" val="10002"/>
                  </a:ext>
                </a:extLst>
              </a:tr>
              <a:tr h="282600">
                <a:tc>
                  <a:txBody>
                    <a:bodyPr/>
                    <a:lstStyle/>
                    <a:p>
                      <a:pPr marL="0" marR="0" lvl="0" indent="0" algn="l" rtl="0">
                        <a:spcBef>
                          <a:spcPts val="0"/>
                        </a:spcBef>
                        <a:spcAft>
                          <a:spcPts val="0"/>
                        </a:spcAft>
                        <a:buNone/>
                      </a:pPr>
                      <a:r>
                        <a:rPr lang="en-US" sz="1000"/>
                        <a:t>Sensation</a:t>
                      </a:r>
                      <a:endParaRPr/>
                    </a:p>
                  </a:txBody>
                  <a:tcPr marL="68575" marR="68575" marT="34300" marB="34300"/>
                </a:tc>
                <a:tc>
                  <a:txBody>
                    <a:bodyPr/>
                    <a:lstStyle/>
                    <a:p>
                      <a:pPr marL="0" marR="0" lvl="0" indent="0" algn="ctr" rtl="0">
                        <a:spcBef>
                          <a:spcPts val="0"/>
                        </a:spcBef>
                        <a:spcAft>
                          <a:spcPts val="0"/>
                        </a:spcAft>
                        <a:buNone/>
                      </a:pPr>
                      <a:r>
                        <a:rPr lang="en-US" sz="1000"/>
                        <a:t>Intact</a:t>
                      </a:r>
                      <a:endParaRPr/>
                    </a:p>
                  </a:txBody>
                  <a:tcPr marL="68575" marR="68575" marT="34300" marB="34300"/>
                </a:tc>
                <a:tc>
                  <a:txBody>
                    <a:bodyPr/>
                    <a:lstStyle/>
                    <a:p>
                      <a:pPr marL="0" marR="0" lvl="0" indent="0" algn="ctr" rtl="0">
                        <a:spcBef>
                          <a:spcPts val="0"/>
                        </a:spcBef>
                        <a:spcAft>
                          <a:spcPts val="0"/>
                        </a:spcAft>
                        <a:buNone/>
                      </a:pPr>
                      <a:r>
                        <a:rPr lang="en-US" sz="1000"/>
                        <a:t>Intact</a:t>
                      </a:r>
                      <a:endParaRPr/>
                    </a:p>
                  </a:txBody>
                  <a:tcPr marL="68575" marR="68575" marT="34300" marB="34300"/>
                </a:tc>
                <a:tc>
                  <a:txBody>
                    <a:bodyPr/>
                    <a:lstStyle/>
                    <a:p>
                      <a:pPr marL="0" marR="0" lvl="0" indent="0" algn="ctr" rtl="0">
                        <a:spcBef>
                          <a:spcPts val="0"/>
                        </a:spcBef>
                        <a:spcAft>
                          <a:spcPts val="0"/>
                        </a:spcAft>
                        <a:buNone/>
                      </a:pPr>
                      <a:r>
                        <a:rPr lang="en-US" sz="1000"/>
                        <a:t>Intact</a:t>
                      </a:r>
                      <a:endParaRPr/>
                    </a:p>
                  </a:txBody>
                  <a:tcPr marL="68575" marR="68575" marT="34300" marB="34300"/>
                </a:tc>
                <a:tc>
                  <a:txBody>
                    <a:bodyPr/>
                    <a:lstStyle/>
                    <a:p>
                      <a:pPr marL="0" marR="0" lvl="0" indent="0" algn="ctr" rtl="0">
                        <a:spcBef>
                          <a:spcPts val="0"/>
                        </a:spcBef>
                        <a:spcAft>
                          <a:spcPts val="0"/>
                        </a:spcAft>
                        <a:buNone/>
                      </a:pPr>
                      <a:r>
                        <a:rPr lang="en-US" sz="1000"/>
                        <a:t>Intact</a:t>
                      </a:r>
                      <a:endParaRPr/>
                    </a:p>
                  </a:txBody>
                  <a:tcPr marL="68575" marR="68575" marT="34300" marB="34300"/>
                </a:tc>
                <a:extLst>
                  <a:ext uri="{0D108BD9-81ED-4DB2-BD59-A6C34878D82A}">
                    <a16:rowId xmlns:a16="http://schemas.microsoft.com/office/drawing/2014/main" val="10003"/>
                  </a:ext>
                </a:extLst>
              </a:tr>
              <a:tr h="282600">
                <a:tc>
                  <a:txBody>
                    <a:bodyPr/>
                    <a:lstStyle/>
                    <a:p>
                      <a:pPr marL="0" marR="0" lvl="0" indent="0" algn="l" rtl="0">
                        <a:spcBef>
                          <a:spcPts val="0"/>
                        </a:spcBef>
                        <a:spcAft>
                          <a:spcPts val="0"/>
                        </a:spcAft>
                        <a:buNone/>
                      </a:pPr>
                      <a:r>
                        <a:rPr lang="en-US" sz="1000"/>
                        <a:t>Co-ordination</a:t>
                      </a:r>
                      <a:endParaRPr/>
                    </a:p>
                  </a:txBody>
                  <a:tcPr marL="68575" marR="68575" marT="34300" marB="34300"/>
                </a:tc>
                <a:tc>
                  <a:txBody>
                    <a:bodyPr/>
                    <a:lstStyle/>
                    <a:p>
                      <a:pPr marL="0" marR="0" lvl="0" indent="0" algn="ctr" rtl="0">
                        <a:spcBef>
                          <a:spcPts val="0"/>
                        </a:spcBef>
                        <a:spcAft>
                          <a:spcPts val="0"/>
                        </a:spcAft>
                        <a:buNone/>
                      </a:pPr>
                      <a:r>
                        <a:rPr lang="en-US" sz="1000"/>
                        <a:t>Normal </a:t>
                      </a:r>
                      <a:endParaRPr/>
                    </a:p>
                  </a:txBody>
                  <a:tcPr marL="68575" marR="68575" marT="34300" marB="34300"/>
                </a:tc>
                <a:tc>
                  <a:txBody>
                    <a:bodyPr/>
                    <a:lstStyle/>
                    <a:p>
                      <a:pPr marL="0" marR="0" lvl="0" indent="0" algn="ctr" rtl="0">
                        <a:spcBef>
                          <a:spcPts val="0"/>
                        </a:spcBef>
                        <a:spcAft>
                          <a:spcPts val="0"/>
                        </a:spcAft>
                        <a:buNone/>
                      </a:pPr>
                      <a:r>
                        <a:rPr lang="en-US" sz="1000"/>
                        <a:t>Normal</a:t>
                      </a:r>
                      <a:endParaRPr/>
                    </a:p>
                  </a:txBody>
                  <a:tcPr marL="68575" marR="68575" marT="34300" marB="34300"/>
                </a:tc>
                <a:tc>
                  <a:txBody>
                    <a:bodyPr/>
                    <a:lstStyle/>
                    <a:p>
                      <a:pPr marL="0" marR="0" lvl="0" indent="0" algn="ctr" rtl="0">
                        <a:spcBef>
                          <a:spcPts val="0"/>
                        </a:spcBef>
                        <a:spcAft>
                          <a:spcPts val="0"/>
                        </a:spcAft>
                        <a:buNone/>
                      </a:pPr>
                      <a:r>
                        <a:rPr lang="en-US" sz="1000"/>
                        <a:t>Normal</a:t>
                      </a:r>
                      <a:endParaRPr/>
                    </a:p>
                  </a:txBody>
                  <a:tcPr marL="68575" marR="68575" marT="34300" marB="34300"/>
                </a:tc>
                <a:tc>
                  <a:txBody>
                    <a:bodyPr/>
                    <a:lstStyle/>
                    <a:p>
                      <a:pPr marL="0" marR="0" lvl="0" indent="0" algn="ctr" rtl="0">
                        <a:spcBef>
                          <a:spcPts val="0"/>
                        </a:spcBef>
                        <a:spcAft>
                          <a:spcPts val="0"/>
                        </a:spcAft>
                        <a:buNone/>
                      </a:pPr>
                      <a:r>
                        <a:rPr lang="en-US" sz="1000"/>
                        <a:t>Normal</a:t>
                      </a:r>
                      <a:endParaRPr/>
                    </a:p>
                  </a:txBody>
                  <a:tcPr marL="68575" marR="68575" marT="34300" marB="34300"/>
                </a:tc>
                <a:extLst>
                  <a:ext uri="{0D108BD9-81ED-4DB2-BD59-A6C34878D82A}">
                    <a16:rowId xmlns:a16="http://schemas.microsoft.com/office/drawing/2014/main" val="10004"/>
                  </a:ext>
                </a:extLst>
              </a:tr>
              <a:tr h="282600">
                <a:tc>
                  <a:txBody>
                    <a:bodyPr/>
                    <a:lstStyle/>
                    <a:p>
                      <a:pPr marL="0" marR="0" lvl="0" indent="0" algn="l" rtl="0">
                        <a:spcBef>
                          <a:spcPts val="0"/>
                        </a:spcBef>
                        <a:spcAft>
                          <a:spcPts val="0"/>
                        </a:spcAft>
                        <a:buNone/>
                      </a:pPr>
                      <a:r>
                        <a:rPr lang="en-US" sz="1000"/>
                        <a:t>Reflexes</a:t>
                      </a:r>
                      <a:endParaRPr/>
                    </a:p>
                  </a:txBody>
                  <a:tcPr marL="68575" marR="68575" marT="34300" marB="34300"/>
                </a:tc>
                <a:tc>
                  <a:txBody>
                    <a:bodyPr/>
                    <a:lstStyle/>
                    <a:p>
                      <a:pPr marL="0" marR="0" lvl="0" indent="0" algn="ctr" rtl="0">
                        <a:spcBef>
                          <a:spcPts val="0"/>
                        </a:spcBef>
                        <a:spcAft>
                          <a:spcPts val="0"/>
                        </a:spcAft>
                        <a:buNone/>
                      </a:pPr>
                      <a:r>
                        <a:rPr lang="en-US" sz="1000"/>
                        <a:t>+</a:t>
                      </a:r>
                      <a:endParaRPr/>
                    </a:p>
                  </a:txBody>
                  <a:tcPr marL="68575" marR="68575" marT="34300" marB="34300"/>
                </a:tc>
                <a:tc>
                  <a:txBody>
                    <a:bodyPr/>
                    <a:lstStyle/>
                    <a:p>
                      <a:pPr marL="0" marR="0" lvl="0" indent="0" algn="ctr" rtl="0">
                        <a:spcBef>
                          <a:spcPts val="0"/>
                        </a:spcBef>
                        <a:spcAft>
                          <a:spcPts val="0"/>
                        </a:spcAft>
                        <a:buNone/>
                      </a:pPr>
                      <a:r>
                        <a:rPr lang="en-US" sz="1000"/>
                        <a:t>+</a:t>
                      </a:r>
                      <a:endParaRPr/>
                    </a:p>
                  </a:txBody>
                  <a:tcPr marL="68575" marR="68575" marT="34300" marB="34300"/>
                </a:tc>
                <a:tc>
                  <a:txBody>
                    <a:bodyPr/>
                    <a:lstStyle/>
                    <a:p>
                      <a:pPr marL="0" marR="0" lvl="0" indent="0" algn="ctr" rtl="0">
                        <a:spcBef>
                          <a:spcPts val="0"/>
                        </a:spcBef>
                        <a:spcAft>
                          <a:spcPts val="0"/>
                        </a:spcAft>
                        <a:buNone/>
                      </a:pPr>
                      <a:r>
                        <a:rPr lang="en-US" sz="1000"/>
                        <a:t>+</a:t>
                      </a:r>
                      <a:endParaRPr/>
                    </a:p>
                  </a:txBody>
                  <a:tcPr marL="68575" marR="68575" marT="34300" marB="34300"/>
                </a:tc>
                <a:tc>
                  <a:txBody>
                    <a:bodyPr/>
                    <a:lstStyle/>
                    <a:p>
                      <a:pPr marL="0" marR="0" lvl="0" indent="0" algn="ctr" rtl="0">
                        <a:spcBef>
                          <a:spcPts val="0"/>
                        </a:spcBef>
                        <a:spcAft>
                          <a:spcPts val="0"/>
                        </a:spcAft>
                        <a:buNone/>
                      </a:pPr>
                      <a:r>
                        <a:rPr lang="en-US" sz="1000"/>
                        <a:t>+</a:t>
                      </a:r>
                      <a:endParaRPr/>
                    </a:p>
                  </a:txBody>
                  <a:tcPr marL="68575" marR="68575" marT="34300" marB="34300"/>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Differential diagnosis</a:t>
            </a:r>
            <a:endParaRPr/>
          </a:p>
        </p:txBody>
      </p:sp>
      <p:sp>
        <p:nvSpPr>
          <p:cNvPr id="167" name="Google Shape;167;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Infection</a:t>
            </a:r>
            <a:endParaRPr/>
          </a:p>
          <a:p>
            <a:pPr marL="171450" lvl="0" indent="-171450" algn="l" rtl="0">
              <a:lnSpc>
                <a:spcPct val="90000"/>
              </a:lnSpc>
              <a:spcBef>
                <a:spcPts val="750"/>
              </a:spcBef>
              <a:spcAft>
                <a:spcPts val="0"/>
              </a:spcAft>
              <a:buClr>
                <a:schemeClr val="dk1"/>
              </a:buClr>
              <a:buSzPts val="2100"/>
              <a:buChar char="•"/>
            </a:pPr>
            <a:r>
              <a:rPr lang="en-US"/>
              <a:t>Medication changes/adverse effects</a:t>
            </a:r>
            <a:endParaRPr/>
          </a:p>
          <a:p>
            <a:pPr marL="171450" lvl="0" indent="-171450" algn="l" rtl="0">
              <a:lnSpc>
                <a:spcPct val="90000"/>
              </a:lnSpc>
              <a:spcBef>
                <a:spcPts val="750"/>
              </a:spcBef>
              <a:spcAft>
                <a:spcPts val="0"/>
              </a:spcAft>
              <a:buClr>
                <a:schemeClr val="dk1"/>
              </a:buClr>
              <a:buSzPts val="2100"/>
              <a:buChar char="•"/>
            </a:pPr>
            <a:r>
              <a:rPr lang="en-US"/>
              <a:t>Pain</a:t>
            </a:r>
            <a:endParaRPr/>
          </a:p>
          <a:p>
            <a:pPr marL="171450" lvl="0" indent="-171450" algn="l" rtl="0">
              <a:lnSpc>
                <a:spcPct val="90000"/>
              </a:lnSpc>
              <a:spcBef>
                <a:spcPts val="750"/>
              </a:spcBef>
              <a:spcAft>
                <a:spcPts val="0"/>
              </a:spcAft>
              <a:buClr>
                <a:schemeClr val="dk1"/>
              </a:buClr>
              <a:buSzPts val="2100"/>
              <a:buChar char="•"/>
            </a:pPr>
            <a:r>
              <a:rPr lang="en-US"/>
              <a:t>Constipation</a:t>
            </a:r>
            <a:endParaRPr/>
          </a:p>
          <a:p>
            <a:pPr marL="171450" lvl="0" indent="-171450" algn="l" rtl="0">
              <a:lnSpc>
                <a:spcPct val="90000"/>
              </a:lnSpc>
              <a:spcBef>
                <a:spcPts val="750"/>
              </a:spcBef>
              <a:spcAft>
                <a:spcPts val="0"/>
              </a:spcAft>
              <a:buClr>
                <a:schemeClr val="dk1"/>
              </a:buClr>
              <a:buSzPts val="2100"/>
              <a:buChar char="•"/>
            </a:pPr>
            <a:r>
              <a:rPr lang="en-US"/>
              <a:t>Urinary retention</a:t>
            </a:r>
            <a:endParaRPr/>
          </a:p>
          <a:p>
            <a:pPr marL="171450" lvl="0" indent="-171450" algn="l" rtl="0">
              <a:lnSpc>
                <a:spcPct val="90000"/>
              </a:lnSpc>
              <a:spcBef>
                <a:spcPts val="750"/>
              </a:spcBef>
              <a:spcAft>
                <a:spcPts val="0"/>
              </a:spcAft>
              <a:buClr>
                <a:schemeClr val="dk1"/>
              </a:buClr>
              <a:buSzPts val="2100"/>
              <a:buChar char="•"/>
            </a:pPr>
            <a:r>
              <a:rPr lang="en-US"/>
              <a:t>Electrolyte imbalance</a:t>
            </a:r>
            <a:endParaRPr/>
          </a:p>
          <a:p>
            <a:pPr marL="171450" lvl="0" indent="-171450" algn="l" rtl="0">
              <a:lnSpc>
                <a:spcPct val="90000"/>
              </a:lnSpc>
              <a:spcBef>
                <a:spcPts val="750"/>
              </a:spcBef>
              <a:spcAft>
                <a:spcPts val="0"/>
              </a:spcAft>
              <a:buClr>
                <a:schemeClr val="dk1"/>
              </a:buClr>
              <a:buSzPts val="2100"/>
              <a:buChar char="•"/>
            </a:pPr>
            <a:r>
              <a:rPr lang="en-US"/>
              <a:t>MI</a:t>
            </a:r>
            <a:endParaRPr/>
          </a:p>
          <a:p>
            <a:pPr marL="171450" lvl="0" indent="-171450" algn="l" rtl="0">
              <a:lnSpc>
                <a:spcPct val="90000"/>
              </a:lnSpc>
              <a:spcBef>
                <a:spcPts val="750"/>
              </a:spcBef>
              <a:spcAft>
                <a:spcPts val="0"/>
              </a:spcAft>
              <a:buClr>
                <a:schemeClr val="dk1"/>
              </a:buClr>
              <a:buSzPts val="2100"/>
              <a:buChar char="•"/>
            </a:pPr>
            <a:r>
              <a:rPr lang="en-US"/>
              <a:t>Dementia</a:t>
            </a:r>
            <a:endParaRPr/>
          </a:p>
          <a:p>
            <a:pPr marL="171450" lvl="0" indent="-171450" algn="l" rtl="0">
              <a:lnSpc>
                <a:spcPct val="90000"/>
              </a:lnSpc>
              <a:spcBef>
                <a:spcPts val="750"/>
              </a:spcBef>
              <a:spcAft>
                <a:spcPts val="0"/>
              </a:spcAft>
              <a:buClr>
                <a:schemeClr val="dk1"/>
              </a:buClr>
              <a:buSzPts val="2100"/>
              <a:buChar char="•"/>
            </a:pPr>
            <a:r>
              <a:rPr lang="en-US"/>
              <a:t>Hypoglycaemia</a:t>
            </a:r>
            <a:endParaRPr/>
          </a:p>
          <a:p>
            <a:pPr marL="171450" lvl="0" indent="-171450" algn="l" rtl="0">
              <a:lnSpc>
                <a:spcPct val="90000"/>
              </a:lnSpc>
              <a:spcBef>
                <a:spcPts val="750"/>
              </a:spcBef>
              <a:spcAft>
                <a:spcPts val="0"/>
              </a:spcAft>
              <a:buClr>
                <a:schemeClr val="dk1"/>
              </a:buClr>
              <a:buSzPts val="2100"/>
              <a:buChar char="•"/>
            </a:pPr>
            <a:r>
              <a:rPr lang="en-US"/>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508001" y="1687429"/>
            <a:ext cx="6447501" cy="370084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800"/>
              <a:buChar char="•"/>
            </a:pPr>
            <a:r>
              <a:rPr lang="en-US" sz="1800"/>
              <a:t>Initial investigations</a:t>
            </a:r>
            <a:endParaRPr/>
          </a:p>
          <a:p>
            <a:pPr marL="0" lvl="0" indent="0" algn="l" rtl="0">
              <a:lnSpc>
                <a:spcPct val="90000"/>
              </a:lnSpc>
              <a:spcBef>
                <a:spcPts val="750"/>
              </a:spcBef>
              <a:spcAft>
                <a:spcPts val="0"/>
              </a:spcAft>
              <a:buClr>
                <a:schemeClr val="dk1"/>
              </a:buClr>
              <a:buSzPts val="1800"/>
              <a:buNone/>
            </a:pPr>
            <a:endParaRPr sz="1800"/>
          </a:p>
          <a:p>
            <a:pPr marL="514350" lvl="1" indent="-171450" algn="l" rtl="0">
              <a:lnSpc>
                <a:spcPct val="90000"/>
              </a:lnSpc>
              <a:spcBef>
                <a:spcPts val="375"/>
              </a:spcBef>
              <a:spcAft>
                <a:spcPts val="0"/>
              </a:spcAft>
              <a:buClr>
                <a:schemeClr val="dk1"/>
              </a:buClr>
              <a:buSzPts val="1600"/>
              <a:buChar char="•"/>
            </a:pPr>
            <a:r>
              <a:rPr lang="en-US" sz="1600"/>
              <a:t>FBC</a:t>
            </a:r>
            <a:endParaRPr/>
          </a:p>
          <a:p>
            <a:pPr marL="514350" lvl="1" indent="-171450" algn="l" rtl="0">
              <a:lnSpc>
                <a:spcPct val="90000"/>
              </a:lnSpc>
              <a:spcBef>
                <a:spcPts val="375"/>
              </a:spcBef>
              <a:spcAft>
                <a:spcPts val="0"/>
              </a:spcAft>
              <a:buClr>
                <a:schemeClr val="dk1"/>
              </a:buClr>
              <a:buSzPts val="1600"/>
              <a:buChar char="•"/>
            </a:pPr>
            <a:r>
              <a:rPr lang="en-US" sz="1600"/>
              <a:t>U&amp;Es</a:t>
            </a:r>
            <a:endParaRPr/>
          </a:p>
          <a:p>
            <a:pPr marL="514350" lvl="1" indent="-171450" algn="l" rtl="0">
              <a:lnSpc>
                <a:spcPct val="90000"/>
              </a:lnSpc>
              <a:spcBef>
                <a:spcPts val="375"/>
              </a:spcBef>
              <a:spcAft>
                <a:spcPts val="0"/>
              </a:spcAft>
              <a:buClr>
                <a:schemeClr val="dk1"/>
              </a:buClr>
              <a:buSzPts val="1600"/>
              <a:buChar char="•"/>
            </a:pPr>
            <a:r>
              <a:rPr lang="en-US" sz="1600"/>
              <a:t>LFTs</a:t>
            </a:r>
            <a:endParaRPr/>
          </a:p>
          <a:p>
            <a:pPr marL="514350" lvl="1" indent="-171450" algn="l" rtl="0">
              <a:lnSpc>
                <a:spcPct val="90000"/>
              </a:lnSpc>
              <a:spcBef>
                <a:spcPts val="375"/>
              </a:spcBef>
              <a:spcAft>
                <a:spcPts val="0"/>
              </a:spcAft>
              <a:buClr>
                <a:schemeClr val="dk1"/>
              </a:buClr>
              <a:buSzPts val="1600"/>
              <a:buChar char="•"/>
            </a:pPr>
            <a:r>
              <a:rPr lang="en-US" sz="1600"/>
              <a:t>Bone profile</a:t>
            </a:r>
            <a:endParaRPr/>
          </a:p>
          <a:p>
            <a:pPr marL="514350" lvl="1" indent="-171450" algn="l" rtl="0">
              <a:lnSpc>
                <a:spcPct val="90000"/>
              </a:lnSpc>
              <a:spcBef>
                <a:spcPts val="375"/>
              </a:spcBef>
              <a:spcAft>
                <a:spcPts val="0"/>
              </a:spcAft>
              <a:buClr>
                <a:schemeClr val="dk1"/>
              </a:buClr>
              <a:buSzPts val="1600"/>
              <a:buChar char="•"/>
            </a:pPr>
            <a:r>
              <a:rPr lang="en-US" sz="1600"/>
              <a:t>Coagulation screen</a:t>
            </a:r>
            <a:endParaRPr/>
          </a:p>
          <a:p>
            <a:pPr marL="514350" lvl="1" indent="-171450" algn="l" rtl="0">
              <a:lnSpc>
                <a:spcPct val="90000"/>
              </a:lnSpc>
              <a:spcBef>
                <a:spcPts val="375"/>
              </a:spcBef>
              <a:spcAft>
                <a:spcPts val="0"/>
              </a:spcAft>
              <a:buClr>
                <a:schemeClr val="dk1"/>
              </a:buClr>
              <a:buSzPts val="1600"/>
              <a:buChar char="•"/>
            </a:pPr>
            <a:r>
              <a:rPr lang="en-US" sz="1600"/>
              <a:t>CRP</a:t>
            </a:r>
            <a:endParaRPr/>
          </a:p>
          <a:p>
            <a:pPr marL="514350" lvl="1" indent="-171450" algn="l" rtl="0">
              <a:lnSpc>
                <a:spcPct val="90000"/>
              </a:lnSpc>
              <a:spcBef>
                <a:spcPts val="375"/>
              </a:spcBef>
              <a:spcAft>
                <a:spcPts val="0"/>
              </a:spcAft>
              <a:buClr>
                <a:schemeClr val="dk1"/>
              </a:buClr>
              <a:buSzPts val="1600"/>
              <a:buChar char="•"/>
            </a:pPr>
            <a:r>
              <a:rPr lang="en-US" sz="1600"/>
              <a:t>CXR</a:t>
            </a:r>
            <a:endParaRPr/>
          </a:p>
          <a:p>
            <a:pPr marL="514350" lvl="1" indent="-171450" algn="l" rtl="0">
              <a:lnSpc>
                <a:spcPct val="90000"/>
              </a:lnSpc>
              <a:spcBef>
                <a:spcPts val="375"/>
              </a:spcBef>
              <a:spcAft>
                <a:spcPts val="0"/>
              </a:spcAft>
              <a:buClr>
                <a:schemeClr val="dk1"/>
              </a:buClr>
              <a:buSzPts val="1600"/>
              <a:buChar char="•"/>
            </a:pPr>
            <a:r>
              <a:rPr lang="en-US" sz="1600"/>
              <a:t>Urinalysis</a:t>
            </a:r>
            <a:endParaRPr/>
          </a:p>
          <a:p>
            <a:pPr marL="514350" lvl="1" indent="-171450" algn="l" rtl="0">
              <a:lnSpc>
                <a:spcPct val="90000"/>
              </a:lnSpc>
              <a:spcBef>
                <a:spcPts val="375"/>
              </a:spcBef>
              <a:spcAft>
                <a:spcPts val="0"/>
              </a:spcAft>
              <a:buClr>
                <a:schemeClr val="dk1"/>
              </a:buClr>
              <a:buSzPts val="1600"/>
              <a:buChar char="•"/>
            </a:pPr>
            <a:r>
              <a:rPr lang="en-US" sz="1600"/>
              <a:t>Blood glucose</a:t>
            </a:r>
            <a:endParaRPr/>
          </a:p>
          <a:p>
            <a:pPr marL="514350" lvl="1" indent="-171450" algn="l" rtl="0">
              <a:lnSpc>
                <a:spcPct val="90000"/>
              </a:lnSpc>
              <a:spcBef>
                <a:spcPts val="375"/>
              </a:spcBef>
              <a:spcAft>
                <a:spcPts val="0"/>
              </a:spcAft>
              <a:buClr>
                <a:schemeClr val="dk1"/>
              </a:buClr>
              <a:buSzPts val="1600"/>
              <a:buChar char="•"/>
            </a:pPr>
            <a:r>
              <a:rPr lang="en-US" sz="1600"/>
              <a:t>ECG</a:t>
            </a:r>
            <a:br>
              <a:rPr lang="en-US"/>
            </a:br>
            <a:endParaRPr/>
          </a:p>
          <a:p>
            <a:pPr marL="514350" lvl="1" indent="-57150" algn="l" rtl="0">
              <a:lnSpc>
                <a:spcPct val="90000"/>
              </a:lnSpc>
              <a:spcBef>
                <a:spcPts val="375"/>
              </a:spcBef>
              <a:spcAft>
                <a:spcPts val="0"/>
              </a:spcAft>
              <a:buClr>
                <a:schemeClr val="dk1"/>
              </a:buClr>
              <a:buSzPts val="1800"/>
              <a:buNone/>
            </a:pPr>
            <a:endParaRPr/>
          </a:p>
        </p:txBody>
      </p:sp>
      <p:pic>
        <p:nvPicPr>
          <p:cNvPr id="173" name="Google Shape;173;p24" descr="A picture containing person, indoor, holding, table&#10;&#10;Description automatically generated"/>
          <p:cNvPicPr preferRelativeResize="0"/>
          <p:nvPr/>
        </p:nvPicPr>
        <p:blipFill rotWithShape="1">
          <a:blip r:embed="rId3">
            <a:alphaModFix/>
          </a:blip>
          <a:srcRect/>
          <a:stretch/>
        </p:blipFill>
        <p:spPr>
          <a:xfrm>
            <a:off x="3158795" y="1613800"/>
            <a:ext cx="2183732" cy="2183732"/>
          </a:xfrm>
          <a:prstGeom prst="rect">
            <a:avLst/>
          </a:prstGeom>
          <a:noFill/>
          <a:ln>
            <a:noFill/>
          </a:ln>
        </p:spPr>
      </p:pic>
      <p:pic>
        <p:nvPicPr>
          <p:cNvPr id="174" name="Google Shape;174;p24" descr="A picture containing person, person, holding, blue&#10;&#10;Description automatically generated"/>
          <p:cNvPicPr preferRelativeResize="0"/>
          <p:nvPr/>
        </p:nvPicPr>
        <p:blipFill rotWithShape="1">
          <a:blip r:embed="rId4">
            <a:alphaModFix/>
          </a:blip>
          <a:srcRect/>
          <a:stretch/>
        </p:blipFill>
        <p:spPr>
          <a:xfrm>
            <a:off x="4572000" y="3797532"/>
            <a:ext cx="2062163" cy="1924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a:p>
        </p:txBody>
      </p:sp>
      <p:sp>
        <p:nvSpPr>
          <p:cNvPr id="181" name="Google Shape;181;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How can we assess confusion?</a:t>
            </a:r>
            <a:endParaRPr/>
          </a:p>
        </p:txBody>
      </p:sp>
      <p:pic>
        <p:nvPicPr>
          <p:cNvPr id="182" name="Google Shape;182;p25"/>
          <p:cNvPicPr preferRelativeResize="0"/>
          <p:nvPr/>
        </p:nvPicPr>
        <p:blipFill rotWithShape="1">
          <a:blip r:embed="rId3">
            <a:alphaModFix/>
          </a:blip>
          <a:srcRect l="7887" t="6780" r="1270" b="23605"/>
          <a:stretch/>
        </p:blipFill>
        <p:spPr>
          <a:xfrm>
            <a:off x="3006621" y="2102337"/>
            <a:ext cx="3948881" cy="36612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a:p>
        </p:txBody>
      </p:sp>
      <p:pic>
        <p:nvPicPr>
          <p:cNvPr id="189" name="Google Shape;189;p26" descr="A screenshot of a social media post&#10;&#10;Description automatically generated"/>
          <p:cNvPicPr preferRelativeResize="0">
            <a:picLocks noGrp="1"/>
          </p:cNvPicPr>
          <p:nvPr>
            <p:ph type="body" idx="1"/>
          </p:nvPr>
        </p:nvPicPr>
        <p:blipFill rotWithShape="1">
          <a:blip r:embed="rId3">
            <a:alphaModFix/>
          </a:blip>
          <a:srcRect/>
          <a:stretch/>
        </p:blipFill>
        <p:spPr>
          <a:xfrm>
            <a:off x="811256" y="2156661"/>
            <a:ext cx="6144246" cy="3386890"/>
          </a:xfrm>
          <a:prstGeom prst="rect">
            <a:avLst/>
          </a:prstGeom>
          <a:noFill/>
          <a:ln>
            <a:noFill/>
          </a:ln>
        </p:spPr>
      </p:pic>
      <p:pic>
        <p:nvPicPr>
          <p:cNvPr id="190" name="Google Shape;190;p26" descr="page11image911190832"/>
          <p:cNvPicPr preferRelativeResize="0"/>
          <p:nvPr/>
        </p:nvPicPr>
        <p:blipFill rotWithShape="1">
          <a:blip r:embed="rId4">
            <a:alphaModFix/>
          </a:blip>
          <a:srcRect/>
          <a:stretch/>
        </p:blipFill>
        <p:spPr>
          <a:xfrm>
            <a:off x="0" y="857250"/>
            <a:ext cx="457200" cy="19050"/>
          </a:xfrm>
          <a:prstGeom prst="rect">
            <a:avLst/>
          </a:prstGeom>
          <a:noFill/>
          <a:ln>
            <a:noFill/>
          </a:ln>
        </p:spPr>
      </p:pic>
      <p:pic>
        <p:nvPicPr>
          <p:cNvPr id="191" name="Google Shape;191;p26" descr="page11image911193712"/>
          <p:cNvPicPr preferRelativeResize="0"/>
          <p:nvPr/>
        </p:nvPicPr>
        <p:blipFill rotWithShape="1">
          <a:blip r:embed="rId5">
            <a:alphaModFix/>
          </a:blip>
          <a:srcRect/>
          <a:stretch/>
        </p:blipFill>
        <p:spPr>
          <a:xfrm>
            <a:off x="0" y="857250"/>
            <a:ext cx="638175" cy="19050"/>
          </a:xfrm>
          <a:prstGeom prst="rect">
            <a:avLst/>
          </a:prstGeom>
          <a:noFill/>
          <a:ln>
            <a:noFill/>
          </a:ln>
        </p:spPr>
      </p:pic>
      <p:pic>
        <p:nvPicPr>
          <p:cNvPr id="192" name="Google Shape;192;p26" descr="page11image911196112"/>
          <p:cNvPicPr preferRelativeResize="0"/>
          <p:nvPr/>
        </p:nvPicPr>
        <p:blipFill rotWithShape="1">
          <a:blip r:embed="rId6">
            <a:alphaModFix/>
          </a:blip>
          <a:srcRect/>
          <a:stretch/>
        </p:blipFill>
        <p:spPr>
          <a:xfrm>
            <a:off x="0" y="857250"/>
            <a:ext cx="476250" cy="19050"/>
          </a:xfrm>
          <a:prstGeom prst="rect">
            <a:avLst/>
          </a:prstGeom>
          <a:noFill/>
          <a:ln>
            <a:noFill/>
          </a:ln>
        </p:spPr>
      </p:pic>
      <p:pic>
        <p:nvPicPr>
          <p:cNvPr id="193" name="Google Shape;193;p26" descr="page11image911198512"/>
          <p:cNvPicPr preferRelativeResize="0"/>
          <p:nvPr/>
        </p:nvPicPr>
        <p:blipFill rotWithShape="1">
          <a:blip r:embed="rId7">
            <a:alphaModFix/>
          </a:blip>
          <a:srcRect/>
          <a:stretch/>
        </p:blipFill>
        <p:spPr>
          <a:xfrm>
            <a:off x="0" y="857250"/>
            <a:ext cx="438150" cy="19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a:p>
        </p:txBody>
      </p:sp>
      <p:sp>
        <p:nvSpPr>
          <p:cNvPr id="200" name="Google Shape;200;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Collateral history from wife</a:t>
            </a:r>
            <a:endParaRPr/>
          </a:p>
          <a:p>
            <a:pPr marL="514350" lvl="1" indent="-171450" algn="l" rtl="0">
              <a:lnSpc>
                <a:spcPct val="90000"/>
              </a:lnSpc>
              <a:spcBef>
                <a:spcPts val="375"/>
              </a:spcBef>
              <a:spcAft>
                <a:spcPts val="0"/>
              </a:spcAft>
              <a:buClr>
                <a:schemeClr val="dk1"/>
              </a:buClr>
              <a:buSzPts val="1800"/>
              <a:buChar char="•"/>
            </a:pPr>
            <a:r>
              <a:rPr lang="en-US"/>
              <a:t>Not been his usual self for the last few months</a:t>
            </a:r>
            <a:endParaRPr/>
          </a:p>
          <a:p>
            <a:pPr marL="514350" lvl="1" indent="-171450" algn="l" rtl="0">
              <a:lnSpc>
                <a:spcPct val="90000"/>
              </a:lnSpc>
              <a:spcBef>
                <a:spcPts val="375"/>
              </a:spcBef>
              <a:spcAft>
                <a:spcPts val="0"/>
              </a:spcAft>
              <a:buClr>
                <a:schemeClr val="dk1"/>
              </a:buClr>
              <a:buSzPts val="1800"/>
              <a:buChar char="•"/>
            </a:pPr>
            <a:r>
              <a:rPr lang="en-US"/>
              <a:t>Fatigue</a:t>
            </a:r>
            <a:endParaRPr/>
          </a:p>
          <a:p>
            <a:pPr marL="514350" lvl="1" indent="-171450" algn="l" rtl="0">
              <a:lnSpc>
                <a:spcPct val="90000"/>
              </a:lnSpc>
              <a:spcBef>
                <a:spcPts val="375"/>
              </a:spcBef>
              <a:spcAft>
                <a:spcPts val="0"/>
              </a:spcAft>
              <a:buClr>
                <a:schemeClr val="dk1"/>
              </a:buClr>
              <a:buSzPts val="1800"/>
              <a:buChar char="•"/>
            </a:pPr>
            <a:r>
              <a:rPr lang="en-US"/>
              <a:t>Confusion has been a problem for last 2 weeks</a:t>
            </a:r>
            <a:endParaRPr/>
          </a:p>
          <a:p>
            <a:pPr marL="514350" lvl="1" indent="-171450" algn="l" rtl="0">
              <a:lnSpc>
                <a:spcPct val="90000"/>
              </a:lnSpc>
              <a:spcBef>
                <a:spcPts val="375"/>
              </a:spcBef>
              <a:spcAft>
                <a:spcPts val="0"/>
              </a:spcAft>
              <a:buClr>
                <a:schemeClr val="dk1"/>
              </a:buClr>
              <a:buSzPts val="1800"/>
              <a:buChar char="•"/>
            </a:pPr>
            <a:r>
              <a:rPr lang="en-US"/>
              <a:t>Complained of some back pain recently</a:t>
            </a:r>
            <a:endParaRPr/>
          </a:p>
          <a:p>
            <a:pPr marL="514350" lvl="1" indent="-171450" algn="l" rtl="0">
              <a:lnSpc>
                <a:spcPct val="90000"/>
              </a:lnSpc>
              <a:spcBef>
                <a:spcPts val="375"/>
              </a:spcBef>
              <a:spcAft>
                <a:spcPts val="0"/>
              </a:spcAft>
              <a:buClr>
                <a:schemeClr val="dk1"/>
              </a:buClr>
              <a:buSzPts val="1800"/>
              <a:buChar char="•"/>
            </a:pPr>
            <a:r>
              <a:rPr lang="en-US"/>
              <a:t>Not been opening his bowels as regularly</a:t>
            </a:r>
            <a:endParaRPr/>
          </a:p>
          <a:p>
            <a:pPr marL="514350" lvl="1" indent="-171450" algn="l" rtl="0">
              <a:lnSpc>
                <a:spcPct val="90000"/>
              </a:lnSpc>
              <a:spcBef>
                <a:spcPts val="375"/>
              </a:spcBef>
              <a:spcAft>
                <a:spcPts val="0"/>
              </a:spcAft>
              <a:buClr>
                <a:schemeClr val="dk1"/>
              </a:buClr>
              <a:buSzPts val="1800"/>
              <a:buChar char="•"/>
            </a:pPr>
            <a:r>
              <a:rPr lang="en-US"/>
              <a:t>Possibly increased urinary frequency</a:t>
            </a:r>
            <a:endParaRPr/>
          </a:p>
          <a:p>
            <a:pPr marL="514350" lvl="1" indent="-171450" algn="l" rtl="0">
              <a:lnSpc>
                <a:spcPct val="90000"/>
              </a:lnSpc>
              <a:spcBef>
                <a:spcPts val="375"/>
              </a:spcBef>
              <a:spcAft>
                <a:spcPts val="0"/>
              </a:spcAft>
              <a:buClr>
                <a:schemeClr val="dk1"/>
              </a:buClr>
              <a:buSzPts val="1800"/>
              <a:buChar char="•"/>
            </a:pPr>
            <a:r>
              <a:rPr lang="en-US"/>
              <a:t>Not eating as well</a:t>
            </a:r>
            <a:endParaRPr/>
          </a:p>
          <a:p>
            <a:pPr marL="514350" lvl="1" indent="-171450" algn="l" rtl="0">
              <a:lnSpc>
                <a:spcPct val="90000"/>
              </a:lnSpc>
              <a:spcBef>
                <a:spcPts val="375"/>
              </a:spcBef>
              <a:spcAft>
                <a:spcPts val="0"/>
              </a:spcAft>
              <a:buClr>
                <a:schemeClr val="dk1"/>
              </a:buClr>
              <a:buSzPts val="1800"/>
              <a:buChar char="•"/>
            </a:pPr>
            <a:r>
              <a:rPr lang="en-US"/>
              <a:t>Usually very independent</a:t>
            </a:r>
            <a:endParaRPr/>
          </a:p>
          <a:p>
            <a:pPr marL="514350" lvl="1" indent="-57150" algn="l" rtl="0">
              <a:lnSpc>
                <a:spcPct val="90000"/>
              </a:lnSpc>
              <a:spcBef>
                <a:spcPts val="375"/>
              </a:spcBef>
              <a:spcAft>
                <a:spcPts val="0"/>
              </a:spcAft>
              <a:buClr>
                <a:schemeClr val="dk1"/>
              </a:buClr>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8" descr="A picture containing standing, court, holding, person&#10;&#10;Description automatically generated"/>
          <p:cNvPicPr preferRelativeResize="0"/>
          <p:nvPr/>
        </p:nvPicPr>
        <p:blipFill rotWithShape="1">
          <a:blip r:embed="rId3">
            <a:alphaModFix/>
          </a:blip>
          <a:srcRect/>
          <a:stretch/>
        </p:blipFill>
        <p:spPr>
          <a:xfrm>
            <a:off x="1232859" y="1316114"/>
            <a:ext cx="6823910" cy="33943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9" descr="A picture containing film, cabbage, looking, standing&#10;&#10;Description automatically generated"/>
          <p:cNvPicPr preferRelativeResize="0"/>
          <p:nvPr/>
        </p:nvPicPr>
        <p:blipFill rotWithShape="1">
          <a:blip r:embed="rId3">
            <a:alphaModFix/>
          </a:blip>
          <a:srcRect/>
          <a:stretch/>
        </p:blipFill>
        <p:spPr>
          <a:xfrm>
            <a:off x="511889" y="1142726"/>
            <a:ext cx="4384964" cy="4384964"/>
          </a:xfrm>
          <a:prstGeom prst="rect">
            <a:avLst/>
          </a:prstGeom>
          <a:noFill/>
          <a:ln>
            <a:noFill/>
          </a:ln>
        </p:spPr>
      </p:pic>
      <p:sp>
        <p:nvSpPr>
          <p:cNvPr id="213" name="Google Shape;213;p29"/>
          <p:cNvSpPr txBox="1"/>
          <p:nvPr/>
        </p:nvSpPr>
        <p:spPr>
          <a:xfrm>
            <a:off x="421105" y="5816085"/>
            <a:ext cx="3896591" cy="2077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50">
                <a:solidFill>
                  <a:schemeClr val="dk1"/>
                </a:solidFill>
                <a:latin typeface="Times New Roman"/>
                <a:ea typeface="Times New Roman"/>
                <a:cs typeface="Times New Roman"/>
                <a:sym typeface="Times New Roman"/>
              </a:rPr>
              <a:t>Case courtesy of Dr Jeremy Jones, Radiopaedia.org, rID: 13647</a:t>
            </a:r>
            <a:endParaRPr/>
          </a:p>
        </p:txBody>
      </p:sp>
      <p:sp>
        <p:nvSpPr>
          <p:cNvPr id="214" name="Google Shape;214;p29"/>
          <p:cNvSpPr txBox="1"/>
          <p:nvPr/>
        </p:nvSpPr>
        <p:spPr>
          <a:xfrm>
            <a:off x="5223894" y="2285726"/>
            <a:ext cx="23379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Urinalysis: Negative</a:t>
            </a:r>
            <a:endParaRPr/>
          </a:p>
        </p:txBody>
      </p:sp>
      <p:sp>
        <p:nvSpPr>
          <p:cNvPr id="215" name="Google Shape;215;p29"/>
          <p:cNvSpPr txBox="1"/>
          <p:nvPr/>
        </p:nvSpPr>
        <p:spPr>
          <a:xfrm>
            <a:off x="5223893" y="3335208"/>
            <a:ext cx="185286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Blood glucose: 7.6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body" idx="1"/>
          </p:nvPr>
        </p:nvSpPr>
        <p:spPr>
          <a:xfrm>
            <a:off x="508001" y="1398671"/>
            <a:ext cx="6447501" cy="4391526"/>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015"/>
              <a:buNone/>
            </a:pPr>
            <a:r>
              <a:rPr lang="en-US" sz="2015"/>
              <a:t>Blood results</a:t>
            </a:r>
            <a:endParaRPr/>
          </a:p>
          <a:p>
            <a:pPr marL="0" lvl="0" indent="0" algn="l" rtl="0">
              <a:lnSpc>
                <a:spcPct val="70000"/>
              </a:lnSpc>
              <a:spcBef>
                <a:spcPts val="750"/>
              </a:spcBef>
              <a:spcAft>
                <a:spcPts val="0"/>
              </a:spcAft>
              <a:buClr>
                <a:schemeClr val="dk1"/>
              </a:buClr>
              <a:buSzPts val="1627"/>
              <a:buNone/>
            </a:pPr>
            <a:endParaRPr sz="1627"/>
          </a:p>
          <a:p>
            <a:pPr marL="171450" lvl="0" indent="-171450" algn="l" rtl="0">
              <a:lnSpc>
                <a:spcPct val="70000"/>
              </a:lnSpc>
              <a:spcBef>
                <a:spcPts val="750"/>
              </a:spcBef>
              <a:spcAft>
                <a:spcPts val="0"/>
              </a:spcAft>
              <a:buClr>
                <a:schemeClr val="dk1"/>
              </a:buClr>
              <a:buSzPts val="1627"/>
              <a:buChar char="•"/>
            </a:pPr>
            <a:r>
              <a:rPr lang="en-US" sz="1627"/>
              <a:t>Hb 			90 g/l 				(133-176 g/l) </a:t>
            </a:r>
            <a:endParaRPr/>
          </a:p>
          <a:p>
            <a:pPr marL="171450" lvl="0" indent="-171450" algn="l" rtl="0">
              <a:lnSpc>
                <a:spcPct val="70000"/>
              </a:lnSpc>
              <a:spcBef>
                <a:spcPts val="750"/>
              </a:spcBef>
              <a:spcAft>
                <a:spcPts val="0"/>
              </a:spcAft>
              <a:buClr>
                <a:schemeClr val="dk1"/>
              </a:buClr>
              <a:buSzPts val="1627"/>
              <a:buChar char="•"/>
            </a:pPr>
            <a:r>
              <a:rPr lang="en-US" sz="1627"/>
              <a:t>MCV 			92 fl				(82-98 fl)</a:t>
            </a:r>
            <a:endParaRPr/>
          </a:p>
          <a:p>
            <a:pPr marL="171450" lvl="0" indent="-171450" algn="l" rtl="0">
              <a:lnSpc>
                <a:spcPct val="70000"/>
              </a:lnSpc>
              <a:spcBef>
                <a:spcPts val="750"/>
              </a:spcBef>
              <a:spcAft>
                <a:spcPts val="0"/>
              </a:spcAft>
              <a:buClr>
                <a:schemeClr val="dk1"/>
              </a:buClr>
              <a:buSzPts val="1627"/>
              <a:buChar char="•"/>
            </a:pPr>
            <a:r>
              <a:rPr lang="en-US" sz="1627"/>
              <a:t>WCC			6.2 x10</a:t>
            </a:r>
            <a:r>
              <a:rPr lang="en-US" sz="1627" baseline="30000"/>
              <a:t>9</a:t>
            </a:r>
            <a:r>
              <a:rPr lang="en-US" sz="1627"/>
              <a:t>/l			(3.9-11.1 x10</a:t>
            </a:r>
            <a:r>
              <a:rPr lang="en-US" sz="1627" baseline="30000"/>
              <a:t>9</a:t>
            </a:r>
            <a:r>
              <a:rPr lang="en-US" sz="1627"/>
              <a:t>/l)</a:t>
            </a:r>
            <a:endParaRPr/>
          </a:p>
          <a:p>
            <a:pPr marL="171450" lvl="0" indent="-171450" algn="l" rtl="0">
              <a:lnSpc>
                <a:spcPct val="70000"/>
              </a:lnSpc>
              <a:spcBef>
                <a:spcPts val="750"/>
              </a:spcBef>
              <a:spcAft>
                <a:spcPts val="0"/>
              </a:spcAft>
              <a:buClr>
                <a:schemeClr val="dk1"/>
              </a:buClr>
              <a:buSzPts val="1627"/>
              <a:buChar char="•"/>
            </a:pPr>
            <a:r>
              <a:rPr lang="en-US" sz="1627"/>
              <a:t>Platelets		224 x10</a:t>
            </a:r>
            <a:r>
              <a:rPr lang="en-US" sz="1627" baseline="30000"/>
              <a:t>9</a:t>
            </a:r>
            <a:r>
              <a:rPr lang="en-US" sz="1627"/>
              <a:t>/l			(150-400 x10</a:t>
            </a:r>
            <a:r>
              <a:rPr lang="en-US" sz="1627" baseline="30000"/>
              <a:t>9</a:t>
            </a:r>
            <a:r>
              <a:rPr lang="en-US" sz="1627"/>
              <a:t>/l)</a:t>
            </a:r>
            <a:endParaRPr/>
          </a:p>
          <a:p>
            <a:pPr marL="171450" lvl="0" indent="-68135" algn="l" rtl="0">
              <a:lnSpc>
                <a:spcPct val="70000"/>
              </a:lnSpc>
              <a:spcBef>
                <a:spcPts val="750"/>
              </a:spcBef>
              <a:spcAft>
                <a:spcPts val="0"/>
              </a:spcAft>
              <a:buClr>
                <a:schemeClr val="dk1"/>
              </a:buClr>
              <a:buSzPts val="1627"/>
              <a:buNone/>
            </a:pPr>
            <a:endParaRPr sz="1627"/>
          </a:p>
          <a:p>
            <a:pPr marL="171450" lvl="0" indent="-171450" algn="l" rtl="0">
              <a:lnSpc>
                <a:spcPct val="70000"/>
              </a:lnSpc>
              <a:spcBef>
                <a:spcPts val="750"/>
              </a:spcBef>
              <a:spcAft>
                <a:spcPts val="0"/>
              </a:spcAft>
              <a:buClr>
                <a:schemeClr val="dk1"/>
              </a:buClr>
              <a:buSzPts val="1627"/>
              <a:buChar char="•"/>
            </a:pPr>
            <a:r>
              <a:rPr lang="en-US" sz="1627"/>
              <a:t>Urea			12.1 mmol/l			(2.5-6.7 mmol/l)</a:t>
            </a:r>
            <a:endParaRPr/>
          </a:p>
          <a:p>
            <a:pPr marL="171450" lvl="0" indent="-171450" algn="l" rtl="0">
              <a:lnSpc>
                <a:spcPct val="70000"/>
              </a:lnSpc>
              <a:spcBef>
                <a:spcPts val="750"/>
              </a:spcBef>
              <a:spcAft>
                <a:spcPts val="0"/>
              </a:spcAft>
              <a:buClr>
                <a:schemeClr val="dk1"/>
              </a:buClr>
              <a:buSzPts val="1627"/>
              <a:buChar char="•"/>
            </a:pPr>
            <a:r>
              <a:rPr lang="en-US" sz="1627"/>
              <a:t>Sodium		140 mmol/l			(135-145 mmol/l)</a:t>
            </a:r>
            <a:endParaRPr/>
          </a:p>
          <a:p>
            <a:pPr marL="171450" lvl="0" indent="-171450" algn="l" rtl="0">
              <a:lnSpc>
                <a:spcPct val="70000"/>
              </a:lnSpc>
              <a:spcBef>
                <a:spcPts val="750"/>
              </a:spcBef>
              <a:spcAft>
                <a:spcPts val="0"/>
              </a:spcAft>
              <a:buClr>
                <a:schemeClr val="dk1"/>
              </a:buClr>
              <a:buSzPts val="1627"/>
              <a:buChar char="•"/>
            </a:pPr>
            <a:r>
              <a:rPr lang="en-US" sz="1627"/>
              <a:t>Potassium 		5.1 mmol/l			(3.5-5.0 mmol/l)</a:t>
            </a:r>
            <a:endParaRPr/>
          </a:p>
          <a:p>
            <a:pPr marL="171450" lvl="0" indent="-171450" algn="l" rtl="0">
              <a:lnSpc>
                <a:spcPct val="70000"/>
              </a:lnSpc>
              <a:spcBef>
                <a:spcPts val="750"/>
              </a:spcBef>
              <a:spcAft>
                <a:spcPts val="0"/>
              </a:spcAft>
              <a:buClr>
                <a:schemeClr val="dk1"/>
              </a:buClr>
              <a:buSzPts val="1627"/>
              <a:buChar char="•"/>
            </a:pPr>
            <a:r>
              <a:rPr lang="en-US" sz="1627"/>
              <a:t>Creatinine		226 μmol/l			(46-90 μmol/l)</a:t>
            </a:r>
            <a:endParaRPr/>
          </a:p>
          <a:p>
            <a:pPr marL="171450" lvl="0" indent="-171450" algn="l" rtl="0">
              <a:lnSpc>
                <a:spcPct val="70000"/>
              </a:lnSpc>
              <a:spcBef>
                <a:spcPts val="750"/>
              </a:spcBef>
              <a:spcAft>
                <a:spcPts val="0"/>
              </a:spcAft>
              <a:buClr>
                <a:schemeClr val="dk1"/>
              </a:buClr>
              <a:buSzPts val="1627"/>
              <a:buChar char="•"/>
            </a:pPr>
            <a:r>
              <a:rPr lang="en-US" sz="1627"/>
              <a:t>eGFR			32</a:t>
            </a:r>
            <a:endParaRPr sz="1627"/>
          </a:p>
          <a:p>
            <a:pPr marL="171450" lvl="0" indent="-68135" algn="l" rtl="0">
              <a:lnSpc>
                <a:spcPct val="70000"/>
              </a:lnSpc>
              <a:spcBef>
                <a:spcPts val="750"/>
              </a:spcBef>
              <a:spcAft>
                <a:spcPts val="0"/>
              </a:spcAft>
              <a:buClr>
                <a:schemeClr val="dk1"/>
              </a:buClr>
              <a:buSzPts val="1627"/>
              <a:buNone/>
            </a:pPr>
            <a:endParaRPr sz="1627"/>
          </a:p>
          <a:p>
            <a:pPr marL="171450" lvl="0" indent="-171450" algn="l" rtl="0">
              <a:lnSpc>
                <a:spcPct val="70000"/>
              </a:lnSpc>
              <a:spcBef>
                <a:spcPts val="750"/>
              </a:spcBef>
              <a:spcAft>
                <a:spcPts val="0"/>
              </a:spcAft>
              <a:buClr>
                <a:schemeClr val="dk1"/>
              </a:buClr>
              <a:buSzPts val="1627"/>
              <a:buChar char="•"/>
            </a:pPr>
            <a:r>
              <a:rPr lang="en-US" sz="1627"/>
              <a:t>Adj Calcium		3.02				(2.2-2.65 mmol/l)</a:t>
            </a:r>
            <a:endParaRPr/>
          </a:p>
          <a:p>
            <a:pPr marL="171450" lvl="0" indent="-171450" algn="l" rtl="0">
              <a:lnSpc>
                <a:spcPct val="70000"/>
              </a:lnSpc>
              <a:spcBef>
                <a:spcPts val="750"/>
              </a:spcBef>
              <a:spcAft>
                <a:spcPts val="0"/>
              </a:spcAft>
              <a:buClr>
                <a:schemeClr val="dk1"/>
              </a:buClr>
              <a:buSzPts val="1627"/>
              <a:buChar char="•"/>
            </a:pPr>
            <a:r>
              <a:rPr lang="en-US" sz="1627"/>
              <a:t>Albumin		32				(35-55 g/l)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body" idx="1"/>
          </p:nvPr>
        </p:nvSpPr>
        <p:spPr>
          <a:xfrm>
            <a:off x="532064" y="1721196"/>
            <a:ext cx="6447501" cy="395583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What would your differential diagnosis be now?</a:t>
            </a:r>
            <a:endParaRPr/>
          </a:p>
          <a:p>
            <a:pPr marL="514350" lvl="1" indent="-171450" algn="l" rtl="0">
              <a:lnSpc>
                <a:spcPct val="90000"/>
              </a:lnSpc>
              <a:spcBef>
                <a:spcPts val="375"/>
              </a:spcBef>
              <a:spcAft>
                <a:spcPts val="0"/>
              </a:spcAft>
              <a:buClr>
                <a:schemeClr val="dk1"/>
              </a:buClr>
              <a:buSzPts val="1800"/>
              <a:buChar char="•"/>
            </a:pPr>
            <a:r>
              <a:rPr lang="en-US"/>
              <a:t>Hypercalcaemia</a:t>
            </a:r>
            <a:endParaRPr/>
          </a:p>
          <a:p>
            <a:pPr marL="514350" lvl="1" indent="-171450" algn="l" rtl="0">
              <a:lnSpc>
                <a:spcPct val="90000"/>
              </a:lnSpc>
              <a:spcBef>
                <a:spcPts val="375"/>
              </a:spcBef>
              <a:spcAft>
                <a:spcPts val="0"/>
              </a:spcAft>
              <a:buClr>
                <a:schemeClr val="dk1"/>
              </a:buClr>
              <a:buSzPts val="1800"/>
              <a:buChar char="•"/>
            </a:pPr>
            <a:r>
              <a:rPr lang="en-US"/>
              <a:t>Constipation</a:t>
            </a:r>
            <a:endParaRPr/>
          </a:p>
          <a:p>
            <a:pPr marL="514350" lvl="1" indent="-171450" algn="l" rtl="0">
              <a:lnSpc>
                <a:spcPct val="90000"/>
              </a:lnSpc>
              <a:spcBef>
                <a:spcPts val="375"/>
              </a:spcBef>
              <a:spcAft>
                <a:spcPts val="0"/>
              </a:spcAft>
              <a:buClr>
                <a:schemeClr val="dk1"/>
              </a:buClr>
              <a:buSzPts val="1800"/>
              <a:buChar char="•"/>
            </a:pPr>
            <a:r>
              <a:rPr lang="en-US"/>
              <a:t>Pain from ?vertebral fracture</a:t>
            </a:r>
            <a:endParaRPr/>
          </a:p>
          <a:p>
            <a:pPr marL="514350" lvl="1" indent="-171450" algn="l" rtl="0">
              <a:lnSpc>
                <a:spcPct val="90000"/>
              </a:lnSpc>
              <a:spcBef>
                <a:spcPts val="375"/>
              </a:spcBef>
              <a:spcAft>
                <a:spcPts val="0"/>
              </a:spcAft>
              <a:buClr>
                <a:schemeClr val="dk1"/>
              </a:buClr>
              <a:buSzPts val="1800"/>
              <a:buChar char="•"/>
            </a:pPr>
            <a:r>
              <a:rPr lang="en-US"/>
              <a:t>Adverse effects of medications</a:t>
            </a:r>
            <a:endParaRPr/>
          </a:p>
          <a:p>
            <a:pPr marL="342900" lvl="1" indent="0" algn="l" rtl="0">
              <a:lnSpc>
                <a:spcPct val="90000"/>
              </a:lnSpc>
              <a:spcBef>
                <a:spcPts val="375"/>
              </a:spcBef>
              <a:spcAft>
                <a:spcPts val="0"/>
              </a:spcAft>
              <a:buClr>
                <a:schemeClr val="dk1"/>
              </a:buClr>
              <a:buSzPts val="1800"/>
              <a:buNone/>
            </a:pPr>
            <a:endParaRPr/>
          </a:p>
          <a:p>
            <a:pPr marL="0" lvl="0" indent="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What additional investigations would you like to do?</a:t>
            </a:r>
            <a:endParaRPr/>
          </a:p>
          <a:p>
            <a:pPr marL="514350" lvl="1" indent="-171450" algn="l" rtl="0">
              <a:lnSpc>
                <a:spcPct val="90000"/>
              </a:lnSpc>
              <a:spcBef>
                <a:spcPts val="375"/>
              </a:spcBef>
              <a:spcAft>
                <a:spcPts val="0"/>
              </a:spcAft>
              <a:buClr>
                <a:schemeClr val="dk1"/>
              </a:buClr>
              <a:buSzPts val="1800"/>
              <a:buChar char="•"/>
            </a:pPr>
            <a:r>
              <a:rPr lang="en-US"/>
              <a:t>Lumbar spine X ray</a:t>
            </a:r>
            <a:endParaRPr/>
          </a:p>
          <a:p>
            <a:pPr marL="514350" lvl="1" indent="-171450" algn="l" rtl="0">
              <a:lnSpc>
                <a:spcPct val="90000"/>
              </a:lnSpc>
              <a:spcBef>
                <a:spcPts val="375"/>
              </a:spcBef>
              <a:spcAft>
                <a:spcPts val="0"/>
              </a:spcAft>
              <a:buClr>
                <a:schemeClr val="dk1"/>
              </a:buClr>
              <a:buSzPts val="1800"/>
              <a:buChar char="•"/>
            </a:pPr>
            <a:r>
              <a:rPr lang="en-US"/>
              <a:t>Serum protein electrophoresis</a:t>
            </a:r>
            <a:endParaRPr/>
          </a:p>
          <a:p>
            <a:pPr marL="514350" lvl="1" indent="-171450" algn="l" rtl="0">
              <a:lnSpc>
                <a:spcPct val="90000"/>
              </a:lnSpc>
              <a:spcBef>
                <a:spcPts val="375"/>
              </a:spcBef>
              <a:spcAft>
                <a:spcPts val="0"/>
              </a:spcAft>
              <a:buClr>
                <a:schemeClr val="dk1"/>
              </a:buClr>
              <a:buSzPts val="1800"/>
              <a:buChar char="•"/>
            </a:pPr>
            <a:r>
              <a:rPr lang="en-US"/>
              <a:t>Bence Jones proteins</a:t>
            </a:r>
            <a:endParaRPr/>
          </a:p>
          <a:p>
            <a:pPr marL="514350" lvl="1" indent="-171450" algn="l" rtl="0">
              <a:lnSpc>
                <a:spcPct val="90000"/>
              </a:lnSpc>
              <a:spcBef>
                <a:spcPts val="375"/>
              </a:spcBef>
              <a:spcAft>
                <a:spcPts val="0"/>
              </a:spcAft>
              <a:buClr>
                <a:schemeClr val="dk1"/>
              </a:buClr>
              <a:buSzPts val="1800"/>
              <a:buChar char="•"/>
            </a:pPr>
            <a:r>
              <a:rPr lang="en-US"/>
              <a:t>Serum free light chains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Disclaimer*</a:t>
            </a:r>
            <a:endParaRPr/>
          </a:p>
        </p:txBody>
      </p:sp>
      <p:sp>
        <p:nvSpPr>
          <p:cNvPr id="89" name="Google Shape;89;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Please note that QUACK is a regional teaching programme operating across GG&amp;C, Lanarkshire and Ayrshire &amp; Arran. </a:t>
            </a:r>
            <a:endParaRPr/>
          </a:p>
          <a:p>
            <a:pPr marL="171450" lvl="0" indent="-3810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This presentation outlines general management, though local variances e.g. antibiotic prescription may vary slightly depending on your local trust</a:t>
            </a:r>
            <a:endParaRPr/>
          </a:p>
          <a:p>
            <a:pPr marL="171450" lvl="0" indent="-3810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Remember to check your local guidelines</a:t>
            </a:r>
            <a:endParaRPr/>
          </a:p>
          <a:p>
            <a:pPr marL="171450" lvl="0" indent="-38100" algn="l" rtl="0">
              <a:lnSpc>
                <a:spcPct val="90000"/>
              </a:lnSpc>
              <a:spcBef>
                <a:spcPts val="750"/>
              </a:spcBef>
              <a:spcAft>
                <a:spcPts val="0"/>
              </a:spcAft>
              <a:buClr>
                <a:schemeClr val="dk1"/>
              </a:buClr>
              <a:buSzPts val="21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32"/>
          <p:cNvGrpSpPr/>
          <p:nvPr/>
        </p:nvGrpSpPr>
        <p:grpSpPr>
          <a:xfrm>
            <a:off x="245446" y="874271"/>
            <a:ext cx="8301060" cy="5203181"/>
            <a:chOff x="327261" y="22694"/>
            <a:chExt cx="11068080" cy="6937575"/>
          </a:xfrm>
        </p:grpSpPr>
        <p:cxnSp>
          <p:nvCxnSpPr>
            <p:cNvPr id="234" name="Google Shape;234;p32"/>
            <p:cNvCxnSpPr/>
            <p:nvPr/>
          </p:nvCxnSpPr>
          <p:spPr>
            <a:xfrm>
              <a:off x="3991458" y="5065279"/>
              <a:ext cx="1643163" cy="296450"/>
            </a:xfrm>
            <a:prstGeom prst="straightConnector1">
              <a:avLst/>
            </a:prstGeom>
            <a:noFill/>
            <a:ln w="38100" cap="flat" cmpd="sng">
              <a:solidFill>
                <a:schemeClr val="dk1"/>
              </a:solidFill>
              <a:prstDash val="solid"/>
              <a:miter lim="800000"/>
              <a:headEnd type="none" w="sm" len="sm"/>
              <a:tailEnd type="triangle" w="med" len="med"/>
            </a:ln>
          </p:spPr>
        </p:cxnSp>
        <p:cxnSp>
          <p:nvCxnSpPr>
            <p:cNvPr id="235" name="Google Shape;235;p32"/>
            <p:cNvCxnSpPr/>
            <p:nvPr/>
          </p:nvCxnSpPr>
          <p:spPr>
            <a:xfrm>
              <a:off x="3973645" y="5344867"/>
              <a:ext cx="1608307" cy="784433"/>
            </a:xfrm>
            <a:prstGeom prst="straightConnector1">
              <a:avLst/>
            </a:prstGeom>
            <a:noFill/>
            <a:ln w="38100" cap="flat" cmpd="sng">
              <a:solidFill>
                <a:schemeClr val="dk1"/>
              </a:solidFill>
              <a:prstDash val="solid"/>
              <a:miter lim="800000"/>
              <a:headEnd type="none" w="sm" len="sm"/>
              <a:tailEnd type="triangle" w="med" len="med"/>
            </a:ln>
          </p:spPr>
        </p:cxnSp>
        <p:grpSp>
          <p:nvGrpSpPr>
            <p:cNvPr id="236" name="Google Shape;236;p32"/>
            <p:cNvGrpSpPr/>
            <p:nvPr/>
          </p:nvGrpSpPr>
          <p:grpSpPr>
            <a:xfrm>
              <a:off x="464394" y="3092757"/>
              <a:ext cx="1050346" cy="969800"/>
              <a:chOff x="838200" y="3135086"/>
              <a:chExt cx="1186543" cy="1094014"/>
            </a:xfrm>
          </p:grpSpPr>
          <p:sp>
            <p:nvSpPr>
              <p:cNvPr id="237" name="Google Shape;237;p32"/>
              <p:cNvSpPr/>
              <p:nvPr/>
            </p:nvSpPr>
            <p:spPr>
              <a:xfrm>
                <a:off x="838200" y="3135086"/>
                <a:ext cx="1186543" cy="1094014"/>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38" name="Google Shape;238;p32"/>
              <p:cNvSpPr/>
              <p:nvPr/>
            </p:nvSpPr>
            <p:spPr>
              <a:xfrm>
                <a:off x="952503" y="3363686"/>
                <a:ext cx="718457" cy="6368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cxnSp>
          <p:nvCxnSpPr>
            <p:cNvPr id="239" name="Google Shape;239;p32"/>
            <p:cNvCxnSpPr/>
            <p:nvPr/>
          </p:nvCxnSpPr>
          <p:spPr>
            <a:xfrm>
              <a:off x="1414172" y="4222116"/>
              <a:ext cx="1461606" cy="633557"/>
            </a:xfrm>
            <a:prstGeom prst="straightConnector1">
              <a:avLst/>
            </a:prstGeom>
            <a:noFill/>
            <a:ln w="38100" cap="flat" cmpd="sng">
              <a:solidFill>
                <a:schemeClr val="dk1"/>
              </a:solidFill>
              <a:prstDash val="solid"/>
              <a:miter lim="800000"/>
              <a:headEnd type="none" w="sm" len="sm"/>
              <a:tailEnd type="triangle" w="med" len="med"/>
            </a:ln>
          </p:spPr>
        </p:cxnSp>
        <p:grpSp>
          <p:nvGrpSpPr>
            <p:cNvPr id="240" name="Google Shape;240;p32"/>
            <p:cNvGrpSpPr/>
            <p:nvPr/>
          </p:nvGrpSpPr>
          <p:grpSpPr>
            <a:xfrm>
              <a:off x="3001846" y="4639780"/>
              <a:ext cx="909471" cy="768157"/>
              <a:chOff x="3782783" y="3135086"/>
              <a:chExt cx="1050474" cy="1028700"/>
            </a:xfrm>
          </p:grpSpPr>
          <p:sp>
            <p:nvSpPr>
              <p:cNvPr id="241" name="Google Shape;241;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42" name="Google Shape;242;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grpSp>
          <p:nvGrpSpPr>
            <p:cNvPr id="243" name="Google Shape;243;p32"/>
            <p:cNvGrpSpPr/>
            <p:nvPr/>
          </p:nvGrpSpPr>
          <p:grpSpPr>
            <a:xfrm>
              <a:off x="5750468" y="5923576"/>
              <a:ext cx="868725" cy="763627"/>
              <a:chOff x="3782783" y="3135086"/>
              <a:chExt cx="1050474" cy="1028700"/>
            </a:xfrm>
          </p:grpSpPr>
          <p:sp>
            <p:nvSpPr>
              <p:cNvPr id="244" name="Google Shape;244;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45" name="Google Shape;245;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grpSp>
          <p:nvGrpSpPr>
            <p:cNvPr id="246" name="Google Shape;246;p32"/>
            <p:cNvGrpSpPr/>
            <p:nvPr/>
          </p:nvGrpSpPr>
          <p:grpSpPr>
            <a:xfrm>
              <a:off x="5790804" y="5007608"/>
              <a:ext cx="762897" cy="708242"/>
              <a:chOff x="3782783" y="3135086"/>
              <a:chExt cx="1050474" cy="1028700"/>
            </a:xfrm>
          </p:grpSpPr>
          <p:sp>
            <p:nvSpPr>
              <p:cNvPr id="247" name="Google Shape;247;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48" name="Google Shape;248;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sp>
          <p:nvSpPr>
            <p:cNvPr id="249" name="Google Shape;249;p32"/>
            <p:cNvSpPr txBox="1"/>
            <p:nvPr/>
          </p:nvSpPr>
          <p:spPr>
            <a:xfrm>
              <a:off x="327261" y="4133696"/>
              <a:ext cx="1807028"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Stem cell</a:t>
              </a:r>
              <a:endParaRPr/>
            </a:p>
          </p:txBody>
        </p:sp>
        <p:sp>
          <p:nvSpPr>
            <p:cNvPr id="250" name="Google Shape;250;p32"/>
            <p:cNvSpPr txBox="1"/>
            <p:nvPr/>
          </p:nvSpPr>
          <p:spPr>
            <a:xfrm>
              <a:off x="3641812" y="5687525"/>
              <a:ext cx="1695447"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Lymphoid precursors</a:t>
              </a:r>
              <a:endParaRPr/>
            </a:p>
          </p:txBody>
        </p:sp>
        <p:grpSp>
          <p:nvGrpSpPr>
            <p:cNvPr id="251" name="Google Shape;251;p32"/>
            <p:cNvGrpSpPr/>
            <p:nvPr/>
          </p:nvGrpSpPr>
          <p:grpSpPr>
            <a:xfrm>
              <a:off x="8117598" y="5101190"/>
              <a:ext cx="506661" cy="597026"/>
              <a:chOff x="3782783" y="3135086"/>
              <a:chExt cx="1050474" cy="1028700"/>
            </a:xfrm>
          </p:grpSpPr>
          <p:sp>
            <p:nvSpPr>
              <p:cNvPr id="252" name="Google Shape;252;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53" name="Google Shape;253;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cxnSp>
          <p:nvCxnSpPr>
            <p:cNvPr id="254" name="Google Shape;254;p32"/>
            <p:cNvCxnSpPr/>
            <p:nvPr/>
          </p:nvCxnSpPr>
          <p:spPr>
            <a:xfrm>
              <a:off x="6848584" y="5407937"/>
              <a:ext cx="1012371" cy="0"/>
            </a:xfrm>
            <a:prstGeom prst="straightConnector1">
              <a:avLst/>
            </a:prstGeom>
            <a:noFill/>
            <a:ln w="38100" cap="flat" cmpd="sng">
              <a:solidFill>
                <a:schemeClr val="dk1"/>
              </a:solidFill>
              <a:prstDash val="solid"/>
              <a:miter lim="800000"/>
              <a:headEnd type="none" w="sm" len="sm"/>
              <a:tailEnd type="triangle" w="med" len="med"/>
            </a:ln>
          </p:spPr>
        </p:cxnSp>
        <p:cxnSp>
          <p:nvCxnSpPr>
            <p:cNvPr id="255" name="Google Shape;255;p32"/>
            <p:cNvCxnSpPr/>
            <p:nvPr/>
          </p:nvCxnSpPr>
          <p:spPr>
            <a:xfrm>
              <a:off x="6864991" y="6349359"/>
              <a:ext cx="1012371" cy="0"/>
            </a:xfrm>
            <a:prstGeom prst="straightConnector1">
              <a:avLst/>
            </a:prstGeom>
            <a:noFill/>
            <a:ln w="38100" cap="flat" cmpd="sng">
              <a:solidFill>
                <a:schemeClr val="dk1"/>
              </a:solidFill>
              <a:prstDash val="solid"/>
              <a:miter lim="800000"/>
              <a:headEnd type="none" w="sm" len="sm"/>
              <a:tailEnd type="triangle" w="med" len="med"/>
            </a:ln>
          </p:spPr>
        </p:cxnSp>
        <p:grpSp>
          <p:nvGrpSpPr>
            <p:cNvPr id="256" name="Google Shape;256;p32"/>
            <p:cNvGrpSpPr/>
            <p:nvPr/>
          </p:nvGrpSpPr>
          <p:grpSpPr>
            <a:xfrm>
              <a:off x="8164261" y="6083635"/>
              <a:ext cx="543061" cy="531449"/>
              <a:chOff x="3782783" y="3135086"/>
              <a:chExt cx="1050474" cy="1028700"/>
            </a:xfrm>
          </p:grpSpPr>
          <p:sp>
            <p:nvSpPr>
              <p:cNvPr id="257" name="Google Shape;257;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58" name="Google Shape;258;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sp>
          <p:nvSpPr>
            <p:cNvPr id="259" name="Google Shape;259;p32"/>
            <p:cNvSpPr txBox="1"/>
            <p:nvPr/>
          </p:nvSpPr>
          <p:spPr>
            <a:xfrm>
              <a:off x="7957790" y="5721249"/>
              <a:ext cx="1695447"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B lymphocytes</a:t>
              </a:r>
              <a:endParaRPr/>
            </a:p>
          </p:txBody>
        </p:sp>
        <p:sp>
          <p:nvSpPr>
            <p:cNvPr id="260" name="Google Shape;260;p32"/>
            <p:cNvSpPr txBox="1"/>
            <p:nvPr/>
          </p:nvSpPr>
          <p:spPr>
            <a:xfrm>
              <a:off x="7899704" y="6560160"/>
              <a:ext cx="1695447"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T lymphocytes</a:t>
              </a:r>
              <a:endParaRPr/>
            </a:p>
          </p:txBody>
        </p:sp>
        <p:cxnSp>
          <p:nvCxnSpPr>
            <p:cNvPr id="261" name="Google Shape;261;p32"/>
            <p:cNvCxnSpPr/>
            <p:nvPr/>
          </p:nvCxnSpPr>
          <p:spPr>
            <a:xfrm>
              <a:off x="8771241" y="5407937"/>
              <a:ext cx="1012371" cy="0"/>
            </a:xfrm>
            <a:prstGeom prst="straightConnector1">
              <a:avLst/>
            </a:prstGeom>
            <a:noFill/>
            <a:ln w="38100" cap="flat" cmpd="sng">
              <a:solidFill>
                <a:schemeClr val="dk1"/>
              </a:solidFill>
              <a:prstDash val="solid"/>
              <a:miter lim="800000"/>
              <a:headEnd type="none" w="sm" len="sm"/>
              <a:tailEnd type="triangle" w="med" len="med"/>
            </a:ln>
          </p:spPr>
        </p:cxnSp>
        <p:grpSp>
          <p:nvGrpSpPr>
            <p:cNvPr id="262" name="Google Shape;262;p32"/>
            <p:cNvGrpSpPr/>
            <p:nvPr/>
          </p:nvGrpSpPr>
          <p:grpSpPr>
            <a:xfrm>
              <a:off x="10075911" y="5106379"/>
              <a:ext cx="762897" cy="609471"/>
              <a:chOff x="10520146" y="3135086"/>
              <a:chExt cx="1530340" cy="1094014"/>
            </a:xfrm>
          </p:grpSpPr>
          <p:sp>
            <p:nvSpPr>
              <p:cNvPr id="263" name="Google Shape;263;p32"/>
              <p:cNvSpPr/>
              <p:nvPr/>
            </p:nvSpPr>
            <p:spPr>
              <a:xfrm>
                <a:off x="10520146" y="3135086"/>
                <a:ext cx="1530340" cy="1094014"/>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64" name="Google Shape;264;p32"/>
              <p:cNvSpPr/>
              <p:nvPr/>
            </p:nvSpPr>
            <p:spPr>
              <a:xfrm>
                <a:off x="10634449" y="3363686"/>
                <a:ext cx="718457" cy="6368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sp>
          <p:nvSpPr>
            <p:cNvPr id="265" name="Google Shape;265;p32"/>
            <p:cNvSpPr txBox="1"/>
            <p:nvPr/>
          </p:nvSpPr>
          <p:spPr>
            <a:xfrm>
              <a:off x="9878742" y="5759968"/>
              <a:ext cx="1516599"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Plasma cells</a:t>
              </a:r>
              <a:endParaRPr/>
            </a:p>
          </p:txBody>
        </p:sp>
        <p:cxnSp>
          <p:nvCxnSpPr>
            <p:cNvPr id="266" name="Google Shape;266;p32"/>
            <p:cNvCxnSpPr/>
            <p:nvPr/>
          </p:nvCxnSpPr>
          <p:spPr>
            <a:xfrm rot="10800000" flipH="1">
              <a:off x="1516554" y="2491877"/>
              <a:ext cx="1274917" cy="695928"/>
            </a:xfrm>
            <a:prstGeom prst="straightConnector1">
              <a:avLst/>
            </a:prstGeom>
            <a:noFill/>
            <a:ln w="38100" cap="flat" cmpd="sng">
              <a:solidFill>
                <a:schemeClr val="dk1"/>
              </a:solidFill>
              <a:prstDash val="solid"/>
              <a:miter lim="800000"/>
              <a:headEnd type="none" w="sm" len="sm"/>
              <a:tailEnd type="triangle" w="med" len="med"/>
            </a:ln>
          </p:spPr>
        </p:cxnSp>
        <p:grpSp>
          <p:nvGrpSpPr>
            <p:cNvPr id="267" name="Google Shape;267;p32"/>
            <p:cNvGrpSpPr/>
            <p:nvPr/>
          </p:nvGrpSpPr>
          <p:grpSpPr>
            <a:xfrm>
              <a:off x="2791471" y="1720215"/>
              <a:ext cx="961972" cy="849078"/>
              <a:chOff x="838200" y="3135086"/>
              <a:chExt cx="1186543" cy="1094014"/>
            </a:xfrm>
          </p:grpSpPr>
          <p:sp>
            <p:nvSpPr>
              <p:cNvPr id="268" name="Google Shape;268;p32"/>
              <p:cNvSpPr/>
              <p:nvPr/>
            </p:nvSpPr>
            <p:spPr>
              <a:xfrm>
                <a:off x="838200" y="3135086"/>
                <a:ext cx="1186543" cy="1094014"/>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69" name="Google Shape;269;p32"/>
              <p:cNvSpPr/>
              <p:nvPr/>
            </p:nvSpPr>
            <p:spPr>
              <a:xfrm>
                <a:off x="952503" y="3363686"/>
                <a:ext cx="718457" cy="6368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grpSp>
          <p:nvGrpSpPr>
            <p:cNvPr id="270" name="Google Shape;270;p32"/>
            <p:cNvGrpSpPr/>
            <p:nvPr/>
          </p:nvGrpSpPr>
          <p:grpSpPr>
            <a:xfrm>
              <a:off x="5478754" y="22694"/>
              <a:ext cx="678044" cy="607579"/>
              <a:chOff x="3782783" y="3135086"/>
              <a:chExt cx="1050474" cy="1028700"/>
            </a:xfrm>
          </p:grpSpPr>
          <p:sp>
            <p:nvSpPr>
              <p:cNvPr id="271" name="Google Shape;271;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72" name="Google Shape;272;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grpSp>
          <p:nvGrpSpPr>
            <p:cNvPr id="273" name="Google Shape;273;p32"/>
            <p:cNvGrpSpPr/>
            <p:nvPr/>
          </p:nvGrpSpPr>
          <p:grpSpPr>
            <a:xfrm>
              <a:off x="5478754" y="775404"/>
              <a:ext cx="678044" cy="607579"/>
              <a:chOff x="3782783" y="3135086"/>
              <a:chExt cx="1050474" cy="1028700"/>
            </a:xfrm>
          </p:grpSpPr>
          <p:sp>
            <p:nvSpPr>
              <p:cNvPr id="274" name="Google Shape;274;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75" name="Google Shape;275;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grpSp>
          <p:nvGrpSpPr>
            <p:cNvPr id="276" name="Google Shape;276;p32"/>
            <p:cNvGrpSpPr/>
            <p:nvPr/>
          </p:nvGrpSpPr>
          <p:grpSpPr>
            <a:xfrm>
              <a:off x="5478754" y="1558185"/>
              <a:ext cx="678044" cy="607579"/>
              <a:chOff x="3782783" y="3135086"/>
              <a:chExt cx="1050474" cy="1028700"/>
            </a:xfrm>
          </p:grpSpPr>
          <p:sp>
            <p:nvSpPr>
              <p:cNvPr id="277" name="Google Shape;277;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78" name="Google Shape;278;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grpSp>
          <p:nvGrpSpPr>
            <p:cNvPr id="279" name="Google Shape;279;p32"/>
            <p:cNvGrpSpPr/>
            <p:nvPr/>
          </p:nvGrpSpPr>
          <p:grpSpPr>
            <a:xfrm>
              <a:off x="5489508" y="2356859"/>
              <a:ext cx="678044" cy="607579"/>
              <a:chOff x="3782783" y="3135086"/>
              <a:chExt cx="1050474" cy="1028700"/>
            </a:xfrm>
          </p:grpSpPr>
          <p:sp>
            <p:nvSpPr>
              <p:cNvPr id="280" name="Google Shape;280;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81" name="Google Shape;281;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grpSp>
          <p:nvGrpSpPr>
            <p:cNvPr id="282" name="Google Shape;282;p32"/>
            <p:cNvGrpSpPr/>
            <p:nvPr/>
          </p:nvGrpSpPr>
          <p:grpSpPr>
            <a:xfrm>
              <a:off x="5478754" y="3125210"/>
              <a:ext cx="678044" cy="607579"/>
              <a:chOff x="3782783" y="3135086"/>
              <a:chExt cx="1050474" cy="1028700"/>
            </a:xfrm>
          </p:grpSpPr>
          <p:sp>
            <p:nvSpPr>
              <p:cNvPr id="283" name="Google Shape;283;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84" name="Google Shape;284;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grpSp>
          <p:nvGrpSpPr>
            <p:cNvPr id="285" name="Google Shape;285;p32"/>
            <p:cNvGrpSpPr/>
            <p:nvPr/>
          </p:nvGrpSpPr>
          <p:grpSpPr>
            <a:xfrm>
              <a:off x="5478754" y="3905179"/>
              <a:ext cx="678044" cy="607579"/>
              <a:chOff x="3782783" y="3135086"/>
              <a:chExt cx="1050474" cy="1028700"/>
            </a:xfrm>
          </p:grpSpPr>
          <p:sp>
            <p:nvSpPr>
              <p:cNvPr id="286" name="Google Shape;286;p32"/>
              <p:cNvSpPr/>
              <p:nvPr/>
            </p:nvSpPr>
            <p:spPr>
              <a:xfrm>
                <a:off x="3782783" y="3135086"/>
                <a:ext cx="1050474" cy="1028700"/>
              </a:xfrm>
              <a:prstGeom prst="ellipse">
                <a:avLst/>
              </a:prstGeom>
              <a:solidFill>
                <a:srgbClr val="9CC2E5"/>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87" name="Google Shape;287;p32"/>
              <p:cNvSpPr/>
              <p:nvPr/>
            </p:nvSpPr>
            <p:spPr>
              <a:xfrm>
                <a:off x="3932463" y="3363687"/>
                <a:ext cx="606880" cy="522514"/>
              </a:xfrm>
              <a:prstGeom prst="ellipse">
                <a:avLst/>
              </a:prstGeom>
              <a:solidFill>
                <a:schemeClr val="accent1"/>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grpSp>
        <p:cxnSp>
          <p:nvCxnSpPr>
            <p:cNvPr id="288" name="Google Shape;288;p32"/>
            <p:cNvCxnSpPr/>
            <p:nvPr/>
          </p:nvCxnSpPr>
          <p:spPr>
            <a:xfrm>
              <a:off x="6601915" y="370417"/>
              <a:ext cx="1012371" cy="0"/>
            </a:xfrm>
            <a:prstGeom prst="straightConnector1">
              <a:avLst/>
            </a:prstGeom>
            <a:noFill/>
            <a:ln w="38100" cap="flat" cmpd="sng">
              <a:solidFill>
                <a:schemeClr val="dk1"/>
              </a:solidFill>
              <a:prstDash val="solid"/>
              <a:miter lim="800000"/>
              <a:headEnd type="none" w="sm" len="sm"/>
              <a:tailEnd type="triangle" w="med" len="med"/>
            </a:ln>
          </p:spPr>
        </p:cxnSp>
        <p:cxnSp>
          <p:nvCxnSpPr>
            <p:cNvPr id="289" name="Google Shape;289;p32"/>
            <p:cNvCxnSpPr/>
            <p:nvPr/>
          </p:nvCxnSpPr>
          <p:spPr>
            <a:xfrm>
              <a:off x="6603695" y="1079193"/>
              <a:ext cx="1012371" cy="0"/>
            </a:xfrm>
            <a:prstGeom prst="straightConnector1">
              <a:avLst/>
            </a:prstGeom>
            <a:noFill/>
            <a:ln w="38100" cap="flat" cmpd="sng">
              <a:solidFill>
                <a:schemeClr val="dk1"/>
              </a:solidFill>
              <a:prstDash val="solid"/>
              <a:miter lim="800000"/>
              <a:headEnd type="none" w="sm" len="sm"/>
              <a:tailEnd type="triangle" w="med" len="med"/>
            </a:ln>
          </p:spPr>
        </p:cxnSp>
        <p:cxnSp>
          <p:nvCxnSpPr>
            <p:cNvPr id="290" name="Google Shape;290;p32"/>
            <p:cNvCxnSpPr/>
            <p:nvPr/>
          </p:nvCxnSpPr>
          <p:spPr>
            <a:xfrm>
              <a:off x="6603695" y="1881188"/>
              <a:ext cx="1012371" cy="0"/>
            </a:xfrm>
            <a:prstGeom prst="straightConnector1">
              <a:avLst/>
            </a:prstGeom>
            <a:noFill/>
            <a:ln w="38100" cap="flat" cmpd="sng">
              <a:solidFill>
                <a:schemeClr val="dk1"/>
              </a:solidFill>
              <a:prstDash val="solid"/>
              <a:miter lim="800000"/>
              <a:headEnd type="none" w="sm" len="sm"/>
              <a:tailEnd type="triangle" w="med" len="med"/>
            </a:ln>
          </p:spPr>
        </p:cxnSp>
        <p:cxnSp>
          <p:nvCxnSpPr>
            <p:cNvPr id="291" name="Google Shape;291;p32"/>
            <p:cNvCxnSpPr/>
            <p:nvPr/>
          </p:nvCxnSpPr>
          <p:spPr>
            <a:xfrm>
              <a:off x="6589148" y="2677139"/>
              <a:ext cx="1012371" cy="0"/>
            </a:xfrm>
            <a:prstGeom prst="straightConnector1">
              <a:avLst/>
            </a:prstGeom>
            <a:noFill/>
            <a:ln w="38100" cap="flat" cmpd="sng">
              <a:solidFill>
                <a:schemeClr val="dk1"/>
              </a:solidFill>
              <a:prstDash val="solid"/>
              <a:miter lim="800000"/>
              <a:headEnd type="none" w="sm" len="sm"/>
              <a:tailEnd type="triangle" w="med" len="med"/>
            </a:ln>
          </p:spPr>
        </p:cxnSp>
        <p:cxnSp>
          <p:nvCxnSpPr>
            <p:cNvPr id="292" name="Google Shape;292;p32"/>
            <p:cNvCxnSpPr/>
            <p:nvPr/>
          </p:nvCxnSpPr>
          <p:spPr>
            <a:xfrm>
              <a:off x="6601915" y="3429000"/>
              <a:ext cx="1012371" cy="0"/>
            </a:xfrm>
            <a:prstGeom prst="straightConnector1">
              <a:avLst/>
            </a:prstGeom>
            <a:noFill/>
            <a:ln w="38100" cap="flat" cmpd="sng">
              <a:solidFill>
                <a:schemeClr val="dk1"/>
              </a:solidFill>
              <a:prstDash val="solid"/>
              <a:miter lim="800000"/>
              <a:headEnd type="none" w="sm" len="sm"/>
              <a:tailEnd type="triangle" w="med" len="med"/>
            </a:ln>
          </p:spPr>
        </p:cxnSp>
        <p:cxnSp>
          <p:nvCxnSpPr>
            <p:cNvPr id="293" name="Google Shape;293;p32"/>
            <p:cNvCxnSpPr/>
            <p:nvPr/>
          </p:nvCxnSpPr>
          <p:spPr>
            <a:xfrm>
              <a:off x="6603695" y="4208968"/>
              <a:ext cx="1012371" cy="0"/>
            </a:xfrm>
            <a:prstGeom prst="straightConnector1">
              <a:avLst/>
            </a:prstGeom>
            <a:noFill/>
            <a:ln w="38100" cap="flat" cmpd="sng">
              <a:solidFill>
                <a:schemeClr val="dk1"/>
              </a:solidFill>
              <a:prstDash val="solid"/>
              <a:miter lim="800000"/>
              <a:headEnd type="none" w="sm" len="sm"/>
              <a:tailEnd type="triangle" w="med" len="med"/>
            </a:ln>
          </p:spPr>
        </p:cxnSp>
        <p:pic>
          <p:nvPicPr>
            <p:cNvPr id="294" name="Google Shape;294;p32"/>
            <p:cNvPicPr preferRelativeResize="0"/>
            <p:nvPr/>
          </p:nvPicPr>
          <p:blipFill rotWithShape="1">
            <a:blip r:embed="rId3">
              <a:alphaModFix/>
            </a:blip>
            <a:srcRect/>
            <a:stretch/>
          </p:blipFill>
          <p:spPr>
            <a:xfrm>
              <a:off x="7804979" y="37665"/>
              <a:ext cx="565950" cy="565950"/>
            </a:xfrm>
            <a:prstGeom prst="rect">
              <a:avLst/>
            </a:prstGeom>
            <a:noFill/>
            <a:ln>
              <a:noFill/>
            </a:ln>
          </p:spPr>
        </p:pic>
        <p:sp>
          <p:nvSpPr>
            <p:cNvPr id="295" name="Google Shape;295;p32"/>
            <p:cNvSpPr txBox="1"/>
            <p:nvPr/>
          </p:nvSpPr>
          <p:spPr>
            <a:xfrm>
              <a:off x="8576757" y="102813"/>
              <a:ext cx="1716836"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Red cells</a:t>
              </a:r>
              <a:endParaRPr/>
            </a:p>
          </p:txBody>
        </p:sp>
        <p:pic>
          <p:nvPicPr>
            <p:cNvPr id="296" name="Google Shape;296;p32"/>
            <p:cNvPicPr preferRelativeResize="0"/>
            <p:nvPr/>
          </p:nvPicPr>
          <p:blipFill rotWithShape="1">
            <a:blip r:embed="rId4">
              <a:alphaModFix/>
            </a:blip>
            <a:srcRect/>
            <a:stretch/>
          </p:blipFill>
          <p:spPr>
            <a:xfrm>
              <a:off x="7825196" y="737776"/>
              <a:ext cx="671015" cy="645207"/>
            </a:xfrm>
            <a:prstGeom prst="rect">
              <a:avLst/>
            </a:prstGeom>
            <a:noFill/>
            <a:ln>
              <a:noFill/>
            </a:ln>
          </p:spPr>
        </p:pic>
        <p:sp>
          <p:nvSpPr>
            <p:cNvPr id="297" name="Google Shape;297;p32"/>
            <p:cNvSpPr txBox="1"/>
            <p:nvPr/>
          </p:nvSpPr>
          <p:spPr>
            <a:xfrm>
              <a:off x="8580966" y="875713"/>
              <a:ext cx="1363661"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Neutrophils</a:t>
              </a:r>
              <a:endParaRPr/>
            </a:p>
          </p:txBody>
        </p:sp>
        <p:pic>
          <p:nvPicPr>
            <p:cNvPr id="298" name="Google Shape;298;p32"/>
            <p:cNvPicPr preferRelativeResize="0"/>
            <p:nvPr/>
          </p:nvPicPr>
          <p:blipFill rotWithShape="1">
            <a:blip r:embed="rId5">
              <a:alphaModFix/>
            </a:blip>
            <a:srcRect/>
            <a:stretch/>
          </p:blipFill>
          <p:spPr>
            <a:xfrm>
              <a:off x="7830797" y="1579225"/>
              <a:ext cx="573569" cy="536565"/>
            </a:xfrm>
            <a:prstGeom prst="rect">
              <a:avLst/>
            </a:prstGeom>
            <a:noFill/>
            <a:ln>
              <a:noFill/>
            </a:ln>
          </p:spPr>
        </p:pic>
        <p:sp>
          <p:nvSpPr>
            <p:cNvPr id="299" name="Google Shape;299;p32"/>
            <p:cNvSpPr txBox="1"/>
            <p:nvPr/>
          </p:nvSpPr>
          <p:spPr>
            <a:xfrm>
              <a:off x="8564788" y="1711766"/>
              <a:ext cx="1362717"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Monocytes</a:t>
              </a:r>
              <a:endParaRPr/>
            </a:p>
          </p:txBody>
        </p:sp>
        <p:sp>
          <p:nvSpPr>
            <p:cNvPr id="300" name="Google Shape;300;p32"/>
            <p:cNvSpPr txBox="1"/>
            <p:nvPr/>
          </p:nvSpPr>
          <p:spPr>
            <a:xfrm>
              <a:off x="8586258" y="2499718"/>
              <a:ext cx="1200035"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Basophils</a:t>
              </a:r>
              <a:endParaRPr/>
            </a:p>
          </p:txBody>
        </p:sp>
        <p:pic>
          <p:nvPicPr>
            <p:cNvPr id="301" name="Google Shape;301;p32"/>
            <p:cNvPicPr preferRelativeResize="0"/>
            <p:nvPr/>
          </p:nvPicPr>
          <p:blipFill rotWithShape="1">
            <a:blip r:embed="rId6">
              <a:alphaModFix/>
            </a:blip>
            <a:srcRect/>
            <a:stretch/>
          </p:blipFill>
          <p:spPr>
            <a:xfrm>
              <a:off x="7817020" y="2478176"/>
              <a:ext cx="603525" cy="408840"/>
            </a:xfrm>
            <a:prstGeom prst="rect">
              <a:avLst/>
            </a:prstGeom>
            <a:noFill/>
            <a:ln>
              <a:noFill/>
            </a:ln>
          </p:spPr>
        </p:pic>
        <p:sp>
          <p:nvSpPr>
            <p:cNvPr id="302" name="Google Shape;302;p32"/>
            <p:cNvSpPr txBox="1"/>
            <p:nvPr/>
          </p:nvSpPr>
          <p:spPr>
            <a:xfrm>
              <a:off x="8555378" y="3228355"/>
              <a:ext cx="1358756"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Eosinophils</a:t>
              </a:r>
              <a:endParaRPr/>
            </a:p>
          </p:txBody>
        </p:sp>
        <p:pic>
          <p:nvPicPr>
            <p:cNvPr id="303" name="Google Shape;303;p32"/>
            <p:cNvPicPr preferRelativeResize="0"/>
            <p:nvPr/>
          </p:nvPicPr>
          <p:blipFill rotWithShape="1">
            <a:blip r:embed="rId7">
              <a:alphaModFix/>
            </a:blip>
            <a:srcRect/>
            <a:stretch/>
          </p:blipFill>
          <p:spPr>
            <a:xfrm>
              <a:off x="7851396" y="3195629"/>
              <a:ext cx="569149" cy="437807"/>
            </a:xfrm>
            <a:prstGeom prst="rect">
              <a:avLst/>
            </a:prstGeom>
            <a:noFill/>
            <a:ln>
              <a:noFill/>
            </a:ln>
          </p:spPr>
        </p:pic>
        <p:pic>
          <p:nvPicPr>
            <p:cNvPr id="304" name="Google Shape;304;p32"/>
            <p:cNvPicPr preferRelativeResize="0"/>
            <p:nvPr/>
          </p:nvPicPr>
          <p:blipFill rotWithShape="1">
            <a:blip r:embed="rId8">
              <a:alphaModFix/>
            </a:blip>
            <a:srcRect/>
            <a:stretch/>
          </p:blipFill>
          <p:spPr>
            <a:xfrm>
              <a:off x="7859713" y="4071158"/>
              <a:ext cx="566684" cy="300009"/>
            </a:xfrm>
            <a:prstGeom prst="rect">
              <a:avLst/>
            </a:prstGeom>
            <a:noFill/>
            <a:ln>
              <a:noFill/>
            </a:ln>
          </p:spPr>
        </p:pic>
        <p:sp>
          <p:nvSpPr>
            <p:cNvPr id="305" name="Google Shape;305;p32"/>
            <p:cNvSpPr txBox="1"/>
            <p:nvPr/>
          </p:nvSpPr>
          <p:spPr>
            <a:xfrm>
              <a:off x="8583578" y="4030925"/>
              <a:ext cx="1200035" cy="4001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Platelets</a:t>
              </a:r>
              <a:endParaRPr/>
            </a:p>
          </p:txBody>
        </p:sp>
        <p:sp>
          <p:nvSpPr>
            <p:cNvPr id="306" name="Google Shape;306;p32"/>
            <p:cNvSpPr txBox="1"/>
            <p:nvPr/>
          </p:nvSpPr>
          <p:spPr>
            <a:xfrm>
              <a:off x="2606470" y="674247"/>
              <a:ext cx="1404012"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Myeloid precursors</a:t>
              </a:r>
              <a:endParaRPr/>
            </a:p>
          </p:txBody>
        </p:sp>
        <p:cxnSp>
          <p:nvCxnSpPr>
            <p:cNvPr id="307" name="Google Shape;307;p32"/>
            <p:cNvCxnSpPr/>
            <p:nvPr/>
          </p:nvCxnSpPr>
          <p:spPr>
            <a:xfrm rot="10800000" flipH="1">
              <a:off x="3755380" y="524144"/>
              <a:ext cx="1581879" cy="1239954"/>
            </a:xfrm>
            <a:prstGeom prst="straightConnector1">
              <a:avLst/>
            </a:prstGeom>
            <a:noFill/>
            <a:ln w="38100" cap="flat" cmpd="sng">
              <a:solidFill>
                <a:schemeClr val="dk1"/>
              </a:solidFill>
              <a:prstDash val="solid"/>
              <a:miter lim="800000"/>
              <a:headEnd type="none" w="sm" len="sm"/>
              <a:tailEnd type="triangle" w="med" len="med"/>
            </a:ln>
          </p:spPr>
        </p:cxnSp>
        <p:cxnSp>
          <p:nvCxnSpPr>
            <p:cNvPr id="308" name="Google Shape;308;p32"/>
            <p:cNvCxnSpPr/>
            <p:nvPr/>
          </p:nvCxnSpPr>
          <p:spPr>
            <a:xfrm rot="10800000" flipH="1">
              <a:off x="3838198" y="1180324"/>
              <a:ext cx="1555801" cy="790505"/>
            </a:xfrm>
            <a:prstGeom prst="straightConnector1">
              <a:avLst/>
            </a:prstGeom>
            <a:noFill/>
            <a:ln w="38100" cap="flat" cmpd="sng">
              <a:solidFill>
                <a:schemeClr val="dk1"/>
              </a:solidFill>
              <a:prstDash val="solid"/>
              <a:miter lim="800000"/>
              <a:headEnd type="none" w="sm" len="sm"/>
              <a:tailEnd type="triangle" w="med" len="med"/>
            </a:ln>
          </p:spPr>
        </p:cxnSp>
        <p:cxnSp>
          <p:nvCxnSpPr>
            <p:cNvPr id="309" name="Google Shape;309;p32"/>
            <p:cNvCxnSpPr/>
            <p:nvPr/>
          </p:nvCxnSpPr>
          <p:spPr>
            <a:xfrm rot="10800000" flipH="1">
              <a:off x="3842523" y="1924870"/>
              <a:ext cx="1494736" cy="219884"/>
            </a:xfrm>
            <a:prstGeom prst="straightConnector1">
              <a:avLst/>
            </a:prstGeom>
            <a:noFill/>
            <a:ln w="38100" cap="flat" cmpd="sng">
              <a:solidFill>
                <a:schemeClr val="dk1"/>
              </a:solidFill>
              <a:prstDash val="solid"/>
              <a:miter lim="800000"/>
              <a:headEnd type="none" w="sm" len="sm"/>
              <a:tailEnd type="triangle" w="med" len="med"/>
            </a:ln>
          </p:spPr>
        </p:cxnSp>
        <p:cxnSp>
          <p:nvCxnSpPr>
            <p:cNvPr id="310" name="Google Shape;310;p32"/>
            <p:cNvCxnSpPr/>
            <p:nvPr/>
          </p:nvCxnSpPr>
          <p:spPr>
            <a:xfrm>
              <a:off x="3850056" y="2270175"/>
              <a:ext cx="1543943" cy="390473"/>
            </a:xfrm>
            <a:prstGeom prst="straightConnector1">
              <a:avLst/>
            </a:prstGeom>
            <a:noFill/>
            <a:ln w="38100" cap="flat" cmpd="sng">
              <a:solidFill>
                <a:schemeClr val="dk1"/>
              </a:solidFill>
              <a:prstDash val="solid"/>
              <a:miter lim="800000"/>
              <a:headEnd type="none" w="sm" len="sm"/>
              <a:tailEnd type="triangle" w="med" len="med"/>
            </a:ln>
          </p:spPr>
        </p:cxnSp>
        <p:cxnSp>
          <p:nvCxnSpPr>
            <p:cNvPr id="311" name="Google Shape;311;p32"/>
            <p:cNvCxnSpPr/>
            <p:nvPr/>
          </p:nvCxnSpPr>
          <p:spPr>
            <a:xfrm>
              <a:off x="3769677" y="2515590"/>
              <a:ext cx="1624322" cy="841014"/>
            </a:xfrm>
            <a:prstGeom prst="straightConnector1">
              <a:avLst/>
            </a:prstGeom>
            <a:noFill/>
            <a:ln w="38100" cap="flat" cmpd="sng">
              <a:solidFill>
                <a:schemeClr val="dk1"/>
              </a:solidFill>
              <a:prstDash val="solid"/>
              <a:miter lim="800000"/>
              <a:headEnd type="none" w="sm" len="sm"/>
              <a:tailEnd type="triangle" w="med" len="med"/>
            </a:ln>
          </p:spPr>
        </p:cxnSp>
        <p:cxnSp>
          <p:nvCxnSpPr>
            <p:cNvPr id="312" name="Google Shape;312;p32"/>
            <p:cNvCxnSpPr/>
            <p:nvPr/>
          </p:nvCxnSpPr>
          <p:spPr>
            <a:xfrm>
              <a:off x="3628346" y="2603754"/>
              <a:ext cx="1799148" cy="1491265"/>
            </a:xfrm>
            <a:prstGeom prst="straightConnector1">
              <a:avLst/>
            </a:prstGeom>
            <a:noFill/>
            <a:ln w="38100" cap="flat" cmpd="sng">
              <a:solidFill>
                <a:schemeClr val="dk1"/>
              </a:solidFill>
              <a:prstDash val="solid"/>
              <a:miter lim="800000"/>
              <a:headEnd type="none" w="sm" len="sm"/>
              <a:tailEnd type="triangle" w="med" len="med"/>
            </a:ln>
          </p:spPr>
        </p:cxnSp>
      </p:grpSp>
      <p:sp>
        <p:nvSpPr>
          <p:cNvPr id="313" name="Google Shape;313;p32"/>
          <p:cNvSpPr/>
          <p:nvPr/>
        </p:nvSpPr>
        <p:spPr>
          <a:xfrm>
            <a:off x="7388846" y="4465111"/>
            <a:ext cx="1157660" cy="1353452"/>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14" name="Google Shape;314;p32"/>
          <p:cNvSpPr txBox="1"/>
          <p:nvPr/>
        </p:nvSpPr>
        <p:spPr>
          <a:xfrm>
            <a:off x="7453185" y="3786134"/>
            <a:ext cx="1279598" cy="507831"/>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Multiple myeloma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3"/>
          <p:cNvSpPr txBox="1">
            <a:spLocks noGrp="1"/>
          </p:cNvSpPr>
          <p:nvPr>
            <p:ph type="title"/>
          </p:nvPr>
        </p:nvSpPr>
        <p:spPr>
          <a:xfrm>
            <a:off x="508001" y="1314450"/>
            <a:ext cx="6447501" cy="99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Multiple myeloma</a:t>
            </a:r>
            <a:endParaRPr/>
          </a:p>
        </p:txBody>
      </p:sp>
      <p:sp>
        <p:nvSpPr>
          <p:cNvPr id="321" name="Google Shape;321;p33"/>
          <p:cNvSpPr txBox="1">
            <a:spLocks noGrp="1"/>
          </p:cNvSpPr>
          <p:nvPr>
            <p:ph type="body" idx="1"/>
          </p:nvPr>
        </p:nvSpPr>
        <p:spPr>
          <a:xfrm>
            <a:off x="508001" y="2122433"/>
            <a:ext cx="6447501" cy="3167252"/>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Clr>
                <a:schemeClr val="dk1"/>
              </a:buClr>
              <a:buSzPts val="2100"/>
              <a:buChar char="•"/>
            </a:pPr>
            <a:r>
              <a:rPr lang="en-US"/>
              <a:t>Clonal proliferation of plasma cells usually associated with the presence of a monoclonal component in the serum and/or urine</a:t>
            </a:r>
            <a:endParaRPr/>
          </a:p>
          <a:p>
            <a:pPr marL="171450" lvl="0" indent="-171450" algn="l" rtl="0">
              <a:lnSpc>
                <a:spcPct val="80000"/>
              </a:lnSpc>
              <a:spcBef>
                <a:spcPts val="750"/>
              </a:spcBef>
              <a:spcAft>
                <a:spcPts val="0"/>
              </a:spcAft>
              <a:buClr>
                <a:schemeClr val="dk1"/>
              </a:buClr>
              <a:buSzPts val="2100"/>
              <a:buChar char="•"/>
            </a:pPr>
            <a:r>
              <a:rPr lang="en-US"/>
              <a:t>Usually IgG or IgA</a:t>
            </a:r>
            <a:endParaRPr/>
          </a:p>
          <a:p>
            <a:pPr marL="0" lvl="0" indent="0" algn="l" rtl="0">
              <a:lnSpc>
                <a:spcPct val="80000"/>
              </a:lnSpc>
              <a:spcBef>
                <a:spcPts val="750"/>
              </a:spcBef>
              <a:spcAft>
                <a:spcPts val="0"/>
              </a:spcAft>
              <a:buClr>
                <a:schemeClr val="dk1"/>
              </a:buClr>
              <a:buSzPts val="2100"/>
              <a:buNone/>
            </a:pPr>
            <a:endParaRPr/>
          </a:p>
          <a:p>
            <a:pPr marL="171450" lvl="0" indent="-38100" algn="l" rtl="0">
              <a:lnSpc>
                <a:spcPct val="80000"/>
              </a:lnSpc>
              <a:spcBef>
                <a:spcPts val="750"/>
              </a:spcBef>
              <a:spcAft>
                <a:spcPts val="0"/>
              </a:spcAft>
              <a:buClr>
                <a:schemeClr val="dk1"/>
              </a:buClr>
              <a:buSzPts val="2100"/>
              <a:buNone/>
            </a:pPr>
            <a:endParaRPr/>
          </a:p>
          <a:p>
            <a:pPr marL="171450" lvl="0" indent="-171450" algn="l" rtl="0">
              <a:lnSpc>
                <a:spcPct val="80000"/>
              </a:lnSpc>
              <a:spcBef>
                <a:spcPts val="750"/>
              </a:spcBef>
              <a:spcAft>
                <a:spcPts val="0"/>
              </a:spcAft>
              <a:buClr>
                <a:schemeClr val="dk1"/>
              </a:buClr>
              <a:buSzPts val="2100"/>
              <a:buChar char="•"/>
            </a:pPr>
            <a:r>
              <a:rPr lang="en-US"/>
              <a:t>Epidemiology</a:t>
            </a:r>
            <a:endParaRPr/>
          </a:p>
          <a:p>
            <a:pPr marL="514350" lvl="1" indent="-171450" algn="l" rtl="0">
              <a:lnSpc>
                <a:spcPct val="80000"/>
              </a:lnSpc>
              <a:spcBef>
                <a:spcPts val="375"/>
              </a:spcBef>
              <a:spcAft>
                <a:spcPts val="0"/>
              </a:spcAft>
              <a:buClr>
                <a:schemeClr val="dk1"/>
              </a:buClr>
              <a:buSzPts val="1800"/>
              <a:buChar char="•"/>
            </a:pPr>
            <a:r>
              <a:rPr lang="en-US"/>
              <a:t>Peak age is 7</a:t>
            </a:r>
            <a:r>
              <a:rPr lang="en-US" baseline="30000"/>
              <a:t>th</a:t>
            </a:r>
            <a:r>
              <a:rPr lang="en-US"/>
              <a:t> decade</a:t>
            </a:r>
            <a:endParaRPr/>
          </a:p>
          <a:p>
            <a:pPr marL="514350" lvl="1" indent="-171450" algn="l" rtl="0">
              <a:lnSpc>
                <a:spcPct val="80000"/>
              </a:lnSpc>
              <a:spcBef>
                <a:spcPts val="375"/>
              </a:spcBef>
              <a:spcAft>
                <a:spcPts val="0"/>
              </a:spcAft>
              <a:buClr>
                <a:schemeClr val="dk1"/>
              </a:buClr>
              <a:buSzPts val="1800"/>
              <a:buChar char="•"/>
            </a:pPr>
            <a:r>
              <a:rPr lang="en-US"/>
              <a:t>More common in black populations</a:t>
            </a:r>
            <a:endParaRPr/>
          </a:p>
          <a:p>
            <a:pPr marL="514350" lvl="1" indent="-171450" algn="l" rtl="0">
              <a:lnSpc>
                <a:spcPct val="80000"/>
              </a:lnSpc>
              <a:spcBef>
                <a:spcPts val="375"/>
              </a:spcBef>
              <a:spcAft>
                <a:spcPts val="0"/>
              </a:spcAft>
              <a:buClr>
                <a:schemeClr val="dk1"/>
              </a:buClr>
              <a:buSzPts val="1800"/>
              <a:buChar char="•"/>
            </a:pPr>
            <a:r>
              <a:rPr lang="en-US"/>
              <a:t>10% of haematological malignancies</a:t>
            </a:r>
            <a:endParaRPr/>
          </a:p>
          <a:p>
            <a:pPr marL="171450" lvl="0" indent="-38100" algn="l" rtl="0">
              <a:lnSpc>
                <a:spcPct val="80000"/>
              </a:lnSpc>
              <a:spcBef>
                <a:spcPts val="750"/>
              </a:spcBef>
              <a:spcAft>
                <a:spcPts val="0"/>
              </a:spcAft>
              <a:buClr>
                <a:schemeClr val="dk1"/>
              </a:buClr>
              <a:buSzPts val="2100"/>
              <a:buNone/>
            </a:pPr>
            <a:endParaRPr/>
          </a:p>
          <a:p>
            <a:pPr marL="171450" lvl="0" indent="-38100" algn="l" rtl="0">
              <a:lnSpc>
                <a:spcPct val="80000"/>
              </a:lnSpc>
              <a:spcBef>
                <a:spcPts val="750"/>
              </a:spcBef>
              <a:spcAft>
                <a:spcPts val="0"/>
              </a:spcAft>
              <a:buClr>
                <a:schemeClr val="dk1"/>
              </a:buClr>
              <a:buSzPts val="2100"/>
              <a:buNone/>
            </a:pPr>
            <a:endParaRPr/>
          </a:p>
          <a:p>
            <a:pPr marL="342900" lvl="1" indent="0" algn="l" rtl="0">
              <a:lnSpc>
                <a:spcPct val="80000"/>
              </a:lnSpc>
              <a:spcBef>
                <a:spcPts val="375"/>
              </a:spcBef>
              <a:spcAft>
                <a:spcPts val="0"/>
              </a:spcAft>
              <a:buClr>
                <a:schemeClr val="dk1"/>
              </a:buClr>
              <a:buSzPts val="1800"/>
              <a:buNone/>
            </a:pPr>
            <a:endParaRPr/>
          </a:p>
        </p:txBody>
      </p:sp>
      <p:pic>
        <p:nvPicPr>
          <p:cNvPr id="322" name="Google Shape;322;p33" descr="A picture containing map, screenshot&#10;&#10;Description automatically generated"/>
          <p:cNvPicPr preferRelativeResize="0"/>
          <p:nvPr/>
        </p:nvPicPr>
        <p:blipFill rotWithShape="1">
          <a:blip r:embed="rId3">
            <a:alphaModFix/>
          </a:blip>
          <a:srcRect/>
          <a:stretch/>
        </p:blipFill>
        <p:spPr>
          <a:xfrm>
            <a:off x="4920296" y="2769129"/>
            <a:ext cx="4070412" cy="27373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Presentation</a:t>
            </a:r>
            <a:endParaRPr/>
          </a:p>
        </p:txBody>
      </p:sp>
      <p:sp>
        <p:nvSpPr>
          <p:cNvPr id="329" name="Google Shape;329;p3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800"/>
              <a:buChar char="•"/>
            </a:pPr>
            <a:r>
              <a:rPr lang="en-US" sz="1800"/>
              <a:t>C	Calcium</a:t>
            </a:r>
            <a:endParaRPr/>
          </a:p>
          <a:p>
            <a:pPr marL="171450" lvl="0" indent="-57150" algn="l" rtl="0">
              <a:lnSpc>
                <a:spcPct val="90000"/>
              </a:lnSpc>
              <a:spcBef>
                <a:spcPts val="750"/>
              </a:spcBef>
              <a:spcAft>
                <a:spcPts val="0"/>
              </a:spcAft>
              <a:buClr>
                <a:schemeClr val="dk1"/>
              </a:buClr>
              <a:buSzPts val="1800"/>
              <a:buNone/>
            </a:pPr>
            <a:endParaRPr sz="1800"/>
          </a:p>
          <a:p>
            <a:pPr marL="171450" lvl="0" indent="-171450" algn="l" rtl="0">
              <a:lnSpc>
                <a:spcPct val="90000"/>
              </a:lnSpc>
              <a:spcBef>
                <a:spcPts val="750"/>
              </a:spcBef>
              <a:spcAft>
                <a:spcPts val="0"/>
              </a:spcAft>
              <a:buClr>
                <a:schemeClr val="dk1"/>
              </a:buClr>
              <a:buSzPts val="1800"/>
              <a:buChar char="•"/>
            </a:pPr>
            <a:r>
              <a:rPr lang="en-US" sz="1800"/>
              <a:t>R	Renal impairment</a:t>
            </a:r>
            <a:endParaRPr/>
          </a:p>
          <a:p>
            <a:pPr marL="171450" lvl="0" indent="-57150" algn="l" rtl="0">
              <a:lnSpc>
                <a:spcPct val="90000"/>
              </a:lnSpc>
              <a:spcBef>
                <a:spcPts val="750"/>
              </a:spcBef>
              <a:spcAft>
                <a:spcPts val="0"/>
              </a:spcAft>
              <a:buClr>
                <a:schemeClr val="dk1"/>
              </a:buClr>
              <a:buSzPts val="1800"/>
              <a:buNone/>
            </a:pPr>
            <a:endParaRPr sz="1800"/>
          </a:p>
          <a:p>
            <a:pPr marL="171450" lvl="0" indent="-171450" algn="l" rtl="0">
              <a:lnSpc>
                <a:spcPct val="90000"/>
              </a:lnSpc>
              <a:spcBef>
                <a:spcPts val="750"/>
              </a:spcBef>
              <a:spcAft>
                <a:spcPts val="0"/>
              </a:spcAft>
              <a:buClr>
                <a:schemeClr val="dk1"/>
              </a:buClr>
              <a:buSzPts val="1800"/>
              <a:buChar char="•"/>
            </a:pPr>
            <a:r>
              <a:rPr lang="en-US" sz="1800"/>
              <a:t>A	Anaemia</a:t>
            </a:r>
            <a:endParaRPr sz="1800"/>
          </a:p>
          <a:p>
            <a:pPr marL="0" lvl="0" indent="0" algn="l" rtl="0">
              <a:lnSpc>
                <a:spcPct val="90000"/>
              </a:lnSpc>
              <a:spcBef>
                <a:spcPts val="750"/>
              </a:spcBef>
              <a:spcAft>
                <a:spcPts val="0"/>
              </a:spcAft>
              <a:buClr>
                <a:schemeClr val="dk1"/>
              </a:buClr>
              <a:buSzPts val="1800"/>
              <a:buNone/>
            </a:pPr>
            <a:endParaRPr sz="1800"/>
          </a:p>
          <a:p>
            <a:pPr marL="171450" lvl="0" indent="-171450" algn="l" rtl="0">
              <a:lnSpc>
                <a:spcPct val="90000"/>
              </a:lnSpc>
              <a:spcBef>
                <a:spcPts val="750"/>
              </a:spcBef>
              <a:spcAft>
                <a:spcPts val="0"/>
              </a:spcAft>
              <a:buClr>
                <a:schemeClr val="dk1"/>
              </a:buClr>
              <a:buSzPts val="1800"/>
              <a:buChar char="•"/>
            </a:pPr>
            <a:r>
              <a:rPr lang="en-US" sz="1800"/>
              <a:t>B	Bone problems</a:t>
            </a:r>
            <a:endParaRPr/>
          </a:p>
        </p:txBody>
      </p:sp>
      <p:pic>
        <p:nvPicPr>
          <p:cNvPr id="330" name="Google Shape;330;p34" descr="A picture containing drawing&#10;&#10;Description automatically generated"/>
          <p:cNvPicPr preferRelativeResize="0"/>
          <p:nvPr/>
        </p:nvPicPr>
        <p:blipFill rotWithShape="1">
          <a:blip r:embed="rId3">
            <a:alphaModFix/>
          </a:blip>
          <a:srcRect/>
          <a:stretch/>
        </p:blipFill>
        <p:spPr>
          <a:xfrm>
            <a:off x="3947866" y="2305050"/>
            <a:ext cx="3179075" cy="2515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Presentation</a:t>
            </a:r>
            <a:endParaRPr/>
          </a:p>
        </p:txBody>
      </p:sp>
      <p:sp>
        <p:nvSpPr>
          <p:cNvPr id="337" name="Google Shape;337;p35"/>
          <p:cNvSpPr txBox="1">
            <a:spLocks noGrp="1"/>
          </p:cNvSpPr>
          <p:nvPr>
            <p:ph type="body" idx="1"/>
          </p:nvPr>
        </p:nvSpPr>
        <p:spPr>
          <a:xfrm>
            <a:off x="508001" y="2037720"/>
            <a:ext cx="6447501" cy="3821141"/>
          </a:xfrm>
          <a:prstGeom prst="rect">
            <a:avLst/>
          </a:prstGeom>
          <a:noFill/>
          <a:ln>
            <a:noFill/>
          </a:ln>
        </p:spPr>
        <p:txBody>
          <a:bodyPr spcFirstLastPara="1" wrap="square" lIns="91425" tIns="45700" rIns="91425" bIns="45700" anchor="t" anchorCtr="0">
            <a:noAutofit/>
          </a:bodyPr>
          <a:lstStyle/>
          <a:p>
            <a:pPr marL="171450" lvl="0" indent="-171450" algn="l" rtl="0">
              <a:lnSpc>
                <a:spcPct val="70000"/>
              </a:lnSpc>
              <a:spcBef>
                <a:spcPts val="0"/>
              </a:spcBef>
              <a:spcAft>
                <a:spcPts val="0"/>
              </a:spcAft>
              <a:buClr>
                <a:schemeClr val="dk1"/>
              </a:buClr>
              <a:buSzPts val="1785"/>
              <a:buChar char="•"/>
            </a:pPr>
            <a:r>
              <a:rPr lang="en-US" sz="1785"/>
              <a:t>Calcium</a:t>
            </a:r>
            <a:endParaRPr/>
          </a:p>
          <a:p>
            <a:pPr marL="514350" lvl="1" indent="-171449" algn="l" rtl="0">
              <a:lnSpc>
                <a:spcPct val="70000"/>
              </a:lnSpc>
              <a:spcBef>
                <a:spcPts val="375"/>
              </a:spcBef>
              <a:spcAft>
                <a:spcPts val="0"/>
              </a:spcAft>
              <a:buClr>
                <a:schemeClr val="dk1"/>
              </a:buClr>
              <a:buSzPts val="1530"/>
              <a:buChar char="•"/>
            </a:pPr>
            <a:r>
              <a:rPr lang="en-US" sz="1530"/>
              <a:t>Hypercalcaemia</a:t>
            </a:r>
            <a:endParaRPr sz="1530"/>
          </a:p>
          <a:p>
            <a:pPr marL="514350" lvl="1" indent="-74294" algn="l" rtl="0">
              <a:lnSpc>
                <a:spcPct val="70000"/>
              </a:lnSpc>
              <a:spcBef>
                <a:spcPts val="375"/>
              </a:spcBef>
              <a:spcAft>
                <a:spcPts val="0"/>
              </a:spcAft>
              <a:buClr>
                <a:schemeClr val="dk1"/>
              </a:buClr>
              <a:buSzPts val="1530"/>
              <a:buNone/>
            </a:pPr>
            <a:endParaRPr sz="1530"/>
          </a:p>
          <a:p>
            <a:pPr marL="171450" lvl="0" indent="-171450" algn="l" rtl="0">
              <a:lnSpc>
                <a:spcPct val="70000"/>
              </a:lnSpc>
              <a:spcBef>
                <a:spcPts val="750"/>
              </a:spcBef>
              <a:spcAft>
                <a:spcPts val="0"/>
              </a:spcAft>
              <a:buClr>
                <a:schemeClr val="dk1"/>
              </a:buClr>
              <a:buSzPts val="1785"/>
              <a:buChar char="•"/>
            </a:pPr>
            <a:r>
              <a:rPr lang="en-US" sz="1785"/>
              <a:t>Renal impairment</a:t>
            </a:r>
            <a:endParaRPr/>
          </a:p>
          <a:p>
            <a:pPr marL="514350" lvl="1" indent="-171449" algn="l" rtl="0">
              <a:lnSpc>
                <a:spcPct val="70000"/>
              </a:lnSpc>
              <a:spcBef>
                <a:spcPts val="375"/>
              </a:spcBef>
              <a:spcAft>
                <a:spcPts val="0"/>
              </a:spcAft>
              <a:buClr>
                <a:schemeClr val="dk1"/>
              </a:buClr>
              <a:buSzPts val="1530"/>
              <a:buChar char="•"/>
            </a:pPr>
            <a:r>
              <a:rPr lang="en-US" sz="1530"/>
              <a:t>AKI</a:t>
            </a:r>
            <a:endParaRPr/>
          </a:p>
          <a:p>
            <a:pPr marL="514350" lvl="1" indent="-171449" algn="l" rtl="0">
              <a:lnSpc>
                <a:spcPct val="70000"/>
              </a:lnSpc>
              <a:spcBef>
                <a:spcPts val="375"/>
              </a:spcBef>
              <a:spcAft>
                <a:spcPts val="0"/>
              </a:spcAft>
              <a:buClr>
                <a:schemeClr val="dk1"/>
              </a:buClr>
              <a:buSzPts val="1530"/>
              <a:buChar char="•"/>
            </a:pPr>
            <a:r>
              <a:rPr lang="en-US" sz="1530"/>
              <a:t>Can be associated with acute renal failure</a:t>
            </a:r>
            <a:endParaRPr/>
          </a:p>
          <a:p>
            <a:pPr marL="514350" lvl="1" indent="-74294" algn="l" rtl="0">
              <a:lnSpc>
                <a:spcPct val="70000"/>
              </a:lnSpc>
              <a:spcBef>
                <a:spcPts val="375"/>
              </a:spcBef>
              <a:spcAft>
                <a:spcPts val="0"/>
              </a:spcAft>
              <a:buClr>
                <a:schemeClr val="dk1"/>
              </a:buClr>
              <a:buSzPts val="1530"/>
              <a:buNone/>
            </a:pPr>
            <a:endParaRPr sz="1530"/>
          </a:p>
          <a:p>
            <a:pPr marL="171450" lvl="0" indent="-171450" algn="l" rtl="0">
              <a:lnSpc>
                <a:spcPct val="70000"/>
              </a:lnSpc>
              <a:spcBef>
                <a:spcPts val="750"/>
              </a:spcBef>
              <a:spcAft>
                <a:spcPts val="0"/>
              </a:spcAft>
              <a:buClr>
                <a:schemeClr val="dk1"/>
              </a:buClr>
              <a:buSzPts val="1785"/>
              <a:buChar char="•"/>
            </a:pPr>
            <a:r>
              <a:rPr lang="en-US" sz="1785"/>
              <a:t>Anaemia</a:t>
            </a:r>
            <a:endParaRPr sz="1785"/>
          </a:p>
          <a:p>
            <a:pPr marL="514350" lvl="1" indent="-171449" algn="l" rtl="0">
              <a:lnSpc>
                <a:spcPct val="70000"/>
              </a:lnSpc>
              <a:spcBef>
                <a:spcPts val="375"/>
              </a:spcBef>
              <a:spcAft>
                <a:spcPts val="0"/>
              </a:spcAft>
              <a:buClr>
                <a:schemeClr val="dk1"/>
              </a:buClr>
              <a:buSzPts val="1530"/>
              <a:buChar char="•"/>
            </a:pPr>
            <a:r>
              <a:rPr lang="en-US" sz="1530"/>
              <a:t>Normochromic normocytic</a:t>
            </a:r>
            <a:endParaRPr/>
          </a:p>
          <a:p>
            <a:pPr marL="171450" lvl="0" indent="-58102" algn="l" rtl="0">
              <a:lnSpc>
                <a:spcPct val="70000"/>
              </a:lnSpc>
              <a:spcBef>
                <a:spcPts val="750"/>
              </a:spcBef>
              <a:spcAft>
                <a:spcPts val="0"/>
              </a:spcAft>
              <a:buClr>
                <a:schemeClr val="dk1"/>
              </a:buClr>
              <a:buSzPts val="1785"/>
              <a:buNone/>
            </a:pPr>
            <a:endParaRPr sz="1785"/>
          </a:p>
          <a:p>
            <a:pPr marL="171450" lvl="0" indent="-171450" algn="l" rtl="0">
              <a:lnSpc>
                <a:spcPct val="70000"/>
              </a:lnSpc>
              <a:spcBef>
                <a:spcPts val="750"/>
              </a:spcBef>
              <a:spcAft>
                <a:spcPts val="0"/>
              </a:spcAft>
              <a:buClr>
                <a:schemeClr val="dk1"/>
              </a:buClr>
              <a:buSzPts val="1785"/>
              <a:buChar char="•"/>
            </a:pPr>
            <a:r>
              <a:rPr lang="en-US" sz="1785"/>
              <a:t>Bone problems</a:t>
            </a:r>
            <a:endParaRPr/>
          </a:p>
          <a:p>
            <a:pPr marL="514350" lvl="1" indent="-171449" algn="l" rtl="0">
              <a:lnSpc>
                <a:spcPct val="70000"/>
              </a:lnSpc>
              <a:spcBef>
                <a:spcPts val="375"/>
              </a:spcBef>
              <a:spcAft>
                <a:spcPts val="0"/>
              </a:spcAft>
              <a:buClr>
                <a:schemeClr val="dk1"/>
              </a:buClr>
              <a:buSzPts val="1530"/>
              <a:buChar char="•"/>
            </a:pPr>
            <a:r>
              <a:rPr lang="en-US" sz="1530"/>
              <a:t>Usually present with pain</a:t>
            </a:r>
            <a:endParaRPr/>
          </a:p>
          <a:p>
            <a:pPr marL="514350" lvl="1" indent="-171449" algn="l" rtl="0">
              <a:lnSpc>
                <a:spcPct val="70000"/>
              </a:lnSpc>
              <a:spcBef>
                <a:spcPts val="375"/>
              </a:spcBef>
              <a:spcAft>
                <a:spcPts val="0"/>
              </a:spcAft>
              <a:buClr>
                <a:schemeClr val="dk1"/>
              </a:buClr>
              <a:buSzPts val="1530"/>
              <a:buChar char="•"/>
            </a:pPr>
            <a:r>
              <a:rPr lang="en-US" sz="1530"/>
              <a:t>Lytic bone lesions</a:t>
            </a:r>
            <a:endParaRPr/>
          </a:p>
          <a:p>
            <a:pPr marL="514350" lvl="1" indent="-171449" algn="l" rtl="0">
              <a:lnSpc>
                <a:spcPct val="70000"/>
              </a:lnSpc>
              <a:spcBef>
                <a:spcPts val="375"/>
              </a:spcBef>
              <a:spcAft>
                <a:spcPts val="0"/>
              </a:spcAft>
              <a:buClr>
                <a:schemeClr val="dk1"/>
              </a:buClr>
              <a:buSzPts val="1530"/>
              <a:buChar char="•"/>
            </a:pPr>
            <a:r>
              <a:rPr lang="en-US" sz="1530"/>
              <a:t>Vertebral crush fractures/pathological fractures</a:t>
            </a:r>
            <a:endParaRPr/>
          </a:p>
          <a:p>
            <a:pPr marL="514350" lvl="1" indent="-171449" algn="l" rtl="0">
              <a:lnSpc>
                <a:spcPct val="70000"/>
              </a:lnSpc>
              <a:spcBef>
                <a:spcPts val="375"/>
              </a:spcBef>
              <a:spcAft>
                <a:spcPts val="0"/>
              </a:spcAft>
              <a:buClr>
                <a:schemeClr val="dk1"/>
              </a:buClr>
              <a:buSzPts val="1530"/>
              <a:buChar char="•"/>
            </a:pPr>
            <a:r>
              <a:rPr lang="en-US" sz="1530"/>
              <a:t>Malignant spinal cord compression</a:t>
            </a:r>
            <a:endParaRPr/>
          </a:p>
          <a:p>
            <a:pPr marL="514350" lvl="1" indent="-74294" algn="l" rtl="0">
              <a:lnSpc>
                <a:spcPct val="70000"/>
              </a:lnSpc>
              <a:spcBef>
                <a:spcPts val="375"/>
              </a:spcBef>
              <a:spcAft>
                <a:spcPts val="0"/>
              </a:spcAft>
              <a:buClr>
                <a:schemeClr val="dk1"/>
              </a:buClr>
              <a:buSzPts val="1530"/>
              <a:buNone/>
            </a:pPr>
            <a:endParaRPr sz="1530"/>
          </a:p>
          <a:p>
            <a:pPr marL="171450" lvl="0" indent="-58102" algn="l" rtl="0">
              <a:lnSpc>
                <a:spcPct val="70000"/>
              </a:lnSpc>
              <a:spcBef>
                <a:spcPts val="750"/>
              </a:spcBef>
              <a:spcAft>
                <a:spcPts val="0"/>
              </a:spcAft>
              <a:buClr>
                <a:schemeClr val="dk1"/>
              </a:buClr>
              <a:buSzPts val="1785"/>
              <a:buNone/>
            </a:pPr>
            <a:endParaRPr sz="1785"/>
          </a:p>
          <a:p>
            <a:pPr marL="514350" lvl="1" indent="-74294" algn="l" rtl="0">
              <a:lnSpc>
                <a:spcPct val="70000"/>
              </a:lnSpc>
              <a:spcBef>
                <a:spcPts val="375"/>
              </a:spcBef>
              <a:spcAft>
                <a:spcPts val="0"/>
              </a:spcAft>
              <a:buClr>
                <a:schemeClr val="dk1"/>
              </a:buClr>
              <a:buSzPts val="1530"/>
              <a:buNone/>
            </a:pPr>
            <a:endParaRPr sz="1530"/>
          </a:p>
        </p:txBody>
      </p:sp>
      <p:pic>
        <p:nvPicPr>
          <p:cNvPr id="338" name="Google Shape;338;p35" descr="A picture containing drawing&#10;&#10;Description automatically generated"/>
          <p:cNvPicPr preferRelativeResize="0"/>
          <p:nvPr/>
        </p:nvPicPr>
        <p:blipFill rotWithShape="1">
          <a:blip r:embed="rId3">
            <a:alphaModFix/>
          </a:blip>
          <a:srcRect/>
          <a:stretch/>
        </p:blipFill>
        <p:spPr>
          <a:xfrm>
            <a:off x="5522073" y="2194238"/>
            <a:ext cx="3179075" cy="251523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Presentation cont…</a:t>
            </a:r>
            <a:endParaRPr/>
          </a:p>
        </p:txBody>
      </p:sp>
      <p:sp>
        <p:nvSpPr>
          <p:cNvPr id="345" name="Google Shape;345;p3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Other presenting features</a:t>
            </a:r>
            <a:endParaRPr/>
          </a:p>
          <a:p>
            <a:pPr marL="514350" lvl="1" indent="-171450" algn="l" rtl="0">
              <a:lnSpc>
                <a:spcPct val="90000"/>
              </a:lnSpc>
              <a:spcBef>
                <a:spcPts val="375"/>
              </a:spcBef>
              <a:spcAft>
                <a:spcPts val="0"/>
              </a:spcAft>
              <a:buClr>
                <a:schemeClr val="dk1"/>
              </a:buClr>
              <a:buSzPts val="1800"/>
              <a:buChar char="•"/>
            </a:pPr>
            <a:r>
              <a:rPr lang="en-US"/>
              <a:t>Infection</a:t>
            </a:r>
            <a:endParaRPr/>
          </a:p>
          <a:p>
            <a:pPr marL="342900" lvl="1" indent="0" algn="l" rtl="0">
              <a:lnSpc>
                <a:spcPct val="90000"/>
              </a:lnSpc>
              <a:spcBef>
                <a:spcPts val="375"/>
              </a:spcBef>
              <a:spcAft>
                <a:spcPts val="0"/>
              </a:spcAft>
              <a:buClr>
                <a:schemeClr val="dk1"/>
              </a:buClr>
              <a:buSzPts val="1800"/>
              <a:buNone/>
            </a:pPr>
            <a:endParaRPr/>
          </a:p>
          <a:p>
            <a:pPr marL="171450" lvl="0" indent="-171450" algn="l" rtl="0">
              <a:lnSpc>
                <a:spcPct val="90000"/>
              </a:lnSpc>
              <a:spcBef>
                <a:spcPts val="750"/>
              </a:spcBef>
              <a:spcAft>
                <a:spcPts val="0"/>
              </a:spcAft>
              <a:buClr>
                <a:schemeClr val="dk1"/>
              </a:buClr>
              <a:buSzPts val="2100"/>
              <a:buChar char="•"/>
            </a:pPr>
            <a:r>
              <a:rPr lang="en-US"/>
              <a:t>Important to consider emergency presentations associated with multiple myeloma</a:t>
            </a:r>
            <a:endParaRPr/>
          </a:p>
          <a:p>
            <a:pPr marL="514350" lvl="1" indent="-171450" algn="l" rtl="0">
              <a:lnSpc>
                <a:spcPct val="90000"/>
              </a:lnSpc>
              <a:spcBef>
                <a:spcPts val="375"/>
              </a:spcBef>
              <a:spcAft>
                <a:spcPts val="0"/>
              </a:spcAft>
              <a:buClr>
                <a:schemeClr val="dk1"/>
              </a:buClr>
              <a:buSzPts val="1800"/>
              <a:buChar char="•"/>
            </a:pPr>
            <a:r>
              <a:rPr lang="en-US"/>
              <a:t>Hypercalcaemia</a:t>
            </a:r>
            <a:endParaRPr/>
          </a:p>
          <a:p>
            <a:pPr marL="514350" lvl="1" indent="-171450" algn="l" rtl="0">
              <a:lnSpc>
                <a:spcPct val="90000"/>
              </a:lnSpc>
              <a:spcBef>
                <a:spcPts val="375"/>
              </a:spcBef>
              <a:spcAft>
                <a:spcPts val="0"/>
              </a:spcAft>
              <a:buClr>
                <a:schemeClr val="dk1"/>
              </a:buClr>
              <a:buSzPts val="1800"/>
              <a:buChar char="•"/>
            </a:pPr>
            <a:r>
              <a:rPr lang="en-US"/>
              <a:t>Malignant spinal cord compression</a:t>
            </a:r>
            <a:endParaRPr/>
          </a:p>
          <a:p>
            <a:pPr marL="514350" lvl="1" indent="-171450" algn="l" rtl="0">
              <a:lnSpc>
                <a:spcPct val="90000"/>
              </a:lnSpc>
              <a:spcBef>
                <a:spcPts val="375"/>
              </a:spcBef>
              <a:spcAft>
                <a:spcPts val="0"/>
              </a:spcAft>
              <a:buClr>
                <a:schemeClr val="dk1"/>
              </a:buClr>
              <a:buSzPts val="1800"/>
              <a:buChar char="•"/>
            </a:pPr>
            <a:r>
              <a:rPr lang="en-US"/>
              <a:t>Acute renal failure</a:t>
            </a:r>
            <a:endParaRPr/>
          </a:p>
          <a:p>
            <a:pPr marL="171450" lvl="0" indent="-38100" algn="l" rtl="0">
              <a:lnSpc>
                <a:spcPct val="90000"/>
              </a:lnSpc>
              <a:spcBef>
                <a:spcPts val="750"/>
              </a:spcBef>
              <a:spcAft>
                <a:spcPts val="0"/>
              </a:spcAft>
              <a:buClr>
                <a:schemeClr val="dk1"/>
              </a:buClr>
              <a:buSzPts val="21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Investigations</a:t>
            </a:r>
            <a:endParaRPr/>
          </a:p>
        </p:txBody>
      </p:sp>
      <p:sp>
        <p:nvSpPr>
          <p:cNvPr id="352" name="Google Shape;352;p37"/>
          <p:cNvSpPr txBox="1">
            <a:spLocks noGrp="1"/>
          </p:cNvSpPr>
          <p:nvPr>
            <p:ph type="body" idx="1"/>
          </p:nvPr>
        </p:nvSpPr>
        <p:spPr>
          <a:xfrm>
            <a:off x="508001" y="2305050"/>
            <a:ext cx="6447501" cy="338064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800"/>
              <a:buChar char="•"/>
            </a:pPr>
            <a:r>
              <a:rPr lang="en-US" sz="1800"/>
              <a:t>FBC</a:t>
            </a:r>
            <a:endParaRPr/>
          </a:p>
          <a:p>
            <a:pPr marL="171450" lvl="0" indent="-171450" algn="l" rtl="0">
              <a:lnSpc>
                <a:spcPct val="90000"/>
              </a:lnSpc>
              <a:spcBef>
                <a:spcPts val="750"/>
              </a:spcBef>
              <a:spcAft>
                <a:spcPts val="0"/>
              </a:spcAft>
              <a:buClr>
                <a:schemeClr val="dk1"/>
              </a:buClr>
              <a:buSzPts val="1800"/>
              <a:buChar char="•"/>
            </a:pPr>
            <a:r>
              <a:rPr lang="en-US" sz="1800"/>
              <a:t>Blood film</a:t>
            </a:r>
            <a:endParaRPr/>
          </a:p>
          <a:p>
            <a:pPr marL="171450" lvl="0" indent="-171450" algn="l" rtl="0">
              <a:lnSpc>
                <a:spcPct val="90000"/>
              </a:lnSpc>
              <a:spcBef>
                <a:spcPts val="750"/>
              </a:spcBef>
              <a:spcAft>
                <a:spcPts val="0"/>
              </a:spcAft>
              <a:buClr>
                <a:schemeClr val="dk1"/>
              </a:buClr>
              <a:buSzPts val="1800"/>
              <a:buChar char="•"/>
            </a:pPr>
            <a:r>
              <a:rPr lang="en-US" sz="1800"/>
              <a:t>U&amp;E’s</a:t>
            </a:r>
            <a:endParaRPr/>
          </a:p>
          <a:p>
            <a:pPr marL="171450" lvl="0" indent="-171450" algn="l" rtl="0">
              <a:lnSpc>
                <a:spcPct val="90000"/>
              </a:lnSpc>
              <a:spcBef>
                <a:spcPts val="750"/>
              </a:spcBef>
              <a:spcAft>
                <a:spcPts val="0"/>
              </a:spcAft>
              <a:buClr>
                <a:schemeClr val="dk1"/>
              </a:buClr>
              <a:buSzPts val="1800"/>
              <a:buChar char="•"/>
            </a:pPr>
            <a:r>
              <a:rPr lang="en-US" sz="1800"/>
              <a:t>Uric acid</a:t>
            </a:r>
            <a:endParaRPr/>
          </a:p>
          <a:p>
            <a:pPr marL="171450" lvl="0" indent="-171450" algn="l" rtl="0">
              <a:lnSpc>
                <a:spcPct val="90000"/>
              </a:lnSpc>
              <a:spcBef>
                <a:spcPts val="750"/>
              </a:spcBef>
              <a:spcAft>
                <a:spcPts val="0"/>
              </a:spcAft>
              <a:buClr>
                <a:schemeClr val="dk1"/>
              </a:buClr>
              <a:buSzPts val="1800"/>
              <a:buChar char="•"/>
            </a:pPr>
            <a:r>
              <a:rPr lang="en-US" sz="1800"/>
              <a:t>Bone profile</a:t>
            </a:r>
            <a:endParaRPr/>
          </a:p>
          <a:p>
            <a:pPr marL="171450" lvl="0" indent="-171450" algn="l" rtl="0">
              <a:lnSpc>
                <a:spcPct val="90000"/>
              </a:lnSpc>
              <a:spcBef>
                <a:spcPts val="750"/>
              </a:spcBef>
              <a:spcAft>
                <a:spcPts val="0"/>
              </a:spcAft>
              <a:buClr>
                <a:schemeClr val="dk1"/>
              </a:buClr>
              <a:buSzPts val="1800"/>
              <a:buChar char="•"/>
            </a:pPr>
            <a:r>
              <a:rPr lang="en-US" sz="1800"/>
              <a:t>Serum protein electrophoresis</a:t>
            </a:r>
            <a:endParaRPr/>
          </a:p>
          <a:p>
            <a:pPr marL="171450" lvl="0" indent="-171450" algn="l" rtl="0">
              <a:lnSpc>
                <a:spcPct val="90000"/>
              </a:lnSpc>
              <a:spcBef>
                <a:spcPts val="750"/>
              </a:spcBef>
              <a:spcAft>
                <a:spcPts val="0"/>
              </a:spcAft>
              <a:buClr>
                <a:schemeClr val="dk1"/>
              </a:buClr>
              <a:buSzPts val="1800"/>
              <a:buChar char="•"/>
            </a:pPr>
            <a:r>
              <a:rPr lang="en-US" sz="1800"/>
              <a:t>Serum free light chains</a:t>
            </a:r>
            <a:endParaRPr/>
          </a:p>
          <a:p>
            <a:pPr marL="171450" lvl="0" indent="-171450" algn="l" rtl="0">
              <a:lnSpc>
                <a:spcPct val="90000"/>
              </a:lnSpc>
              <a:spcBef>
                <a:spcPts val="750"/>
              </a:spcBef>
              <a:spcAft>
                <a:spcPts val="0"/>
              </a:spcAft>
              <a:buClr>
                <a:schemeClr val="dk1"/>
              </a:buClr>
              <a:buSzPts val="1800"/>
              <a:buChar char="•"/>
            </a:pPr>
            <a:r>
              <a:rPr lang="en-US" sz="1800"/>
              <a:t>Bence Jones protein</a:t>
            </a:r>
            <a:endParaRPr/>
          </a:p>
          <a:p>
            <a:pPr marL="171450" lvl="0" indent="-171450" algn="l" rtl="0">
              <a:lnSpc>
                <a:spcPct val="90000"/>
              </a:lnSpc>
              <a:spcBef>
                <a:spcPts val="750"/>
              </a:spcBef>
              <a:spcAft>
                <a:spcPts val="0"/>
              </a:spcAft>
              <a:buClr>
                <a:schemeClr val="dk1"/>
              </a:buClr>
              <a:buSzPts val="1800"/>
              <a:buChar char="•"/>
            </a:pPr>
            <a:r>
              <a:rPr lang="en-US" sz="1800"/>
              <a:t>X ray sites of bony pain</a:t>
            </a:r>
            <a:endParaRPr/>
          </a:p>
          <a:p>
            <a:pPr marL="171450" lvl="0" indent="-38100" algn="l" rtl="0">
              <a:lnSpc>
                <a:spcPct val="90000"/>
              </a:lnSpc>
              <a:spcBef>
                <a:spcPts val="750"/>
              </a:spcBef>
              <a:spcAft>
                <a:spcPts val="0"/>
              </a:spcAft>
              <a:buClr>
                <a:schemeClr val="dk1"/>
              </a:buClr>
              <a:buSzPts val="2100"/>
              <a:buNone/>
            </a:pPr>
            <a:endParaRPr/>
          </a:p>
        </p:txBody>
      </p:sp>
      <p:pic>
        <p:nvPicPr>
          <p:cNvPr id="353" name="Google Shape;353;p37" descr="A picture containing fabric&#10;&#10;Description automatically generated"/>
          <p:cNvPicPr preferRelativeResize="0"/>
          <p:nvPr/>
        </p:nvPicPr>
        <p:blipFill rotWithShape="1">
          <a:blip r:embed="rId3">
            <a:alphaModFix/>
          </a:blip>
          <a:srcRect/>
          <a:stretch/>
        </p:blipFill>
        <p:spPr>
          <a:xfrm>
            <a:off x="4674539" y="2579175"/>
            <a:ext cx="3461837" cy="226131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8"/>
          <p:cNvSpPr txBox="1">
            <a:spLocks noGrp="1"/>
          </p:cNvSpPr>
          <p:nvPr>
            <p:ph type="title"/>
          </p:nvPr>
        </p:nvSpPr>
        <p:spPr>
          <a:xfrm>
            <a:off x="508000" y="1314450"/>
            <a:ext cx="6903452" cy="99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Investigations continued</a:t>
            </a:r>
            <a:endParaRPr/>
          </a:p>
        </p:txBody>
      </p:sp>
      <p:sp>
        <p:nvSpPr>
          <p:cNvPr id="360" name="Google Shape;360;p38"/>
          <p:cNvSpPr txBox="1">
            <a:spLocks noGrp="1"/>
          </p:cNvSpPr>
          <p:nvPr>
            <p:ph type="body" idx="1"/>
          </p:nvPr>
        </p:nvSpPr>
        <p:spPr>
          <a:xfrm>
            <a:off x="508001" y="2305050"/>
            <a:ext cx="6447501" cy="3083222"/>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Clr>
                <a:schemeClr val="dk1"/>
              </a:buClr>
              <a:buSzPts val="2000"/>
              <a:buChar char="•"/>
            </a:pPr>
            <a:r>
              <a:rPr lang="en-US" sz="2000"/>
              <a:t>BM aspirate and trephine</a:t>
            </a:r>
            <a:endParaRPr/>
          </a:p>
          <a:p>
            <a:pPr marL="171450" lvl="0" indent="-171450" algn="l" rtl="0">
              <a:lnSpc>
                <a:spcPct val="80000"/>
              </a:lnSpc>
              <a:spcBef>
                <a:spcPts val="750"/>
              </a:spcBef>
              <a:spcAft>
                <a:spcPts val="0"/>
              </a:spcAft>
              <a:buClr>
                <a:schemeClr val="dk1"/>
              </a:buClr>
              <a:buSzPts val="2000"/>
              <a:buChar char="•"/>
            </a:pPr>
            <a:r>
              <a:rPr lang="en-US" sz="2000"/>
              <a:t>Skeletal survey</a:t>
            </a:r>
            <a:endParaRPr/>
          </a:p>
          <a:p>
            <a:pPr marL="171450" lvl="0" indent="-171450" algn="l" rtl="0">
              <a:lnSpc>
                <a:spcPct val="80000"/>
              </a:lnSpc>
              <a:spcBef>
                <a:spcPts val="750"/>
              </a:spcBef>
              <a:spcAft>
                <a:spcPts val="0"/>
              </a:spcAft>
              <a:buClr>
                <a:schemeClr val="dk1"/>
              </a:buClr>
              <a:buSzPts val="2000"/>
              <a:buChar char="•"/>
            </a:pPr>
            <a:r>
              <a:rPr lang="en-US" sz="2000"/>
              <a:t>Cytogenetics</a:t>
            </a:r>
            <a:endParaRPr/>
          </a:p>
          <a:p>
            <a:pPr marL="171450" lvl="0" indent="-44450" algn="l" rtl="0">
              <a:lnSpc>
                <a:spcPct val="80000"/>
              </a:lnSpc>
              <a:spcBef>
                <a:spcPts val="750"/>
              </a:spcBef>
              <a:spcAft>
                <a:spcPts val="0"/>
              </a:spcAft>
              <a:buClr>
                <a:schemeClr val="dk1"/>
              </a:buClr>
              <a:buSzPts val="2000"/>
              <a:buNone/>
            </a:pPr>
            <a:endParaRPr sz="2000"/>
          </a:p>
          <a:p>
            <a:pPr marL="171450" lvl="0" indent="-44450" algn="l" rtl="0">
              <a:lnSpc>
                <a:spcPct val="80000"/>
              </a:lnSpc>
              <a:spcBef>
                <a:spcPts val="750"/>
              </a:spcBef>
              <a:spcAft>
                <a:spcPts val="0"/>
              </a:spcAft>
              <a:buClr>
                <a:schemeClr val="dk1"/>
              </a:buClr>
              <a:buSzPts val="2000"/>
              <a:buNone/>
            </a:pPr>
            <a:endParaRPr sz="2000"/>
          </a:p>
          <a:p>
            <a:pPr marL="171450" lvl="0" indent="-171450" algn="l" rtl="0">
              <a:lnSpc>
                <a:spcPct val="80000"/>
              </a:lnSpc>
              <a:spcBef>
                <a:spcPts val="750"/>
              </a:spcBef>
              <a:spcAft>
                <a:spcPts val="0"/>
              </a:spcAft>
              <a:buClr>
                <a:schemeClr val="dk1"/>
              </a:buClr>
              <a:buSzPts val="2000"/>
              <a:buChar char="•"/>
            </a:pPr>
            <a:r>
              <a:rPr lang="en-US" sz="2000"/>
              <a:t>Prognostic tests</a:t>
            </a:r>
            <a:endParaRPr/>
          </a:p>
          <a:p>
            <a:pPr marL="514350" lvl="1" indent="-171450" algn="l" rtl="0">
              <a:lnSpc>
                <a:spcPct val="80000"/>
              </a:lnSpc>
              <a:spcBef>
                <a:spcPts val="375"/>
              </a:spcBef>
              <a:spcAft>
                <a:spcPts val="0"/>
              </a:spcAft>
              <a:buClr>
                <a:schemeClr val="dk1"/>
              </a:buClr>
              <a:buSzPts val="1800"/>
              <a:buChar char="•"/>
            </a:pPr>
            <a:r>
              <a:rPr lang="en-US"/>
              <a:t>Serum β</a:t>
            </a:r>
            <a:r>
              <a:rPr lang="en-US" baseline="-25000"/>
              <a:t>2</a:t>
            </a:r>
            <a:r>
              <a:rPr lang="en-US"/>
              <a:t> microglobulin</a:t>
            </a:r>
            <a:endParaRPr/>
          </a:p>
          <a:p>
            <a:pPr marL="514350" lvl="1" indent="-171450" algn="l" rtl="0">
              <a:lnSpc>
                <a:spcPct val="80000"/>
              </a:lnSpc>
              <a:spcBef>
                <a:spcPts val="375"/>
              </a:spcBef>
              <a:spcAft>
                <a:spcPts val="0"/>
              </a:spcAft>
              <a:buClr>
                <a:schemeClr val="dk1"/>
              </a:buClr>
              <a:buSzPts val="1800"/>
              <a:buChar char="•"/>
            </a:pPr>
            <a:r>
              <a:rPr lang="en-US"/>
              <a:t>LDH</a:t>
            </a:r>
            <a:endParaRPr/>
          </a:p>
          <a:p>
            <a:pPr marL="514350" lvl="1" indent="-171450" algn="l" rtl="0">
              <a:lnSpc>
                <a:spcPct val="80000"/>
              </a:lnSpc>
              <a:spcBef>
                <a:spcPts val="375"/>
              </a:spcBef>
              <a:spcAft>
                <a:spcPts val="0"/>
              </a:spcAft>
              <a:buClr>
                <a:schemeClr val="dk1"/>
              </a:buClr>
              <a:buSzPts val="1800"/>
              <a:buChar char="•"/>
            </a:pPr>
            <a:r>
              <a:rPr lang="en-US"/>
              <a:t>CRP</a:t>
            </a:r>
            <a:endParaRPr/>
          </a:p>
          <a:p>
            <a:pPr marL="171450" lvl="0" indent="-38100" algn="l" rtl="0">
              <a:lnSpc>
                <a:spcPct val="80000"/>
              </a:lnSpc>
              <a:spcBef>
                <a:spcPts val="750"/>
              </a:spcBef>
              <a:spcAft>
                <a:spcPts val="0"/>
              </a:spcAft>
              <a:buClr>
                <a:schemeClr val="dk1"/>
              </a:buClr>
              <a:buSzPts val="21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39" descr="A picture containing sitting, table, food, holding&#10;&#10;Description automatically generated"/>
          <p:cNvPicPr preferRelativeResize="0">
            <a:picLocks noGrp="1"/>
          </p:cNvPicPr>
          <p:nvPr>
            <p:ph type="body" idx="1"/>
          </p:nvPr>
        </p:nvPicPr>
        <p:blipFill rotWithShape="1">
          <a:blip r:embed="rId3">
            <a:alphaModFix/>
          </a:blip>
          <a:srcRect/>
          <a:stretch/>
        </p:blipFill>
        <p:spPr>
          <a:xfrm>
            <a:off x="883349" y="2025280"/>
            <a:ext cx="3862452" cy="3263504"/>
          </a:xfrm>
          <a:prstGeom prst="rect">
            <a:avLst/>
          </a:prstGeom>
          <a:noFill/>
          <a:ln>
            <a:noFill/>
          </a:ln>
        </p:spPr>
      </p:pic>
      <p:pic>
        <p:nvPicPr>
          <p:cNvPr id="367" name="Google Shape;367;p39" descr="A picture containing standing, dark, light, person&#10;&#10;Description automatically generated"/>
          <p:cNvPicPr preferRelativeResize="0"/>
          <p:nvPr/>
        </p:nvPicPr>
        <p:blipFill rotWithShape="1">
          <a:blip r:embed="rId4">
            <a:alphaModFix/>
          </a:blip>
          <a:srcRect/>
          <a:stretch/>
        </p:blipFill>
        <p:spPr>
          <a:xfrm>
            <a:off x="5415905" y="2259303"/>
            <a:ext cx="2990850" cy="2581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Management</a:t>
            </a:r>
            <a:endParaRPr/>
          </a:p>
        </p:txBody>
      </p:sp>
      <p:sp>
        <p:nvSpPr>
          <p:cNvPr id="374" name="Google Shape;374;p40"/>
          <p:cNvSpPr txBox="1">
            <a:spLocks noGrp="1"/>
          </p:cNvSpPr>
          <p:nvPr>
            <p:ph type="body" idx="1"/>
          </p:nvPr>
        </p:nvSpPr>
        <p:spPr>
          <a:xfrm>
            <a:off x="508001" y="2216819"/>
            <a:ext cx="6447501" cy="3171453"/>
          </a:xfrm>
          <a:prstGeom prst="rect">
            <a:avLst/>
          </a:prstGeom>
          <a:noFill/>
          <a:ln>
            <a:noFill/>
          </a:ln>
        </p:spPr>
        <p:txBody>
          <a:bodyPr spcFirstLastPara="1" wrap="square" lIns="91425" tIns="45700" rIns="91425" bIns="45700" anchor="t" anchorCtr="0">
            <a:noAutofit/>
          </a:bodyPr>
          <a:lstStyle/>
          <a:p>
            <a:pPr marL="171450" lvl="0" indent="-171450" algn="l" rtl="0">
              <a:lnSpc>
                <a:spcPct val="70000"/>
              </a:lnSpc>
              <a:spcBef>
                <a:spcPts val="0"/>
              </a:spcBef>
              <a:spcAft>
                <a:spcPts val="0"/>
              </a:spcAft>
              <a:buClr>
                <a:schemeClr val="dk1"/>
              </a:buClr>
              <a:buSzPts val="1942"/>
              <a:buChar char="•"/>
            </a:pPr>
            <a:r>
              <a:rPr lang="en-US" sz="1942"/>
              <a:t>Calcium</a:t>
            </a:r>
            <a:endParaRPr/>
          </a:p>
          <a:p>
            <a:pPr marL="514350" lvl="1" indent="-171450" algn="l" rtl="0">
              <a:lnSpc>
                <a:spcPct val="70000"/>
              </a:lnSpc>
              <a:spcBef>
                <a:spcPts val="375"/>
              </a:spcBef>
              <a:spcAft>
                <a:spcPts val="0"/>
              </a:spcAft>
              <a:buClr>
                <a:schemeClr val="dk1"/>
              </a:buClr>
              <a:buSzPts val="1665"/>
              <a:buChar char="•"/>
            </a:pPr>
            <a:r>
              <a:rPr lang="en-US" sz="1665"/>
              <a:t>IV fluids</a:t>
            </a:r>
            <a:endParaRPr/>
          </a:p>
          <a:p>
            <a:pPr marL="514350" lvl="1" indent="-171450" algn="l" rtl="0">
              <a:lnSpc>
                <a:spcPct val="70000"/>
              </a:lnSpc>
              <a:spcBef>
                <a:spcPts val="375"/>
              </a:spcBef>
              <a:spcAft>
                <a:spcPts val="0"/>
              </a:spcAft>
              <a:buClr>
                <a:schemeClr val="dk1"/>
              </a:buClr>
              <a:buSzPts val="1665"/>
              <a:buChar char="•"/>
            </a:pPr>
            <a:r>
              <a:rPr lang="en-US" sz="1665"/>
              <a:t>Bisphosphonates</a:t>
            </a:r>
            <a:endParaRPr/>
          </a:p>
          <a:p>
            <a:pPr marL="514350" lvl="1" indent="-65722" algn="l" rtl="0">
              <a:lnSpc>
                <a:spcPct val="70000"/>
              </a:lnSpc>
              <a:spcBef>
                <a:spcPts val="375"/>
              </a:spcBef>
              <a:spcAft>
                <a:spcPts val="0"/>
              </a:spcAft>
              <a:buClr>
                <a:schemeClr val="dk1"/>
              </a:buClr>
              <a:buSzPts val="1665"/>
              <a:buNone/>
            </a:pPr>
            <a:endParaRPr sz="1665"/>
          </a:p>
          <a:p>
            <a:pPr marL="171450" lvl="0" indent="-171450" algn="l" rtl="0">
              <a:lnSpc>
                <a:spcPct val="70000"/>
              </a:lnSpc>
              <a:spcBef>
                <a:spcPts val="750"/>
              </a:spcBef>
              <a:spcAft>
                <a:spcPts val="0"/>
              </a:spcAft>
              <a:buClr>
                <a:schemeClr val="dk1"/>
              </a:buClr>
              <a:buSzPts val="1942"/>
              <a:buChar char="•"/>
            </a:pPr>
            <a:r>
              <a:rPr lang="en-US" sz="1942"/>
              <a:t>Renal impairment</a:t>
            </a:r>
            <a:endParaRPr/>
          </a:p>
          <a:p>
            <a:pPr marL="514350" lvl="1" indent="-171450" algn="l" rtl="0">
              <a:lnSpc>
                <a:spcPct val="70000"/>
              </a:lnSpc>
              <a:spcBef>
                <a:spcPts val="375"/>
              </a:spcBef>
              <a:spcAft>
                <a:spcPts val="0"/>
              </a:spcAft>
              <a:buClr>
                <a:schemeClr val="dk1"/>
              </a:buClr>
              <a:buSzPts val="1665"/>
              <a:buChar char="•"/>
            </a:pPr>
            <a:r>
              <a:rPr lang="en-US" sz="1665"/>
              <a:t>IV fluids</a:t>
            </a:r>
            <a:endParaRPr/>
          </a:p>
          <a:p>
            <a:pPr marL="514350" lvl="1" indent="-171450" algn="l" rtl="0">
              <a:lnSpc>
                <a:spcPct val="70000"/>
              </a:lnSpc>
              <a:spcBef>
                <a:spcPts val="375"/>
              </a:spcBef>
              <a:spcAft>
                <a:spcPts val="0"/>
              </a:spcAft>
              <a:buClr>
                <a:schemeClr val="dk1"/>
              </a:buClr>
              <a:buSzPts val="1665"/>
              <a:buChar char="•"/>
            </a:pPr>
            <a:r>
              <a:rPr lang="en-US" sz="1665"/>
              <a:t>Monitor fluid balance</a:t>
            </a:r>
            <a:endParaRPr/>
          </a:p>
          <a:p>
            <a:pPr marL="514350" lvl="1" indent="-171450" algn="l" rtl="0">
              <a:lnSpc>
                <a:spcPct val="70000"/>
              </a:lnSpc>
              <a:spcBef>
                <a:spcPts val="375"/>
              </a:spcBef>
              <a:spcAft>
                <a:spcPts val="0"/>
              </a:spcAft>
              <a:buClr>
                <a:schemeClr val="dk1"/>
              </a:buClr>
              <a:buSzPts val="1665"/>
              <a:buChar char="•"/>
            </a:pPr>
            <a:r>
              <a:rPr lang="en-US" sz="1665"/>
              <a:t>Discuss with renal if no improvement +/- consideration of dialysis</a:t>
            </a:r>
            <a:endParaRPr/>
          </a:p>
          <a:p>
            <a:pPr marL="514350" lvl="1" indent="-65722" algn="l" rtl="0">
              <a:lnSpc>
                <a:spcPct val="70000"/>
              </a:lnSpc>
              <a:spcBef>
                <a:spcPts val="375"/>
              </a:spcBef>
              <a:spcAft>
                <a:spcPts val="0"/>
              </a:spcAft>
              <a:buClr>
                <a:schemeClr val="dk1"/>
              </a:buClr>
              <a:buSzPts val="1665"/>
              <a:buNone/>
            </a:pPr>
            <a:endParaRPr sz="1665"/>
          </a:p>
          <a:p>
            <a:pPr marL="171450" lvl="0" indent="-171450" algn="l" rtl="0">
              <a:lnSpc>
                <a:spcPct val="70000"/>
              </a:lnSpc>
              <a:spcBef>
                <a:spcPts val="750"/>
              </a:spcBef>
              <a:spcAft>
                <a:spcPts val="0"/>
              </a:spcAft>
              <a:buClr>
                <a:schemeClr val="dk1"/>
              </a:buClr>
              <a:buSzPts val="1942"/>
              <a:buChar char="•"/>
            </a:pPr>
            <a:r>
              <a:rPr lang="en-US" sz="1942"/>
              <a:t>Anaemia</a:t>
            </a:r>
            <a:endParaRPr sz="1942"/>
          </a:p>
          <a:p>
            <a:pPr marL="514350" lvl="1" indent="-171450" algn="l" rtl="0">
              <a:lnSpc>
                <a:spcPct val="70000"/>
              </a:lnSpc>
              <a:spcBef>
                <a:spcPts val="375"/>
              </a:spcBef>
              <a:spcAft>
                <a:spcPts val="0"/>
              </a:spcAft>
              <a:buClr>
                <a:schemeClr val="dk1"/>
              </a:buClr>
              <a:buSzPts val="1665"/>
              <a:buChar char="•"/>
            </a:pPr>
            <a:r>
              <a:rPr lang="en-US" sz="1665"/>
              <a:t>Consider blood product support</a:t>
            </a:r>
            <a:endParaRPr/>
          </a:p>
          <a:p>
            <a:pPr marL="514350" lvl="1" indent="-171450" algn="l" rtl="0">
              <a:lnSpc>
                <a:spcPct val="70000"/>
              </a:lnSpc>
              <a:spcBef>
                <a:spcPts val="375"/>
              </a:spcBef>
              <a:spcAft>
                <a:spcPts val="0"/>
              </a:spcAft>
              <a:buClr>
                <a:schemeClr val="dk1"/>
              </a:buClr>
              <a:buSzPts val="1665"/>
              <a:buChar char="•"/>
            </a:pPr>
            <a:r>
              <a:rPr lang="en-US" sz="1665"/>
              <a:t>EPO</a:t>
            </a:r>
            <a:endParaRPr/>
          </a:p>
          <a:p>
            <a:pPr marL="0" lvl="0" indent="0" algn="l" rtl="0">
              <a:lnSpc>
                <a:spcPct val="70000"/>
              </a:lnSpc>
              <a:spcBef>
                <a:spcPts val="750"/>
              </a:spcBef>
              <a:spcAft>
                <a:spcPts val="0"/>
              </a:spcAft>
              <a:buClr>
                <a:schemeClr val="dk1"/>
              </a:buClr>
              <a:buSzPts val="1942"/>
              <a:buNone/>
            </a:pPr>
            <a:endParaRPr sz="1942"/>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Management</a:t>
            </a:r>
            <a:endParaRPr/>
          </a:p>
        </p:txBody>
      </p:sp>
      <p:sp>
        <p:nvSpPr>
          <p:cNvPr id="381" name="Google Shape;381;p41"/>
          <p:cNvSpPr txBox="1">
            <a:spLocks noGrp="1"/>
          </p:cNvSpPr>
          <p:nvPr>
            <p:ph type="body" idx="1"/>
          </p:nvPr>
        </p:nvSpPr>
        <p:spPr>
          <a:xfrm>
            <a:off x="466812" y="1871412"/>
            <a:ext cx="6447501" cy="3477126"/>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Bone problems</a:t>
            </a:r>
            <a:endParaRPr/>
          </a:p>
          <a:p>
            <a:pPr marL="514350" lvl="1" indent="-171450" algn="l" rtl="0">
              <a:lnSpc>
                <a:spcPct val="90000"/>
              </a:lnSpc>
              <a:spcBef>
                <a:spcPts val="375"/>
              </a:spcBef>
              <a:spcAft>
                <a:spcPts val="0"/>
              </a:spcAft>
              <a:buClr>
                <a:schemeClr val="dk1"/>
              </a:buClr>
              <a:buSzPts val="1800"/>
              <a:buChar char="•"/>
            </a:pPr>
            <a:r>
              <a:rPr lang="en-US"/>
              <a:t>Pain control</a:t>
            </a:r>
            <a:endParaRPr/>
          </a:p>
          <a:p>
            <a:pPr marL="857250" lvl="2" indent="-171450" algn="l" rtl="0">
              <a:lnSpc>
                <a:spcPct val="90000"/>
              </a:lnSpc>
              <a:spcBef>
                <a:spcPts val="375"/>
              </a:spcBef>
              <a:spcAft>
                <a:spcPts val="0"/>
              </a:spcAft>
              <a:buClr>
                <a:schemeClr val="dk1"/>
              </a:buClr>
              <a:buSzPts val="1500"/>
              <a:buChar char="•"/>
            </a:pPr>
            <a:r>
              <a:rPr lang="en-US"/>
              <a:t>Analgesia</a:t>
            </a:r>
            <a:endParaRPr/>
          </a:p>
          <a:p>
            <a:pPr marL="857250" lvl="2" indent="-171450" algn="l" rtl="0">
              <a:lnSpc>
                <a:spcPct val="90000"/>
              </a:lnSpc>
              <a:spcBef>
                <a:spcPts val="375"/>
              </a:spcBef>
              <a:spcAft>
                <a:spcPts val="0"/>
              </a:spcAft>
              <a:buClr>
                <a:schemeClr val="dk1"/>
              </a:buClr>
              <a:buSzPts val="1500"/>
              <a:buChar char="•"/>
            </a:pPr>
            <a:r>
              <a:rPr lang="en-US"/>
              <a:t>Avoid NSAIDs</a:t>
            </a:r>
            <a:endParaRPr/>
          </a:p>
          <a:p>
            <a:pPr marL="857250" lvl="2" indent="-171450" algn="l" rtl="0">
              <a:lnSpc>
                <a:spcPct val="90000"/>
              </a:lnSpc>
              <a:spcBef>
                <a:spcPts val="375"/>
              </a:spcBef>
              <a:spcAft>
                <a:spcPts val="0"/>
              </a:spcAft>
              <a:buClr>
                <a:schemeClr val="dk1"/>
              </a:buClr>
              <a:buSzPts val="1500"/>
              <a:buChar char="•"/>
            </a:pPr>
            <a:r>
              <a:rPr lang="en-US"/>
              <a:t>Consider radiotherapy</a:t>
            </a:r>
            <a:endParaRPr/>
          </a:p>
          <a:p>
            <a:pPr marL="514350" lvl="1" indent="-171450" algn="l" rtl="0">
              <a:lnSpc>
                <a:spcPct val="90000"/>
              </a:lnSpc>
              <a:spcBef>
                <a:spcPts val="375"/>
              </a:spcBef>
              <a:spcAft>
                <a:spcPts val="0"/>
              </a:spcAft>
              <a:buClr>
                <a:schemeClr val="dk1"/>
              </a:buClr>
              <a:buSzPts val="1800"/>
              <a:buChar char="•"/>
            </a:pPr>
            <a:r>
              <a:rPr lang="en-US"/>
              <a:t>Pathological fractures</a:t>
            </a:r>
            <a:endParaRPr/>
          </a:p>
          <a:p>
            <a:pPr marL="857250" lvl="2" indent="-171450" algn="l" rtl="0">
              <a:lnSpc>
                <a:spcPct val="90000"/>
              </a:lnSpc>
              <a:spcBef>
                <a:spcPts val="375"/>
              </a:spcBef>
              <a:spcAft>
                <a:spcPts val="0"/>
              </a:spcAft>
              <a:buClr>
                <a:schemeClr val="dk1"/>
              </a:buClr>
              <a:buSzPts val="1500"/>
              <a:buChar char="•"/>
            </a:pPr>
            <a:r>
              <a:rPr lang="en-US"/>
              <a:t>Surgery</a:t>
            </a:r>
            <a:endParaRPr/>
          </a:p>
          <a:p>
            <a:pPr marL="514350" lvl="1" indent="-171450" algn="l" rtl="0">
              <a:lnSpc>
                <a:spcPct val="90000"/>
              </a:lnSpc>
              <a:spcBef>
                <a:spcPts val="375"/>
              </a:spcBef>
              <a:spcAft>
                <a:spcPts val="0"/>
              </a:spcAft>
              <a:buClr>
                <a:schemeClr val="dk1"/>
              </a:buClr>
              <a:buSzPts val="1800"/>
              <a:buChar char="•"/>
            </a:pPr>
            <a:r>
              <a:rPr lang="en-US"/>
              <a:t>MSCC</a:t>
            </a:r>
            <a:endParaRPr/>
          </a:p>
          <a:p>
            <a:pPr marL="857250" lvl="2" indent="-171450" algn="l" rtl="0">
              <a:lnSpc>
                <a:spcPct val="90000"/>
              </a:lnSpc>
              <a:spcBef>
                <a:spcPts val="375"/>
              </a:spcBef>
              <a:spcAft>
                <a:spcPts val="0"/>
              </a:spcAft>
              <a:buClr>
                <a:schemeClr val="dk1"/>
              </a:buClr>
              <a:buSzPts val="1500"/>
              <a:buChar char="•"/>
            </a:pPr>
            <a:r>
              <a:rPr lang="en-US"/>
              <a:t>Urgent MRI spine</a:t>
            </a:r>
            <a:endParaRPr/>
          </a:p>
          <a:p>
            <a:pPr marL="857250" lvl="2" indent="-171450" algn="l" rtl="0">
              <a:lnSpc>
                <a:spcPct val="90000"/>
              </a:lnSpc>
              <a:spcBef>
                <a:spcPts val="375"/>
              </a:spcBef>
              <a:spcAft>
                <a:spcPts val="0"/>
              </a:spcAft>
              <a:buClr>
                <a:schemeClr val="dk1"/>
              </a:buClr>
              <a:buSzPts val="1500"/>
              <a:buChar char="•"/>
            </a:pPr>
            <a:r>
              <a:rPr lang="en-US"/>
              <a:t>Assessment for radiotherapy </a:t>
            </a:r>
            <a:endParaRPr/>
          </a:p>
          <a:p>
            <a:pPr marL="685800" lvl="2" indent="0" algn="l" rtl="0">
              <a:lnSpc>
                <a:spcPct val="90000"/>
              </a:lnSpc>
              <a:spcBef>
                <a:spcPts val="375"/>
              </a:spcBef>
              <a:spcAft>
                <a:spcPts val="0"/>
              </a:spcAft>
              <a:buClr>
                <a:schemeClr val="dk1"/>
              </a:buClr>
              <a:buSzPts val="1500"/>
              <a:buNone/>
            </a:pPr>
            <a:r>
              <a:rPr lang="en-US"/>
              <a:t>     and steroids</a:t>
            </a:r>
            <a:endParaRPr/>
          </a:p>
          <a:p>
            <a:pPr marL="857250" lvl="2" indent="-76200" algn="l" rtl="0">
              <a:lnSpc>
                <a:spcPct val="90000"/>
              </a:lnSpc>
              <a:spcBef>
                <a:spcPts val="375"/>
              </a:spcBef>
              <a:spcAft>
                <a:spcPts val="0"/>
              </a:spcAft>
              <a:buClr>
                <a:schemeClr val="dk1"/>
              </a:buClr>
              <a:buSzPts val="1500"/>
              <a:buNone/>
            </a:pPr>
            <a:endParaRPr/>
          </a:p>
        </p:txBody>
      </p:sp>
      <p:pic>
        <p:nvPicPr>
          <p:cNvPr id="382" name="Google Shape;382;p41" descr="A close up of a piece of paper&#10;&#10;Description automatically generated"/>
          <p:cNvPicPr preferRelativeResize="0"/>
          <p:nvPr/>
        </p:nvPicPr>
        <p:blipFill rotWithShape="1">
          <a:blip r:embed="rId3">
            <a:alphaModFix/>
          </a:blip>
          <a:srcRect/>
          <a:stretch/>
        </p:blipFill>
        <p:spPr>
          <a:xfrm>
            <a:off x="4781227" y="1690688"/>
            <a:ext cx="3409950" cy="3838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628650" y="996923"/>
            <a:ext cx="7886700" cy="9941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Case</a:t>
            </a:r>
            <a:endParaRPr/>
          </a:p>
        </p:txBody>
      </p:sp>
      <p:sp>
        <p:nvSpPr>
          <p:cNvPr id="103" name="Google Shape;103;p15"/>
          <p:cNvSpPr txBox="1">
            <a:spLocks noGrp="1"/>
          </p:cNvSpPr>
          <p:nvPr>
            <p:ph type="body" idx="1"/>
          </p:nvPr>
        </p:nvSpPr>
        <p:spPr>
          <a:xfrm>
            <a:off x="628650" y="1917124"/>
            <a:ext cx="7886700" cy="357284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500"/>
              <a:buChar char="•"/>
            </a:pPr>
            <a:r>
              <a:rPr lang="en-US" sz="1500"/>
              <a:t>Mr A is an 80 year old man referred to CAU by his GP</a:t>
            </a:r>
            <a:endParaRPr/>
          </a:p>
        </p:txBody>
      </p:sp>
      <p:sp>
        <p:nvSpPr>
          <p:cNvPr id="104" name="Google Shape;104;p15"/>
          <p:cNvSpPr txBox="1"/>
          <p:nvPr/>
        </p:nvSpPr>
        <p:spPr>
          <a:xfrm>
            <a:off x="1402773" y="2353541"/>
            <a:ext cx="4810991" cy="4278094"/>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strike="noStrike" cap="none">
                <a:solidFill>
                  <a:schemeClr val="dk1"/>
                </a:solidFill>
                <a:latin typeface="Times New Roman"/>
                <a:ea typeface="Times New Roman"/>
                <a:cs typeface="Times New Roman"/>
                <a:sym typeface="Times New Roman"/>
              </a:rPr>
              <a:t>Dear colleague,</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Many thanks for accepting the care of this gentleman.</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Mr A has become increasingly confused over the last two weeks. He lives with his wife who has been very concerned about his behaviour. They have no POC and she is struggling to look after him at home.</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Obs T 37.2 RR 16 O2 Sats 96% OA HR 94 BP 134/78</a:t>
            </a:r>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HS pure		Chest clear		Abdo SNT</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I think this gentleman would benefit from assessment and consideration of support at home.</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Yours sincerely,</a:t>
            </a:r>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GP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Management</a:t>
            </a:r>
            <a:endParaRPr/>
          </a:p>
        </p:txBody>
      </p:sp>
      <p:sp>
        <p:nvSpPr>
          <p:cNvPr id="389" name="Google Shape;389;p42"/>
          <p:cNvSpPr txBox="1">
            <a:spLocks noGrp="1"/>
          </p:cNvSpPr>
          <p:nvPr>
            <p:ph type="body" idx="1"/>
          </p:nvPr>
        </p:nvSpPr>
        <p:spPr>
          <a:xfrm>
            <a:off x="524476" y="1775011"/>
            <a:ext cx="6447501" cy="321958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Multiple myeloma</a:t>
            </a:r>
            <a:endParaRPr/>
          </a:p>
          <a:p>
            <a:pPr marL="514350" lvl="1" indent="-171450" algn="l" rtl="0">
              <a:lnSpc>
                <a:spcPct val="90000"/>
              </a:lnSpc>
              <a:spcBef>
                <a:spcPts val="375"/>
              </a:spcBef>
              <a:spcAft>
                <a:spcPts val="0"/>
              </a:spcAft>
              <a:buClr>
                <a:schemeClr val="dk1"/>
              </a:buClr>
              <a:buSzPts val="1800"/>
              <a:buChar char="•"/>
            </a:pPr>
            <a:r>
              <a:rPr lang="en-US"/>
              <a:t>Often a combination of therapies</a:t>
            </a:r>
            <a:endParaRPr/>
          </a:p>
          <a:p>
            <a:pPr marL="514350" lvl="1" indent="-171450" algn="l" rtl="0">
              <a:lnSpc>
                <a:spcPct val="90000"/>
              </a:lnSpc>
              <a:spcBef>
                <a:spcPts val="375"/>
              </a:spcBef>
              <a:spcAft>
                <a:spcPts val="0"/>
              </a:spcAft>
              <a:buClr>
                <a:schemeClr val="dk1"/>
              </a:buClr>
              <a:buSzPts val="1800"/>
              <a:buChar char="•"/>
            </a:pPr>
            <a:r>
              <a:rPr lang="en-US"/>
              <a:t>Multiple therapeutic options and combinations</a:t>
            </a:r>
            <a:endParaRPr/>
          </a:p>
          <a:p>
            <a:pPr marL="514350" lvl="1" indent="-171450" algn="l" rtl="0">
              <a:lnSpc>
                <a:spcPct val="90000"/>
              </a:lnSpc>
              <a:spcBef>
                <a:spcPts val="375"/>
              </a:spcBef>
              <a:spcAft>
                <a:spcPts val="0"/>
              </a:spcAft>
              <a:buClr>
                <a:schemeClr val="dk1"/>
              </a:buClr>
              <a:buSzPts val="1800"/>
              <a:buChar char="•"/>
            </a:pPr>
            <a:r>
              <a:rPr lang="en-US"/>
              <a:t>For example:</a:t>
            </a:r>
            <a:endParaRPr/>
          </a:p>
          <a:p>
            <a:pPr marL="857250" lvl="2" indent="-171450" algn="l" rtl="0">
              <a:lnSpc>
                <a:spcPct val="90000"/>
              </a:lnSpc>
              <a:spcBef>
                <a:spcPts val="375"/>
              </a:spcBef>
              <a:spcAft>
                <a:spcPts val="0"/>
              </a:spcAft>
              <a:buClr>
                <a:schemeClr val="dk1"/>
              </a:buClr>
              <a:buSzPts val="1500"/>
              <a:buChar char="•"/>
            </a:pPr>
            <a:r>
              <a:rPr lang="en-US"/>
              <a:t>CTD (cyclophosphamide, thalidomide and dexamethasone)</a:t>
            </a:r>
            <a:endParaRPr/>
          </a:p>
          <a:p>
            <a:pPr marL="857250" lvl="2" indent="-171450" algn="l" rtl="0">
              <a:lnSpc>
                <a:spcPct val="90000"/>
              </a:lnSpc>
              <a:spcBef>
                <a:spcPts val="375"/>
              </a:spcBef>
              <a:spcAft>
                <a:spcPts val="0"/>
              </a:spcAft>
              <a:buClr>
                <a:schemeClr val="dk1"/>
              </a:buClr>
              <a:buSzPts val="1500"/>
              <a:buChar char="•"/>
            </a:pPr>
            <a:r>
              <a:rPr lang="en-US"/>
              <a:t>VD (bortezomib (velcade) and dexamethasone)</a:t>
            </a:r>
            <a:endParaRPr/>
          </a:p>
          <a:p>
            <a:pPr marL="857250" lvl="2" indent="-171450" algn="l" rtl="0">
              <a:lnSpc>
                <a:spcPct val="90000"/>
              </a:lnSpc>
              <a:spcBef>
                <a:spcPts val="375"/>
              </a:spcBef>
              <a:spcAft>
                <a:spcPts val="0"/>
              </a:spcAft>
              <a:buClr>
                <a:schemeClr val="dk1"/>
              </a:buClr>
              <a:buSzPts val="1500"/>
              <a:buChar char="•"/>
            </a:pPr>
            <a:r>
              <a:rPr lang="en-US"/>
              <a:t>Ld (lenalidomide and dexamethasone)</a:t>
            </a:r>
            <a:endParaRPr/>
          </a:p>
          <a:p>
            <a:pPr marL="171450" lvl="0" indent="-171450" algn="l" rtl="0">
              <a:lnSpc>
                <a:spcPct val="90000"/>
              </a:lnSpc>
              <a:spcBef>
                <a:spcPts val="750"/>
              </a:spcBef>
              <a:spcAft>
                <a:spcPts val="0"/>
              </a:spcAft>
              <a:buClr>
                <a:schemeClr val="dk1"/>
              </a:buClr>
              <a:buSzPts val="2100"/>
              <a:buChar char="•"/>
            </a:pPr>
            <a:r>
              <a:rPr lang="en-US"/>
              <a:t>Bisphosphonates</a:t>
            </a:r>
            <a:endParaRPr/>
          </a:p>
          <a:p>
            <a:pPr marL="171450" lvl="0" indent="-171450" algn="l" rtl="0">
              <a:lnSpc>
                <a:spcPct val="90000"/>
              </a:lnSpc>
              <a:spcBef>
                <a:spcPts val="750"/>
              </a:spcBef>
              <a:spcAft>
                <a:spcPts val="0"/>
              </a:spcAft>
              <a:buClr>
                <a:schemeClr val="dk1"/>
              </a:buClr>
              <a:buSzPts val="2100"/>
              <a:buChar char="•"/>
            </a:pPr>
            <a:r>
              <a:rPr lang="en-US"/>
              <a:t>Stem cell transplant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a:p>
        </p:txBody>
      </p:sp>
      <p:sp>
        <p:nvSpPr>
          <p:cNvPr id="396" name="Google Shape;396;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Median survival 3-4 years</a:t>
            </a:r>
            <a:endParaRPr/>
          </a:p>
          <a:p>
            <a:pPr marL="0" lvl="0" indent="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Poor prognosis is associated with:</a:t>
            </a:r>
            <a:endParaRPr/>
          </a:p>
          <a:p>
            <a:pPr marL="514350" lvl="1" indent="-171450" algn="l" rtl="0">
              <a:lnSpc>
                <a:spcPct val="90000"/>
              </a:lnSpc>
              <a:spcBef>
                <a:spcPts val="375"/>
              </a:spcBef>
              <a:spcAft>
                <a:spcPts val="0"/>
              </a:spcAft>
              <a:buClr>
                <a:schemeClr val="dk1"/>
              </a:buClr>
              <a:buSzPts val="1800"/>
              <a:buChar char="•"/>
            </a:pPr>
            <a:r>
              <a:rPr lang="en-US"/>
              <a:t>Older age</a:t>
            </a:r>
            <a:endParaRPr/>
          </a:p>
          <a:p>
            <a:pPr marL="514350" lvl="1" indent="-171450" algn="l" rtl="0">
              <a:lnSpc>
                <a:spcPct val="90000"/>
              </a:lnSpc>
              <a:spcBef>
                <a:spcPts val="375"/>
              </a:spcBef>
              <a:spcAft>
                <a:spcPts val="0"/>
              </a:spcAft>
              <a:buClr>
                <a:schemeClr val="dk1"/>
              </a:buClr>
              <a:buSzPts val="1800"/>
              <a:buChar char="•"/>
            </a:pPr>
            <a:r>
              <a:rPr lang="en-US"/>
              <a:t>Renal impairment</a:t>
            </a:r>
            <a:endParaRPr/>
          </a:p>
          <a:p>
            <a:pPr marL="514350" lvl="1" indent="-171450" algn="l" rtl="0">
              <a:lnSpc>
                <a:spcPct val="90000"/>
              </a:lnSpc>
              <a:spcBef>
                <a:spcPts val="375"/>
              </a:spcBef>
              <a:spcAft>
                <a:spcPts val="0"/>
              </a:spcAft>
              <a:buClr>
                <a:schemeClr val="dk1"/>
              </a:buClr>
              <a:buSzPts val="1800"/>
              <a:buChar char="•"/>
            </a:pPr>
            <a:r>
              <a:rPr lang="en-US"/>
              <a:t>High paraprotein levels</a:t>
            </a:r>
            <a:endParaRPr/>
          </a:p>
          <a:p>
            <a:pPr marL="514350" lvl="1" indent="-171450" algn="l" rtl="0">
              <a:lnSpc>
                <a:spcPct val="90000"/>
              </a:lnSpc>
              <a:spcBef>
                <a:spcPts val="375"/>
              </a:spcBef>
              <a:spcAft>
                <a:spcPts val="0"/>
              </a:spcAft>
              <a:buClr>
                <a:schemeClr val="dk1"/>
              </a:buClr>
              <a:buSzPts val="1800"/>
              <a:buChar char="•"/>
            </a:pPr>
            <a:r>
              <a:rPr lang="en-US"/>
              <a:t>High serum β</a:t>
            </a:r>
            <a:r>
              <a:rPr lang="en-US" baseline="-25000"/>
              <a:t>2 </a:t>
            </a:r>
            <a:r>
              <a:rPr lang="en-US"/>
              <a:t>microglobulin</a:t>
            </a:r>
            <a:endParaRPr/>
          </a:p>
          <a:p>
            <a:pPr marL="514350" lvl="1" indent="-171450" algn="l" rtl="0">
              <a:lnSpc>
                <a:spcPct val="90000"/>
              </a:lnSpc>
              <a:spcBef>
                <a:spcPts val="375"/>
              </a:spcBef>
              <a:spcAft>
                <a:spcPts val="0"/>
              </a:spcAft>
              <a:buClr>
                <a:schemeClr val="dk1"/>
              </a:buClr>
              <a:buSzPts val="1800"/>
              <a:buChar char="•"/>
            </a:pPr>
            <a:r>
              <a:rPr lang="en-US"/>
              <a:t>Low serum albumin</a:t>
            </a:r>
            <a:endParaRPr/>
          </a:p>
          <a:p>
            <a:pPr marL="514350" lvl="1" indent="-171450" algn="l" rtl="0">
              <a:lnSpc>
                <a:spcPct val="90000"/>
              </a:lnSpc>
              <a:spcBef>
                <a:spcPts val="375"/>
              </a:spcBef>
              <a:spcAft>
                <a:spcPts val="0"/>
              </a:spcAft>
              <a:buClr>
                <a:schemeClr val="dk1"/>
              </a:buClr>
              <a:buSzPts val="1800"/>
              <a:buChar char="•"/>
            </a:pPr>
            <a:r>
              <a:rPr lang="en-US"/>
              <a:t>Adverse cytogenetics</a:t>
            </a: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Monoclonal gammopathy of undetermined significance (MGUS)</a:t>
            </a:r>
            <a:endParaRPr/>
          </a:p>
        </p:txBody>
      </p:sp>
      <p:sp>
        <p:nvSpPr>
          <p:cNvPr id="403" name="Google Shape;403;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Pre-malignant clonal plasma cell disorder</a:t>
            </a:r>
            <a:endParaRPr/>
          </a:p>
          <a:p>
            <a:pPr marL="171450" lvl="0" indent="-171450" algn="l" rtl="0">
              <a:lnSpc>
                <a:spcPct val="90000"/>
              </a:lnSpc>
              <a:spcBef>
                <a:spcPts val="750"/>
              </a:spcBef>
              <a:spcAft>
                <a:spcPts val="0"/>
              </a:spcAft>
              <a:buClr>
                <a:schemeClr val="dk1"/>
              </a:buClr>
              <a:buSzPts val="2100"/>
              <a:buChar char="•"/>
            </a:pPr>
            <a:r>
              <a:rPr lang="en-US"/>
              <a:t>Usually associated with monoclonal immunoglobulin (paraprotein or M-protein) in serum and/or urine</a:t>
            </a:r>
            <a:endParaRPr/>
          </a:p>
          <a:p>
            <a:pPr marL="171450" lvl="0" indent="-171450" algn="l" rtl="0">
              <a:lnSpc>
                <a:spcPct val="90000"/>
              </a:lnSpc>
              <a:spcBef>
                <a:spcPts val="750"/>
              </a:spcBef>
              <a:spcAft>
                <a:spcPts val="0"/>
              </a:spcAft>
              <a:buClr>
                <a:schemeClr val="dk1"/>
              </a:buClr>
              <a:buSzPts val="2100"/>
              <a:buChar char="•"/>
            </a:pPr>
            <a:r>
              <a:rPr lang="en-US"/>
              <a:t>No evidence of end organ damage</a:t>
            </a:r>
            <a:endParaRPr/>
          </a:p>
          <a:p>
            <a:pPr marL="171450" lvl="0" indent="-171450" algn="l" rtl="0">
              <a:lnSpc>
                <a:spcPct val="90000"/>
              </a:lnSpc>
              <a:spcBef>
                <a:spcPts val="750"/>
              </a:spcBef>
              <a:spcAft>
                <a:spcPts val="0"/>
              </a:spcAft>
              <a:buClr>
                <a:schemeClr val="dk1"/>
              </a:buClr>
              <a:buSzPts val="2100"/>
              <a:buChar char="•"/>
            </a:pPr>
            <a:r>
              <a:rPr lang="en-US"/>
              <a:t>Bone marrow &lt;10% of plasma cells</a:t>
            </a:r>
            <a:endParaRPr/>
          </a:p>
          <a:p>
            <a:pPr marL="171450" lvl="0" indent="-3810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Epidemiology</a:t>
            </a:r>
            <a:endParaRPr/>
          </a:p>
          <a:p>
            <a:pPr marL="514350" lvl="1" indent="-171450" algn="l" rtl="0">
              <a:lnSpc>
                <a:spcPct val="90000"/>
              </a:lnSpc>
              <a:spcBef>
                <a:spcPts val="375"/>
              </a:spcBef>
              <a:spcAft>
                <a:spcPts val="0"/>
              </a:spcAft>
              <a:buClr>
                <a:schemeClr val="dk1"/>
              </a:buClr>
              <a:buSzPts val="1800"/>
              <a:buChar char="•"/>
            </a:pPr>
            <a:r>
              <a:rPr lang="en-US"/>
              <a:t>Occurs in about 3% of the population over aged 50</a:t>
            </a:r>
            <a:endParaRPr/>
          </a:p>
          <a:p>
            <a:pPr marL="514350" lvl="1" indent="-171450" algn="l" rtl="0">
              <a:lnSpc>
                <a:spcPct val="90000"/>
              </a:lnSpc>
              <a:spcBef>
                <a:spcPts val="375"/>
              </a:spcBef>
              <a:spcAft>
                <a:spcPts val="0"/>
              </a:spcAft>
              <a:buClr>
                <a:schemeClr val="dk1"/>
              </a:buClr>
              <a:buSzPts val="1800"/>
              <a:buChar char="•"/>
            </a:pPr>
            <a:r>
              <a:rPr lang="en-US"/>
              <a:t>Slightly more common in males</a:t>
            </a:r>
            <a:endParaRPr/>
          </a:p>
          <a:p>
            <a:pPr marL="514350" lvl="1" indent="-171450" algn="l" rtl="0">
              <a:lnSpc>
                <a:spcPct val="90000"/>
              </a:lnSpc>
              <a:spcBef>
                <a:spcPts val="375"/>
              </a:spcBef>
              <a:spcAft>
                <a:spcPts val="0"/>
              </a:spcAft>
              <a:buClr>
                <a:schemeClr val="dk1"/>
              </a:buClr>
              <a:buSzPts val="1800"/>
              <a:buChar char="•"/>
            </a:pPr>
            <a:r>
              <a:rPr lang="en-US"/>
              <a:t>Prevalence increases with age</a:t>
            </a:r>
            <a:endParaRPr/>
          </a:p>
          <a:p>
            <a:pPr marL="514350" lvl="1" indent="-171450" algn="l" rtl="0">
              <a:lnSpc>
                <a:spcPct val="90000"/>
              </a:lnSpc>
              <a:spcBef>
                <a:spcPts val="375"/>
              </a:spcBef>
              <a:spcAft>
                <a:spcPts val="0"/>
              </a:spcAft>
              <a:buClr>
                <a:schemeClr val="dk1"/>
              </a:buClr>
              <a:buSzPts val="1800"/>
              <a:buChar char="•"/>
            </a:pPr>
            <a:r>
              <a:rPr lang="en-US"/>
              <a:t>Median age is 72</a:t>
            </a: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Monoclonal gammopathy of undetermined significance (MGUS)</a:t>
            </a:r>
            <a:endParaRPr/>
          </a:p>
        </p:txBody>
      </p:sp>
      <p:sp>
        <p:nvSpPr>
          <p:cNvPr id="410" name="Google Shape;410;p45"/>
          <p:cNvSpPr txBox="1">
            <a:spLocks noGrp="1"/>
          </p:cNvSpPr>
          <p:nvPr>
            <p:ph type="body" idx="1"/>
          </p:nvPr>
        </p:nvSpPr>
        <p:spPr>
          <a:xfrm>
            <a:off x="616285" y="2632971"/>
            <a:ext cx="6447501" cy="291058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Asymptomatic</a:t>
            </a:r>
            <a:endParaRPr/>
          </a:p>
          <a:p>
            <a:pPr marL="0" lvl="0" indent="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Management</a:t>
            </a:r>
            <a:endParaRPr/>
          </a:p>
          <a:p>
            <a:pPr marL="514350" lvl="1" indent="-171450" algn="l" rtl="0">
              <a:lnSpc>
                <a:spcPct val="90000"/>
              </a:lnSpc>
              <a:spcBef>
                <a:spcPts val="375"/>
              </a:spcBef>
              <a:spcAft>
                <a:spcPts val="0"/>
              </a:spcAft>
              <a:buClr>
                <a:schemeClr val="dk1"/>
              </a:buClr>
              <a:buSzPts val="1800"/>
              <a:buChar char="•"/>
            </a:pPr>
            <a:r>
              <a:rPr lang="en-US"/>
              <a:t>Observation only</a:t>
            </a:r>
            <a:endParaRPr/>
          </a:p>
          <a:p>
            <a:pPr marL="342900" lvl="1" indent="0" algn="l" rtl="0">
              <a:lnSpc>
                <a:spcPct val="90000"/>
              </a:lnSpc>
              <a:spcBef>
                <a:spcPts val="375"/>
              </a:spcBef>
              <a:spcAft>
                <a:spcPts val="0"/>
              </a:spcAft>
              <a:buClr>
                <a:schemeClr val="dk1"/>
              </a:buClr>
              <a:buSzPts val="1800"/>
              <a:buNone/>
            </a:pPr>
            <a:endParaRPr/>
          </a:p>
          <a:p>
            <a:pPr marL="171450" lvl="0" indent="-171450" algn="l" rtl="0">
              <a:lnSpc>
                <a:spcPct val="90000"/>
              </a:lnSpc>
              <a:spcBef>
                <a:spcPts val="750"/>
              </a:spcBef>
              <a:spcAft>
                <a:spcPts val="0"/>
              </a:spcAft>
              <a:buClr>
                <a:schemeClr val="dk1"/>
              </a:buClr>
              <a:buSzPts val="2100"/>
              <a:buChar char="•"/>
            </a:pPr>
            <a:r>
              <a:rPr lang="en-US"/>
              <a:t>Low risk of progression to myeloma</a:t>
            </a:r>
            <a:endParaRPr/>
          </a:p>
          <a:p>
            <a:pPr marL="171450" lvl="0" indent="-38100" algn="l" rtl="0">
              <a:lnSpc>
                <a:spcPct val="90000"/>
              </a:lnSpc>
              <a:spcBef>
                <a:spcPts val="750"/>
              </a:spcBef>
              <a:spcAft>
                <a:spcPts val="0"/>
              </a:spcAft>
              <a:buClr>
                <a:schemeClr val="dk1"/>
              </a:buClr>
              <a:buSzPts val="21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Learning Outcomes</a:t>
            </a:r>
            <a:endParaRPr/>
          </a:p>
        </p:txBody>
      </p:sp>
      <p:sp>
        <p:nvSpPr>
          <p:cNvPr id="417" name="Google Shape;417;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r>
              <a:rPr lang="en-US"/>
              <a:t>By the end of this lecture you should be able to:</a:t>
            </a:r>
            <a:endParaRPr/>
          </a:p>
          <a:p>
            <a:pPr marL="171450" lvl="0" indent="-171450" algn="l" rtl="0">
              <a:lnSpc>
                <a:spcPct val="90000"/>
              </a:lnSpc>
              <a:spcBef>
                <a:spcPts val="750"/>
              </a:spcBef>
              <a:spcAft>
                <a:spcPts val="0"/>
              </a:spcAft>
              <a:buClr>
                <a:schemeClr val="dk1"/>
              </a:buClr>
              <a:buSzPts val="2100"/>
              <a:buChar char="•"/>
            </a:pPr>
            <a:r>
              <a:rPr lang="en-US"/>
              <a:t>Describe the pathophysiology of multiple myeloma</a:t>
            </a:r>
            <a:endParaRPr/>
          </a:p>
          <a:p>
            <a:pPr marL="171450" lvl="0" indent="-171450" algn="l" rtl="0">
              <a:lnSpc>
                <a:spcPct val="90000"/>
              </a:lnSpc>
              <a:spcBef>
                <a:spcPts val="750"/>
              </a:spcBef>
              <a:spcAft>
                <a:spcPts val="0"/>
              </a:spcAft>
              <a:buClr>
                <a:schemeClr val="dk1"/>
              </a:buClr>
              <a:buSzPts val="2100"/>
              <a:buChar char="•"/>
            </a:pPr>
            <a:r>
              <a:rPr lang="en-US"/>
              <a:t>Describe the presentation of multiple myeloma and be aware of the emergency presentations</a:t>
            </a:r>
            <a:endParaRPr/>
          </a:p>
          <a:p>
            <a:pPr marL="171450" lvl="0" indent="-171450" algn="l" rtl="0">
              <a:lnSpc>
                <a:spcPct val="90000"/>
              </a:lnSpc>
              <a:spcBef>
                <a:spcPts val="750"/>
              </a:spcBef>
              <a:spcAft>
                <a:spcPts val="0"/>
              </a:spcAft>
              <a:buClr>
                <a:schemeClr val="dk1"/>
              </a:buClr>
              <a:buSzPts val="2100"/>
              <a:buChar char="•"/>
            </a:pPr>
            <a:r>
              <a:rPr lang="en-US"/>
              <a:t>Suggest appropriate initial investigations for multiple myeloma</a:t>
            </a:r>
            <a:endParaRPr/>
          </a:p>
          <a:p>
            <a:pPr marL="171450" lvl="0" indent="-171450" algn="l" rtl="0">
              <a:lnSpc>
                <a:spcPct val="90000"/>
              </a:lnSpc>
              <a:spcBef>
                <a:spcPts val="750"/>
              </a:spcBef>
              <a:spcAft>
                <a:spcPts val="0"/>
              </a:spcAft>
              <a:buClr>
                <a:schemeClr val="dk1"/>
              </a:buClr>
              <a:buSzPts val="2100"/>
              <a:buChar char="•"/>
            </a:pPr>
            <a:r>
              <a:rPr lang="en-US"/>
              <a:t>Suggest management for the symptoms of multiple myeloma and have an awareness of the types of treatment used in multiple myeloma</a:t>
            </a:r>
            <a:endParaRPr/>
          </a:p>
          <a:p>
            <a:pPr marL="171450" lvl="0" indent="-171450" algn="l" rtl="0">
              <a:lnSpc>
                <a:spcPct val="90000"/>
              </a:lnSpc>
              <a:spcBef>
                <a:spcPts val="750"/>
              </a:spcBef>
              <a:spcAft>
                <a:spcPts val="0"/>
              </a:spcAft>
              <a:buClr>
                <a:schemeClr val="dk1"/>
              </a:buClr>
              <a:buSzPts val="2100"/>
              <a:buChar char="•"/>
            </a:pPr>
            <a:r>
              <a:rPr lang="en-US"/>
              <a:t>Describe the differences between multiple myeloma and MGUS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pSp>
        <p:nvGrpSpPr>
          <p:cNvPr id="423" name="Google Shape;423;p47"/>
          <p:cNvGrpSpPr/>
          <p:nvPr/>
        </p:nvGrpSpPr>
        <p:grpSpPr>
          <a:xfrm>
            <a:off x="509184" y="2910365"/>
            <a:ext cx="6445659" cy="2045729"/>
            <a:chOff x="787" y="432674"/>
            <a:chExt cx="6445659" cy="2045729"/>
          </a:xfrm>
        </p:grpSpPr>
        <p:sp>
          <p:nvSpPr>
            <p:cNvPr id="424" name="Google Shape;424;p47"/>
            <p:cNvSpPr/>
            <p:nvPr/>
          </p:nvSpPr>
          <p:spPr>
            <a:xfrm>
              <a:off x="787" y="432674"/>
              <a:ext cx="2762425" cy="175414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7"/>
            <p:cNvSpPr/>
            <p:nvPr/>
          </p:nvSpPr>
          <p:spPr>
            <a:xfrm>
              <a:off x="307723" y="724263"/>
              <a:ext cx="2762425" cy="1754140"/>
            </a:xfrm>
            <a:prstGeom prst="roundRect">
              <a:avLst>
                <a:gd name="adj" fmla="val 1000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7"/>
            <p:cNvSpPr txBox="1"/>
            <p:nvPr/>
          </p:nvSpPr>
          <p:spPr>
            <a:xfrm>
              <a:off x="359100" y="775640"/>
              <a:ext cx="2659671" cy="165138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Questions ?</a:t>
              </a:r>
              <a:endParaRPr/>
            </a:p>
          </p:txBody>
        </p:sp>
        <p:sp>
          <p:nvSpPr>
            <p:cNvPr id="427" name="Google Shape;427;p47"/>
            <p:cNvSpPr/>
            <p:nvPr/>
          </p:nvSpPr>
          <p:spPr>
            <a:xfrm>
              <a:off x="3377085" y="432674"/>
              <a:ext cx="2762425" cy="175414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7"/>
            <p:cNvSpPr/>
            <p:nvPr/>
          </p:nvSpPr>
          <p:spPr>
            <a:xfrm>
              <a:off x="3684021" y="724263"/>
              <a:ext cx="2762425" cy="1754140"/>
            </a:xfrm>
            <a:prstGeom prst="roundRect">
              <a:avLst>
                <a:gd name="adj" fmla="val 1000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7"/>
            <p:cNvSpPr txBox="1"/>
            <p:nvPr/>
          </p:nvSpPr>
          <p:spPr>
            <a:xfrm>
              <a:off x="3735398" y="775640"/>
              <a:ext cx="2659671" cy="165138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Email: s.drummond1@nhs.net</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Myeloma</a:t>
            </a:r>
            <a:endParaRPr/>
          </a:p>
        </p:txBody>
      </p:sp>
      <p:sp>
        <p:nvSpPr>
          <p:cNvPr id="436" name="Google Shape;436;p48"/>
          <p:cNvSpPr txBox="1">
            <a:spLocks noGrp="1"/>
          </p:cNvSpPr>
          <p:nvPr>
            <p:ph type="body" idx="1"/>
          </p:nvPr>
        </p:nvSpPr>
        <p:spPr>
          <a:xfrm>
            <a:off x="628650" y="1495810"/>
            <a:ext cx="6194994" cy="468115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942"/>
              <a:buChar char="•"/>
            </a:pPr>
            <a:r>
              <a:rPr lang="en-US" sz="1800" dirty="0"/>
              <a:t>Cancer research UK for graph</a:t>
            </a:r>
            <a:endParaRPr sz="2000" dirty="0"/>
          </a:p>
          <a:p>
            <a:pPr marL="171450" lvl="0" indent="-171450" algn="l" rtl="0">
              <a:lnSpc>
                <a:spcPct val="90000"/>
              </a:lnSpc>
              <a:spcBef>
                <a:spcPts val="750"/>
              </a:spcBef>
              <a:spcAft>
                <a:spcPts val="0"/>
              </a:spcAft>
              <a:buClr>
                <a:schemeClr val="dk1"/>
              </a:buClr>
              <a:buSzPts val="1942"/>
              <a:buChar char="•"/>
            </a:pPr>
            <a:r>
              <a:rPr lang="en-US" sz="1800" u="sng" dirty="0">
                <a:solidFill>
                  <a:schemeClr val="hlink"/>
                </a:solidFill>
                <a:hlinkClick r:id="rId3"/>
              </a:rPr>
              <a:t>http://learningradiology.com/notes/bonenotes/multiplemyelomapage.htm</a:t>
            </a:r>
            <a:r>
              <a:rPr lang="en-US" sz="1800" dirty="0"/>
              <a:t> (skull lesion)</a:t>
            </a:r>
            <a:endParaRPr sz="2000" dirty="0"/>
          </a:p>
          <a:p>
            <a:pPr marL="171450" lvl="0" indent="-171450" algn="l" rtl="0">
              <a:lnSpc>
                <a:spcPct val="90000"/>
              </a:lnSpc>
              <a:spcBef>
                <a:spcPts val="750"/>
              </a:spcBef>
              <a:spcAft>
                <a:spcPts val="0"/>
              </a:spcAft>
              <a:buClr>
                <a:schemeClr val="dk1"/>
              </a:buClr>
              <a:buSzPts val="1942"/>
              <a:buChar char="•"/>
            </a:pPr>
            <a:r>
              <a:rPr lang="en-US" sz="1800" u="sng" dirty="0">
                <a:solidFill>
                  <a:schemeClr val="hlink"/>
                </a:solidFill>
                <a:hlinkClick r:id="rId4"/>
              </a:rPr>
              <a:t>https://www.the4at.com/4at-download</a:t>
            </a:r>
            <a:r>
              <a:rPr lang="en-US" sz="1800" dirty="0"/>
              <a:t> (4at image)</a:t>
            </a:r>
            <a:endParaRPr sz="2000" dirty="0"/>
          </a:p>
          <a:p>
            <a:pPr marL="171450" lvl="0" indent="-171450" algn="l" rtl="0">
              <a:lnSpc>
                <a:spcPct val="90000"/>
              </a:lnSpc>
              <a:spcBef>
                <a:spcPts val="750"/>
              </a:spcBef>
              <a:spcAft>
                <a:spcPts val="0"/>
              </a:spcAft>
              <a:buClr>
                <a:schemeClr val="dk1"/>
              </a:buClr>
              <a:buSzPts val="1942"/>
              <a:buChar char="•"/>
            </a:pPr>
            <a:r>
              <a:rPr lang="en-US" sz="1800" u="sng" dirty="0">
                <a:solidFill>
                  <a:schemeClr val="hlink"/>
                </a:solidFill>
                <a:hlinkClick r:id="rId5"/>
              </a:rPr>
              <a:t>https://www.stepwards.com/?page_id=1240</a:t>
            </a:r>
            <a:r>
              <a:rPr lang="en-US" sz="1800" dirty="0"/>
              <a:t> (myeloma film and limb X rays)</a:t>
            </a:r>
            <a:endParaRPr sz="2000" dirty="0"/>
          </a:p>
          <a:p>
            <a:pPr marL="171450" lvl="0" indent="-171450" algn="l" rtl="0">
              <a:lnSpc>
                <a:spcPct val="90000"/>
              </a:lnSpc>
              <a:spcBef>
                <a:spcPts val="750"/>
              </a:spcBef>
              <a:spcAft>
                <a:spcPts val="0"/>
              </a:spcAft>
              <a:buClr>
                <a:schemeClr val="dk1"/>
              </a:buClr>
              <a:buSzPts val="1942"/>
              <a:buChar char="•"/>
            </a:pPr>
            <a:r>
              <a:rPr lang="en-US" sz="1800" u="sng" dirty="0">
                <a:solidFill>
                  <a:schemeClr val="hlink"/>
                </a:solidFill>
                <a:hlinkClick r:id="rId6"/>
              </a:rPr>
              <a:t>https://commons.wikimedia.org/wiki/File:Vacutainer_blood_bottles.jpg</a:t>
            </a:r>
            <a:r>
              <a:rPr lang="en-US" sz="1800" dirty="0"/>
              <a:t> (Blood bottles) </a:t>
            </a:r>
            <a:endParaRPr sz="2000" dirty="0"/>
          </a:p>
          <a:p>
            <a:pPr marL="171450" lvl="0" indent="-171450" algn="l" rtl="0">
              <a:lnSpc>
                <a:spcPct val="90000"/>
              </a:lnSpc>
              <a:spcBef>
                <a:spcPts val="750"/>
              </a:spcBef>
              <a:spcAft>
                <a:spcPts val="0"/>
              </a:spcAft>
              <a:buClr>
                <a:schemeClr val="dk1"/>
              </a:buClr>
              <a:buSzPts val="1942"/>
              <a:buChar char="•"/>
            </a:pPr>
            <a:r>
              <a:rPr lang="en-US" sz="1800" u="sng" dirty="0">
                <a:solidFill>
                  <a:schemeClr val="hlink"/>
                </a:solidFill>
                <a:hlinkClick r:id="rId7"/>
              </a:rPr>
              <a:t>https://www.medistudents.com/en/learning/osce-skills/other-skills/blood-glucose-measurement/</a:t>
            </a:r>
            <a:r>
              <a:rPr lang="en-US" sz="1800" dirty="0"/>
              <a:t> (blood glucose)</a:t>
            </a:r>
            <a:endParaRPr sz="2000" dirty="0"/>
          </a:p>
          <a:p>
            <a:pPr marL="171450" lvl="0" indent="-171450" algn="l" rtl="0">
              <a:lnSpc>
                <a:spcPct val="90000"/>
              </a:lnSpc>
              <a:spcBef>
                <a:spcPts val="750"/>
              </a:spcBef>
              <a:spcAft>
                <a:spcPts val="0"/>
              </a:spcAft>
              <a:buClr>
                <a:schemeClr val="dk1"/>
              </a:buClr>
              <a:buSzPts val="1942"/>
              <a:buChar char="•"/>
            </a:pPr>
            <a:r>
              <a:rPr lang="en-US" sz="1800" u="sng" dirty="0">
                <a:solidFill>
                  <a:schemeClr val="hlink"/>
                </a:solidFill>
                <a:hlinkClick r:id="rId8"/>
              </a:rPr>
              <a:t>https://radiopaedia.org/cases/normal-cxr</a:t>
            </a:r>
            <a:r>
              <a:rPr lang="en-US" sz="1800" dirty="0"/>
              <a:t> (CXR normal)</a:t>
            </a:r>
            <a:endParaRPr sz="2000" dirty="0"/>
          </a:p>
          <a:p>
            <a:pPr marL="171450" lvl="0" indent="-171450" algn="l" rtl="0">
              <a:lnSpc>
                <a:spcPct val="90000"/>
              </a:lnSpc>
              <a:spcBef>
                <a:spcPts val="750"/>
              </a:spcBef>
              <a:spcAft>
                <a:spcPts val="0"/>
              </a:spcAft>
              <a:buClr>
                <a:schemeClr val="dk1"/>
              </a:buClr>
              <a:buSzPts val="1942"/>
              <a:buChar char="•"/>
            </a:pPr>
            <a:r>
              <a:rPr lang="en-US" sz="1800" u="sng" dirty="0">
                <a:solidFill>
                  <a:schemeClr val="hlink"/>
                </a:solidFill>
                <a:hlinkClick r:id="rId9"/>
              </a:rPr>
              <a:t>https://litfl.com/normal-sinus-rhythm-ecg-library/</a:t>
            </a:r>
            <a:r>
              <a:rPr lang="en-US" sz="1800" dirty="0"/>
              <a:t> (normal ECG)</a:t>
            </a:r>
            <a:endParaRPr sz="2000" dirty="0"/>
          </a:p>
          <a:p>
            <a:pPr marL="171450" lvl="0" indent="-171450" algn="l" rtl="0">
              <a:lnSpc>
                <a:spcPct val="90000"/>
              </a:lnSpc>
              <a:spcBef>
                <a:spcPts val="750"/>
              </a:spcBef>
              <a:spcAft>
                <a:spcPts val="0"/>
              </a:spcAft>
              <a:buClr>
                <a:schemeClr val="dk1"/>
              </a:buClr>
              <a:buSzPts val="1942"/>
              <a:buChar char="•"/>
            </a:pPr>
            <a:r>
              <a:rPr lang="en-US" sz="1800" u="sng" dirty="0">
                <a:solidFill>
                  <a:schemeClr val="hlink"/>
                </a:solidFill>
                <a:hlinkClick r:id="rId10"/>
              </a:rPr>
              <a:t>http://www.widgetlibrary.knowledge.scot.nhs.uk/media/WidgetFiles/1007538/Session%202%20Final%20with%20FV.pdf</a:t>
            </a:r>
            <a:r>
              <a:rPr lang="en-US" sz="1800" dirty="0"/>
              <a:t> (TIME bundle)</a:t>
            </a:r>
            <a:endParaRPr sz="2000" dirty="0"/>
          </a:p>
          <a:p>
            <a:pPr marL="171450" lvl="0" indent="-48133" algn="l" rtl="0">
              <a:lnSpc>
                <a:spcPct val="90000"/>
              </a:lnSpc>
              <a:spcBef>
                <a:spcPts val="750"/>
              </a:spcBef>
              <a:spcAft>
                <a:spcPts val="0"/>
              </a:spcAft>
              <a:buClr>
                <a:schemeClr val="dk1"/>
              </a:buClr>
              <a:buSzPts val="1942"/>
              <a:buNone/>
            </a:pPr>
            <a:endParaRPr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49"/>
          <p:cNvSpPr txBox="1">
            <a:spLocks noGrp="1"/>
          </p:cNvSpPr>
          <p:nvPr>
            <p:ph type="body" idx="1"/>
          </p:nvPr>
        </p:nvSpPr>
        <p:spPr>
          <a:xfrm>
            <a:off x="628650" y="840402"/>
            <a:ext cx="7886700" cy="5336561"/>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Clr>
                <a:schemeClr val="dk1"/>
              </a:buClr>
              <a:buSzPts val="1942"/>
              <a:buChar char="•"/>
            </a:pPr>
            <a:r>
              <a:rPr lang="en-US" sz="1942" dirty="0"/>
              <a:t>Diagnosis</a:t>
            </a:r>
            <a:endParaRPr dirty="0"/>
          </a:p>
          <a:p>
            <a:pPr marL="171450" lvl="0" indent="-171450" algn="l" rtl="0">
              <a:lnSpc>
                <a:spcPct val="80000"/>
              </a:lnSpc>
              <a:spcBef>
                <a:spcPts val="750"/>
              </a:spcBef>
              <a:spcAft>
                <a:spcPts val="0"/>
              </a:spcAft>
              <a:buClr>
                <a:schemeClr val="dk1"/>
              </a:buClr>
              <a:buSzPts val="1942"/>
              <a:buChar char="•"/>
            </a:pPr>
            <a:r>
              <a:rPr lang="en-US" sz="1942" dirty="0"/>
              <a:t>Multiple myeloma: </a:t>
            </a:r>
            <a:endParaRPr dirty="0"/>
          </a:p>
          <a:p>
            <a:pPr marL="171450" lvl="0" indent="-171450" algn="l" rtl="0">
              <a:lnSpc>
                <a:spcPct val="80000"/>
              </a:lnSpc>
              <a:spcBef>
                <a:spcPts val="750"/>
              </a:spcBef>
              <a:spcAft>
                <a:spcPts val="0"/>
              </a:spcAft>
              <a:buClr>
                <a:schemeClr val="dk1"/>
              </a:buClr>
              <a:buSzPts val="1942"/>
              <a:buChar char="•"/>
            </a:pPr>
            <a:r>
              <a:rPr lang="en-US" sz="1942" dirty="0"/>
              <a:t>• Clonal bone marrow plasma cells ≥10%, or biopsy-proven bony or extramedullary plasmacytoma, and any one or more of the following events: </a:t>
            </a:r>
            <a:endParaRPr dirty="0"/>
          </a:p>
          <a:p>
            <a:pPr marL="171450" lvl="0" indent="-171450" algn="l" rtl="0">
              <a:lnSpc>
                <a:spcPct val="80000"/>
              </a:lnSpc>
              <a:spcBef>
                <a:spcPts val="750"/>
              </a:spcBef>
              <a:spcAft>
                <a:spcPts val="0"/>
              </a:spcAft>
              <a:buClr>
                <a:schemeClr val="dk1"/>
              </a:buClr>
              <a:buSzPts val="1942"/>
              <a:buChar char="•"/>
            </a:pPr>
            <a:r>
              <a:rPr lang="en-US" sz="1942" dirty="0"/>
              <a:t>• Evidence of end-organ damage that can be attributed to: </a:t>
            </a:r>
            <a:endParaRPr dirty="0"/>
          </a:p>
          <a:p>
            <a:pPr marL="514350" lvl="1" indent="-171450" algn="l" rtl="0">
              <a:lnSpc>
                <a:spcPct val="80000"/>
              </a:lnSpc>
              <a:spcBef>
                <a:spcPts val="375"/>
              </a:spcBef>
              <a:spcAft>
                <a:spcPts val="0"/>
              </a:spcAft>
              <a:buClr>
                <a:schemeClr val="dk1"/>
              </a:buClr>
              <a:buSzPts val="1665"/>
              <a:buChar char="•"/>
            </a:pPr>
            <a:r>
              <a:rPr lang="en-US" sz="1665" dirty="0" err="1"/>
              <a:t>Hypercalcaemia</a:t>
            </a:r>
            <a:r>
              <a:rPr lang="en-US" sz="1665" dirty="0"/>
              <a:t>: serum calcium &gt;0.25 mmol/L (&gt;1 mg/dL) higher than the upper limit of normal or &gt;2.75 mmol/L (&gt;11 mg/dL) </a:t>
            </a:r>
            <a:endParaRPr dirty="0"/>
          </a:p>
          <a:p>
            <a:pPr marL="514350" lvl="1" indent="-171450" algn="l" rtl="0">
              <a:lnSpc>
                <a:spcPct val="80000"/>
              </a:lnSpc>
              <a:spcBef>
                <a:spcPts val="375"/>
              </a:spcBef>
              <a:spcAft>
                <a:spcPts val="0"/>
              </a:spcAft>
              <a:buClr>
                <a:schemeClr val="dk1"/>
              </a:buClr>
              <a:buSzPts val="1665"/>
              <a:buChar char="•"/>
            </a:pPr>
            <a:r>
              <a:rPr lang="en-US" sz="1665" dirty="0"/>
              <a:t>Renal insufficiency: creatinine clearance &lt;40 mL per minute or serum creatinine &gt;177 </a:t>
            </a:r>
            <a:r>
              <a:rPr lang="en-US" sz="1665" dirty="0" err="1"/>
              <a:t>micromol</a:t>
            </a:r>
            <a:r>
              <a:rPr lang="en-US" sz="1665" dirty="0"/>
              <a:t>/L (&gt;2 mg/dL) </a:t>
            </a:r>
            <a:endParaRPr dirty="0"/>
          </a:p>
          <a:p>
            <a:pPr marL="514350" lvl="1" indent="-171450" algn="l" rtl="0">
              <a:lnSpc>
                <a:spcPct val="80000"/>
              </a:lnSpc>
              <a:spcBef>
                <a:spcPts val="375"/>
              </a:spcBef>
              <a:spcAft>
                <a:spcPts val="0"/>
              </a:spcAft>
              <a:buClr>
                <a:schemeClr val="dk1"/>
              </a:buClr>
              <a:buSzPts val="1665"/>
              <a:buChar char="•"/>
            </a:pPr>
            <a:r>
              <a:rPr lang="en-US" sz="1665" dirty="0"/>
              <a:t>Anaemia: </a:t>
            </a:r>
            <a:r>
              <a:rPr lang="en-US" sz="1665" dirty="0" err="1"/>
              <a:t>haemoglobin</a:t>
            </a:r>
            <a:r>
              <a:rPr lang="en-US" sz="1665" dirty="0"/>
              <a:t> value of &gt;20 g/L below the lower limit of normal, or a </a:t>
            </a:r>
            <a:r>
              <a:rPr lang="en-US" sz="1665" dirty="0" err="1"/>
              <a:t>haemoglobin</a:t>
            </a:r>
            <a:r>
              <a:rPr lang="en-US" sz="1665" dirty="0"/>
              <a:t> value &lt;100 g/L </a:t>
            </a:r>
            <a:endParaRPr dirty="0"/>
          </a:p>
          <a:p>
            <a:pPr marL="514350" lvl="1" indent="-171450" algn="l" rtl="0">
              <a:lnSpc>
                <a:spcPct val="80000"/>
              </a:lnSpc>
              <a:spcBef>
                <a:spcPts val="375"/>
              </a:spcBef>
              <a:spcAft>
                <a:spcPts val="0"/>
              </a:spcAft>
              <a:buClr>
                <a:schemeClr val="dk1"/>
              </a:buClr>
              <a:buSzPts val="1665"/>
              <a:buChar char="•"/>
            </a:pPr>
            <a:r>
              <a:rPr lang="en-US" sz="1665" dirty="0"/>
              <a:t>Bone lesions: one or more osteolytic lesions on skeletal radiography, CT, or PET-CT. • Any one or more of the following biomarkers of malignancy: </a:t>
            </a:r>
            <a:endParaRPr dirty="0"/>
          </a:p>
          <a:p>
            <a:pPr marL="514350" lvl="1" indent="-171450" algn="l" rtl="0">
              <a:lnSpc>
                <a:spcPct val="80000"/>
              </a:lnSpc>
              <a:spcBef>
                <a:spcPts val="375"/>
              </a:spcBef>
              <a:spcAft>
                <a:spcPts val="0"/>
              </a:spcAft>
              <a:buClr>
                <a:schemeClr val="dk1"/>
              </a:buClr>
              <a:buSzPts val="1665"/>
              <a:buChar char="•"/>
            </a:pPr>
            <a:r>
              <a:rPr lang="en-US" sz="1665" dirty="0"/>
              <a:t>• Clonal bone marrow plasma cell percentage ≥60%</a:t>
            </a:r>
            <a:br>
              <a:rPr lang="en-US" sz="1665" dirty="0"/>
            </a:br>
            <a:r>
              <a:rPr lang="en-US" sz="1665" dirty="0"/>
              <a:t>• </a:t>
            </a:r>
            <a:r>
              <a:rPr lang="en-US" sz="1665" dirty="0" err="1"/>
              <a:t>Involved:uninvolved</a:t>
            </a:r>
            <a:r>
              <a:rPr lang="en-US" sz="1665" dirty="0"/>
              <a:t> serum free light-chain ratio ≥100 </a:t>
            </a:r>
            <a:endParaRPr dirty="0"/>
          </a:p>
          <a:p>
            <a:pPr marL="514350" lvl="1" indent="-171450" algn="l" rtl="0">
              <a:lnSpc>
                <a:spcPct val="80000"/>
              </a:lnSpc>
              <a:spcBef>
                <a:spcPts val="375"/>
              </a:spcBef>
              <a:spcAft>
                <a:spcPts val="0"/>
              </a:spcAft>
              <a:buClr>
                <a:schemeClr val="dk1"/>
              </a:buClr>
              <a:buSzPts val="1665"/>
              <a:buChar char="•"/>
            </a:pPr>
            <a:r>
              <a:rPr lang="en-US" sz="1665" dirty="0"/>
              <a:t>• &gt;1 focal lesion (each ≥5 mm) on MRI studies. </a:t>
            </a:r>
            <a:endParaRPr dirty="0"/>
          </a:p>
          <a:p>
            <a:pPr marL="514350" lvl="1" indent="-65722" algn="l" rtl="0">
              <a:lnSpc>
                <a:spcPct val="80000"/>
              </a:lnSpc>
              <a:spcBef>
                <a:spcPts val="375"/>
              </a:spcBef>
              <a:spcAft>
                <a:spcPts val="0"/>
              </a:spcAft>
              <a:buClr>
                <a:schemeClr val="dk1"/>
              </a:buClr>
              <a:buSzPts val="1665"/>
              <a:buNone/>
            </a:pPr>
            <a:endParaRPr sz="1665" dirty="0"/>
          </a:p>
          <a:p>
            <a:pPr marL="171450" lvl="0" indent="-48133" algn="l" rtl="0">
              <a:lnSpc>
                <a:spcPct val="80000"/>
              </a:lnSpc>
              <a:spcBef>
                <a:spcPts val="750"/>
              </a:spcBef>
              <a:spcAft>
                <a:spcPts val="0"/>
              </a:spcAft>
              <a:buClr>
                <a:schemeClr val="dk1"/>
              </a:buClr>
              <a:buSzPts val="1942"/>
              <a:buNone/>
            </a:pPr>
            <a:endParaRPr sz="1942"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Thank you</a:t>
            </a:r>
          </a:p>
          <a:p>
            <a:r>
              <a:rPr lang="en-GB" sz="2400" dirty="0"/>
              <a:t>Please fill out the feedback form for your certificate of learning</a:t>
            </a:r>
          </a:p>
        </p:txBody>
      </p:sp>
    </p:spTree>
    <p:extLst>
      <p:ext uri="{BB962C8B-B14F-4D97-AF65-F5344CB8AC3E}">
        <p14:creationId xmlns:p14="http://schemas.microsoft.com/office/powerpoint/2010/main" val="1305304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Get in touch!</a:t>
            </a:r>
            <a:endParaRPr/>
          </a:p>
        </p:txBody>
      </p:sp>
      <p:sp>
        <p:nvSpPr>
          <p:cNvPr id="330" name="Google Shape;330;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100"/>
              <a:buNone/>
            </a:pPr>
            <a:r>
              <a:rPr lang="en-GB" dirty="0"/>
              <a:t>Website</a:t>
            </a:r>
            <a:endParaRPr dirty="0"/>
          </a:p>
          <a:p>
            <a:pPr marL="0" lvl="0" indent="0" algn="ctr" rtl="0">
              <a:lnSpc>
                <a:spcPct val="90000"/>
              </a:lnSpc>
              <a:spcBef>
                <a:spcPts val="750"/>
              </a:spcBef>
              <a:spcAft>
                <a:spcPts val="0"/>
              </a:spcAft>
              <a:buClr>
                <a:schemeClr val="dk1"/>
              </a:buClr>
              <a:buSzPts val="2100"/>
              <a:buNone/>
            </a:pPr>
            <a:r>
              <a:rPr lang="en-GB" u="sng" dirty="0">
                <a:solidFill>
                  <a:schemeClr val="hlink"/>
                </a:solidFill>
                <a:hlinkClick r:id="rId3"/>
              </a:rPr>
              <a:t>www.quackmeded.co.uk</a:t>
            </a:r>
            <a:endParaRPr dirty="0"/>
          </a:p>
          <a:p>
            <a:pPr marL="0" lvl="0" indent="0" algn="ctr" rtl="0">
              <a:lnSpc>
                <a:spcPct val="90000"/>
              </a:lnSpc>
              <a:spcBef>
                <a:spcPts val="750"/>
              </a:spcBef>
              <a:spcAft>
                <a:spcPts val="0"/>
              </a:spcAft>
              <a:buClr>
                <a:schemeClr val="dk1"/>
              </a:buClr>
              <a:buSzPts val="2100"/>
              <a:buNone/>
            </a:pPr>
            <a:endParaRPr dirty="0"/>
          </a:p>
          <a:p>
            <a:pPr marL="0" lvl="0" indent="0" algn="ctr" rtl="0">
              <a:lnSpc>
                <a:spcPct val="90000"/>
              </a:lnSpc>
              <a:spcBef>
                <a:spcPts val="750"/>
              </a:spcBef>
              <a:spcAft>
                <a:spcPts val="0"/>
              </a:spcAft>
              <a:buClr>
                <a:schemeClr val="dk1"/>
              </a:buClr>
              <a:buSzPts val="2100"/>
              <a:buNone/>
            </a:pPr>
            <a:r>
              <a:rPr lang="en-GB" dirty="0"/>
              <a:t>Email</a:t>
            </a:r>
            <a:endParaRPr dirty="0"/>
          </a:p>
          <a:p>
            <a:pPr marL="0" lvl="0" indent="0" algn="ctr" rtl="0">
              <a:lnSpc>
                <a:spcPct val="90000"/>
              </a:lnSpc>
              <a:spcBef>
                <a:spcPts val="750"/>
              </a:spcBef>
              <a:spcAft>
                <a:spcPts val="0"/>
              </a:spcAft>
              <a:buClr>
                <a:schemeClr val="dk1"/>
              </a:buClr>
              <a:buSzPts val="2100"/>
              <a:buNone/>
            </a:pPr>
            <a:r>
              <a:rPr lang="en-US" u="sng" dirty="0" err="1">
                <a:solidFill>
                  <a:schemeClr val="hlink"/>
                </a:solidFill>
              </a:rPr>
              <a:t>ggc.</a:t>
            </a:r>
            <a:r>
              <a:rPr lang="en-US" u="sng" err="1">
                <a:solidFill>
                  <a:schemeClr val="hlink"/>
                </a:solidFill>
              </a:rPr>
              <a:t>quackmeded</a:t>
            </a:r>
            <a:r>
              <a:rPr lang="en-US" u="sng">
                <a:solidFill>
                  <a:schemeClr val="hlink"/>
                </a:solidFill>
              </a:rPr>
              <a:t>@nhs.scot</a:t>
            </a:r>
            <a:endParaRPr dirty="0"/>
          </a:p>
          <a:p>
            <a:pPr marL="0" lvl="0" indent="0" algn="ctr" rtl="0">
              <a:lnSpc>
                <a:spcPct val="90000"/>
              </a:lnSpc>
              <a:spcBef>
                <a:spcPts val="750"/>
              </a:spcBef>
              <a:spcAft>
                <a:spcPts val="0"/>
              </a:spcAft>
              <a:buClr>
                <a:schemeClr val="dk1"/>
              </a:buClr>
              <a:buSzPts val="2100"/>
              <a:buNone/>
            </a:pPr>
            <a:endParaRPr dirty="0"/>
          </a:p>
          <a:p>
            <a:pPr marL="0" lvl="0" indent="0" algn="ctr" rtl="0">
              <a:lnSpc>
                <a:spcPct val="90000"/>
              </a:lnSpc>
              <a:spcBef>
                <a:spcPts val="750"/>
              </a:spcBef>
              <a:spcAft>
                <a:spcPts val="0"/>
              </a:spcAft>
              <a:buClr>
                <a:schemeClr val="dk1"/>
              </a:buClr>
              <a:buSzPts val="2100"/>
              <a:buNone/>
            </a:pPr>
            <a:r>
              <a:rPr lang="en-GB" dirty="0"/>
              <a:t>Social Media</a:t>
            </a:r>
            <a:endParaRPr dirty="0"/>
          </a:p>
          <a:p>
            <a:pPr marL="0" lvl="0" indent="0" algn="ctr" rtl="0">
              <a:lnSpc>
                <a:spcPct val="90000"/>
              </a:lnSpc>
              <a:spcBef>
                <a:spcPts val="750"/>
              </a:spcBef>
              <a:spcAft>
                <a:spcPts val="0"/>
              </a:spcAft>
              <a:buClr>
                <a:schemeClr val="dk1"/>
              </a:buClr>
              <a:buSzPts val="2100"/>
              <a:buNone/>
            </a:pPr>
            <a:r>
              <a:rPr lang="en-GB" dirty="0"/>
              <a:t>Twitter: @QUACK_ Med</a:t>
            </a:r>
            <a:endParaRPr dirty="0"/>
          </a:p>
          <a:p>
            <a:pPr marL="0" lvl="0" indent="0" algn="ctr" rtl="0">
              <a:lnSpc>
                <a:spcPct val="90000"/>
              </a:lnSpc>
              <a:spcBef>
                <a:spcPts val="750"/>
              </a:spcBef>
              <a:spcAft>
                <a:spcPts val="0"/>
              </a:spcAft>
              <a:buClr>
                <a:schemeClr val="dk1"/>
              </a:buClr>
              <a:buSzPts val="2100"/>
              <a:buNone/>
            </a:pPr>
            <a:r>
              <a:rPr lang="en-GB" dirty="0"/>
              <a:t>Facebook: QUACK education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a:p>
        </p:txBody>
      </p:sp>
      <p:sp>
        <p:nvSpPr>
          <p:cNvPr id="111" name="Google Shape;111;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What questions do you want to ask?</a:t>
            </a:r>
            <a:endParaRPr/>
          </a:p>
          <a:p>
            <a:pPr marL="514350" lvl="1" indent="-171450" algn="l" rtl="0">
              <a:lnSpc>
                <a:spcPct val="90000"/>
              </a:lnSpc>
              <a:spcBef>
                <a:spcPts val="375"/>
              </a:spcBef>
              <a:spcAft>
                <a:spcPts val="0"/>
              </a:spcAft>
              <a:buClr>
                <a:schemeClr val="dk1"/>
              </a:buClr>
              <a:buSzPts val="1800"/>
              <a:buChar char="•"/>
            </a:pPr>
            <a:r>
              <a:rPr lang="en-US"/>
              <a:t>Onset?</a:t>
            </a:r>
            <a:endParaRPr/>
          </a:p>
          <a:p>
            <a:pPr marL="514350" lvl="1" indent="-171450" algn="l" rtl="0">
              <a:lnSpc>
                <a:spcPct val="90000"/>
              </a:lnSpc>
              <a:spcBef>
                <a:spcPts val="375"/>
              </a:spcBef>
              <a:spcAft>
                <a:spcPts val="0"/>
              </a:spcAft>
              <a:buClr>
                <a:schemeClr val="dk1"/>
              </a:buClr>
              <a:buSzPts val="1800"/>
              <a:buChar char="•"/>
            </a:pPr>
            <a:r>
              <a:rPr lang="en-US"/>
              <a:t>Any obvious trigger?</a:t>
            </a:r>
            <a:endParaRPr/>
          </a:p>
          <a:p>
            <a:pPr marL="514350" lvl="1" indent="-171450" algn="l" rtl="0">
              <a:lnSpc>
                <a:spcPct val="90000"/>
              </a:lnSpc>
              <a:spcBef>
                <a:spcPts val="375"/>
              </a:spcBef>
              <a:spcAft>
                <a:spcPts val="0"/>
              </a:spcAft>
              <a:buClr>
                <a:schemeClr val="dk1"/>
              </a:buClr>
              <a:buSzPts val="1800"/>
              <a:buChar char="•"/>
            </a:pPr>
            <a:r>
              <a:rPr lang="en-US"/>
              <a:t>Memory problems?</a:t>
            </a:r>
            <a:endParaRPr/>
          </a:p>
          <a:p>
            <a:pPr marL="514350" lvl="1" indent="-171450" algn="l" rtl="0">
              <a:lnSpc>
                <a:spcPct val="90000"/>
              </a:lnSpc>
              <a:spcBef>
                <a:spcPts val="375"/>
              </a:spcBef>
              <a:spcAft>
                <a:spcPts val="0"/>
              </a:spcAft>
              <a:buClr>
                <a:schemeClr val="dk1"/>
              </a:buClr>
              <a:buSzPts val="1800"/>
              <a:buChar char="•"/>
            </a:pPr>
            <a:r>
              <a:rPr lang="en-US"/>
              <a:t>Infective symptoms?</a:t>
            </a:r>
            <a:endParaRPr/>
          </a:p>
          <a:p>
            <a:pPr marL="514350" lvl="1" indent="-171450" algn="l" rtl="0">
              <a:lnSpc>
                <a:spcPct val="90000"/>
              </a:lnSpc>
              <a:spcBef>
                <a:spcPts val="375"/>
              </a:spcBef>
              <a:spcAft>
                <a:spcPts val="0"/>
              </a:spcAft>
              <a:buClr>
                <a:schemeClr val="dk1"/>
              </a:buClr>
              <a:buSzPts val="1800"/>
              <a:buChar char="•"/>
            </a:pPr>
            <a:r>
              <a:rPr lang="en-US"/>
              <a:t>Any changes in medication?</a:t>
            </a:r>
            <a:endParaRPr/>
          </a:p>
          <a:p>
            <a:pPr marL="514350" lvl="1" indent="-171450" algn="l" rtl="0">
              <a:lnSpc>
                <a:spcPct val="90000"/>
              </a:lnSpc>
              <a:spcBef>
                <a:spcPts val="375"/>
              </a:spcBef>
              <a:spcAft>
                <a:spcPts val="0"/>
              </a:spcAft>
              <a:buClr>
                <a:schemeClr val="dk1"/>
              </a:buClr>
              <a:buSzPts val="1800"/>
              <a:buChar char="•"/>
            </a:pPr>
            <a:r>
              <a:rPr lang="en-US"/>
              <a:t>Bowels opening?</a:t>
            </a:r>
            <a:endParaRPr/>
          </a:p>
          <a:p>
            <a:pPr marL="514350" lvl="1" indent="-171450" algn="l" rtl="0">
              <a:lnSpc>
                <a:spcPct val="90000"/>
              </a:lnSpc>
              <a:spcBef>
                <a:spcPts val="375"/>
              </a:spcBef>
              <a:spcAft>
                <a:spcPts val="0"/>
              </a:spcAft>
              <a:buClr>
                <a:schemeClr val="dk1"/>
              </a:buClr>
              <a:buSzPts val="1800"/>
              <a:buChar char="•"/>
            </a:pPr>
            <a:r>
              <a:rPr lang="en-US"/>
              <a:t>Managing at home?</a:t>
            </a:r>
            <a:endParaRPr/>
          </a:p>
          <a:p>
            <a:pPr marL="514350" lvl="1" indent="-57150" algn="l" rtl="0">
              <a:lnSpc>
                <a:spcPct val="90000"/>
              </a:lnSpc>
              <a:spcBef>
                <a:spcPts val="375"/>
              </a:spcBef>
              <a:spcAft>
                <a:spcPts val="0"/>
              </a:spcAft>
              <a:buClr>
                <a:schemeClr val="dk1"/>
              </a:buClr>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7" descr="A person sitting at a table using a computer&#10;&#10;Description automatically generated"/>
          <p:cNvPicPr preferRelativeResize="0"/>
          <p:nvPr/>
        </p:nvPicPr>
        <p:blipFill rotWithShape="1">
          <a:blip r:embed="rId3">
            <a:alphaModFix/>
          </a:blip>
          <a:srcRect l="48421" r="27420" b="9091"/>
          <a:stretch/>
        </p:blipFill>
        <p:spPr>
          <a:xfrm>
            <a:off x="15" y="857258"/>
            <a:ext cx="2050527" cy="5150789"/>
          </a:xfrm>
          <a:custGeom>
            <a:avLst/>
            <a:gdLst/>
            <a:ahLst/>
            <a:cxnLst/>
            <a:rect l="l" t="t" r="r" b="b"/>
            <a:pathLst>
              <a:path w="2734056" h="6858000" extrusionOk="0">
                <a:moveTo>
                  <a:pt x="0" y="0"/>
                </a:moveTo>
                <a:lnTo>
                  <a:pt x="1674254" y="0"/>
                </a:lnTo>
                <a:lnTo>
                  <a:pt x="2734056" y="6850199"/>
                </a:lnTo>
                <a:lnTo>
                  <a:pt x="2734056" y="6858000"/>
                </a:lnTo>
                <a:lnTo>
                  <a:pt x="461457" y="6858000"/>
                </a:lnTo>
                <a:lnTo>
                  <a:pt x="0" y="4134118"/>
                </a:lnTo>
                <a:close/>
              </a:path>
            </a:pathLst>
          </a:custGeom>
          <a:noFill/>
          <a:ln>
            <a:noFill/>
          </a:ln>
        </p:spPr>
      </p:pic>
      <p:sp>
        <p:nvSpPr>
          <p:cNvPr id="118" name="Google Shape;118;p17"/>
          <p:cNvSpPr/>
          <p:nvPr/>
        </p:nvSpPr>
        <p:spPr>
          <a:xfrm>
            <a:off x="1" y="3867151"/>
            <a:ext cx="357491" cy="2133600"/>
          </a:xfrm>
          <a:prstGeom prst="triangle">
            <a:avLst>
              <a:gd name="adj"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txBox="1">
            <a:spLocks noGrp="1"/>
          </p:cNvSpPr>
          <p:nvPr>
            <p:ph type="body" idx="1"/>
          </p:nvPr>
        </p:nvSpPr>
        <p:spPr>
          <a:xfrm>
            <a:off x="2137172" y="1801843"/>
            <a:ext cx="4818330" cy="358642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History from patient</a:t>
            </a:r>
            <a:endParaRPr/>
          </a:p>
          <a:p>
            <a:pPr marL="514350" lvl="1" indent="-171450" algn="l" rtl="0">
              <a:lnSpc>
                <a:spcPct val="90000"/>
              </a:lnSpc>
              <a:spcBef>
                <a:spcPts val="375"/>
              </a:spcBef>
              <a:spcAft>
                <a:spcPts val="0"/>
              </a:spcAft>
              <a:buClr>
                <a:schemeClr val="dk1"/>
              </a:buClr>
              <a:buSzPts val="1800"/>
              <a:buChar char="•"/>
            </a:pPr>
            <a:r>
              <a:rPr lang="en-US"/>
              <a:t>Very limited</a:t>
            </a:r>
            <a:endParaRPr/>
          </a:p>
          <a:p>
            <a:pPr marL="514350" lvl="1" indent="-171450" algn="l" rtl="0">
              <a:lnSpc>
                <a:spcPct val="90000"/>
              </a:lnSpc>
              <a:spcBef>
                <a:spcPts val="375"/>
              </a:spcBef>
              <a:spcAft>
                <a:spcPts val="0"/>
              </a:spcAft>
              <a:buClr>
                <a:schemeClr val="dk1"/>
              </a:buClr>
              <a:buSzPts val="1800"/>
              <a:buChar char="•"/>
            </a:pPr>
            <a:r>
              <a:rPr lang="en-US"/>
              <a:t>Unsure why he is here</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Where else could you look for information?</a:t>
            </a:r>
            <a:endParaRPr/>
          </a:p>
          <a:p>
            <a:pPr marL="514350" lvl="1" indent="-171450" algn="l" rtl="0">
              <a:lnSpc>
                <a:spcPct val="90000"/>
              </a:lnSpc>
              <a:spcBef>
                <a:spcPts val="375"/>
              </a:spcBef>
              <a:spcAft>
                <a:spcPts val="0"/>
              </a:spcAft>
              <a:buClr>
                <a:schemeClr val="dk1"/>
              </a:buClr>
              <a:buSzPts val="1800"/>
              <a:buChar char="•"/>
            </a:pPr>
            <a:r>
              <a:rPr lang="en-US"/>
              <a:t>Clinical portal</a:t>
            </a:r>
            <a:endParaRPr/>
          </a:p>
          <a:p>
            <a:pPr marL="514350" lvl="1" indent="-171450" algn="l" rtl="0">
              <a:lnSpc>
                <a:spcPct val="90000"/>
              </a:lnSpc>
              <a:spcBef>
                <a:spcPts val="375"/>
              </a:spcBef>
              <a:spcAft>
                <a:spcPts val="0"/>
              </a:spcAft>
              <a:buClr>
                <a:schemeClr val="dk1"/>
              </a:buClr>
              <a:buSzPts val="1800"/>
              <a:buChar char="•"/>
            </a:pPr>
            <a:r>
              <a:rPr lang="en-US"/>
              <a:t>GP referral letter</a:t>
            </a:r>
            <a:endParaRPr/>
          </a:p>
          <a:p>
            <a:pPr marL="514350" lvl="1" indent="-171450" algn="l" rtl="0">
              <a:lnSpc>
                <a:spcPct val="90000"/>
              </a:lnSpc>
              <a:spcBef>
                <a:spcPts val="375"/>
              </a:spcBef>
              <a:spcAft>
                <a:spcPts val="0"/>
              </a:spcAft>
              <a:buClr>
                <a:schemeClr val="dk1"/>
              </a:buClr>
              <a:buSzPts val="1800"/>
              <a:buChar char="•"/>
            </a:pPr>
            <a:r>
              <a:rPr lang="en-US"/>
              <a:t>Collateral history</a:t>
            </a:r>
            <a:endParaRPr/>
          </a:p>
          <a:p>
            <a:pPr marL="342900" lvl="1" indent="0" algn="l" rtl="0">
              <a:lnSpc>
                <a:spcPct val="90000"/>
              </a:lnSpc>
              <a:spcBef>
                <a:spcPts val="375"/>
              </a:spcBef>
              <a:spcAft>
                <a:spcPts val="0"/>
              </a:spcAft>
              <a:buClr>
                <a:schemeClr val="dk1"/>
              </a:buClr>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History</a:t>
            </a:r>
            <a:endParaRPr/>
          </a:p>
        </p:txBody>
      </p:sp>
      <p:sp>
        <p:nvSpPr>
          <p:cNvPr id="126" name="Google Shape;126;p1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Past medical history</a:t>
            </a:r>
            <a:endParaRPr/>
          </a:p>
          <a:p>
            <a:pPr marL="514350" lvl="1" indent="-171450" algn="l" rtl="0">
              <a:lnSpc>
                <a:spcPct val="90000"/>
              </a:lnSpc>
              <a:spcBef>
                <a:spcPts val="375"/>
              </a:spcBef>
              <a:spcAft>
                <a:spcPts val="0"/>
              </a:spcAft>
              <a:buClr>
                <a:schemeClr val="dk1"/>
              </a:buClr>
              <a:buSzPts val="1800"/>
              <a:buChar char="•"/>
            </a:pPr>
            <a:r>
              <a:rPr lang="en-US"/>
              <a:t>IHD</a:t>
            </a:r>
            <a:endParaRPr/>
          </a:p>
          <a:p>
            <a:pPr marL="514350" lvl="1" indent="-171450" algn="l" rtl="0">
              <a:lnSpc>
                <a:spcPct val="90000"/>
              </a:lnSpc>
              <a:spcBef>
                <a:spcPts val="375"/>
              </a:spcBef>
              <a:spcAft>
                <a:spcPts val="0"/>
              </a:spcAft>
              <a:buClr>
                <a:schemeClr val="dk1"/>
              </a:buClr>
              <a:buSzPts val="1800"/>
              <a:buChar char="•"/>
            </a:pPr>
            <a:r>
              <a:rPr lang="en-US"/>
              <a:t>Hypertension</a:t>
            </a:r>
            <a:endParaRPr/>
          </a:p>
          <a:p>
            <a:pPr marL="514350" lvl="1" indent="-171450" algn="l" rtl="0">
              <a:lnSpc>
                <a:spcPct val="90000"/>
              </a:lnSpc>
              <a:spcBef>
                <a:spcPts val="375"/>
              </a:spcBef>
              <a:spcAft>
                <a:spcPts val="0"/>
              </a:spcAft>
              <a:buClr>
                <a:schemeClr val="dk1"/>
              </a:buClr>
              <a:buSzPts val="1800"/>
              <a:buChar char="•"/>
            </a:pPr>
            <a:r>
              <a:rPr lang="en-US"/>
              <a:t>BPH</a:t>
            </a:r>
            <a:endParaRPr/>
          </a:p>
          <a:p>
            <a:pPr marL="514350" lvl="1" indent="-171450" algn="l" rtl="0">
              <a:lnSpc>
                <a:spcPct val="90000"/>
              </a:lnSpc>
              <a:spcBef>
                <a:spcPts val="375"/>
              </a:spcBef>
              <a:spcAft>
                <a:spcPts val="0"/>
              </a:spcAft>
              <a:buClr>
                <a:schemeClr val="dk1"/>
              </a:buClr>
              <a:buSzPts val="1800"/>
              <a:buChar char="•"/>
            </a:pPr>
            <a:r>
              <a:rPr lang="en-US"/>
              <a:t>T2DM</a:t>
            </a:r>
            <a:endParaRPr/>
          </a:p>
          <a:p>
            <a:pPr marL="342900" lvl="1" indent="0" algn="l" rtl="0">
              <a:lnSpc>
                <a:spcPct val="90000"/>
              </a:lnSpc>
              <a:spcBef>
                <a:spcPts val="375"/>
              </a:spcBef>
              <a:spcAft>
                <a:spcPts val="0"/>
              </a:spcAft>
              <a:buClr>
                <a:schemeClr val="dk1"/>
              </a:buClr>
              <a:buSzPts val="1800"/>
              <a:buNone/>
            </a:pPr>
            <a:endParaRPr/>
          </a:p>
        </p:txBody>
      </p:sp>
      <p:sp>
        <p:nvSpPr>
          <p:cNvPr id="127" name="Google Shape;127;p1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Medications</a:t>
            </a:r>
            <a:endParaRPr/>
          </a:p>
          <a:p>
            <a:pPr marL="514350" lvl="1" indent="-171450" algn="l" rtl="0">
              <a:lnSpc>
                <a:spcPct val="90000"/>
              </a:lnSpc>
              <a:spcBef>
                <a:spcPts val="375"/>
              </a:spcBef>
              <a:spcAft>
                <a:spcPts val="0"/>
              </a:spcAft>
              <a:buClr>
                <a:schemeClr val="dk1"/>
              </a:buClr>
              <a:buSzPts val="1800"/>
              <a:buChar char="•"/>
            </a:pPr>
            <a:r>
              <a:rPr lang="en-US"/>
              <a:t>Aspirin</a:t>
            </a:r>
            <a:endParaRPr/>
          </a:p>
          <a:p>
            <a:pPr marL="514350" lvl="1" indent="-171450" algn="l" rtl="0">
              <a:lnSpc>
                <a:spcPct val="90000"/>
              </a:lnSpc>
              <a:spcBef>
                <a:spcPts val="375"/>
              </a:spcBef>
              <a:spcAft>
                <a:spcPts val="0"/>
              </a:spcAft>
              <a:buClr>
                <a:schemeClr val="dk1"/>
              </a:buClr>
              <a:buSzPts val="1800"/>
              <a:buChar char="•"/>
            </a:pPr>
            <a:r>
              <a:rPr lang="en-US"/>
              <a:t>Metformin</a:t>
            </a:r>
            <a:endParaRPr/>
          </a:p>
          <a:p>
            <a:pPr marL="514350" lvl="1" indent="-171450" algn="l" rtl="0">
              <a:lnSpc>
                <a:spcPct val="90000"/>
              </a:lnSpc>
              <a:spcBef>
                <a:spcPts val="375"/>
              </a:spcBef>
              <a:spcAft>
                <a:spcPts val="0"/>
              </a:spcAft>
              <a:buClr>
                <a:schemeClr val="dk1"/>
              </a:buClr>
              <a:buSzPts val="1800"/>
              <a:buChar char="•"/>
            </a:pPr>
            <a:r>
              <a:rPr lang="en-US"/>
              <a:t>Ramipril</a:t>
            </a:r>
            <a:endParaRPr/>
          </a:p>
          <a:p>
            <a:pPr marL="514350" lvl="1" indent="-171450" algn="l" rtl="0">
              <a:lnSpc>
                <a:spcPct val="90000"/>
              </a:lnSpc>
              <a:spcBef>
                <a:spcPts val="375"/>
              </a:spcBef>
              <a:spcAft>
                <a:spcPts val="0"/>
              </a:spcAft>
              <a:buClr>
                <a:schemeClr val="dk1"/>
              </a:buClr>
              <a:buSzPts val="1800"/>
              <a:buChar char="•"/>
            </a:pPr>
            <a:r>
              <a:rPr lang="en-US"/>
              <a:t>Amlodipine</a:t>
            </a:r>
            <a:endParaRPr/>
          </a:p>
          <a:p>
            <a:pPr marL="514350" lvl="1" indent="-171450" algn="l" rtl="0">
              <a:lnSpc>
                <a:spcPct val="90000"/>
              </a:lnSpc>
              <a:spcBef>
                <a:spcPts val="375"/>
              </a:spcBef>
              <a:spcAft>
                <a:spcPts val="0"/>
              </a:spcAft>
              <a:buClr>
                <a:schemeClr val="dk1"/>
              </a:buClr>
              <a:buSzPts val="1800"/>
              <a:buChar char="•"/>
            </a:pPr>
            <a:r>
              <a:rPr lang="en-US"/>
              <a:t>Co-codamol</a:t>
            </a:r>
            <a:endParaRPr/>
          </a:p>
          <a:p>
            <a:pPr marL="514350" lvl="1" indent="-57150" algn="l" rtl="0">
              <a:lnSpc>
                <a:spcPct val="90000"/>
              </a:lnSpc>
              <a:spcBef>
                <a:spcPts val="375"/>
              </a:spcBef>
              <a:spcAft>
                <a:spcPts val="0"/>
              </a:spcAft>
              <a:buClr>
                <a:schemeClr val="dk1"/>
              </a:buClr>
              <a:buSzPts val="1800"/>
              <a:buNone/>
            </a:pPr>
            <a:endParaRPr/>
          </a:p>
          <a:p>
            <a:pPr marL="514350" lvl="1" indent="-171450" algn="l" rtl="0">
              <a:lnSpc>
                <a:spcPct val="90000"/>
              </a:lnSpc>
              <a:spcBef>
                <a:spcPts val="375"/>
              </a:spcBef>
              <a:spcAft>
                <a:spcPts val="0"/>
              </a:spcAft>
              <a:buClr>
                <a:schemeClr val="dk1"/>
              </a:buClr>
              <a:buSzPts val="1800"/>
              <a:buChar char="•"/>
            </a:pPr>
            <a:r>
              <a:rPr lang="en-US"/>
              <a:t>NKDA</a:t>
            </a:r>
            <a:endParaRPr/>
          </a:p>
          <a:p>
            <a:pPr marL="171450" lvl="0" indent="-38100" algn="l" rtl="0">
              <a:lnSpc>
                <a:spcPct val="90000"/>
              </a:lnSpc>
              <a:spcBef>
                <a:spcPts val="750"/>
              </a:spcBef>
              <a:spcAft>
                <a:spcPts val="0"/>
              </a:spcAft>
              <a:buClr>
                <a:schemeClr val="dk1"/>
              </a:buClr>
              <a:buSzPts val="21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History</a:t>
            </a:r>
            <a:endParaRPr/>
          </a:p>
        </p:txBody>
      </p:sp>
      <p:sp>
        <p:nvSpPr>
          <p:cNvPr id="133" name="Google Shape;133;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US"/>
              <a:t>FH</a:t>
            </a:r>
            <a:endParaRPr/>
          </a:p>
          <a:p>
            <a:pPr marL="514350" lvl="1" indent="-171450" algn="l" rtl="0">
              <a:lnSpc>
                <a:spcPct val="90000"/>
              </a:lnSpc>
              <a:spcBef>
                <a:spcPts val="375"/>
              </a:spcBef>
              <a:spcAft>
                <a:spcPts val="0"/>
              </a:spcAft>
              <a:buClr>
                <a:schemeClr val="dk1"/>
              </a:buClr>
              <a:buSzPts val="1800"/>
              <a:buChar char="•"/>
            </a:pPr>
            <a:r>
              <a:rPr lang="en-US"/>
              <a:t>IHD</a:t>
            </a:r>
            <a:endParaRPr/>
          </a:p>
          <a:p>
            <a:pPr marL="514350" lvl="1" indent="-57150" algn="l" rtl="0">
              <a:lnSpc>
                <a:spcPct val="90000"/>
              </a:lnSpc>
              <a:spcBef>
                <a:spcPts val="375"/>
              </a:spcBef>
              <a:spcAft>
                <a:spcPts val="0"/>
              </a:spcAft>
              <a:buClr>
                <a:schemeClr val="dk1"/>
              </a:buClr>
              <a:buSzPts val="1800"/>
              <a:buNone/>
            </a:pPr>
            <a:endParaRPr/>
          </a:p>
          <a:p>
            <a:pPr marL="171450" lvl="0" indent="-171450" algn="l" rtl="0">
              <a:lnSpc>
                <a:spcPct val="90000"/>
              </a:lnSpc>
              <a:spcBef>
                <a:spcPts val="750"/>
              </a:spcBef>
              <a:spcAft>
                <a:spcPts val="0"/>
              </a:spcAft>
              <a:buClr>
                <a:schemeClr val="dk1"/>
              </a:buClr>
              <a:buSzPts val="2100"/>
              <a:buChar char="•"/>
            </a:pPr>
            <a:r>
              <a:rPr lang="en-US"/>
              <a:t>Social history</a:t>
            </a:r>
            <a:endParaRPr/>
          </a:p>
          <a:p>
            <a:pPr marL="514350" lvl="1" indent="-171450" algn="l" rtl="0">
              <a:lnSpc>
                <a:spcPct val="90000"/>
              </a:lnSpc>
              <a:spcBef>
                <a:spcPts val="375"/>
              </a:spcBef>
              <a:spcAft>
                <a:spcPts val="0"/>
              </a:spcAft>
              <a:buClr>
                <a:schemeClr val="dk1"/>
              </a:buClr>
              <a:buSzPts val="1800"/>
              <a:buChar char="•"/>
            </a:pPr>
            <a:r>
              <a:rPr lang="en-US"/>
              <a:t>Lives with wife</a:t>
            </a:r>
            <a:endParaRPr/>
          </a:p>
          <a:p>
            <a:pPr marL="514350" lvl="1" indent="-171450" algn="l" rtl="0">
              <a:lnSpc>
                <a:spcPct val="90000"/>
              </a:lnSpc>
              <a:spcBef>
                <a:spcPts val="375"/>
              </a:spcBef>
              <a:spcAft>
                <a:spcPts val="0"/>
              </a:spcAft>
              <a:buClr>
                <a:schemeClr val="dk1"/>
              </a:buClr>
              <a:buSzPts val="1800"/>
              <a:buChar char="•"/>
            </a:pPr>
            <a:r>
              <a:rPr lang="en-US"/>
              <a:t>No POC</a:t>
            </a:r>
            <a:endParaRPr/>
          </a:p>
          <a:p>
            <a:pPr marL="514350" lvl="1" indent="-171450" algn="l" rtl="0">
              <a:lnSpc>
                <a:spcPct val="90000"/>
              </a:lnSpc>
              <a:spcBef>
                <a:spcPts val="375"/>
              </a:spcBef>
              <a:spcAft>
                <a:spcPts val="0"/>
              </a:spcAft>
              <a:buClr>
                <a:schemeClr val="dk1"/>
              </a:buClr>
              <a:buSzPts val="1800"/>
              <a:buChar char="•"/>
            </a:pPr>
            <a:r>
              <a:rPr lang="en-US"/>
              <a:t>Usually mobilises independently</a:t>
            </a:r>
            <a:endParaRPr/>
          </a:p>
          <a:p>
            <a:pPr marL="514350" lvl="1" indent="-171450" algn="l" rtl="0">
              <a:lnSpc>
                <a:spcPct val="90000"/>
              </a:lnSpc>
              <a:spcBef>
                <a:spcPts val="375"/>
              </a:spcBef>
              <a:spcAft>
                <a:spcPts val="0"/>
              </a:spcAft>
              <a:buClr>
                <a:schemeClr val="dk1"/>
              </a:buClr>
              <a:buSzPts val="1800"/>
              <a:buChar char="•"/>
            </a:pPr>
            <a:r>
              <a:rPr lang="en-US"/>
              <a:t>Ex smoker</a:t>
            </a:r>
            <a:endParaRPr/>
          </a:p>
          <a:p>
            <a:pPr marL="514350" lvl="1" indent="-171450" algn="l" rtl="0">
              <a:lnSpc>
                <a:spcPct val="90000"/>
              </a:lnSpc>
              <a:spcBef>
                <a:spcPts val="375"/>
              </a:spcBef>
              <a:spcAft>
                <a:spcPts val="0"/>
              </a:spcAft>
              <a:buClr>
                <a:schemeClr val="dk1"/>
              </a:buClr>
              <a:buSzPts val="1800"/>
              <a:buChar char="•"/>
            </a:pPr>
            <a:r>
              <a:rPr lang="en-US"/>
              <a:t>Minimal alcohol intake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628650" y="996923"/>
            <a:ext cx="7886700" cy="9941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Case</a:t>
            </a:r>
            <a:endParaRPr/>
          </a:p>
        </p:txBody>
      </p:sp>
      <p:sp>
        <p:nvSpPr>
          <p:cNvPr id="140" name="Google Shape;140;p20"/>
          <p:cNvSpPr txBox="1">
            <a:spLocks noGrp="1"/>
          </p:cNvSpPr>
          <p:nvPr>
            <p:ph type="body" idx="1"/>
          </p:nvPr>
        </p:nvSpPr>
        <p:spPr>
          <a:xfrm>
            <a:off x="628650" y="1917124"/>
            <a:ext cx="7886700" cy="357284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500"/>
              <a:buChar char="•"/>
            </a:pPr>
            <a:r>
              <a:rPr lang="en-US" sz="1500"/>
              <a:t>Mr A is an 80 year old man referred to CAU by his GP</a:t>
            </a:r>
            <a:endParaRPr/>
          </a:p>
        </p:txBody>
      </p:sp>
      <p:sp>
        <p:nvSpPr>
          <p:cNvPr id="141" name="Google Shape;141;p20"/>
          <p:cNvSpPr txBox="1"/>
          <p:nvPr/>
        </p:nvSpPr>
        <p:spPr>
          <a:xfrm>
            <a:off x="1402773" y="2353541"/>
            <a:ext cx="4810991" cy="4278094"/>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Dear colleague,</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Many thanks for accepting the care of this gentleman.</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Mr A has become increasingly confused over the last two weeks. He lives with his wife who has been very concerned about his behaviour. They have no POC and she is struggling to look after him at home.</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Obs T 37.2 RR 16 O2 Sats 96% OA HR 94 BP 134/78</a:t>
            </a:r>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HS pure		Chest clear		Abdo SNT</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I think this gentleman would benefit from assessment and consideration of support at home.</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Yours sincerely,</a:t>
            </a:r>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GP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Examination</a:t>
            </a:r>
            <a:endParaRPr/>
          </a:p>
        </p:txBody>
      </p:sp>
      <p:sp>
        <p:nvSpPr>
          <p:cNvPr id="148" name="Google Shape;148;p21"/>
          <p:cNvSpPr txBox="1">
            <a:spLocks noGrp="1"/>
          </p:cNvSpPr>
          <p:nvPr>
            <p:ph type="body" idx="1"/>
          </p:nvPr>
        </p:nvSpPr>
        <p:spPr>
          <a:xfrm>
            <a:off x="499763" y="1176216"/>
            <a:ext cx="6447501" cy="358894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500"/>
              <a:buNone/>
            </a:pPr>
            <a:endParaRPr sz="1500"/>
          </a:p>
          <a:p>
            <a:pPr marL="0" lvl="0" indent="0" algn="l" rtl="0">
              <a:lnSpc>
                <a:spcPct val="80000"/>
              </a:lnSpc>
              <a:spcBef>
                <a:spcPts val="750"/>
              </a:spcBef>
              <a:spcAft>
                <a:spcPts val="0"/>
              </a:spcAft>
              <a:buClr>
                <a:schemeClr val="dk1"/>
              </a:buClr>
              <a:buSzPts val="2100"/>
              <a:buNone/>
            </a:pPr>
            <a:r>
              <a:rPr lang="en-US"/>
              <a:t>Observations: T 37.0℃  RR 16 O</a:t>
            </a:r>
            <a:r>
              <a:rPr lang="en-US" baseline="-25000"/>
              <a:t>2</a:t>
            </a:r>
            <a:r>
              <a:rPr lang="en-US"/>
              <a:t> Sats 96% OA HR 92 BP 122/70</a:t>
            </a:r>
            <a:endParaRPr/>
          </a:p>
          <a:p>
            <a:pPr marL="0" lvl="0" indent="0" algn="l" rtl="0">
              <a:lnSpc>
                <a:spcPct val="80000"/>
              </a:lnSpc>
              <a:spcBef>
                <a:spcPts val="750"/>
              </a:spcBef>
              <a:spcAft>
                <a:spcPts val="0"/>
              </a:spcAft>
              <a:buClr>
                <a:schemeClr val="dk1"/>
              </a:buClr>
              <a:buSzPts val="2100"/>
              <a:buNone/>
            </a:pPr>
            <a:endParaRPr/>
          </a:p>
          <a:p>
            <a:pPr marL="0" lvl="0" indent="0" algn="l" rtl="0">
              <a:lnSpc>
                <a:spcPct val="80000"/>
              </a:lnSpc>
              <a:spcBef>
                <a:spcPts val="750"/>
              </a:spcBef>
              <a:spcAft>
                <a:spcPts val="0"/>
              </a:spcAft>
              <a:buClr>
                <a:schemeClr val="dk1"/>
              </a:buClr>
              <a:buSzPts val="2100"/>
              <a:buNone/>
            </a:pPr>
            <a:r>
              <a:rPr lang="en-US"/>
              <a:t>Appears comfortable</a:t>
            </a:r>
            <a:endParaRPr/>
          </a:p>
          <a:p>
            <a:pPr marL="0" lvl="0" indent="0" algn="l" rtl="0">
              <a:lnSpc>
                <a:spcPct val="80000"/>
              </a:lnSpc>
              <a:spcBef>
                <a:spcPts val="750"/>
              </a:spcBef>
              <a:spcAft>
                <a:spcPts val="0"/>
              </a:spcAft>
              <a:buClr>
                <a:schemeClr val="dk1"/>
              </a:buClr>
              <a:buSzPts val="2100"/>
              <a:buNone/>
            </a:pPr>
            <a:r>
              <a:rPr lang="en-US"/>
              <a:t>Pallor</a:t>
            </a:r>
            <a:endParaRPr/>
          </a:p>
          <a:p>
            <a:pPr marL="0" lvl="0" indent="0" algn="l" rtl="0">
              <a:lnSpc>
                <a:spcPct val="80000"/>
              </a:lnSpc>
              <a:spcBef>
                <a:spcPts val="750"/>
              </a:spcBef>
              <a:spcAft>
                <a:spcPts val="0"/>
              </a:spcAft>
              <a:buClr>
                <a:schemeClr val="dk1"/>
              </a:buClr>
              <a:buSzPts val="2100"/>
              <a:buNone/>
            </a:pPr>
            <a:endParaRPr/>
          </a:p>
          <a:p>
            <a:pPr marL="0" lvl="0" indent="0" algn="l" rtl="0">
              <a:lnSpc>
                <a:spcPct val="80000"/>
              </a:lnSpc>
              <a:spcBef>
                <a:spcPts val="750"/>
              </a:spcBef>
              <a:spcAft>
                <a:spcPts val="0"/>
              </a:spcAft>
              <a:buClr>
                <a:schemeClr val="dk1"/>
              </a:buClr>
              <a:buSzPts val="2100"/>
              <a:buNone/>
            </a:pPr>
            <a:r>
              <a:rPr lang="en-US"/>
              <a:t>HS I + II + 0, no peripheral oedema</a:t>
            </a:r>
            <a:endParaRPr/>
          </a:p>
          <a:p>
            <a:pPr marL="0" lvl="0" indent="0" algn="l" rtl="0">
              <a:lnSpc>
                <a:spcPct val="80000"/>
              </a:lnSpc>
              <a:spcBef>
                <a:spcPts val="750"/>
              </a:spcBef>
              <a:spcAft>
                <a:spcPts val="0"/>
              </a:spcAft>
              <a:buClr>
                <a:schemeClr val="dk1"/>
              </a:buClr>
              <a:buSzPts val="2100"/>
              <a:buNone/>
            </a:pPr>
            <a:endParaRPr/>
          </a:p>
          <a:p>
            <a:pPr marL="0" lvl="0" indent="0" algn="l" rtl="0">
              <a:lnSpc>
                <a:spcPct val="80000"/>
              </a:lnSpc>
              <a:spcBef>
                <a:spcPts val="750"/>
              </a:spcBef>
              <a:spcAft>
                <a:spcPts val="0"/>
              </a:spcAft>
              <a:buClr>
                <a:schemeClr val="dk1"/>
              </a:buClr>
              <a:buSzPts val="2100"/>
              <a:buNone/>
            </a:pPr>
            <a:r>
              <a:rPr lang="en-US"/>
              <a:t>Speaking in complete sentences</a:t>
            </a:r>
            <a:endParaRPr/>
          </a:p>
          <a:p>
            <a:pPr marL="0" lvl="0" indent="0" algn="l" rtl="0">
              <a:lnSpc>
                <a:spcPct val="80000"/>
              </a:lnSpc>
              <a:spcBef>
                <a:spcPts val="750"/>
              </a:spcBef>
              <a:spcAft>
                <a:spcPts val="0"/>
              </a:spcAft>
              <a:buClr>
                <a:schemeClr val="dk1"/>
              </a:buClr>
              <a:buSzPts val="2100"/>
              <a:buNone/>
            </a:pPr>
            <a:endParaRPr/>
          </a:p>
        </p:txBody>
      </p:sp>
      <p:sp>
        <p:nvSpPr>
          <p:cNvPr id="149" name="Google Shape;149;p21"/>
          <p:cNvSpPr/>
          <p:nvPr/>
        </p:nvSpPr>
        <p:spPr>
          <a:xfrm rot="-5400000">
            <a:off x="4745295" y="4680154"/>
            <a:ext cx="1061885" cy="1006577"/>
          </a:xfrm>
          <a:prstGeom prst="hexagon">
            <a:avLst>
              <a:gd name="adj" fmla="val 25000"/>
              <a:gd name="vf" fmla="val 115470"/>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50" name="Google Shape;150;p21"/>
          <p:cNvSpPr txBox="1"/>
          <p:nvPr/>
        </p:nvSpPr>
        <p:spPr>
          <a:xfrm>
            <a:off x="4772948" y="4202859"/>
            <a:ext cx="157923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Abdomen SNT</a:t>
            </a:r>
            <a:endParaRPr/>
          </a:p>
        </p:txBody>
      </p:sp>
      <p:cxnSp>
        <p:nvCxnSpPr>
          <p:cNvPr id="151" name="Google Shape;151;p21"/>
          <p:cNvCxnSpPr/>
          <p:nvPr/>
        </p:nvCxnSpPr>
        <p:spPr>
          <a:xfrm rot="10800000" flipH="1">
            <a:off x="4572000" y="4652500"/>
            <a:ext cx="1434281" cy="983228"/>
          </a:xfrm>
          <a:prstGeom prst="straightConnector1">
            <a:avLst/>
          </a:prstGeom>
          <a:noFill/>
          <a:ln w="28575" cap="flat" cmpd="sng">
            <a:solidFill>
              <a:schemeClr val="dk1"/>
            </a:solidFill>
            <a:prstDash val="solid"/>
            <a:miter lim="800000"/>
            <a:headEnd type="none" w="sm" len="sm"/>
            <a:tailEnd type="triangle" w="med" len="med"/>
          </a:ln>
        </p:spPr>
      </p:cxnSp>
      <p:cxnSp>
        <p:nvCxnSpPr>
          <p:cNvPr id="152" name="Google Shape;152;p21"/>
          <p:cNvCxnSpPr/>
          <p:nvPr/>
        </p:nvCxnSpPr>
        <p:spPr>
          <a:xfrm rot="10800000" flipH="1">
            <a:off x="803378" y="4695953"/>
            <a:ext cx="1736623" cy="939775"/>
          </a:xfrm>
          <a:prstGeom prst="straightConnector1">
            <a:avLst/>
          </a:prstGeom>
          <a:noFill/>
          <a:ln w="28575" cap="flat" cmpd="sng">
            <a:solidFill>
              <a:schemeClr val="dk1"/>
            </a:solidFill>
            <a:prstDash val="solid"/>
            <a:miter lim="800000"/>
            <a:headEnd type="none" w="sm" len="sm"/>
            <a:tailEnd type="triangle" w="med" len="med"/>
          </a:ln>
        </p:spPr>
      </p:cxnSp>
    </p:spTree>
  </p:cSld>
  <p:clrMapOvr>
    <a:masterClrMapping/>
  </p:clrMapOvr>
</p:sld>
</file>

<file path=ppt/theme/theme1.xml><?xml version="1.0" encoding="utf-8"?>
<a:theme xmlns:a="http://schemas.openxmlformats.org/drawingml/2006/main" name="QUACK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2383</Words>
  <Application>Microsoft Office PowerPoint</Application>
  <PresentationFormat>On-screen Show (4:3)</PresentationFormat>
  <Paragraphs>467</Paragraphs>
  <Slides>39</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Times New Roman</vt:lpstr>
      <vt:lpstr>QUACK theme</vt:lpstr>
      <vt:lpstr>Multiple Myeloma</vt:lpstr>
      <vt:lpstr>Disclaimer*</vt:lpstr>
      <vt:lpstr>Case</vt:lpstr>
      <vt:lpstr>PowerPoint Presentation</vt:lpstr>
      <vt:lpstr>PowerPoint Presentation</vt:lpstr>
      <vt:lpstr>History</vt:lpstr>
      <vt:lpstr>History</vt:lpstr>
      <vt:lpstr>Case</vt:lpstr>
      <vt:lpstr>Examination</vt:lpstr>
      <vt:lpstr>Examination</vt:lpstr>
      <vt:lpstr>Differential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myeloma</vt:lpstr>
      <vt:lpstr>Presentation</vt:lpstr>
      <vt:lpstr>Presentation</vt:lpstr>
      <vt:lpstr>Presentation cont…</vt:lpstr>
      <vt:lpstr>Investigations</vt:lpstr>
      <vt:lpstr>Investigations continued</vt:lpstr>
      <vt:lpstr>PowerPoint Presentation</vt:lpstr>
      <vt:lpstr>Management</vt:lpstr>
      <vt:lpstr>Management</vt:lpstr>
      <vt:lpstr>Management</vt:lpstr>
      <vt:lpstr>PowerPoint Presentation</vt:lpstr>
      <vt:lpstr>Monoclonal gammopathy of undetermined significance (MGUS)</vt:lpstr>
      <vt:lpstr>Monoclonal gammopathy of undetermined significance (MGUS)</vt:lpstr>
      <vt:lpstr>Learning Outcomes</vt:lpstr>
      <vt:lpstr>PowerPoint Presentation</vt:lpstr>
      <vt:lpstr>Myeloma</vt:lpstr>
      <vt:lpstr>PowerPoint Presentation</vt:lpstr>
      <vt:lpstr>PowerPoint Presentation</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Myeloma</dc:title>
  <cp:lastModifiedBy>INGRAM, Gareth (NHS GREATER GLASGOW &amp; CLYDE)</cp:lastModifiedBy>
  <cp:revision>1</cp:revision>
  <dcterms:modified xsi:type="dcterms:W3CDTF">2020-11-13T11:34:08Z</dcterms:modified>
</cp:coreProperties>
</file>