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605" y="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would you like to do </a:t>
            </a:r>
            <a:endParaRPr/>
          </a:p>
        </p:txBody>
      </p:sp>
      <p:sp>
        <p:nvSpPr>
          <p:cNvPr id="146" name="Google Shape;14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IV Amoxicillin and IV Temocillin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mild/oral continuation therapy – Co-amoxiclav oral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Prophylaxis for: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One episode proven SBP (previously or currently) once acute treated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Total Ascitic protein &lt;10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hyperkalaemic/renal impairment contact senior staff</a:t>
            </a:r>
            <a:endParaRPr/>
          </a:p>
        </p:txBody>
      </p:sp>
      <p:sp>
        <p:nvSpPr>
          <p:cNvPr id="187" name="Google Shape;18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Pabrinex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Lorazepam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Addictions liaison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GAHS score and consider PRED </a:t>
            </a:r>
            <a:endParaRPr/>
          </a:p>
        </p:txBody>
      </p:sp>
      <p:sp>
        <p:nvSpPr>
          <p:cNvPr id="194" name="Google Shape;19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dehydrated – IV Saline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ascites/peripheral oedema: IV HAS 100ML 20% BD and consider terlipressin and titrate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C/O at 0.5mg QDS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NB: IHD, Arrhytmias, PVD</a:t>
            </a:r>
            <a:endParaRPr/>
          </a:p>
        </p:txBody>
      </p:sp>
      <p:sp>
        <p:nvSpPr>
          <p:cNvPr id="201" name="Google Shape;20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Titrate to 3x bowel motions daily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Consider Rifaxamin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+/- Phosphate enema </a:t>
            </a:r>
            <a:endParaRPr/>
          </a:p>
        </p:txBody>
      </p:sp>
      <p:sp>
        <p:nvSpPr>
          <p:cNvPr id="208" name="Google Shape;20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Causes of Decompensation: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/>
              <a:t>Ongoing acute alcohol intoxication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/>
              <a:t>Infection: SBP, Other causes of sepsis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/>
              <a:t>UGIB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/>
              <a:t>Constipation 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/>
              <a:t>Subdural  - FALLS, any other neurology 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/>
              <a:t>Ecephalopathy – BO, laxatives,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Identify Precipitants 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Confusion: Falls (Subdural), Bowels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Infection screen (reduced mobility), Other sources of infection – chest, urine, SBP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Any symptoms of UGIB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Bowels/Encephalopathy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ALCOHOL INTAKE IS HE WITHDRAWING </a:t>
            </a:r>
            <a:endParaRPr/>
          </a:p>
        </p:txBody>
      </p:sp>
      <p:sp>
        <p:nvSpPr>
          <p:cNvPr id="122" name="Google Shape;12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ckmeded.co.uk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gc.quackmeded@nhs.sco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Decompensated Liver Disease </a:t>
            </a:r>
            <a:br>
              <a:rPr lang="en-GB"/>
            </a:br>
            <a:r>
              <a:rPr lang="en-GB"/>
              <a:t>‘Master Class’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143000" y="3939789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Roisín Donnelly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Gastroenterology Registrar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593" y="0"/>
            <a:ext cx="753281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GCS 12/15 (E3 V4 M6)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Stigmata chronic liver disease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Tense abdominal ascites, Tender to palpation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Peripheral oedema and reduced AE bilaterally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RR 18 Sats: 96% on 3L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BP 95/65 HR 90bpm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Temp 38.0</a:t>
            </a:r>
            <a:endParaRPr/>
          </a:p>
        </p:txBody>
      </p:sp>
      <p:pic>
        <p:nvPicPr>
          <p:cNvPr id="149" name="Google Shape;149;p2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29150" y="1939110"/>
            <a:ext cx="3886200" cy="4124367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 Examination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Bloods: FBP, U&amp;E, CRP, LFT, Glucose, </a:t>
            </a:r>
            <a:r>
              <a:rPr lang="en-GB" b="1" u="sng"/>
              <a:t>Coag</a:t>
            </a:r>
            <a:r>
              <a:rPr lang="en-GB"/>
              <a:t>, BP, Mg + Cultures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ECG/CXR (Exclude infection, ? Overload)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Urine dip (Exclude infection)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ASCITIC TAP (Regardless of Coagulation screen)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AUSS (Exclude portal vein thrombosis, screen HCC w AFP)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Consider OGD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Consider CTB </a:t>
            </a:r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Investigations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593" y="0"/>
            <a:ext cx="753281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Hb 85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WCC 14.5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PLT 78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PT 24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APTT 48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Na 132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K 4.5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Ur 10.8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Cr 145</a:t>
            </a:r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Bil 120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ALT 60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AST 160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ALP 135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Alb 29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CXR: Nil Acute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ECG: No ischaemia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AUSS: Cirrhosis. No signs PV thrombus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Ascitic Tap: WCC: 800, No bacteria seen</a:t>
            </a:r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C/O Antibiotics  as per local protocol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IV HAS 1.5g/kg D1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IV HAS 1g/Kg D3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Remember Prophylaxis once treatment complete 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(1</a:t>
            </a:r>
            <a:r>
              <a:rPr lang="en-GB" baseline="30000"/>
              <a:t>st</a:t>
            </a:r>
            <a:r>
              <a:rPr lang="en-GB"/>
              <a:t> line Co-Trimoxazole, 2</a:t>
            </a:r>
            <a:r>
              <a:rPr lang="en-GB" baseline="30000"/>
              <a:t>nd</a:t>
            </a:r>
            <a:r>
              <a:rPr lang="en-GB"/>
              <a:t> Norfloxacin)</a:t>
            </a:r>
            <a:endParaRPr/>
          </a:p>
        </p:txBody>
      </p:sp>
      <p:sp>
        <p:nvSpPr>
          <p:cNvPr id="183" name="Google Shape;183;p28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SBP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Daily Weights  – R/V Daily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Low Salt Diet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Spironolactone 100-400mg each day – titrate to weights and renal function, consider adding Furosemide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Aim reduction in weight no more than 1kg/day</a:t>
            </a:r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Management of Ascites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Pabrinex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GMAWS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Addictions Liaison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Remember GAHS score</a:t>
            </a:r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Management of Alcohol Withdrawal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Catheterise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DOCUMENT INPUT:OUTPUT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Review/Stop  diuretics/other nephrotoxics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IVF based on Hydration status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Consider renal tract USS</a:t>
            </a:r>
            <a:endParaRPr/>
          </a:p>
        </p:txBody>
      </p:sp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Management of Renal Impairment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Disclaimer*</a:t>
            </a:r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Please note that QUACK is a regional teaching programme operating across GG&amp;C, Lanarkshire and Ayrshire &amp; Arran.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This presentation outlines general management, though local variances e.g. antibiotic prescription may vary slightly depending on your local trust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Remember to check your local guidelines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Look for precipitating factors: Sepsis/infection, renal failure, constipation, medication and investigate accordingly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 Stop sedatives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Lactulose 20ml TDS and titrate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Management of Encephalopathy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 txBox="1">
            <a:spLocks noGrp="1"/>
          </p:cNvSpPr>
          <p:nvPr>
            <p:ph type="ctrTitle"/>
          </p:nvPr>
        </p:nvSpPr>
        <p:spPr>
          <a:xfrm>
            <a:off x="611560" y="1700808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During your ward round Mr. Wilson then develops malaena...</a:t>
            </a:r>
            <a:endParaRPr/>
          </a:p>
        </p:txBody>
      </p:sp>
      <p:sp>
        <p:nvSpPr>
          <p:cNvPr id="217" name="Google Shape;217;p3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39752" y="539604"/>
            <a:ext cx="4464496" cy="631839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4"/>
          <p:cNvSpPr/>
          <p:nvPr/>
        </p:nvSpPr>
        <p:spPr>
          <a:xfrm>
            <a:off x="3995936" y="4149080"/>
            <a:ext cx="1944216" cy="72008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593" y="0"/>
            <a:ext cx="753281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Get in touch!</a:t>
            </a:r>
            <a:endParaRPr/>
          </a:p>
        </p:txBody>
      </p:sp>
      <p:sp>
        <p:nvSpPr>
          <p:cNvPr id="236" name="Google Shape;236;p3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Website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u="sng" dirty="0">
                <a:solidFill>
                  <a:schemeClr val="hlink"/>
                </a:solidFill>
                <a:hlinkClick r:id="rId3"/>
              </a:rPr>
              <a:t>www.quackmeded.co.uk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Email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ggc.quackmeded@nhs.scot</a:t>
            </a:r>
            <a:endParaRPr lang="en-GB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Social Media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Twitter: @QUACK_ Med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 dirty="0"/>
              <a:t>Facebook: QUACK education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To be comfortable with the initial assessment of patient’s presenting with Decompensated Chronic Liver Disease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To be aware of the common precipitants to Decompensated LD in order to initiate appropriate investigations at the front door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To commence appropriate initial management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To make the BASL bundle your new best friend!</a:t>
            </a:r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Learning Objectives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539552" y="2204864"/>
            <a:ext cx="8229600" cy="18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1">
                <a:solidFill>
                  <a:srgbClr val="00B050"/>
                </a:solidFill>
              </a:rPr>
              <a:t>You are the SHO/F1 working in ARU3 and you are ready to admit a new patient...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55M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PC: Confusion, reduced mobility, abdominal pain + swelling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PMH: Alcohol excess, Child’s B Cirrhosis, Oesophageal varices, Angina, Hypertension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DH: Carvedilol, Spironolactone, Thiamine, Aspirin, GTN, NKDA 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SH: Smoker 20/day, last documented clinic letter 3M ago states was drinking 20+ units a day but had stopped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What else would you like to know as part of history?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Mr. Wilson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593" y="0"/>
            <a:ext cx="753281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Confused 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Reduced Mobility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Increasing abdominal swelling and Pain</a:t>
            </a:r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History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GB"/>
              <a:t>An acute deterioration in liver function that can manifest with the following: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Jaundice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Increasing Ascites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Hepatic Encephalopathy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 Renal Impairment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GI Bleeding</a:t>
            </a:r>
            <a:endParaRPr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Signs Sepsis/Hypovolaemia </a:t>
            </a:r>
            <a:endParaRPr/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solidFill>
                <a:srgbClr val="00B050"/>
              </a:solidFill>
            </a:endParaRPr>
          </a:p>
          <a:p>
            <a:pPr marL="171450" lvl="0" indent="-38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Decompensation in Chronic Liver Disease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en-GB"/>
              <a:t>Common precipitants to decompensation include: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GI Bleeding (Variceal and non-variceal)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Infection/Sepsis (SBP, Chest, Urine, Other)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Alcoholic Hepatitis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Acute portal vein thrombosis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Development of HCC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Ischaemic liver injury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Dehydration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Constipation 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GB"/>
              <a:t>Drugs (Alcohol, Opiates, NSAIDs)</a:t>
            </a:r>
            <a:endParaRPr/>
          </a:p>
          <a:p>
            <a:pPr marL="17145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solidFill>
                <a:srgbClr val="00B050"/>
              </a:solidFill>
            </a:endParaRPr>
          </a:p>
          <a:p>
            <a:pPr marL="17145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solidFill>
                <a:srgbClr val="00B050"/>
              </a:solidFill>
            </a:endParaRPr>
          </a:p>
          <a:p>
            <a:pPr marL="17145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solidFill>
                <a:srgbClr val="00B050"/>
              </a:solidFill>
            </a:endParaRPr>
          </a:p>
          <a:p>
            <a:pPr marL="171450" lvl="0" indent="-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>
              <a:solidFill>
                <a:srgbClr val="00B050"/>
              </a:solidFill>
            </a:endParaRPr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Decompensation in Chronic Liver Disease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CK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828</Words>
  <Application>Microsoft Office PowerPoint</Application>
  <PresentationFormat>On-screen Show (4:3)</PresentationFormat>
  <Paragraphs>173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QUACK theme</vt:lpstr>
      <vt:lpstr>Decompensated Liver Disease  ‘Master Class’</vt:lpstr>
      <vt:lpstr>Disclaimer*</vt:lpstr>
      <vt:lpstr>Learning Objectives </vt:lpstr>
      <vt:lpstr>You are the SHO/F1 working in ARU3 and you are ready to admit a new patient...</vt:lpstr>
      <vt:lpstr>Mr. Wilson</vt:lpstr>
      <vt:lpstr>PowerPoint Presentation</vt:lpstr>
      <vt:lpstr>History </vt:lpstr>
      <vt:lpstr>Decompensation in Chronic Liver Disease </vt:lpstr>
      <vt:lpstr>Decompensation in Chronic Liver Disease </vt:lpstr>
      <vt:lpstr>PowerPoint Presentation</vt:lpstr>
      <vt:lpstr>On Examination</vt:lpstr>
      <vt:lpstr>Investigations</vt:lpstr>
      <vt:lpstr>PowerPoint Presentation</vt:lpstr>
      <vt:lpstr>Results </vt:lpstr>
      <vt:lpstr>Results</vt:lpstr>
      <vt:lpstr>SBP</vt:lpstr>
      <vt:lpstr>Management of Ascites</vt:lpstr>
      <vt:lpstr>Management of Alcohol Withdrawal</vt:lpstr>
      <vt:lpstr>Management of Renal Impairment </vt:lpstr>
      <vt:lpstr>Management of Encephalopathy </vt:lpstr>
      <vt:lpstr>During your ward round Mr. Wilson then develops malaena...</vt:lpstr>
      <vt:lpstr>PowerPoint Presentation</vt:lpstr>
      <vt:lpstr>PowerPoint Presentation</vt:lpstr>
      <vt:lpstr>Get in touch!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Decompensated Liver Disease  ‘Master Class’</dc:title>
  <cp:lastModifiedBy>INGRAM, Gareth (NHS GREATER GLASGOW &amp; CLYDE)</cp:lastModifiedBy>
  <cp:revision>1</cp:revision>
  <dcterms:modified xsi:type="dcterms:W3CDTF">2020-11-11T20:47:38Z</dcterms:modified>
</cp:coreProperties>
</file>