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303" r:id="rId4"/>
    <p:sldId id="259" r:id="rId5"/>
    <p:sldId id="264" r:id="rId6"/>
    <p:sldId id="304" r:id="rId7"/>
    <p:sldId id="271" r:id="rId8"/>
    <p:sldId id="301" r:id="rId9"/>
    <p:sldId id="306" r:id="rId10"/>
    <p:sldId id="272" r:id="rId11"/>
    <p:sldId id="265" r:id="rId12"/>
    <p:sldId id="305" r:id="rId13"/>
    <p:sldId id="291" r:id="rId14"/>
    <p:sldId id="295" r:id="rId15"/>
    <p:sldId id="307" r:id="rId16"/>
    <p:sldId id="266" r:id="rId17"/>
    <p:sldId id="300" r:id="rId18"/>
    <p:sldId id="267" r:id="rId19"/>
    <p:sldId id="289" r:id="rId20"/>
    <p:sldId id="308" r:id="rId21"/>
    <p:sldId id="258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66" autoAdjust="0"/>
    <p:restoredTop sz="84071" autoAdjust="0"/>
  </p:normalViewPr>
  <p:slideViewPr>
    <p:cSldViewPr snapToGrid="0">
      <p:cViewPr varScale="1">
        <p:scale>
          <a:sx n="91" d="100"/>
          <a:sy n="91" d="100"/>
        </p:scale>
        <p:origin x="785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BF4B4-7F34-47C8-8230-568305A06AF0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C6046-B821-4B2F-ADBA-DCC04A39F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8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046-B821-4B2F-ADBA-DCC04A39F34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805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C6046-B821-4B2F-ADBA-DCC04A39F34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52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?draw timeline following infection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C6046-B821-4B2F-ADBA-DCC04A39F34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16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C6046-B821-4B2F-ADBA-DCC04A39F34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339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046-B821-4B2F-ADBA-DCC04A39F34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66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046-B821-4B2F-ADBA-DCC04A39F34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056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C6046-B821-4B2F-ADBA-DCC04A39F34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2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49788-E037-4A25-BE12-2CF8478C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7C3D87-3DF6-4CE6-9B9E-A279C45B1FA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C0E7E-80E2-450D-A10C-903CDC05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8317B-350C-4B44-BB7A-E9C5F23F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00B33-122E-42B7-AD62-1FCF01829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91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19A86-3883-4AE5-9410-8BD5533F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7C3D87-3DF6-4CE6-9B9E-A279C45B1FA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10D81-CB70-44BB-81F9-CB60F79B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ED260-BD88-4564-8EB0-37D7CC4D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00B33-122E-42B7-AD62-1FCF01829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261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EE3BF-F9FA-4EE7-B3BE-9F886081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7C3D87-3DF6-4CE6-9B9E-A279C45B1FA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65796-B0A7-40CA-B1FD-CCD6A7972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18884-9911-49FF-9A1C-F2C531E7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00B33-122E-42B7-AD62-1FCF01829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43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15075-2100-43BD-9725-688CFE40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7C3D87-3DF6-4CE6-9B9E-A279C45B1FA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9A252-5425-4426-AF40-EEE17966E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C9AE8-AB27-4CCD-A49F-2132A27D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00B33-122E-42B7-AD62-1FCF01829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6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03CF1-A808-4C9E-BFB6-9C65EC4C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7C3D87-3DF6-4CE6-9B9E-A279C45B1FA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0D56C-8C79-4C29-982B-FC9CAF0A9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46AB8-20AD-4F32-ACF5-5B03641E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00B33-122E-42B7-AD62-1FCF01829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101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4A1B3E-E5B7-439D-BEA4-42987DB7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7C3D87-3DF6-4CE6-9B9E-A279C45B1FA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33DB56-5981-4C18-B7E4-2C5086927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1897B2-EB95-410F-B532-CA133C86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00B33-122E-42B7-AD62-1FCF01829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72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DD4881A-DC38-43F5-B5ED-C78377C3A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7C3D87-3DF6-4CE6-9B9E-A279C45B1FA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165423-4595-4438-AA03-135F5C92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ABD042-531B-40CA-BB2E-9A2BB3F1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00B33-122E-42B7-AD62-1FCF01829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79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AD2EC60-77FE-4F11-85C7-996352A7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7C3D87-3DF6-4CE6-9B9E-A279C45B1FA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F850703-CFFC-4548-AFE2-7606CBAE6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8F50877-369B-45D1-95D0-A5FC24F9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00B33-122E-42B7-AD62-1FCF01829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64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C694D85-DFE1-48BC-A0A2-06A491FD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7C3D87-3DF6-4CE6-9B9E-A279C45B1FA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D6B3389-754A-40BE-8587-4134AD3E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792EDE-6B46-48CB-A8A2-5A4D1122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00B33-122E-42B7-AD62-1FCF01829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12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F5A2FC-2132-463E-8B67-BBAA14E63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7C3D87-3DF6-4CE6-9B9E-A279C45B1FA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10948B-85A1-4517-BAC2-D61B4715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105DE7-6475-4A0E-8FA4-632A67AA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00B33-122E-42B7-AD62-1FCF01829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78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5CD7E1-4A1F-40B3-B7F2-E97B17D4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7C3D87-3DF6-4CE6-9B9E-A279C45B1FA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38E634-B295-450A-80DB-37BA7D77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56F4F7-EA55-4D8C-A410-85BD5FC4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00B33-122E-42B7-AD62-1FCF01829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97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33BC154-B474-48B6-B282-60B071098C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FEC792F-D5DF-4B30-ABC4-2386E64C22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EEDBA-B91C-4868-AC73-19DD10E509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C3D87-3DF6-4CE6-9B9E-A279C45B1FA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BDE3F-AF11-4A13-8052-94BA02CC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5EED6-119B-4A3C-A4E5-5D991AE8B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fld id="{11700B33-122E-42B7-AD62-1FCF01829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65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gg-uhb.quackmeded@nhs.net" TargetMode="External"/><Relationship Id="rId2" Type="http://schemas.openxmlformats.org/officeDocument/2006/relationships/hyperlink" Target="http://www.quackmeded.co.u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7F1BB-94A0-486E-AF76-36727E2A1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0143" y="1185110"/>
            <a:ext cx="9210738" cy="1630279"/>
          </a:xfrm>
        </p:spPr>
        <p:txBody>
          <a:bodyPr>
            <a:noAutofit/>
          </a:bodyPr>
          <a:lstStyle/>
          <a:p>
            <a:pPr algn="r"/>
            <a:r>
              <a:rPr lang="en-GB" sz="4400" b="1" dirty="0"/>
              <a:t>Glomerulonephritis</a:t>
            </a:r>
            <a:br>
              <a:rPr lang="en-GB" sz="4400" b="1" dirty="0"/>
            </a:br>
            <a:r>
              <a:rPr lang="en-GB" sz="3600" b="1" dirty="0"/>
              <a:t>Work-up and management in acute medicine</a:t>
            </a:r>
            <a:endParaRPr lang="en-GB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10E26-45DF-41A4-8769-7C0058C3D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8521" y="2923441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n-GB" sz="2400" dirty="0"/>
              <a:t>Kaitlin </a:t>
            </a:r>
            <a:r>
              <a:rPr lang="en-GB" sz="2400" dirty="0" err="1"/>
              <a:t>Mayne</a:t>
            </a:r>
            <a:endParaRPr lang="en-GB" sz="2400" dirty="0"/>
          </a:p>
          <a:p>
            <a:pPr algn="r"/>
            <a:r>
              <a:rPr lang="en-GB" sz="2400" dirty="0"/>
              <a:t>ST3 Renal/GIM</a:t>
            </a:r>
          </a:p>
        </p:txBody>
      </p:sp>
    </p:spTree>
    <p:extLst>
      <p:ext uri="{BB962C8B-B14F-4D97-AF65-F5344CB8AC3E}">
        <p14:creationId xmlns:p14="http://schemas.microsoft.com/office/powerpoint/2010/main" val="4272830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2E2F-B811-4A8D-B846-96EEF1369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Beware: rapidly-progressive glomerulonephritis (RPGN) aka </a:t>
            </a:r>
            <a:r>
              <a:rPr lang="en-GB" dirty="0" err="1"/>
              <a:t>crescenteric</a:t>
            </a:r>
            <a:r>
              <a:rPr lang="en-GB" dirty="0"/>
              <a:t> 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059286-6598-497B-8320-01E8EE5BB0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GB" b="1" dirty="0"/>
                  <a:t>10-15% of all GN</a:t>
                </a:r>
                <a:r>
                  <a:rPr lang="en-GB" dirty="0"/>
                  <a:t>, most aggressive form, primarily aged 20-50</a:t>
                </a:r>
              </a:p>
              <a:p>
                <a:r>
                  <a:rPr lang="en-GB" dirty="0"/>
                  <a:t>Characterised by </a:t>
                </a:r>
              </a:p>
              <a:p>
                <a:pPr lvl="1"/>
                <a:r>
                  <a:rPr lang="en-GB" sz="2800" b="1" dirty="0"/>
                  <a:t>Rapidly progressive renal dysfunction within days to weeks</a:t>
                </a:r>
              </a:p>
              <a:p>
                <a:pPr lvl="1"/>
                <a:r>
                  <a:rPr lang="en-GB" sz="2800" b="1" dirty="0"/>
                  <a:t>Nephritic urinary sediment</a:t>
                </a:r>
              </a:p>
              <a:p>
                <a:pPr lvl="1"/>
                <a:r>
                  <a:rPr lang="en-GB" sz="2800" dirty="0"/>
                  <a:t>Extensive crescent formation (&gt;50%) on renal biopsy</a:t>
                </a:r>
              </a:p>
              <a:p>
                <a:r>
                  <a:rPr lang="en-GB" dirty="0"/>
                  <a:t>Various causes – </a:t>
                </a:r>
                <a:r>
                  <a:rPr lang="en-GB" b="1" dirty="0"/>
                  <a:t>most commonly ANCA-associated vasculitis</a:t>
                </a:r>
              </a:p>
              <a:p>
                <a:r>
                  <a:rPr lang="en-GB" dirty="0"/>
                  <a:t>Requires aggressive immunosuppression </a:t>
                </a:r>
              </a:p>
              <a:p>
                <a:r>
                  <a:rPr lang="en-GB" b="1" dirty="0"/>
                  <a:t>Prognosis poor </a:t>
                </a:r>
                <a:r>
                  <a:rPr lang="en-GB" dirty="0"/>
                  <a:t>if initial serum creatinine &gt;600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GB" dirty="0"/>
                  <a:t>mol/L; otherwise 80% patients improve without treatment</a:t>
                </a:r>
              </a:p>
              <a:p>
                <a:r>
                  <a:rPr lang="en-GB" dirty="0"/>
                  <a:t>High mortality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A059286-6598-497B-8320-01E8EE5BB0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b="-133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740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A8316-54FC-4E7C-A924-4F736521E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glomerulonephritis present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1D715-4C69-4BE0-803C-B3E3E0661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5143500"/>
          </a:xfrm>
        </p:spPr>
        <p:txBody>
          <a:bodyPr>
            <a:normAutofit/>
          </a:bodyPr>
          <a:lstStyle/>
          <a:p>
            <a:r>
              <a:rPr lang="en-GB" b="1" dirty="0" err="1"/>
              <a:t>Upto</a:t>
            </a:r>
            <a:r>
              <a:rPr lang="en-GB" b="1" dirty="0"/>
              <a:t> 50% have no symptoms</a:t>
            </a:r>
          </a:p>
          <a:p>
            <a:r>
              <a:rPr lang="en-GB" b="1" dirty="0"/>
              <a:t>Proteinuria</a:t>
            </a:r>
            <a:r>
              <a:rPr lang="en-GB" dirty="0"/>
              <a:t> – hallmark of glomerular disease</a:t>
            </a:r>
          </a:p>
          <a:p>
            <a:pPr lvl="1"/>
            <a:r>
              <a:rPr lang="en-GB" dirty="0"/>
              <a:t>May be isolated incidental finding, may have oedema</a:t>
            </a:r>
          </a:p>
          <a:p>
            <a:r>
              <a:rPr lang="en-GB" b="1" dirty="0"/>
              <a:t>Isolated haematuria</a:t>
            </a:r>
          </a:p>
          <a:p>
            <a:pPr lvl="1"/>
            <a:r>
              <a:rPr lang="en-GB" dirty="0"/>
              <a:t>Not specific - can arise anywhere in urinary tract – consider urology</a:t>
            </a:r>
          </a:p>
          <a:p>
            <a:r>
              <a:rPr lang="en-GB" b="1" dirty="0"/>
              <a:t>Nephrotic syndrome</a:t>
            </a:r>
          </a:p>
          <a:p>
            <a:r>
              <a:rPr lang="en-GB" b="1" dirty="0"/>
              <a:t>Nephritic syndrome</a:t>
            </a:r>
          </a:p>
          <a:p>
            <a:r>
              <a:rPr lang="en-GB" b="1" dirty="0"/>
              <a:t>Acute renal failure</a:t>
            </a:r>
          </a:p>
          <a:p>
            <a:pPr lvl="1"/>
            <a:r>
              <a:rPr lang="en-GB" dirty="0"/>
              <a:t>Reduced urine output</a:t>
            </a:r>
          </a:p>
          <a:p>
            <a:pPr lvl="1"/>
            <a:r>
              <a:rPr lang="en-GB" dirty="0"/>
              <a:t>Generally unwell – anorexia, weakness, fatigue, nausea/vomiting</a:t>
            </a:r>
          </a:p>
          <a:p>
            <a:r>
              <a:rPr lang="en-GB" b="1" dirty="0"/>
              <a:t>Chronic renal failure</a:t>
            </a:r>
          </a:p>
          <a:p>
            <a:pPr lvl="1"/>
            <a:r>
              <a:rPr lang="en-GB" dirty="0"/>
              <a:t>Anorexia, weakness, fatigue, nausea/vomiting</a:t>
            </a:r>
          </a:p>
        </p:txBody>
      </p:sp>
    </p:spTree>
    <p:extLst>
      <p:ext uri="{BB962C8B-B14F-4D97-AF65-F5344CB8AC3E}">
        <p14:creationId xmlns:p14="http://schemas.microsoft.com/office/powerpoint/2010/main" val="1383514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889" y="0"/>
            <a:ext cx="424454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0181" y="229336"/>
            <a:ext cx="4405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Eye symptoms - uveitis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94699" y="920337"/>
            <a:ext cx="4405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Epistaxis</a:t>
            </a:r>
          </a:p>
          <a:p>
            <a:r>
              <a:rPr lang="en-GB" sz="2400" dirty="0"/>
              <a:t>Rhinitis/sinusitis/polyps</a:t>
            </a:r>
          </a:p>
          <a:p>
            <a:r>
              <a:rPr lang="en-GB" sz="2400" dirty="0"/>
              <a:t>Saddle nose deformity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6566" y="3492571"/>
            <a:ext cx="4405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Joint pain</a:t>
            </a:r>
          </a:p>
          <a:p>
            <a:r>
              <a:rPr lang="en-GB" sz="2400" dirty="0"/>
              <a:t>Myalgia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669987" y="3692523"/>
            <a:ext cx="4405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/>
              <a:t>Rash</a:t>
            </a:r>
          </a:p>
          <a:p>
            <a:pPr algn="r"/>
            <a:r>
              <a:rPr lang="en-GB" sz="2400" dirty="0" err="1"/>
              <a:t>Purpura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-548537" y="1710561"/>
            <a:ext cx="4405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/>
              <a:t>Haemoptysis</a:t>
            </a:r>
          </a:p>
          <a:p>
            <a:pPr algn="r"/>
            <a:r>
              <a:rPr lang="en-GB" sz="2400" dirty="0"/>
              <a:t>Pulmonary infiltrates/nodules</a:t>
            </a:r>
          </a:p>
          <a:p>
            <a:pPr algn="r"/>
            <a:r>
              <a:rPr lang="en-GB" sz="2400" dirty="0"/>
              <a:t>Pleural effusion</a:t>
            </a:r>
          </a:p>
          <a:p>
            <a:pPr algn="r"/>
            <a:r>
              <a:rPr lang="en-GB" sz="2400" dirty="0"/>
              <a:t>Asthma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56566" y="4523520"/>
            <a:ext cx="4405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Abdominal pain</a:t>
            </a:r>
          </a:p>
          <a:p>
            <a:r>
              <a:rPr lang="en-GB" sz="2400" dirty="0"/>
              <a:t>PR bleeding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56566" y="2743671"/>
            <a:ext cx="4405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Pericarditis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031" y="166749"/>
            <a:ext cx="4405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/>
              <a:t>Stroke</a:t>
            </a:r>
          </a:p>
          <a:p>
            <a:pPr algn="r"/>
            <a:r>
              <a:rPr lang="en-GB" sz="2400" dirty="0" err="1"/>
              <a:t>Mononeuritis</a:t>
            </a:r>
            <a:r>
              <a:rPr lang="en-GB" sz="2400" dirty="0"/>
              <a:t> multiplex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99832" y="2388961"/>
            <a:ext cx="246247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Fever, malaise, weight loss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97571" y="3533643"/>
            <a:ext cx="246474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Haematuria</a:t>
            </a:r>
          </a:p>
          <a:p>
            <a:r>
              <a:rPr lang="en-GB" sz="2400" dirty="0"/>
              <a:t>Oedema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3600" y="4803601"/>
            <a:ext cx="4262146" cy="181588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Suspect vasculitis in any patient with multisystem presentation NOT explained by infection/malignancy</a:t>
            </a:r>
          </a:p>
        </p:txBody>
      </p:sp>
      <p:cxnSp>
        <p:nvCxnSpPr>
          <p:cNvPr id="17" name="Straight Connector 16"/>
          <p:cNvCxnSpPr>
            <a:endCxn id="5" idx="1"/>
          </p:cNvCxnSpPr>
          <p:nvPr/>
        </p:nvCxnSpPr>
        <p:spPr>
          <a:xfrm flipV="1">
            <a:off x="6338455" y="460169"/>
            <a:ext cx="311726" cy="2308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50181" y="1205345"/>
            <a:ext cx="537316" cy="2743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69797" y="2945574"/>
            <a:ext cx="1386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918839" y="3908069"/>
            <a:ext cx="54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69796" y="4939018"/>
            <a:ext cx="1386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76881" y="2495391"/>
            <a:ext cx="1386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789776" y="582247"/>
            <a:ext cx="54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735758" y="4108377"/>
            <a:ext cx="54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Six top tip guides for sight loss - RNIB - See differently">
            <a:extLst>
              <a:ext uri="{FF2B5EF4-FFF2-40B4-BE49-F238E27FC236}">
                <a16:creationId xmlns:a16="http://schemas.microsoft.com/office/drawing/2014/main" id="{205912D9-2D26-48F3-930A-3C99707CB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7" r="31877"/>
          <a:stretch/>
        </p:blipFill>
        <p:spPr bwMode="auto">
          <a:xfrm>
            <a:off x="3835560" y="4364640"/>
            <a:ext cx="76782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9904677" y="102181"/>
            <a:ext cx="220216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/>
              <a:t>Ask about preceding illness – </a:t>
            </a:r>
            <a:r>
              <a:rPr lang="en-GB" sz="1800" dirty="0"/>
              <a:t>recent flu-like/respiratory symptoms</a:t>
            </a:r>
          </a:p>
        </p:txBody>
      </p:sp>
    </p:spTree>
    <p:extLst>
      <p:ext uri="{BB962C8B-B14F-4D97-AF65-F5344CB8AC3E}">
        <p14:creationId xmlns:p14="http://schemas.microsoft.com/office/powerpoint/2010/main" val="1301480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090" y="85725"/>
            <a:ext cx="8606322" cy="647549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Vasculitis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505" y="6561221"/>
            <a:ext cx="7748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https://onlinelibrary.wiley.com/doi/full/10.1002/art.37715</a:t>
            </a:r>
          </a:p>
        </p:txBody>
      </p:sp>
    </p:spTree>
    <p:extLst>
      <p:ext uri="{BB962C8B-B14F-4D97-AF65-F5344CB8AC3E}">
        <p14:creationId xmlns:p14="http://schemas.microsoft.com/office/powerpoint/2010/main" val="2594286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ANCA-associated vasculitis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GB" b="1" dirty="0"/>
              <a:t>Peak age 65-75</a:t>
            </a:r>
            <a:r>
              <a:rPr lang="en-GB" dirty="0"/>
              <a:t>, 85% 1 year survival with treatment</a:t>
            </a:r>
          </a:p>
          <a:p>
            <a:r>
              <a:rPr lang="en-GB" dirty="0"/>
              <a:t>Usually slowly progressive rather than acute presentation (younger)</a:t>
            </a:r>
          </a:p>
          <a:p>
            <a:r>
              <a:rPr lang="en-GB" dirty="0"/>
              <a:t>Cytoplasmic </a:t>
            </a:r>
            <a:r>
              <a:rPr lang="en-GB" b="1" dirty="0"/>
              <a:t>c-ANCA</a:t>
            </a:r>
            <a:r>
              <a:rPr lang="en-GB" dirty="0"/>
              <a:t> usually </a:t>
            </a:r>
            <a:r>
              <a:rPr lang="en-GB" b="1" dirty="0"/>
              <a:t>PR3</a:t>
            </a:r>
            <a:r>
              <a:rPr lang="en-GB" dirty="0"/>
              <a:t>, associated with </a:t>
            </a:r>
            <a:r>
              <a:rPr lang="en-GB" b="1" dirty="0"/>
              <a:t>GPA</a:t>
            </a:r>
          </a:p>
          <a:p>
            <a:r>
              <a:rPr lang="en-GB" dirty="0" err="1"/>
              <a:t>Peri</a:t>
            </a:r>
            <a:r>
              <a:rPr lang="en-GB" dirty="0"/>
              <a:t>-nuclear </a:t>
            </a:r>
            <a:r>
              <a:rPr lang="en-GB" b="1" dirty="0"/>
              <a:t>p-ANCA</a:t>
            </a:r>
            <a:r>
              <a:rPr lang="en-GB" dirty="0"/>
              <a:t> usually </a:t>
            </a:r>
            <a:r>
              <a:rPr lang="en-GB" b="1" dirty="0"/>
              <a:t>MPO</a:t>
            </a:r>
            <a:r>
              <a:rPr lang="en-GB" dirty="0"/>
              <a:t> associated with </a:t>
            </a:r>
            <a:r>
              <a:rPr lang="en-GB" b="1" dirty="0"/>
              <a:t>MPA</a:t>
            </a:r>
            <a:r>
              <a:rPr lang="en-GB" dirty="0"/>
              <a:t>, also </a:t>
            </a:r>
            <a:r>
              <a:rPr lang="en-GB" b="1" dirty="0" err="1"/>
              <a:t>eGPA</a:t>
            </a:r>
            <a:endParaRPr lang="en-GB" b="1" dirty="0"/>
          </a:p>
          <a:p>
            <a:pPr marL="228600" lvl="1">
              <a:spcBef>
                <a:spcPts val="1000"/>
              </a:spcBef>
            </a:pPr>
            <a:r>
              <a:rPr lang="en-GB" sz="2800" b="1" dirty="0"/>
              <a:t>ANCA positivity but negative MPO/PR3 likely not significant </a:t>
            </a:r>
          </a:p>
          <a:p>
            <a:pPr lvl="1"/>
            <a:r>
              <a:rPr lang="en-GB" sz="2800" dirty="0"/>
              <a:t>p-ANCA in IBD, RA, SLE, </a:t>
            </a:r>
            <a:r>
              <a:rPr lang="en-GB" sz="2800" dirty="0" err="1"/>
              <a:t>Sjogren’s</a:t>
            </a:r>
            <a:r>
              <a:rPr lang="en-GB" sz="2800" dirty="0"/>
              <a:t>, hepatitis, cocaine use</a:t>
            </a:r>
          </a:p>
          <a:p>
            <a:r>
              <a:rPr lang="en-GB" dirty="0"/>
              <a:t>Can have </a:t>
            </a:r>
            <a:r>
              <a:rPr lang="en-GB" b="1" dirty="0"/>
              <a:t>ANCA negative vasculitis with renal involvement</a:t>
            </a:r>
          </a:p>
          <a:p>
            <a:r>
              <a:rPr lang="en-GB" dirty="0"/>
              <a:t>If known, check and compare titres – </a:t>
            </a:r>
            <a:r>
              <a:rPr lang="en-GB" b="1" dirty="0"/>
              <a:t>rise may reflect disease flare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981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707969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199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GB" sz="2400" dirty="0" err="1"/>
                        <a:t>Granulomatosis</a:t>
                      </a:r>
                      <a:r>
                        <a:rPr lang="en-GB" sz="2400" dirty="0"/>
                        <a:t> with </a:t>
                      </a:r>
                      <a:r>
                        <a:rPr lang="en-GB" sz="2400" dirty="0" err="1"/>
                        <a:t>polyangiitis</a:t>
                      </a:r>
                      <a:r>
                        <a:rPr lang="en-GB" sz="2400" dirty="0"/>
                        <a:t> (GPA) “Wegener’s”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/>
                        <a:t>Eosinophilic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granulomatosis</a:t>
                      </a:r>
                      <a:r>
                        <a:rPr lang="en-GB" sz="2400" dirty="0"/>
                        <a:t> with </a:t>
                      </a:r>
                      <a:r>
                        <a:rPr lang="en-GB" sz="2400" dirty="0" err="1"/>
                        <a:t>polynagiitis</a:t>
                      </a:r>
                      <a:r>
                        <a:rPr lang="en-GB" sz="2400" dirty="0"/>
                        <a:t> (</a:t>
                      </a:r>
                      <a:r>
                        <a:rPr lang="en-GB" sz="2400" dirty="0" err="1"/>
                        <a:t>eGPA</a:t>
                      </a:r>
                      <a:r>
                        <a:rPr lang="en-GB" sz="2400" dirty="0"/>
                        <a:t>) “</a:t>
                      </a:r>
                      <a:r>
                        <a:rPr lang="en-GB" sz="2400" dirty="0" err="1"/>
                        <a:t>Churg</a:t>
                      </a:r>
                      <a:r>
                        <a:rPr lang="en-GB" sz="2400" dirty="0"/>
                        <a:t>-Strauss”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GB" sz="2400" dirty="0"/>
                        <a:t>Microscopic </a:t>
                      </a:r>
                      <a:r>
                        <a:rPr lang="en-GB" sz="2400" dirty="0" err="1"/>
                        <a:t>polyangiitis</a:t>
                      </a:r>
                      <a:r>
                        <a:rPr lang="en-GB" sz="2400" dirty="0"/>
                        <a:t> (MPA)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6008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c-ANCA/PR3</a:t>
                      </a:r>
                    </a:p>
                    <a:p>
                      <a:pPr marL="342900" indent="-34290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Small &amp; medium vessels</a:t>
                      </a:r>
                    </a:p>
                    <a:p>
                      <a:pPr marL="342900" indent="-34290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Upper</a:t>
                      </a:r>
                      <a:r>
                        <a:rPr lang="en-GB" sz="2400" baseline="0" dirty="0"/>
                        <a:t> &amp; lower </a:t>
                      </a:r>
                      <a:r>
                        <a:rPr lang="en-GB" sz="2400" b="1" baseline="0" dirty="0"/>
                        <a:t>respiratory</a:t>
                      </a:r>
                      <a:r>
                        <a:rPr lang="en-GB" sz="2400" baseline="0" dirty="0"/>
                        <a:t> plus renal involvement </a:t>
                      </a:r>
                    </a:p>
                    <a:p>
                      <a:pPr marL="342900" indent="-34290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400" b="1" baseline="0" dirty="0"/>
                        <a:t>Destructive nasal lesions </a:t>
                      </a:r>
                      <a:r>
                        <a:rPr lang="en-GB" sz="2400" baseline="0" dirty="0"/>
                        <a:t>– septal perforation, saddle deformity</a:t>
                      </a:r>
                    </a:p>
                    <a:p>
                      <a:pPr marL="342900" indent="-34290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/>
                        <a:t>May have </a:t>
                      </a:r>
                      <a:r>
                        <a:rPr lang="en-GB" sz="2400" baseline="0" dirty="0" err="1"/>
                        <a:t>purpura</a:t>
                      </a:r>
                      <a:endParaRPr lang="en-GB" sz="2400" baseline="0" dirty="0"/>
                    </a:p>
                    <a:p>
                      <a:pPr marL="0" indent="0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p-ANCA/MPO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/>
                        <a:t>Small &amp; medium vessels</a:t>
                      </a:r>
                    </a:p>
                    <a:p>
                      <a:pPr marL="342900" indent="-34290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400" b="1" dirty="0"/>
                        <a:t>Eosinophilia</a:t>
                      </a:r>
                    </a:p>
                    <a:p>
                      <a:pPr marL="342900" indent="-34290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Sinusitis, nasal polyps (non-destructive</a:t>
                      </a:r>
                      <a:r>
                        <a:rPr lang="en-GB" sz="2400" baseline="0" dirty="0"/>
                        <a:t> lesions)</a:t>
                      </a:r>
                    </a:p>
                    <a:p>
                      <a:pPr marL="342900" indent="-34290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/>
                        <a:t>Strong </a:t>
                      </a:r>
                      <a:r>
                        <a:rPr lang="en-GB" sz="2400" b="1" baseline="0" dirty="0"/>
                        <a:t>asthma</a:t>
                      </a:r>
                      <a:r>
                        <a:rPr lang="en-GB" sz="2400" baseline="0" dirty="0"/>
                        <a:t> association</a:t>
                      </a:r>
                      <a:endParaRPr lang="en-GB" sz="2400" dirty="0"/>
                    </a:p>
                    <a:p>
                      <a:pPr marL="342900" indent="-34290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 err="1"/>
                        <a:t>Purpura</a:t>
                      </a:r>
                      <a:r>
                        <a:rPr lang="en-GB" sz="2400" dirty="0"/>
                        <a:t> more common</a:t>
                      </a:r>
                    </a:p>
                    <a:p>
                      <a:pPr marL="342900" indent="-34290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Renal involvement less common</a:t>
                      </a:r>
                    </a:p>
                    <a:p>
                      <a:pPr marL="342900" indent="-34290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p-ANCA/MPO</a:t>
                      </a:r>
                    </a:p>
                    <a:p>
                      <a:pPr marL="342900" indent="-34290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Mainly small vessel</a:t>
                      </a:r>
                    </a:p>
                    <a:p>
                      <a:pPr marL="342900" indent="-34290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400" b="1" dirty="0"/>
                        <a:t>Systemic upset </a:t>
                      </a:r>
                      <a:r>
                        <a:rPr lang="en-GB" sz="2400" dirty="0"/>
                        <a:t>common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aseline="0" dirty="0"/>
                        <a:t>May have </a:t>
                      </a:r>
                      <a:r>
                        <a:rPr lang="en-GB" sz="2400" baseline="0" dirty="0" err="1"/>
                        <a:t>purpura</a:t>
                      </a:r>
                      <a:endParaRPr lang="en-GB" sz="2400" baseline="0" dirty="0"/>
                    </a:p>
                    <a:p>
                      <a:pPr marL="342900" indent="-34290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Anaemia common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469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A27600-E088-479D-BEA8-FE05B18A3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 investigations for glomerulonephritis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1D715-4C69-4BE0-803C-B3E3E0661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8463"/>
            <a:ext cx="5752381" cy="5238500"/>
          </a:xfrm>
        </p:spPr>
        <p:txBody>
          <a:bodyPr anchor="ctr">
            <a:noAutofit/>
          </a:bodyPr>
          <a:lstStyle/>
          <a:p>
            <a:r>
              <a:rPr lang="en-GB" sz="2800" dirty="0"/>
              <a:t>Bloods – </a:t>
            </a:r>
            <a:r>
              <a:rPr lang="en-GB" sz="2800" b="1" dirty="0"/>
              <a:t>urea and electrolytes</a:t>
            </a:r>
          </a:p>
          <a:p>
            <a:r>
              <a:rPr lang="en-GB" sz="2800" b="1" dirty="0"/>
              <a:t>Urinalysis</a:t>
            </a:r>
            <a:r>
              <a:rPr lang="en-GB" sz="2800" dirty="0"/>
              <a:t> – protein, blood</a:t>
            </a:r>
          </a:p>
          <a:p>
            <a:r>
              <a:rPr lang="en-GB" sz="2800" b="1" dirty="0"/>
              <a:t>Urine </a:t>
            </a:r>
            <a:r>
              <a:rPr lang="en-GB" sz="2800" b="1" dirty="0" err="1"/>
              <a:t>protein:creatinine</a:t>
            </a:r>
            <a:r>
              <a:rPr lang="en-GB" sz="2800" b="1" dirty="0"/>
              <a:t> ratio </a:t>
            </a:r>
            <a:r>
              <a:rPr lang="en-GB" sz="2800" dirty="0"/>
              <a:t>(PCR)</a:t>
            </a:r>
          </a:p>
          <a:p>
            <a:r>
              <a:rPr lang="en-GB" sz="2800" dirty="0"/>
              <a:t>Urine </a:t>
            </a:r>
            <a:r>
              <a:rPr lang="en-GB" sz="2800" b="1" dirty="0"/>
              <a:t>microscopy</a:t>
            </a:r>
            <a:r>
              <a:rPr lang="en-GB" sz="2800" dirty="0"/>
              <a:t> (red cell casts)</a:t>
            </a:r>
          </a:p>
          <a:p>
            <a:r>
              <a:rPr lang="en-GB" sz="2800" dirty="0"/>
              <a:t>Renal ultrasound</a:t>
            </a:r>
          </a:p>
          <a:p>
            <a:r>
              <a:rPr lang="en-GB" sz="2800" dirty="0"/>
              <a:t>CXR ?pulmonary infiltrates </a:t>
            </a:r>
          </a:p>
          <a:p>
            <a:r>
              <a:rPr lang="en-GB" sz="2800" dirty="0"/>
              <a:t>Glomerulonephritis (GN) screen</a:t>
            </a:r>
          </a:p>
          <a:p>
            <a:r>
              <a:rPr lang="en-GB" sz="2800" dirty="0"/>
              <a:t>Myeloma screen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B1A294-656A-4CFE-A5C8-048C194D979B}"/>
              </a:ext>
            </a:extLst>
          </p:cNvPr>
          <p:cNvSpPr txBox="1">
            <a:spLocks/>
          </p:cNvSpPr>
          <p:nvPr/>
        </p:nvSpPr>
        <p:spPr>
          <a:xfrm>
            <a:off x="6327884" y="1596832"/>
            <a:ext cx="4856016" cy="4486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What is a GN screen?</a:t>
            </a:r>
          </a:p>
          <a:p>
            <a:r>
              <a:rPr lang="en-GB" dirty="0"/>
              <a:t>ANCA</a:t>
            </a:r>
          </a:p>
          <a:p>
            <a:r>
              <a:rPr lang="en-GB" dirty="0"/>
              <a:t>ANA</a:t>
            </a:r>
          </a:p>
          <a:p>
            <a:r>
              <a:rPr lang="en-GB" dirty="0"/>
              <a:t>Rheumatoid factor</a:t>
            </a:r>
          </a:p>
          <a:p>
            <a:r>
              <a:rPr lang="en-GB" dirty="0"/>
              <a:t>Complement (C3, C4)</a:t>
            </a:r>
          </a:p>
          <a:p>
            <a:r>
              <a:rPr lang="en-GB" dirty="0"/>
              <a:t>Anti-GBM if clinical suspicion (renal &amp; pulmonary signs)</a:t>
            </a:r>
          </a:p>
          <a:p>
            <a:pPr marL="0" indent="0">
              <a:buNone/>
            </a:pPr>
            <a:r>
              <a:rPr lang="en-GB" i="1" dirty="0"/>
              <a:t>(</a:t>
            </a:r>
            <a:r>
              <a:rPr lang="en-GB" i="1" dirty="0" err="1"/>
              <a:t>Trakcare</a:t>
            </a:r>
            <a:r>
              <a:rPr lang="en-GB" i="1" dirty="0"/>
              <a:t> order set in GGC)</a:t>
            </a:r>
          </a:p>
        </p:txBody>
      </p:sp>
    </p:spTree>
    <p:extLst>
      <p:ext uri="{BB962C8B-B14F-4D97-AF65-F5344CB8AC3E}">
        <p14:creationId xmlns:p14="http://schemas.microsoft.com/office/powerpoint/2010/main" val="4215399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A27600-E088-479D-BEA8-FE05B18A3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Investigations for secondary cause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B1A294-656A-4CFE-A5C8-048C194D979B}"/>
              </a:ext>
            </a:extLst>
          </p:cNvPr>
          <p:cNvSpPr txBox="1">
            <a:spLocks/>
          </p:cNvSpPr>
          <p:nvPr/>
        </p:nvSpPr>
        <p:spPr>
          <a:xfrm>
            <a:off x="625642" y="1707851"/>
            <a:ext cx="11717321" cy="4486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Blood glucose (diabetic nephropathy)</a:t>
            </a:r>
          </a:p>
          <a:p>
            <a:r>
              <a:rPr lang="en-GB" dirty="0"/>
              <a:t>Serology – ANA, anti-</a:t>
            </a:r>
            <a:r>
              <a:rPr lang="en-GB" dirty="0" err="1"/>
              <a:t>dsDNA</a:t>
            </a:r>
            <a:r>
              <a:rPr lang="en-GB" dirty="0"/>
              <a:t>; complement</a:t>
            </a:r>
          </a:p>
          <a:p>
            <a:r>
              <a:rPr lang="en-GB" dirty="0"/>
              <a:t>Blood-borne virus screen</a:t>
            </a:r>
          </a:p>
          <a:p>
            <a:pPr lvl="1"/>
            <a:r>
              <a:rPr lang="en-GB" sz="2800" dirty="0"/>
              <a:t>Hepatitis B (membranous)</a:t>
            </a:r>
          </a:p>
          <a:p>
            <a:pPr lvl="1"/>
            <a:r>
              <a:rPr lang="en-GB" sz="2800" dirty="0"/>
              <a:t>Hepatitis C (</a:t>
            </a:r>
            <a:r>
              <a:rPr lang="en-GB" sz="2800" dirty="0" err="1"/>
              <a:t>crygoglobulinaemia</a:t>
            </a:r>
            <a:r>
              <a:rPr lang="en-GB" sz="2800" dirty="0"/>
              <a:t>, </a:t>
            </a:r>
            <a:r>
              <a:rPr lang="en-GB" sz="2800" dirty="0" err="1"/>
              <a:t>membranoproliferative</a:t>
            </a:r>
            <a:r>
              <a:rPr lang="en-GB" sz="2800" dirty="0"/>
              <a:t> GN)</a:t>
            </a:r>
          </a:p>
          <a:p>
            <a:pPr lvl="1"/>
            <a:r>
              <a:rPr lang="en-GB" sz="2800" dirty="0"/>
              <a:t>HIV (FSGS most commonly)</a:t>
            </a:r>
          </a:p>
          <a:p>
            <a:r>
              <a:rPr lang="en-GB" dirty="0"/>
              <a:t>Cryoglobulins if clinical suspicion (associated vascular signs)</a:t>
            </a:r>
          </a:p>
          <a:p>
            <a:r>
              <a:rPr lang="en-GB" dirty="0"/>
              <a:t>Investigation of malignancy (membranous nephropathy)</a:t>
            </a:r>
          </a:p>
        </p:txBody>
      </p:sp>
    </p:spTree>
    <p:extLst>
      <p:ext uri="{BB962C8B-B14F-4D97-AF65-F5344CB8AC3E}">
        <p14:creationId xmlns:p14="http://schemas.microsoft.com/office/powerpoint/2010/main" val="3382632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C63B0-9DE2-4BD5-BEF4-FB1AEF417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GB" dirty="0"/>
              <a:t>Basic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8851E-378F-4899-AEC0-4756C7218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69782" cy="4351338"/>
          </a:xfrm>
        </p:spPr>
        <p:txBody>
          <a:bodyPr>
            <a:noAutofit/>
          </a:bodyPr>
          <a:lstStyle/>
          <a:p>
            <a:r>
              <a:rPr lang="en-GB" b="1" dirty="0"/>
              <a:t>Refer to Renal team </a:t>
            </a:r>
            <a:r>
              <a:rPr lang="en-GB" dirty="0"/>
              <a:t>– all suspected intrinsic renal disease</a:t>
            </a:r>
            <a:endParaRPr lang="en-GB" b="1" dirty="0"/>
          </a:p>
          <a:p>
            <a:r>
              <a:rPr lang="en-GB" dirty="0"/>
              <a:t>Address underlying cause</a:t>
            </a:r>
          </a:p>
          <a:p>
            <a:r>
              <a:rPr lang="en-GB" b="1" dirty="0"/>
              <a:t>Blood pressure control </a:t>
            </a:r>
          </a:p>
          <a:p>
            <a:pPr lvl="1"/>
            <a:r>
              <a:rPr lang="en-GB" sz="2800" dirty="0"/>
              <a:t>Aim BP &lt;130/80mmHg or 125/75mmHg if heavy proteinuria</a:t>
            </a:r>
          </a:p>
          <a:p>
            <a:r>
              <a:rPr lang="en-GB" b="1" dirty="0"/>
              <a:t>ACEI or ARB </a:t>
            </a:r>
            <a:r>
              <a:rPr lang="en-GB" dirty="0"/>
              <a:t>(reduce proteinuria)</a:t>
            </a:r>
          </a:p>
          <a:p>
            <a:r>
              <a:rPr lang="en-GB" b="1" dirty="0"/>
              <a:t>Fluid/salt restriction</a:t>
            </a:r>
          </a:p>
          <a:p>
            <a:r>
              <a:rPr lang="en-GB" dirty="0"/>
              <a:t>Plan for possible renal biopsy:</a:t>
            </a:r>
          </a:p>
          <a:p>
            <a:pPr lvl="1"/>
            <a:r>
              <a:rPr lang="en-GB" sz="2800" dirty="0"/>
              <a:t>Check FBC, coagulation screen, </a:t>
            </a:r>
            <a:r>
              <a:rPr lang="en-GB" sz="2800" b="1" dirty="0"/>
              <a:t>withhold anticoagulation/</a:t>
            </a:r>
            <a:r>
              <a:rPr lang="en-GB" sz="2800" b="1" dirty="0" err="1"/>
              <a:t>Clopidogrel</a:t>
            </a:r>
            <a:endParaRPr lang="en-GB" sz="2800" b="1" dirty="0"/>
          </a:p>
          <a:p>
            <a:pPr lvl="1"/>
            <a:r>
              <a:rPr lang="en-GB" sz="2800" dirty="0"/>
              <a:t>Manage hypertension – risk of post-biopsy bleeding</a:t>
            </a:r>
          </a:p>
          <a:p>
            <a:r>
              <a:rPr lang="en-GB" dirty="0"/>
              <a:t>Immunosuppression dependent on aetiology</a:t>
            </a:r>
          </a:p>
        </p:txBody>
      </p:sp>
    </p:spTree>
    <p:extLst>
      <p:ext uri="{BB962C8B-B14F-4D97-AF65-F5344CB8AC3E}">
        <p14:creationId xmlns:p14="http://schemas.microsoft.com/office/powerpoint/2010/main" val="1440421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C63B0-9DE2-4BD5-BEF4-FB1AEF417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21436" cy="1325563"/>
          </a:xfrm>
        </p:spPr>
        <p:txBody>
          <a:bodyPr>
            <a:normAutofit/>
          </a:bodyPr>
          <a:lstStyle/>
          <a:p>
            <a:r>
              <a:rPr lang="en-GB" dirty="0"/>
              <a:t>Specific to </a:t>
            </a:r>
            <a:r>
              <a:rPr lang="en-GB" dirty="0" err="1"/>
              <a:t>nephrotic</a:t>
            </a:r>
            <a:r>
              <a:rPr lang="en-GB" dirty="0"/>
              <a:t> syndrome…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8851E-378F-4899-AEC0-4756C7218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25545" cy="4351338"/>
          </a:xfrm>
        </p:spPr>
        <p:txBody>
          <a:bodyPr>
            <a:normAutofit/>
          </a:bodyPr>
          <a:lstStyle/>
          <a:p>
            <a:r>
              <a:rPr lang="en-GB" dirty="0"/>
              <a:t>If </a:t>
            </a:r>
            <a:r>
              <a:rPr lang="en-GB" b="1" dirty="0"/>
              <a:t>diuretic</a:t>
            </a:r>
            <a:r>
              <a:rPr lang="en-GB" dirty="0"/>
              <a:t> needed:</a:t>
            </a:r>
          </a:p>
          <a:p>
            <a:pPr lvl="1"/>
            <a:r>
              <a:rPr lang="en-GB" sz="2800" dirty="0"/>
              <a:t>IV Furosemide bolus (may need IV infusion)</a:t>
            </a:r>
          </a:p>
          <a:p>
            <a:pPr lvl="1"/>
            <a:r>
              <a:rPr lang="en-GB" sz="2800" dirty="0"/>
              <a:t>Needs to reach tubules to be effective – highly albumin-bound</a:t>
            </a:r>
          </a:p>
          <a:p>
            <a:r>
              <a:rPr lang="en-GB" b="1" u="sng" dirty="0"/>
              <a:t>Consider</a:t>
            </a:r>
            <a:r>
              <a:rPr lang="en-GB" b="1" dirty="0"/>
              <a:t> VTE prophylaxis </a:t>
            </a:r>
            <a:r>
              <a:rPr lang="en-GB" dirty="0"/>
              <a:t>(no RCT evidence)</a:t>
            </a:r>
          </a:p>
          <a:p>
            <a:r>
              <a:rPr lang="en-GB" dirty="0"/>
              <a:t>No evidence for IV albumin if albumin &gt;20 (not studied &lt;20)</a:t>
            </a:r>
          </a:p>
          <a:p>
            <a:r>
              <a:rPr lang="en-GB" dirty="0"/>
              <a:t>Hyperlipidaemia – no evidence for statins</a:t>
            </a:r>
          </a:p>
        </p:txBody>
      </p:sp>
    </p:spTree>
    <p:extLst>
      <p:ext uri="{BB962C8B-B14F-4D97-AF65-F5344CB8AC3E}">
        <p14:creationId xmlns:p14="http://schemas.microsoft.com/office/powerpoint/2010/main" val="413773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642D3-23EB-42B9-B4B7-FDB572AA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Disclaimer*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2AC80-4905-4EEE-BEDF-D98A5114D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Please note that QUACK is a regional teaching programme operating across GG&amp;C, Lanarkshire and Ayrshire &amp; Arran. </a:t>
            </a:r>
          </a:p>
          <a:p>
            <a:endParaRPr lang="en-GB" dirty="0"/>
          </a:p>
          <a:p>
            <a:r>
              <a:rPr lang="en-GB" dirty="0"/>
              <a:t>This presentation outlines general management, though local variances e.g. antibiotic prescription may vary slightly depending on your local trust</a:t>
            </a:r>
          </a:p>
          <a:p>
            <a:endParaRPr lang="en-GB" dirty="0"/>
          </a:p>
          <a:p>
            <a:r>
              <a:rPr lang="en-GB" dirty="0"/>
              <a:t>Remember to check your local guidelines</a:t>
            </a:r>
          </a:p>
        </p:txBody>
      </p:sp>
    </p:spTree>
    <p:extLst>
      <p:ext uri="{BB962C8B-B14F-4D97-AF65-F5344CB8AC3E}">
        <p14:creationId xmlns:p14="http://schemas.microsoft.com/office/powerpoint/2010/main" val="3684553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Refer to Renal (any suspected intrinsic renal disease)</a:t>
            </a:r>
          </a:p>
          <a:p>
            <a:r>
              <a:rPr lang="en-GB" dirty="0"/>
              <a:t>Distinguishing between </a:t>
            </a:r>
            <a:r>
              <a:rPr lang="en-GB" dirty="0" err="1"/>
              <a:t>nephrotic</a:t>
            </a:r>
            <a:r>
              <a:rPr lang="en-GB" dirty="0"/>
              <a:t> and nephritic syndrome (</a:t>
            </a:r>
            <a:r>
              <a:rPr lang="en-GB" dirty="0" err="1"/>
              <a:t>uPCR</a:t>
            </a:r>
            <a:r>
              <a:rPr lang="en-GB" dirty="0"/>
              <a:t>) is key to investigation &amp; management</a:t>
            </a:r>
          </a:p>
          <a:p>
            <a:r>
              <a:rPr lang="en-GB" dirty="0"/>
              <a:t>Look for systemic involvement</a:t>
            </a:r>
          </a:p>
          <a:p>
            <a:r>
              <a:rPr lang="en-GB" dirty="0"/>
              <a:t>Ask about preceding illness (IgA nephropathy, post-strep GN)</a:t>
            </a:r>
          </a:p>
          <a:p>
            <a:r>
              <a:rPr lang="en-GB" dirty="0"/>
              <a:t>GN can present in variety of ways and associated with wide differential diagnosis</a:t>
            </a:r>
          </a:p>
        </p:txBody>
      </p:sp>
    </p:spTree>
    <p:extLst>
      <p:ext uri="{BB962C8B-B14F-4D97-AF65-F5344CB8AC3E}">
        <p14:creationId xmlns:p14="http://schemas.microsoft.com/office/powerpoint/2010/main" val="396164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7802C-43D3-4A53-9D79-F44B3E6DC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 in touch!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D493F-16E9-402B-B7B3-3CF019393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Website</a:t>
            </a:r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www.quackmeded.co.uk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Email</a:t>
            </a:r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gg-uhb.quackmeded@nhs.net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Social Media</a:t>
            </a:r>
          </a:p>
          <a:p>
            <a:pPr marL="0" indent="0" algn="ctr">
              <a:buNone/>
            </a:pPr>
            <a:r>
              <a:rPr lang="en-GB" dirty="0"/>
              <a:t>Twitter: @QUACK_ Med</a:t>
            </a:r>
          </a:p>
          <a:p>
            <a:pPr marL="0" indent="0" algn="ctr">
              <a:buNone/>
            </a:pPr>
            <a:r>
              <a:rPr lang="en-GB" dirty="0"/>
              <a:t>Facebook: QUACK education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17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F8C93F8-9134-4449-9AF2-52501742333B}"/>
              </a:ext>
            </a:extLst>
          </p:cNvPr>
          <p:cNvGrpSpPr/>
          <p:nvPr/>
        </p:nvGrpSpPr>
        <p:grpSpPr>
          <a:xfrm>
            <a:off x="369073" y="0"/>
            <a:ext cx="8830967" cy="6858000"/>
            <a:chOff x="1680516" y="0"/>
            <a:chExt cx="8830967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E59551B-2641-4867-B16D-1A19401BE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0516" y="0"/>
              <a:ext cx="883096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39DF69C-C4C5-433D-B533-6588FED67C49}"/>
                </a:ext>
              </a:extLst>
            </p:cNvPr>
            <p:cNvSpPr/>
            <p:nvPr/>
          </p:nvSpPr>
          <p:spPr>
            <a:xfrm>
              <a:off x="1680516" y="6223961"/>
              <a:ext cx="3292537" cy="6340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21" y="4648367"/>
            <a:ext cx="3509211" cy="1325563"/>
          </a:xfrm>
        </p:spPr>
        <p:txBody>
          <a:bodyPr>
            <a:normAutofit/>
          </a:bodyPr>
          <a:lstStyle/>
          <a:p>
            <a:r>
              <a:rPr lang="en-GB" dirty="0"/>
              <a:t>Causes of AKI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04EF76-1D9A-4D0D-98C1-732D269F1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574945"/>
            <a:ext cx="10515600" cy="384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200" dirty="0"/>
              <a:t>Royal College of Physicians: </a:t>
            </a:r>
            <a:r>
              <a:rPr lang="en-US" sz="1200" dirty="0"/>
              <a:t>Acute care toolkit 12 Acute kidney injury and intravenous fluid therapy</a:t>
            </a:r>
            <a:endParaRPr lang="en-GB" sz="1200" dirty="0"/>
          </a:p>
        </p:txBody>
      </p:sp>
      <p:pic>
        <p:nvPicPr>
          <p:cNvPr id="10" name="Graphic 9" descr="Line arrow: Clockwise curve">
            <a:extLst>
              <a:ext uri="{FF2B5EF4-FFF2-40B4-BE49-F238E27FC236}">
                <a16:creationId xmlns:a16="http://schemas.microsoft.com/office/drawing/2014/main" id="{8A61C0B7-C76E-4D95-8DEC-88E0DDFB38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30883">
            <a:off x="6730792" y="646248"/>
            <a:ext cx="631060" cy="6310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89164B-E049-4105-BA78-06EF64D07FC3}"/>
              </a:ext>
            </a:extLst>
          </p:cNvPr>
          <p:cNvSpPr txBox="1"/>
          <p:nvPr/>
        </p:nvSpPr>
        <p:spPr>
          <a:xfrm>
            <a:off x="7046323" y="219279"/>
            <a:ext cx="2440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80% of all AKI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1E544F-203A-4FC6-A904-829CBB9DA09D}"/>
              </a:ext>
            </a:extLst>
          </p:cNvPr>
          <p:cNvSpPr txBox="1"/>
          <p:nvPr/>
        </p:nvSpPr>
        <p:spPr>
          <a:xfrm>
            <a:off x="8167380" y="883324"/>
            <a:ext cx="2440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Often multifactorial</a:t>
            </a:r>
          </a:p>
        </p:txBody>
      </p:sp>
      <p:pic>
        <p:nvPicPr>
          <p:cNvPr id="16" name="Graphic 15" descr="Line arrow: Clockwise curve">
            <a:extLst>
              <a:ext uri="{FF2B5EF4-FFF2-40B4-BE49-F238E27FC236}">
                <a16:creationId xmlns:a16="http://schemas.microsoft.com/office/drawing/2014/main" id="{021555D8-B886-4A23-A55A-846D7F4DAA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899496">
            <a:off x="7497693" y="967904"/>
            <a:ext cx="631060" cy="631060"/>
          </a:xfrm>
          <a:prstGeom prst="rect">
            <a:avLst/>
          </a:prstGeom>
        </p:spPr>
      </p:pic>
      <p:pic>
        <p:nvPicPr>
          <p:cNvPr id="18" name="Graphic 17" descr="Line arrow: Clockwise curve">
            <a:extLst>
              <a:ext uri="{FF2B5EF4-FFF2-40B4-BE49-F238E27FC236}">
                <a16:creationId xmlns:a16="http://schemas.microsoft.com/office/drawing/2014/main" id="{2ED31668-434C-42B2-906B-0975DE048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605605">
            <a:off x="6686600" y="4594283"/>
            <a:ext cx="631060" cy="6310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FB61D30-7C58-47FF-A5D8-E57A3669AFDA}"/>
              </a:ext>
            </a:extLst>
          </p:cNvPr>
          <p:cNvSpPr txBox="1"/>
          <p:nvPr/>
        </p:nvSpPr>
        <p:spPr>
          <a:xfrm>
            <a:off x="7393884" y="4537779"/>
            <a:ext cx="310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Renal USS ?hydronephrosis</a:t>
            </a:r>
          </a:p>
        </p:txBody>
      </p:sp>
      <p:pic>
        <p:nvPicPr>
          <p:cNvPr id="24" name="Graphic 23" descr="Line arrow: Clockwise curve">
            <a:extLst>
              <a:ext uri="{FF2B5EF4-FFF2-40B4-BE49-F238E27FC236}">
                <a16:creationId xmlns:a16="http://schemas.microsoft.com/office/drawing/2014/main" id="{82CDF631-5547-47DB-944B-B02F0E3A54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3150366" flipV="1">
            <a:off x="9401858" y="4700422"/>
            <a:ext cx="692503" cy="69250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5BADC00-F9A5-4D07-840B-16D46239BEDE}"/>
              </a:ext>
            </a:extLst>
          </p:cNvPr>
          <p:cNvSpPr txBox="1"/>
          <p:nvPr/>
        </p:nvSpPr>
        <p:spPr>
          <a:xfrm>
            <a:off x="9470648" y="4448312"/>
            <a:ext cx="1182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Urology</a:t>
            </a:r>
          </a:p>
        </p:txBody>
      </p:sp>
      <p:sp>
        <p:nvSpPr>
          <p:cNvPr id="3" name="Oval 2"/>
          <p:cNvSpPr/>
          <p:nvPr/>
        </p:nvSpPr>
        <p:spPr>
          <a:xfrm>
            <a:off x="1475509" y="2784764"/>
            <a:ext cx="2119746" cy="477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752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621AA-2E99-483F-8E7D-60BC49634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Introduction to glomerulonephritis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05D64-A456-4912-A09A-5C502E949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330"/>
            <a:ext cx="10515600" cy="4679633"/>
          </a:xfrm>
        </p:spPr>
        <p:txBody>
          <a:bodyPr>
            <a:noAutofit/>
          </a:bodyPr>
          <a:lstStyle/>
          <a:p>
            <a:r>
              <a:rPr lang="en-GB" dirty="0"/>
              <a:t>Set of diseases due to </a:t>
            </a:r>
            <a:r>
              <a:rPr lang="en-GB" b="1" dirty="0"/>
              <a:t>injury to renal glomeruli</a:t>
            </a:r>
            <a:r>
              <a:rPr lang="en-GB" dirty="0"/>
              <a:t>, occurs by either:</a:t>
            </a:r>
          </a:p>
          <a:p>
            <a:pPr lvl="1"/>
            <a:r>
              <a:rPr lang="en-GB" sz="2800" b="1" dirty="0"/>
              <a:t>Deposition of immune/non-immune </a:t>
            </a:r>
            <a:r>
              <a:rPr lang="en-GB" sz="2800" dirty="0"/>
              <a:t>(diabetes, amyloid) </a:t>
            </a:r>
            <a:r>
              <a:rPr lang="en-GB" sz="2800" b="1" dirty="0"/>
              <a:t>material</a:t>
            </a:r>
          </a:p>
          <a:p>
            <a:pPr lvl="1"/>
            <a:r>
              <a:rPr lang="en-GB" sz="2800" b="1" dirty="0"/>
              <a:t>Direct immune attack </a:t>
            </a:r>
            <a:r>
              <a:rPr lang="en-GB" sz="2800" dirty="0"/>
              <a:t>(anti-GBM)</a:t>
            </a:r>
          </a:p>
          <a:p>
            <a:r>
              <a:rPr lang="en-GB" dirty="0"/>
              <a:t>Important cause of AKI/CKD/end stage renal disease (15% of ESRD) </a:t>
            </a:r>
          </a:p>
          <a:p>
            <a:pPr marL="0" indent="0">
              <a:buNone/>
            </a:pPr>
            <a:r>
              <a:rPr lang="en-GB" dirty="0"/>
              <a:t>Can be either:</a:t>
            </a:r>
          </a:p>
          <a:p>
            <a:r>
              <a:rPr lang="en-GB" b="1" dirty="0"/>
              <a:t>Primary</a:t>
            </a:r>
            <a:r>
              <a:rPr lang="en-GB" dirty="0"/>
              <a:t> </a:t>
            </a:r>
          </a:p>
          <a:p>
            <a:pPr lvl="1"/>
            <a:r>
              <a:rPr lang="en-GB" sz="2800" dirty="0" err="1"/>
              <a:t>Eg</a:t>
            </a:r>
            <a:r>
              <a:rPr lang="en-GB" sz="2800" dirty="0"/>
              <a:t>. IgA nephropathy, minimal change disease</a:t>
            </a:r>
          </a:p>
          <a:p>
            <a:r>
              <a:rPr lang="en-GB" b="1" dirty="0"/>
              <a:t>Secondary</a:t>
            </a:r>
            <a:r>
              <a:rPr lang="en-GB" dirty="0"/>
              <a:t> </a:t>
            </a:r>
          </a:p>
          <a:p>
            <a:pPr lvl="1"/>
            <a:r>
              <a:rPr lang="en-GB" sz="2800" dirty="0"/>
              <a:t>Systemic conditions with injury to glomeruli - vasculitis, amyloidosis, diabetes</a:t>
            </a:r>
          </a:p>
        </p:txBody>
      </p:sp>
    </p:spTree>
    <p:extLst>
      <p:ext uri="{BB962C8B-B14F-4D97-AF65-F5344CB8AC3E}">
        <p14:creationId xmlns:p14="http://schemas.microsoft.com/office/powerpoint/2010/main" val="568773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1040-5F25-4BF6-ACCD-8A697F1A2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Classification: Nephritic vs nephrotic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4DEA-75BA-4731-833A-9885482A3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5918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chemeClr val="accent1"/>
                </a:solidFill>
              </a:rPr>
              <a:t>Nephrotic syndrome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500" u="sng" dirty="0"/>
              <a:t>Triad</a:t>
            </a:r>
            <a:r>
              <a:rPr lang="en-GB" sz="3500" dirty="0"/>
              <a:t> of:</a:t>
            </a:r>
          </a:p>
          <a:p>
            <a:r>
              <a:rPr lang="en-GB" sz="3500" b="1" dirty="0"/>
              <a:t>Heavy proteinuria &gt;3.5g/day</a:t>
            </a:r>
          </a:p>
          <a:p>
            <a:pPr lvl="1"/>
            <a:r>
              <a:rPr lang="en-GB" sz="3100" dirty="0" err="1"/>
              <a:t>uPCR</a:t>
            </a:r>
            <a:r>
              <a:rPr lang="en-GB" sz="3100" dirty="0"/>
              <a:t> &gt;300mg/</a:t>
            </a:r>
            <a:r>
              <a:rPr lang="en-GB" sz="3100" dirty="0" err="1"/>
              <a:t>mmol</a:t>
            </a:r>
            <a:endParaRPr lang="en-GB" sz="3100" dirty="0"/>
          </a:p>
          <a:p>
            <a:r>
              <a:rPr lang="en-GB" sz="3500" dirty="0"/>
              <a:t>Oedema</a:t>
            </a:r>
          </a:p>
          <a:p>
            <a:r>
              <a:rPr lang="en-GB" sz="3500" dirty="0" err="1"/>
              <a:t>Hypoalbuminaemia</a:t>
            </a:r>
            <a:endParaRPr lang="en-GB" sz="3500" dirty="0"/>
          </a:p>
          <a:p>
            <a:endParaRPr lang="en-GB" sz="3500" dirty="0"/>
          </a:p>
          <a:p>
            <a:pPr marL="0" indent="0">
              <a:buNone/>
            </a:pPr>
            <a:r>
              <a:rPr lang="en-GB" sz="3500" dirty="0"/>
              <a:t>AKI less common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765C16-9A12-4888-A3B5-6B3DDEDD308F}"/>
              </a:ext>
            </a:extLst>
          </p:cNvPr>
          <p:cNvSpPr txBox="1">
            <a:spLocks/>
          </p:cNvSpPr>
          <p:nvPr/>
        </p:nvSpPr>
        <p:spPr>
          <a:xfrm>
            <a:off x="6766018" y="1825625"/>
            <a:ext cx="50564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>
                <a:solidFill>
                  <a:schemeClr val="accent1"/>
                </a:solidFill>
              </a:rPr>
              <a:t>Nephritic syndrome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3200" b="1" dirty="0"/>
              <a:t>Haematuria</a:t>
            </a:r>
          </a:p>
          <a:p>
            <a:r>
              <a:rPr lang="en-GB" sz="3200" dirty="0"/>
              <a:t>Proteinuria (degree of)</a:t>
            </a:r>
          </a:p>
          <a:p>
            <a:r>
              <a:rPr lang="en-GB" sz="3200" dirty="0"/>
              <a:t>Oliguria</a:t>
            </a:r>
          </a:p>
          <a:p>
            <a:r>
              <a:rPr lang="en-GB" sz="3200" dirty="0"/>
              <a:t>Hypertension</a:t>
            </a:r>
          </a:p>
          <a:p>
            <a:endParaRPr lang="en-GB" sz="3200" dirty="0"/>
          </a:p>
          <a:p>
            <a:pPr marL="0" indent="0">
              <a:buNone/>
            </a:pPr>
            <a:r>
              <a:rPr lang="en-GB" sz="3200" dirty="0"/>
              <a:t>AKI common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253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FAB4A-1010-4B54-AA53-A2C63CC5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Nephrotic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3EB36-DFA8-4CB4-A65A-F4B7D9A3D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Non-proliferative injury to structure of glomerulus resulting in excessive leakage of key plasma molecules such as albumin</a:t>
            </a:r>
          </a:p>
          <a:p>
            <a:r>
              <a:rPr lang="en-GB" dirty="0"/>
              <a:t>Results in </a:t>
            </a:r>
            <a:r>
              <a:rPr lang="en-GB" b="1" dirty="0"/>
              <a:t>heavy proteinuria </a:t>
            </a:r>
            <a:r>
              <a:rPr lang="en-GB" dirty="0"/>
              <a:t>and </a:t>
            </a:r>
            <a:r>
              <a:rPr lang="en-GB" b="1" dirty="0" err="1"/>
              <a:t>hypoalbuminaemia</a:t>
            </a:r>
            <a:endParaRPr lang="en-GB" b="1" dirty="0"/>
          </a:p>
          <a:p>
            <a:r>
              <a:rPr lang="en-GB" dirty="0"/>
              <a:t>Protein loss results in…</a:t>
            </a:r>
          </a:p>
          <a:p>
            <a:pPr lvl="1"/>
            <a:r>
              <a:rPr lang="en-GB" sz="2800" dirty="0"/>
              <a:t>Reduced oncotic pressure causing </a:t>
            </a:r>
            <a:r>
              <a:rPr lang="en-GB" sz="2800" b="1" dirty="0"/>
              <a:t>oedema</a:t>
            </a:r>
            <a:r>
              <a:rPr lang="en-GB" sz="2800" dirty="0"/>
              <a:t> &amp; </a:t>
            </a:r>
            <a:r>
              <a:rPr lang="en-GB" sz="2800" b="1" dirty="0"/>
              <a:t>elevated cholesterol</a:t>
            </a:r>
          </a:p>
          <a:p>
            <a:pPr lvl="1"/>
            <a:r>
              <a:rPr lang="en-GB" sz="2800" dirty="0"/>
              <a:t>Increased </a:t>
            </a:r>
            <a:r>
              <a:rPr lang="en-GB" sz="2800" b="1" dirty="0"/>
              <a:t>risk of infection </a:t>
            </a:r>
            <a:r>
              <a:rPr lang="en-GB" sz="2800" dirty="0"/>
              <a:t>(loss of immunoglobulins)</a:t>
            </a:r>
          </a:p>
          <a:p>
            <a:pPr lvl="1"/>
            <a:r>
              <a:rPr lang="en-GB" sz="2800" dirty="0"/>
              <a:t>Increased </a:t>
            </a:r>
            <a:r>
              <a:rPr lang="en-GB" sz="2800" b="1" dirty="0"/>
              <a:t>thrombosis risk </a:t>
            </a:r>
            <a:r>
              <a:rPr lang="en-GB" sz="2800" dirty="0"/>
              <a:t>(loss of antithrombotic factors)</a:t>
            </a:r>
          </a:p>
          <a:p>
            <a:r>
              <a:rPr lang="en-GB" dirty="0"/>
              <a:t>Oedema generally peripheral in adults, facial (</a:t>
            </a:r>
            <a:r>
              <a:rPr lang="en-GB" dirty="0" err="1"/>
              <a:t>periorbital</a:t>
            </a:r>
            <a:r>
              <a:rPr lang="en-GB" dirty="0"/>
              <a:t>) common in children</a:t>
            </a:r>
          </a:p>
          <a:p>
            <a:r>
              <a:rPr lang="en-GB" dirty="0"/>
              <a:t>May describe </a:t>
            </a:r>
            <a:r>
              <a:rPr lang="en-GB" b="1" dirty="0"/>
              <a:t>frothy urine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713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FAB4A-1010-4B54-AA53-A2C63CC5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Nephritic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3EB36-DFA8-4CB4-A65A-F4B7D9A3D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Usually proliferative changes within glomerulus - focal or diffuse</a:t>
            </a:r>
          </a:p>
          <a:p>
            <a:r>
              <a:rPr lang="en-GB" dirty="0"/>
              <a:t>Results in presence of </a:t>
            </a:r>
            <a:r>
              <a:rPr lang="en-GB" b="1" dirty="0"/>
              <a:t>blood in urine</a:t>
            </a:r>
          </a:p>
          <a:p>
            <a:r>
              <a:rPr lang="en-GB" b="1" dirty="0"/>
              <a:t>Nephritic urinary sediment</a:t>
            </a:r>
            <a:r>
              <a:rPr lang="en-GB" dirty="0"/>
              <a:t>: urine microscopy showing </a:t>
            </a:r>
            <a:r>
              <a:rPr lang="en-GB" b="1" dirty="0"/>
              <a:t>red cell casts</a:t>
            </a:r>
            <a:r>
              <a:rPr lang="en-GB" dirty="0"/>
              <a:t>, leucocytes, sub-nephrotic range proteinuria and dysmorphic red cells</a:t>
            </a:r>
          </a:p>
          <a:p>
            <a:r>
              <a:rPr lang="en-GB" dirty="0"/>
              <a:t>Inflammatory infiltrates result in reduced movement across basement membrane (↓GFR) causing </a:t>
            </a:r>
            <a:r>
              <a:rPr lang="en-GB" b="1" dirty="0"/>
              <a:t>oliguria</a:t>
            </a:r>
          </a:p>
          <a:p>
            <a:r>
              <a:rPr lang="en-GB" dirty="0"/>
              <a:t>Water and sodium retention result in </a:t>
            </a:r>
            <a:r>
              <a:rPr lang="en-GB" b="1" dirty="0"/>
              <a:t>hypertension </a:t>
            </a:r>
            <a:r>
              <a:rPr lang="en-GB" dirty="0"/>
              <a:t>and a degree of oedema (less so than </a:t>
            </a:r>
            <a:r>
              <a:rPr lang="en-GB" dirty="0" err="1"/>
              <a:t>nephrotic</a:t>
            </a:r>
            <a:r>
              <a:rPr lang="en-GB" dirty="0"/>
              <a:t> syndrome)</a:t>
            </a:r>
          </a:p>
        </p:txBody>
      </p:sp>
    </p:spTree>
    <p:extLst>
      <p:ext uri="{BB962C8B-B14F-4D97-AF65-F5344CB8AC3E}">
        <p14:creationId xmlns:p14="http://schemas.microsoft.com/office/powerpoint/2010/main" val="2982939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Conditions associated with…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84533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u="sng" dirty="0" err="1"/>
              <a:t>Nephrotic</a:t>
            </a:r>
            <a:r>
              <a:rPr lang="en-GB" b="1" u="sng" dirty="0"/>
              <a:t> syndrome</a:t>
            </a:r>
          </a:p>
          <a:p>
            <a:pPr>
              <a:lnSpc>
                <a:spcPct val="100000"/>
              </a:lnSpc>
            </a:pPr>
            <a:r>
              <a:rPr lang="en-GB" dirty="0"/>
              <a:t>Minimal change disease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Commonest children</a:t>
            </a:r>
          </a:p>
          <a:p>
            <a:pPr>
              <a:lnSpc>
                <a:spcPct val="100000"/>
              </a:lnSpc>
            </a:pPr>
            <a:r>
              <a:rPr lang="en-GB" dirty="0"/>
              <a:t>Membranous nephropathy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Commonest older adults</a:t>
            </a:r>
          </a:p>
          <a:p>
            <a:pPr>
              <a:lnSpc>
                <a:spcPct val="100000"/>
              </a:lnSpc>
            </a:pPr>
            <a:r>
              <a:rPr lang="en-GB" dirty="0"/>
              <a:t>Focal segmental </a:t>
            </a:r>
            <a:r>
              <a:rPr lang="en-GB" dirty="0" err="1"/>
              <a:t>glomerulosclerosis</a:t>
            </a:r>
            <a:r>
              <a:rPr lang="en-GB" dirty="0"/>
              <a:t> (FSGS)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Commonest younger adults</a:t>
            </a:r>
          </a:p>
          <a:p>
            <a:pPr>
              <a:lnSpc>
                <a:spcPct val="100000"/>
              </a:lnSpc>
            </a:pPr>
            <a:r>
              <a:rPr lang="en-GB" dirty="0"/>
              <a:t>Diabetic nephropathy</a:t>
            </a:r>
          </a:p>
          <a:p>
            <a:pPr>
              <a:lnSpc>
                <a:spcPct val="100000"/>
              </a:lnSpc>
            </a:pPr>
            <a:r>
              <a:rPr lang="en-GB" dirty="0"/>
              <a:t>Amyloidosis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u="sng" dirty="0"/>
              <a:t>Nephritic syndrome</a:t>
            </a:r>
          </a:p>
          <a:p>
            <a:pPr>
              <a:lnSpc>
                <a:spcPct val="100000"/>
              </a:lnSpc>
            </a:pPr>
            <a:r>
              <a:rPr lang="en-GB" dirty="0"/>
              <a:t>IgA nephropathy (commonest)</a:t>
            </a:r>
          </a:p>
          <a:p>
            <a:pPr>
              <a:lnSpc>
                <a:spcPct val="100000"/>
              </a:lnSpc>
            </a:pPr>
            <a:r>
              <a:rPr lang="en-GB" dirty="0"/>
              <a:t>Post-streptococcal GN</a:t>
            </a:r>
          </a:p>
          <a:p>
            <a:pPr>
              <a:lnSpc>
                <a:spcPct val="100000"/>
              </a:lnSpc>
            </a:pPr>
            <a:r>
              <a:rPr lang="en-GB" dirty="0"/>
              <a:t>Lupus nephritis</a:t>
            </a:r>
          </a:p>
          <a:p>
            <a:pPr>
              <a:lnSpc>
                <a:spcPct val="100000"/>
              </a:lnSpc>
            </a:pPr>
            <a:r>
              <a:rPr lang="en-GB" dirty="0"/>
              <a:t>Vasculitis</a:t>
            </a:r>
          </a:p>
        </p:txBody>
      </p:sp>
    </p:spTree>
    <p:extLst>
      <p:ext uri="{BB962C8B-B14F-4D97-AF65-F5344CB8AC3E}">
        <p14:creationId xmlns:p14="http://schemas.microsoft.com/office/powerpoint/2010/main" val="846527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Infection-related glomerulonephritis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Post-streptococcal GN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2 weeks </a:t>
            </a:r>
            <a:r>
              <a:rPr lang="en-GB" dirty="0"/>
              <a:t>post-infection, usually self-limiting</a:t>
            </a:r>
          </a:p>
          <a:p>
            <a:r>
              <a:rPr lang="en-GB" b="1" dirty="0"/>
              <a:t>IgA nephropathy</a:t>
            </a:r>
          </a:p>
          <a:p>
            <a:pPr lvl="1"/>
            <a:r>
              <a:rPr lang="en-GB" dirty="0"/>
              <a:t>Within 5 days of URTI, often within </a:t>
            </a:r>
            <a:r>
              <a:rPr lang="en-GB" b="1" dirty="0">
                <a:solidFill>
                  <a:srgbClr val="FF0000"/>
                </a:solidFill>
              </a:rPr>
              <a:t>24-48 hours</a:t>
            </a:r>
          </a:p>
          <a:p>
            <a:r>
              <a:rPr lang="en-GB" b="1" dirty="0" err="1"/>
              <a:t>Membranoproliferative</a:t>
            </a:r>
            <a:r>
              <a:rPr lang="en-GB" b="1" dirty="0"/>
              <a:t> GN</a:t>
            </a:r>
          </a:p>
          <a:p>
            <a:pPr lvl="1"/>
            <a:r>
              <a:rPr lang="en-GB" dirty="0"/>
              <a:t>Sometimes (not always) follows URTI</a:t>
            </a:r>
          </a:p>
          <a:p>
            <a:r>
              <a:rPr lang="en-GB" dirty="0"/>
              <a:t>Can have immune-complex mediated GN with other (non-streptococcal bacterial infections)</a:t>
            </a:r>
          </a:p>
          <a:p>
            <a:r>
              <a:rPr lang="en-GB" dirty="0"/>
              <a:t>Usually conservative management</a:t>
            </a:r>
          </a:p>
          <a:p>
            <a:r>
              <a:rPr lang="en-GB" dirty="0"/>
              <a:t>Discuss with Renal team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73939" y="1346423"/>
            <a:ext cx="386286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Henoch-Schonlein</a:t>
            </a:r>
            <a:r>
              <a:rPr lang="en-GB" sz="2000" b="1" dirty="0"/>
              <a:t> </a:t>
            </a:r>
            <a:r>
              <a:rPr lang="en-GB" sz="2000" b="1" dirty="0" err="1"/>
              <a:t>purpura</a:t>
            </a:r>
            <a:r>
              <a:rPr lang="en-GB" sz="2000" b="1" dirty="0"/>
              <a:t> (HSP)</a:t>
            </a:r>
          </a:p>
          <a:p>
            <a:r>
              <a:rPr lang="en-GB" sz="2000" dirty="0"/>
              <a:t>Overlap with IgA nephropathy</a:t>
            </a:r>
          </a:p>
          <a:p>
            <a:r>
              <a:rPr lang="en-GB" sz="2000" dirty="0"/>
              <a:t>Mainly children</a:t>
            </a:r>
          </a:p>
          <a:p>
            <a:r>
              <a:rPr lang="en-GB" sz="2000" dirty="0" err="1"/>
              <a:t>Purpuric</a:t>
            </a:r>
            <a:r>
              <a:rPr lang="en-GB" sz="2000" dirty="0"/>
              <a:t> rash, abdominal pain, joint pain</a:t>
            </a:r>
          </a:p>
          <a:p>
            <a:r>
              <a:rPr lang="en-GB" sz="2000" dirty="0"/>
              <a:t>Self-limiting 4-6 weeks, risk relapse</a:t>
            </a:r>
          </a:p>
        </p:txBody>
      </p:sp>
    </p:spTree>
    <p:extLst>
      <p:ext uri="{BB962C8B-B14F-4D97-AF65-F5344CB8AC3E}">
        <p14:creationId xmlns:p14="http://schemas.microsoft.com/office/powerpoint/2010/main" val="542925313"/>
      </p:ext>
    </p:extLst>
  </p:cSld>
  <p:clrMapOvr>
    <a:masterClrMapping/>
  </p:clrMapOvr>
</p:sld>
</file>

<file path=ppt/theme/theme1.xml><?xml version="1.0" encoding="utf-8"?>
<a:theme xmlns:a="http://schemas.openxmlformats.org/drawingml/2006/main" name="QUACK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ACK theme" id="{75FFE468-3B7E-4C82-A462-E22C6E5790A0}" vid="{E73379FD-5B52-4EB3-A98B-74B0B41F02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QUACK theme</Template>
  <TotalTime>204</TotalTime>
  <Words>1232</Words>
  <Application>Microsoft Office PowerPoint</Application>
  <PresentationFormat>Widescreen</PresentationFormat>
  <Paragraphs>231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QUACK theme</vt:lpstr>
      <vt:lpstr>Glomerulonephritis Work-up and management in acute medicine</vt:lpstr>
      <vt:lpstr>Disclaimer*</vt:lpstr>
      <vt:lpstr>Causes of AKI</vt:lpstr>
      <vt:lpstr>Introduction to glomerulonephritis</vt:lpstr>
      <vt:lpstr>Classification: Nephritic vs nephrotic</vt:lpstr>
      <vt:lpstr>Nephrotic syndrome</vt:lpstr>
      <vt:lpstr>Nephritic syndrome</vt:lpstr>
      <vt:lpstr>Conditions associated with…</vt:lpstr>
      <vt:lpstr>Infection-related glomerulonephritis</vt:lpstr>
      <vt:lpstr>Beware: rapidly-progressive glomerulonephritis (RPGN) aka crescenteric GN</vt:lpstr>
      <vt:lpstr>How does glomerulonephritis present</vt:lpstr>
      <vt:lpstr>PowerPoint Presentation</vt:lpstr>
      <vt:lpstr>PowerPoint Presentation</vt:lpstr>
      <vt:lpstr>ANCA-associated vasculitis</vt:lpstr>
      <vt:lpstr>PowerPoint Presentation</vt:lpstr>
      <vt:lpstr>Initial investigations for glomerulonephritis</vt:lpstr>
      <vt:lpstr>Investigations for secondary cause</vt:lpstr>
      <vt:lpstr>Basic management</vt:lpstr>
      <vt:lpstr>Specific to nephrotic syndrome…</vt:lpstr>
      <vt:lpstr>Key points</vt:lpstr>
      <vt:lpstr>Get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Glomerulopathies</dc:title>
  <dc:creator>Kaitlin Mayne</dc:creator>
  <cp:lastModifiedBy>INGRAM, Gareth (NHS GREATER GLASGOW &amp; CLYDE)</cp:lastModifiedBy>
  <cp:revision>31</cp:revision>
  <dcterms:created xsi:type="dcterms:W3CDTF">2020-07-15T21:10:36Z</dcterms:created>
  <dcterms:modified xsi:type="dcterms:W3CDTF">2020-09-16T18:28:34Z</dcterms:modified>
</cp:coreProperties>
</file>