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2"/>
  </p:notesMasterIdLst>
  <p:sldIdLst>
    <p:sldId id="256" r:id="rId2"/>
    <p:sldId id="282" r:id="rId3"/>
    <p:sldId id="257" r:id="rId4"/>
    <p:sldId id="258" r:id="rId5"/>
    <p:sldId id="265" r:id="rId6"/>
    <p:sldId id="266" r:id="rId7"/>
    <p:sldId id="267" r:id="rId8"/>
    <p:sldId id="268" r:id="rId9"/>
    <p:sldId id="269" r:id="rId10"/>
    <p:sldId id="280" r:id="rId11"/>
    <p:sldId id="277" r:id="rId12"/>
    <p:sldId id="270" r:id="rId13"/>
    <p:sldId id="278" r:id="rId14"/>
    <p:sldId id="272" r:id="rId15"/>
    <p:sldId id="274" r:id="rId16"/>
    <p:sldId id="279" r:id="rId17"/>
    <p:sldId id="275" r:id="rId18"/>
    <p:sldId id="281" r:id="rId19"/>
    <p:sldId id="288" r:id="rId20"/>
    <p:sldId id="286" r:id="rId2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22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A103CD-ACE0-4C54-872D-9AB68DBDB9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6A7D9A1-596B-4DC2-8F50-642C63039114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Age &gt;50 years, predominantly shoulder and hip girdle symptoms, symmetrical</a:t>
          </a:r>
        </a:p>
      </dgm:t>
    </dgm:pt>
    <dgm:pt modelId="{EEC99A57-19DE-4BC7-9B6A-2527A99FB938}" type="parTrans" cxnId="{C88E90F5-8A78-493B-BD95-12C9E4457F71}">
      <dgm:prSet/>
      <dgm:spPr/>
      <dgm:t>
        <a:bodyPr/>
        <a:lstStyle/>
        <a:p>
          <a:endParaRPr lang="en-GB"/>
        </a:p>
      </dgm:t>
    </dgm:pt>
    <dgm:pt modelId="{A90D253A-EA5F-41FB-B89A-6A7444ECA16D}" type="sibTrans" cxnId="{C88E90F5-8A78-493B-BD95-12C9E4457F71}">
      <dgm:prSet/>
      <dgm:spPr/>
      <dgm:t>
        <a:bodyPr/>
        <a:lstStyle/>
        <a:p>
          <a:endParaRPr lang="en-GB"/>
        </a:p>
      </dgm:t>
    </dgm:pt>
    <dgm:pt modelId="{D5769D03-C41C-4526-AE43-A9D24F78CBBC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Predominantly peripheral joint symptoms, X-rays suggestive of erosions</a:t>
          </a:r>
        </a:p>
      </dgm:t>
    </dgm:pt>
    <dgm:pt modelId="{7307AE9A-3F50-4B1C-A60F-60C158A6A9BA}" type="parTrans" cxnId="{046A829A-F2FF-4070-BBB1-CE2D3B77F462}">
      <dgm:prSet/>
      <dgm:spPr/>
      <dgm:t>
        <a:bodyPr/>
        <a:lstStyle/>
        <a:p>
          <a:endParaRPr lang="en-GB"/>
        </a:p>
      </dgm:t>
    </dgm:pt>
    <dgm:pt modelId="{663902C5-B46C-477A-B8D6-54E9E631BA5D}" type="sibTrans" cxnId="{046A829A-F2FF-4070-BBB1-CE2D3B77F462}">
      <dgm:prSet/>
      <dgm:spPr/>
      <dgm:t>
        <a:bodyPr/>
        <a:lstStyle/>
        <a:p>
          <a:endParaRPr lang="en-GB"/>
        </a:p>
      </dgm:t>
    </dgm:pt>
    <dgm:pt modelId="{94C9F2A1-35C5-4FB0-B179-4249797CF59C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Multisystem disease, autoantibodies</a:t>
          </a:r>
        </a:p>
      </dgm:t>
    </dgm:pt>
    <dgm:pt modelId="{A095C01A-5D39-413F-BD25-54A8B39D30B4}" type="parTrans" cxnId="{AD3C7A62-4B92-4E7D-9C64-F542F576826A}">
      <dgm:prSet/>
      <dgm:spPr/>
      <dgm:t>
        <a:bodyPr/>
        <a:lstStyle/>
        <a:p>
          <a:endParaRPr lang="en-GB"/>
        </a:p>
      </dgm:t>
    </dgm:pt>
    <dgm:pt modelId="{F2ACB358-BB1D-4FBF-91BA-4898081B2A3A}" type="sibTrans" cxnId="{AD3C7A62-4B92-4E7D-9C64-F542F576826A}">
      <dgm:prSet/>
      <dgm:spPr/>
      <dgm:t>
        <a:bodyPr/>
        <a:lstStyle/>
        <a:p>
          <a:endParaRPr lang="en-GB"/>
        </a:p>
      </dgm:t>
    </dgm:pt>
    <dgm:pt modelId="{5219250E-C435-47EA-9184-457D4CE2C260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Weakness of the muscles, raised CK</a:t>
          </a:r>
        </a:p>
      </dgm:t>
    </dgm:pt>
    <dgm:pt modelId="{925B2F84-08B4-47CF-9624-B6A328F6F190}" type="parTrans" cxnId="{576C188D-8122-478A-B6F6-DD9A5FB772EF}">
      <dgm:prSet/>
      <dgm:spPr/>
      <dgm:t>
        <a:bodyPr/>
        <a:lstStyle/>
        <a:p>
          <a:endParaRPr lang="en-GB"/>
        </a:p>
      </dgm:t>
    </dgm:pt>
    <dgm:pt modelId="{5C7261A8-E420-4309-B22B-0C2B7C75623E}" type="sibTrans" cxnId="{576C188D-8122-478A-B6F6-DD9A5FB772EF}">
      <dgm:prSet/>
      <dgm:spPr/>
      <dgm:t>
        <a:bodyPr/>
        <a:lstStyle/>
        <a:p>
          <a:endParaRPr lang="en-GB"/>
        </a:p>
      </dgm:t>
    </dgm:pt>
    <dgm:pt modelId="{5452B9CA-3F93-41C3-8137-75EEE4843662}" type="pres">
      <dgm:prSet presAssocID="{7DA103CD-ACE0-4C54-872D-9AB68DBDB9F3}" presName="linear" presStyleCnt="0">
        <dgm:presLayoutVars>
          <dgm:animLvl val="lvl"/>
          <dgm:resizeHandles val="exact"/>
        </dgm:presLayoutVars>
      </dgm:prSet>
      <dgm:spPr/>
    </dgm:pt>
    <dgm:pt modelId="{84111CCA-B8DD-4244-B906-DAC779E8F417}" type="pres">
      <dgm:prSet presAssocID="{C6A7D9A1-596B-4DC2-8F50-642C63039114}" presName="parentText" presStyleLbl="node1" presStyleIdx="0" presStyleCnt="4" custLinFactNeighborY="-63106">
        <dgm:presLayoutVars>
          <dgm:chMax val="0"/>
          <dgm:bulletEnabled val="1"/>
        </dgm:presLayoutVars>
      </dgm:prSet>
      <dgm:spPr/>
    </dgm:pt>
    <dgm:pt modelId="{35A662EA-EB55-4F38-B7EF-C2784E5A0805}" type="pres">
      <dgm:prSet presAssocID="{A90D253A-EA5F-41FB-B89A-6A7444ECA16D}" presName="spacer" presStyleCnt="0"/>
      <dgm:spPr/>
    </dgm:pt>
    <dgm:pt modelId="{78A5E312-48B4-40B2-ADA3-2EC2BEDD1A40}" type="pres">
      <dgm:prSet presAssocID="{D5769D03-C41C-4526-AE43-A9D24F78CBBC}" presName="parentText" presStyleLbl="node1" presStyleIdx="1" presStyleCnt="4" custLinFactNeighborX="489">
        <dgm:presLayoutVars>
          <dgm:chMax val="0"/>
          <dgm:bulletEnabled val="1"/>
        </dgm:presLayoutVars>
      </dgm:prSet>
      <dgm:spPr/>
    </dgm:pt>
    <dgm:pt modelId="{BF3EFC1F-2884-40DA-8858-F4A153A75810}" type="pres">
      <dgm:prSet presAssocID="{663902C5-B46C-477A-B8D6-54E9E631BA5D}" presName="spacer" presStyleCnt="0"/>
      <dgm:spPr/>
    </dgm:pt>
    <dgm:pt modelId="{6423041F-AF96-4275-9DAA-4082FD78334B}" type="pres">
      <dgm:prSet presAssocID="{94C9F2A1-35C5-4FB0-B179-4249797CF59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B4A506A-F5FA-41EA-B840-0BAB7A660A57}" type="pres">
      <dgm:prSet presAssocID="{F2ACB358-BB1D-4FBF-91BA-4898081B2A3A}" presName="spacer" presStyleCnt="0"/>
      <dgm:spPr/>
    </dgm:pt>
    <dgm:pt modelId="{BC1687F4-5E1F-4FFD-8EF1-C955BFB1DEE9}" type="pres">
      <dgm:prSet presAssocID="{5219250E-C435-47EA-9184-457D4CE2C26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4041B0B-84CA-4140-B0ED-BB0609FCB95C}" type="presOf" srcId="{94C9F2A1-35C5-4FB0-B179-4249797CF59C}" destId="{6423041F-AF96-4275-9DAA-4082FD78334B}" srcOrd="0" destOrd="0" presId="urn:microsoft.com/office/officeart/2005/8/layout/vList2"/>
    <dgm:cxn modelId="{3D1F7D5C-74FC-447E-BA3C-A70FF9097CE0}" type="presOf" srcId="{5219250E-C435-47EA-9184-457D4CE2C260}" destId="{BC1687F4-5E1F-4FFD-8EF1-C955BFB1DEE9}" srcOrd="0" destOrd="0" presId="urn:microsoft.com/office/officeart/2005/8/layout/vList2"/>
    <dgm:cxn modelId="{AD3C7A62-4B92-4E7D-9C64-F542F576826A}" srcId="{7DA103CD-ACE0-4C54-872D-9AB68DBDB9F3}" destId="{94C9F2A1-35C5-4FB0-B179-4249797CF59C}" srcOrd="2" destOrd="0" parTransId="{A095C01A-5D39-413F-BD25-54A8B39D30B4}" sibTransId="{F2ACB358-BB1D-4FBF-91BA-4898081B2A3A}"/>
    <dgm:cxn modelId="{576C188D-8122-478A-B6F6-DD9A5FB772EF}" srcId="{7DA103CD-ACE0-4C54-872D-9AB68DBDB9F3}" destId="{5219250E-C435-47EA-9184-457D4CE2C260}" srcOrd="3" destOrd="0" parTransId="{925B2F84-08B4-47CF-9624-B6A328F6F190}" sibTransId="{5C7261A8-E420-4309-B22B-0C2B7C75623E}"/>
    <dgm:cxn modelId="{046A829A-F2FF-4070-BBB1-CE2D3B77F462}" srcId="{7DA103CD-ACE0-4C54-872D-9AB68DBDB9F3}" destId="{D5769D03-C41C-4526-AE43-A9D24F78CBBC}" srcOrd="1" destOrd="0" parTransId="{7307AE9A-3F50-4B1C-A60F-60C158A6A9BA}" sibTransId="{663902C5-B46C-477A-B8D6-54E9E631BA5D}"/>
    <dgm:cxn modelId="{090A3BAB-7035-234D-BC16-E1C18C64F528}" type="presOf" srcId="{C6A7D9A1-596B-4DC2-8F50-642C63039114}" destId="{84111CCA-B8DD-4244-B906-DAC779E8F417}" srcOrd="0" destOrd="0" presId="urn:microsoft.com/office/officeart/2005/8/layout/vList2"/>
    <dgm:cxn modelId="{3DA90BBB-D88D-7646-A346-DE63FF05E78A}" type="presOf" srcId="{D5769D03-C41C-4526-AE43-A9D24F78CBBC}" destId="{78A5E312-48B4-40B2-ADA3-2EC2BEDD1A40}" srcOrd="0" destOrd="0" presId="urn:microsoft.com/office/officeart/2005/8/layout/vList2"/>
    <dgm:cxn modelId="{F24340E4-855E-9B43-A9A3-26D834667917}" type="presOf" srcId="{7DA103CD-ACE0-4C54-872D-9AB68DBDB9F3}" destId="{5452B9CA-3F93-41C3-8137-75EEE4843662}" srcOrd="0" destOrd="0" presId="urn:microsoft.com/office/officeart/2005/8/layout/vList2"/>
    <dgm:cxn modelId="{C88E90F5-8A78-493B-BD95-12C9E4457F71}" srcId="{7DA103CD-ACE0-4C54-872D-9AB68DBDB9F3}" destId="{C6A7D9A1-596B-4DC2-8F50-642C63039114}" srcOrd="0" destOrd="0" parTransId="{EEC99A57-19DE-4BC7-9B6A-2527A99FB938}" sibTransId="{A90D253A-EA5F-41FB-B89A-6A7444ECA16D}"/>
    <dgm:cxn modelId="{35A42C66-D983-934A-8013-ED5D85155098}" type="presParOf" srcId="{5452B9CA-3F93-41C3-8137-75EEE4843662}" destId="{84111CCA-B8DD-4244-B906-DAC779E8F417}" srcOrd="0" destOrd="0" presId="urn:microsoft.com/office/officeart/2005/8/layout/vList2"/>
    <dgm:cxn modelId="{4CE886D1-47CE-E847-AE88-2E7E8307F52B}" type="presParOf" srcId="{5452B9CA-3F93-41C3-8137-75EEE4843662}" destId="{35A662EA-EB55-4F38-B7EF-C2784E5A0805}" srcOrd="1" destOrd="0" presId="urn:microsoft.com/office/officeart/2005/8/layout/vList2"/>
    <dgm:cxn modelId="{6250D747-5F5F-5746-B7F5-F8A52CC5B3C8}" type="presParOf" srcId="{5452B9CA-3F93-41C3-8137-75EEE4843662}" destId="{78A5E312-48B4-40B2-ADA3-2EC2BEDD1A40}" srcOrd="2" destOrd="0" presId="urn:microsoft.com/office/officeart/2005/8/layout/vList2"/>
    <dgm:cxn modelId="{B35A3C57-4669-6E4F-B83F-B4C7239EB19C}" type="presParOf" srcId="{5452B9CA-3F93-41C3-8137-75EEE4843662}" destId="{BF3EFC1F-2884-40DA-8858-F4A153A75810}" srcOrd="3" destOrd="0" presId="urn:microsoft.com/office/officeart/2005/8/layout/vList2"/>
    <dgm:cxn modelId="{6B353A08-C313-0941-9A97-6F6B51260D58}" type="presParOf" srcId="{5452B9CA-3F93-41C3-8137-75EEE4843662}" destId="{6423041F-AF96-4275-9DAA-4082FD78334B}" srcOrd="4" destOrd="0" presId="urn:microsoft.com/office/officeart/2005/8/layout/vList2"/>
    <dgm:cxn modelId="{5F458DC3-AA2F-4DAF-AA08-56EF65899198}" type="presParOf" srcId="{5452B9CA-3F93-41C3-8137-75EEE4843662}" destId="{3B4A506A-F5FA-41EA-B840-0BAB7A660A57}" srcOrd="5" destOrd="0" presId="urn:microsoft.com/office/officeart/2005/8/layout/vList2"/>
    <dgm:cxn modelId="{BCEA9140-5B94-4E31-95BB-D93A3C9432C9}" type="presParOf" srcId="{5452B9CA-3F93-41C3-8137-75EEE4843662}" destId="{BC1687F4-5E1F-4FFD-8EF1-C955BFB1DEE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11CCA-B8DD-4244-B906-DAC779E8F417}">
      <dsp:nvSpPr>
        <dsp:cNvPr id="0" name=""/>
        <dsp:cNvSpPr/>
      </dsp:nvSpPr>
      <dsp:spPr>
        <a:xfrm>
          <a:off x="0" y="77998"/>
          <a:ext cx="6096000" cy="107406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Age &gt;50 years, predominantly shoulder and hip girdle symptoms, symmetrical</a:t>
          </a:r>
        </a:p>
      </dsp:txBody>
      <dsp:txXfrm>
        <a:off x="52431" y="130429"/>
        <a:ext cx="5991138" cy="969198"/>
      </dsp:txXfrm>
    </dsp:sp>
    <dsp:sp modelId="{78A5E312-48B4-40B2-ADA3-2EC2BEDD1A40}">
      <dsp:nvSpPr>
        <dsp:cNvPr id="0" name=""/>
        <dsp:cNvSpPr/>
      </dsp:nvSpPr>
      <dsp:spPr>
        <a:xfrm>
          <a:off x="0" y="1278890"/>
          <a:ext cx="6096000" cy="107406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Predominantly peripheral joint symptoms, X-rays suggestive of erosions</a:t>
          </a:r>
        </a:p>
      </dsp:txBody>
      <dsp:txXfrm>
        <a:off x="52431" y="1331321"/>
        <a:ext cx="5991138" cy="969198"/>
      </dsp:txXfrm>
    </dsp:sp>
    <dsp:sp modelId="{6423041F-AF96-4275-9DAA-4082FD78334B}">
      <dsp:nvSpPr>
        <dsp:cNvPr id="0" name=""/>
        <dsp:cNvSpPr/>
      </dsp:nvSpPr>
      <dsp:spPr>
        <a:xfrm>
          <a:off x="0" y="2430709"/>
          <a:ext cx="6096000" cy="107406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Multisystem disease, autoantibodies</a:t>
          </a:r>
        </a:p>
      </dsp:txBody>
      <dsp:txXfrm>
        <a:off x="52431" y="2483140"/>
        <a:ext cx="5991138" cy="969198"/>
      </dsp:txXfrm>
    </dsp:sp>
    <dsp:sp modelId="{BC1687F4-5E1F-4FFD-8EF1-C955BFB1DEE9}">
      <dsp:nvSpPr>
        <dsp:cNvPr id="0" name=""/>
        <dsp:cNvSpPr/>
      </dsp:nvSpPr>
      <dsp:spPr>
        <a:xfrm>
          <a:off x="0" y="3582530"/>
          <a:ext cx="6096000" cy="107406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Weakness of the muscles, raised CK</a:t>
          </a:r>
        </a:p>
      </dsp:txBody>
      <dsp:txXfrm>
        <a:off x="52431" y="3634961"/>
        <a:ext cx="5991138" cy="969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BC7DA-B19A-4948-83AE-18DF8F8069F5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1B3EC-FDCB-4292-A393-19F86E295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45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9788-E037-4A25-BE12-2CF8478C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0E7E-80E2-450D-A10C-903CDC05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317B-350C-4B44-BB7A-E9C5F23F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654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19A86-3883-4AE5-9410-8BD5533F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10D81-CB70-44BB-81F9-CB60F79B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ED260-BD88-4564-8EB0-37D7CC4D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250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E3BF-F9FA-4EE7-B3BE-9F886081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5796-B0A7-40CA-B1FD-CCD6A797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884-9911-49FF-9A1C-F2C531E7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84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5075-2100-43BD-9725-688CFE40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A252-5425-4426-AF40-EEE1796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C9AE8-AB27-4CCD-A49F-2132A27D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06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3CF1-A808-4C9E-BFB6-9C65EC4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0D56C-8C79-4C29-982B-FC9CAF0A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6AB8-20AD-4F32-ACF5-5B03641E7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308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A1B3E-E5B7-439D-BEA4-42987DB7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33DB56-5981-4C18-B7E4-2C508692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1897B2-EB95-410F-B532-CA133C8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12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D4881A-DC38-43F5-B5ED-C78377C3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165423-4595-4438-AA03-135F5C92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ABD042-531B-40CA-BB2E-9A2BB3F1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24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D2EC60-77FE-4F11-85C7-996352A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850703-CFFC-4548-AFE2-7606CBAE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F50877-369B-45D1-95D0-A5FC24F9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74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694D85-DFE1-48BC-A0A2-06A491FD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6B3389-754A-40BE-8587-4134AD3E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792EDE-6B46-48CB-A8A2-5A4D112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46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F5A2FC-2132-463E-8B67-BBAA14E6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10948B-85A1-4517-BAC2-D61B4715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105DE7-6475-4A0E-8FA4-632A67AA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47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CD7E1-4A1F-40B3-B7F2-E97B17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38E634-B295-450A-80DB-37BA7D77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6F4F7-EA55-4D8C-A410-85BD5FC4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865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3BC154-B474-48B6-B282-60B07109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EC792F-D5DF-4B30-ABC4-2386E64C2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EDBA-B91C-4868-AC73-19DD10E50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13148-64D3-44A7-9BA9-6CBFB74580AD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DE3F-AF11-4A13-8052-94BA02CCE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5EED6-119B-4A3C-A4E5-5D991AE8B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fld id="{4D5F71ED-3E77-4F86-ACAF-74E63C8D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19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ard.bmj.com/content/74/10/1799" TargetMode="External"/><Relationship Id="rId2" Type="http://schemas.openxmlformats.org/officeDocument/2006/relationships/hyperlink" Target="https://academic.oup.com/rheumatology/article/49/1/186/1789113#11440239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ks.nice.org.uk/topics/polymyalgia-rheumatica" TargetMode="External"/><Relationship Id="rId4" Type="http://schemas.openxmlformats.org/officeDocument/2006/relationships/hyperlink" Target="https://www.rcplondon.ac.uk/guidelines-policy/diagnosis-and-management-polymyalgia-rheumatica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621" y="1311355"/>
            <a:ext cx="9426804" cy="1646302"/>
          </a:xfrm>
        </p:spPr>
        <p:txBody>
          <a:bodyPr/>
          <a:lstStyle/>
          <a:p>
            <a:pPr algn="ctr"/>
            <a:r>
              <a:rPr lang="en-GB" b="1" dirty="0"/>
              <a:t>POLYMYALGIA RHEUMATICA</a:t>
            </a:r>
            <a:br>
              <a:rPr lang="en-GB" b="1" dirty="0"/>
            </a:br>
            <a:r>
              <a:rPr lang="en-GB" b="1" dirty="0"/>
              <a:t>(PMR)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3111" y="4254033"/>
            <a:ext cx="3800227" cy="1426140"/>
          </a:xfrm>
        </p:spPr>
        <p:txBody>
          <a:bodyPr>
            <a:no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Dr. Sahil Jain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ST6 Rheumatology/GIM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Glasgow Royal Infirmary</a:t>
            </a:r>
          </a:p>
        </p:txBody>
      </p:sp>
    </p:spTree>
    <p:extLst>
      <p:ext uri="{BB962C8B-B14F-4D97-AF65-F5344CB8AC3E}">
        <p14:creationId xmlns:p14="http://schemas.microsoft.com/office/powerpoint/2010/main" val="53734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D3EB40F-F12A-4C8E-9E5D-93DA06E2E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660182" cy="1320800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STEROID SIDE EFFECTS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3A8D-31AB-40A8-A11E-6B88AF8A0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027" y="1930400"/>
            <a:ext cx="4209626" cy="4484051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Stomach pains, indigestion, heartburn</a:t>
            </a:r>
          </a:p>
          <a:p>
            <a:r>
              <a:rPr lang="en-GB" sz="2400" dirty="0"/>
              <a:t>Weight gain and increased appetite</a:t>
            </a:r>
          </a:p>
          <a:p>
            <a:r>
              <a:rPr lang="en-GB" sz="2400" dirty="0"/>
              <a:t>Sleep disturbance</a:t>
            </a:r>
          </a:p>
          <a:p>
            <a:r>
              <a:rPr lang="en-GB" sz="2400" dirty="0"/>
              <a:t>Changes in mood, behavioural abnormalities, psychosis, headaches</a:t>
            </a:r>
          </a:p>
          <a:p>
            <a:r>
              <a:rPr lang="en-GB" sz="2400" dirty="0"/>
              <a:t>Bruising easily</a:t>
            </a:r>
          </a:p>
          <a:p>
            <a:r>
              <a:rPr lang="en-GB" sz="2400" dirty="0"/>
              <a:t>Thinning of skin</a:t>
            </a:r>
          </a:p>
          <a:p>
            <a:r>
              <a:rPr lang="en-GB" sz="2400" dirty="0"/>
              <a:t>Hirsutism, menstrual cycle abnormalities</a:t>
            </a:r>
          </a:p>
          <a:p>
            <a:endParaRPr lang="en-GB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1B600B-375A-4FEF-B690-15523DB9AC02}"/>
              </a:ext>
            </a:extLst>
          </p:cNvPr>
          <p:cNvSpPr txBox="1">
            <a:spLocks/>
          </p:cNvSpPr>
          <p:nvPr/>
        </p:nvSpPr>
        <p:spPr>
          <a:xfrm>
            <a:off x="4976019" y="1986280"/>
            <a:ext cx="4362026" cy="44840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Increased risk on infection</a:t>
            </a:r>
          </a:p>
          <a:p>
            <a:r>
              <a:rPr lang="en-GB" sz="2400" dirty="0"/>
              <a:t>Peptic ulceration</a:t>
            </a:r>
          </a:p>
          <a:p>
            <a:r>
              <a:rPr lang="en-GB" sz="2400" dirty="0"/>
              <a:t>Worsening of/causing HTN, Diabetes mellitus</a:t>
            </a:r>
          </a:p>
          <a:p>
            <a:r>
              <a:rPr lang="en-GB" sz="2400" dirty="0"/>
              <a:t>Cushing syndrome, electrolyte imbalance, fluid retention</a:t>
            </a:r>
          </a:p>
          <a:p>
            <a:r>
              <a:rPr lang="en-GB" sz="2400" dirty="0"/>
              <a:t>Thinning of bones (osteoporosis)</a:t>
            </a:r>
          </a:p>
          <a:p>
            <a:r>
              <a:rPr lang="en-GB" sz="2400" dirty="0"/>
              <a:t>Worsening of/causing glaucoma, cataracts</a:t>
            </a:r>
          </a:p>
          <a:p>
            <a:r>
              <a:rPr lang="en-GB" sz="2400" dirty="0"/>
              <a:t>Muscle weakness/myopathy</a:t>
            </a:r>
          </a:p>
          <a:p>
            <a:r>
              <a:rPr lang="en-GB" sz="2400" dirty="0"/>
              <a:t>Avascular necrosis of bone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6566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431071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BONE PROTECTION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1719472"/>
            <a:ext cx="8023437" cy="4889437"/>
          </a:xfrm>
        </p:spPr>
        <p:txBody>
          <a:bodyPr>
            <a:normAutofit/>
          </a:bodyPr>
          <a:lstStyle/>
          <a:p>
            <a:pPr algn="l"/>
            <a:r>
              <a:rPr lang="en-GB" sz="2400" b="1" dirty="0">
                <a:solidFill>
                  <a:schemeClr val="tx1"/>
                </a:solidFill>
              </a:rPr>
              <a:t>1. Individuals with high fracture risk e.g. aged&gt;= 65 years age or prior fragility fracture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Bisphosphonates + Calcium/Vitamin 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DEXA not required</a:t>
            </a:r>
          </a:p>
          <a:p>
            <a:pPr algn="l"/>
            <a:r>
              <a:rPr lang="en-GB" sz="2400" b="1" dirty="0">
                <a:solidFill>
                  <a:schemeClr val="tx1"/>
                </a:solidFill>
              </a:rPr>
              <a:t>2. Other individuals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Calcium/Vitamin D (when starting steroid therapy)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DEXA scan recommended</a:t>
            </a:r>
          </a:p>
          <a:p>
            <a:pPr algn="l"/>
            <a:r>
              <a:rPr lang="en-GB" sz="2400" b="1" dirty="0">
                <a:solidFill>
                  <a:schemeClr val="tx1"/>
                </a:solidFill>
              </a:rPr>
              <a:t>3. Individuals requiring higher initial steroid dose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Bisphosphonates + Calcium/Vitamin D (due to higher cumulative steroid dose)</a:t>
            </a: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14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258417"/>
            <a:ext cx="8966113" cy="1706430"/>
          </a:xfrm>
        </p:spPr>
        <p:txBody>
          <a:bodyPr/>
          <a:lstStyle/>
          <a:p>
            <a:pPr algn="ctr"/>
            <a:r>
              <a:rPr lang="en-GB" b="1" dirty="0"/>
              <a:t>INDICATION FOR SPECIALIST REFERRAL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6645" y="2226148"/>
            <a:ext cx="8159915" cy="4520092"/>
          </a:xfrm>
        </p:spPr>
        <p:txBody>
          <a:bodyPr>
            <a:normAutofit/>
          </a:bodyPr>
          <a:lstStyle/>
          <a:p>
            <a:pPr algn="l"/>
            <a:r>
              <a:rPr lang="en-GB" sz="2400" b="1" dirty="0">
                <a:solidFill>
                  <a:schemeClr val="tx1"/>
                </a:solidFill>
              </a:rPr>
              <a:t>ATYPICAL FEATURES: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Age &lt; 60 years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Chronic onset (&gt; 2 months)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Lack of shoulder involvement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Lack of inflammatory stiffness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Prominent systemic features, weight loss, night pain, neurological signs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Features of other rheumatic diseases/peripheral inflammatory arthritis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Normal or extremely high acute phase response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043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258417"/>
            <a:ext cx="8966113" cy="1706430"/>
          </a:xfrm>
        </p:spPr>
        <p:txBody>
          <a:bodyPr/>
          <a:lstStyle/>
          <a:p>
            <a:pPr algn="ctr"/>
            <a:r>
              <a:rPr lang="en-GB" b="1" dirty="0"/>
              <a:t>INDICATION FOR SPECIALIST REFERRAL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2424927"/>
            <a:ext cx="8162277" cy="4174656"/>
          </a:xfrm>
        </p:spPr>
        <p:txBody>
          <a:bodyPr>
            <a:normAutofit/>
          </a:bodyPr>
          <a:lstStyle/>
          <a:p>
            <a:pPr algn="l"/>
            <a:r>
              <a:rPr lang="en-GB" sz="2400" b="1" dirty="0">
                <a:solidFill>
                  <a:schemeClr val="tx1"/>
                </a:solidFill>
              </a:rPr>
              <a:t>TREATMENT DILEMMAS: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Incomplete, poorly sustained response to corticosteroids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Inability to reduce corticosteroids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Contraindication to corticosteroid therapy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The need for prolonged corticosteroid therapy (&gt; 2 years)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Experience of or a high risk of therapy related side effects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056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89452"/>
            <a:ext cx="8811701" cy="1661421"/>
          </a:xfrm>
        </p:spPr>
        <p:txBody>
          <a:bodyPr/>
          <a:lstStyle/>
          <a:p>
            <a:pPr algn="ctr"/>
            <a:r>
              <a:rPr lang="en-GB" b="1" dirty="0"/>
              <a:t>INFL. PROXIMAL PAIN AND STIFFNESS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3008094-3AF7-49EF-ABF2-6F7A04C336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4412351"/>
              </p:ext>
            </p:extLst>
          </p:nvPr>
        </p:nvGraphicFramePr>
        <p:xfrm>
          <a:off x="1175111" y="1796044"/>
          <a:ext cx="6096000" cy="4783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63480B6-A3F3-4FE4-B515-282C110AB786}"/>
              </a:ext>
            </a:extLst>
          </p:cNvPr>
          <p:cNvSpPr txBox="1"/>
          <p:nvPr/>
        </p:nvSpPr>
        <p:spPr>
          <a:xfrm>
            <a:off x="7302492" y="2215009"/>
            <a:ext cx="864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PMR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811C69-365A-4436-B3EA-A4A91832CF32}"/>
              </a:ext>
            </a:extLst>
          </p:cNvPr>
          <p:cNvSpPr txBox="1"/>
          <p:nvPr/>
        </p:nvSpPr>
        <p:spPr>
          <a:xfrm>
            <a:off x="7323023" y="2947457"/>
            <a:ext cx="23204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RA/ other inflammatory arthritis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87BC2B-8C3A-407E-8200-7E7BB1B9553E}"/>
              </a:ext>
            </a:extLst>
          </p:cNvPr>
          <p:cNvSpPr txBox="1"/>
          <p:nvPr/>
        </p:nvSpPr>
        <p:spPr>
          <a:xfrm>
            <a:off x="7323023" y="4274750"/>
            <a:ext cx="25954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SLE, Vasculitis, Other CTD’s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489B28-BBBC-46DA-8BE1-F666D3D7C0C4}"/>
              </a:ext>
            </a:extLst>
          </p:cNvPr>
          <p:cNvSpPr txBox="1"/>
          <p:nvPr/>
        </p:nvSpPr>
        <p:spPr>
          <a:xfrm>
            <a:off x="7302492" y="5470245"/>
            <a:ext cx="2470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Inflammatory myopathy</a:t>
            </a:r>
          </a:p>
        </p:txBody>
      </p:sp>
    </p:spTree>
    <p:extLst>
      <p:ext uri="{BB962C8B-B14F-4D97-AF65-F5344CB8AC3E}">
        <p14:creationId xmlns:p14="http://schemas.microsoft.com/office/powerpoint/2010/main" val="805659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480766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FOLLOW UP/MONITORING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2126756"/>
            <a:ext cx="8333893" cy="4548364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Weeks – 0, 1-3, 6; Months – 3, 6, 9, 12 (with extra visits for relapses or adverse events)</a:t>
            </a:r>
          </a:p>
          <a:p>
            <a:pPr algn="l"/>
            <a:r>
              <a:rPr lang="en-GB" sz="2400" b="1" dirty="0">
                <a:solidFill>
                  <a:schemeClr val="tx1"/>
                </a:solidFill>
              </a:rPr>
              <a:t>Evaluate the following in each visit: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Response to treatment (proximal pain, fatigue, EMS)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Complications of disease/symptoms of GCA, RA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Steroid related adverse effects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Atypical features or those suggesting an alternative diagnosis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Development of comorbidities, interacting medications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Lab monitoring (FBC, UE, ESR, CRP, Glucose)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04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480766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DURATION OF TREATMENT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2126756"/>
            <a:ext cx="8023437" cy="393468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Usual duration = 1-2 years (although some may require treatment beyond this)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Steroids may be stopped when the patient is asymptomatic from their inflammatory symptoms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>
                <a:solidFill>
                  <a:schemeClr val="tx1"/>
                </a:solidFill>
              </a:rPr>
              <a:t>ISOLATED</a:t>
            </a:r>
            <a:r>
              <a:rPr lang="en-GB" sz="2400" dirty="0">
                <a:solidFill>
                  <a:schemeClr val="tx1"/>
                </a:solidFill>
              </a:rPr>
              <a:t> raised ESR/CRP is not an indication for continuing steroid therapy but may require investigation and referral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Persistent pain may arise from co-existing OA and rotator cuff tears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062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301864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RELAPSES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2270" y="1669552"/>
            <a:ext cx="8599599" cy="4886584"/>
          </a:xfrm>
        </p:spPr>
        <p:txBody>
          <a:bodyPr>
            <a:normAutofit/>
          </a:bodyPr>
          <a:lstStyle/>
          <a:p>
            <a:pPr algn="l"/>
            <a:r>
              <a:rPr lang="en-GB" sz="2400" b="1" dirty="0">
                <a:solidFill>
                  <a:schemeClr val="accent2"/>
                </a:solidFill>
              </a:rPr>
              <a:t>DEFINITION: </a:t>
            </a:r>
            <a:r>
              <a:rPr lang="en-GB" sz="2400" dirty="0">
                <a:solidFill>
                  <a:schemeClr val="tx1"/>
                </a:solidFill>
              </a:rPr>
              <a:t>recurrence of symptoms </a:t>
            </a:r>
            <a:r>
              <a:rPr lang="en-GB" sz="2400" b="1" u="sng" dirty="0">
                <a:solidFill>
                  <a:schemeClr val="tx1"/>
                </a:solidFill>
              </a:rPr>
              <a:t>OR </a:t>
            </a:r>
            <a:r>
              <a:rPr lang="en-GB" sz="2400" dirty="0">
                <a:solidFill>
                  <a:schemeClr val="tx1"/>
                </a:solidFill>
              </a:rPr>
              <a:t>onset of GCA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				</a:t>
            </a:r>
            <a:r>
              <a:rPr lang="en-GB" sz="2400" b="1" u="sng" dirty="0">
                <a:solidFill>
                  <a:schemeClr val="tx1"/>
                </a:solidFill>
              </a:rPr>
              <a:t>NOT</a:t>
            </a:r>
            <a:r>
              <a:rPr lang="en-GB" sz="2400" dirty="0">
                <a:solidFill>
                  <a:schemeClr val="tx1"/>
                </a:solidFill>
              </a:rPr>
              <a:t> just unexplained raised ESR, CRP</a:t>
            </a:r>
          </a:p>
          <a:p>
            <a:pPr algn="l"/>
            <a:endParaRPr lang="en-GB" sz="2400" dirty="0">
              <a:solidFill>
                <a:schemeClr val="tx1"/>
              </a:solidFill>
            </a:endParaRPr>
          </a:p>
          <a:p>
            <a:pPr algn="l"/>
            <a:r>
              <a:rPr lang="en-GB" sz="2400" b="1" dirty="0">
                <a:solidFill>
                  <a:schemeClr val="accent2"/>
                </a:solidFill>
              </a:rPr>
              <a:t>TREATMENT: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Clinical features of GCA – treat as GCA (usually PO prednisolone 40-60mg OD or IV methylprednisolone)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Clinical features of PMR – increase prednisolone to previous higher dose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Single </a:t>
            </a:r>
            <a:r>
              <a:rPr lang="en-GB" sz="2400" dirty="0" err="1">
                <a:solidFill>
                  <a:schemeClr val="tx1"/>
                </a:solidFill>
              </a:rPr>
              <a:t>i</a:t>
            </a:r>
            <a:r>
              <a:rPr lang="en-GB" sz="2400" dirty="0">
                <a:solidFill>
                  <a:schemeClr val="tx1"/>
                </a:solidFill>
              </a:rPr>
              <a:t>/m injection of depomedrone (methylprednisolone) 120mg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Consider introducing DMARD’s (MTX) after 2 relapses</a:t>
            </a:r>
          </a:p>
          <a:p>
            <a:pPr algn="l"/>
            <a:endParaRPr lang="en-GB" sz="2400" dirty="0">
              <a:solidFill>
                <a:schemeClr val="tx1"/>
              </a:solidFill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003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3FD27-99E9-4C59-ACCD-097E55F90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6320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7F2FE-D36E-4EB3-8152-22A13F6EE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89760"/>
            <a:ext cx="8944186" cy="4714240"/>
          </a:xfrm>
        </p:spPr>
        <p:txBody>
          <a:bodyPr>
            <a:noAutofit/>
          </a:bodyPr>
          <a:lstStyle/>
          <a:p>
            <a:r>
              <a:rPr lang="en-GB" sz="2400" dirty="0"/>
              <a:t>1</a:t>
            </a:r>
            <a:r>
              <a:rPr lang="en-GB" sz="2200" dirty="0"/>
              <a:t>. British Society of Rheumatology (BSR) guideline for the management of polymyalgia rheumatica (2010) - </a:t>
            </a:r>
            <a:r>
              <a:rPr lang="en-GB" sz="2200" dirty="0">
                <a:hlinkClick r:id="rId2"/>
              </a:rPr>
              <a:t>https://academic.oup.com/rheumatology/article/49/1/186/1789113#114402394</a:t>
            </a:r>
            <a:endParaRPr lang="en-GB" sz="2200" dirty="0"/>
          </a:p>
          <a:p>
            <a:r>
              <a:rPr lang="en-GB" sz="2200" dirty="0"/>
              <a:t>2. EULAR/ACR recommendation for the management of polymyalgia rheumatica (2015) - </a:t>
            </a:r>
            <a:r>
              <a:rPr lang="en-GB" sz="2200" dirty="0">
                <a:hlinkClick r:id="rId3"/>
              </a:rPr>
              <a:t>https://ard.bmj.com/content/74/10/1799</a:t>
            </a:r>
            <a:endParaRPr lang="en-GB" sz="2200" dirty="0"/>
          </a:p>
          <a:p>
            <a:r>
              <a:rPr lang="en-GB" sz="2200" dirty="0"/>
              <a:t>3. RCP London – diagnosis and management of polymyalgia rheumatica - </a:t>
            </a:r>
            <a:r>
              <a:rPr lang="en-GB" sz="2200" dirty="0">
                <a:hlinkClick r:id="rId4"/>
              </a:rPr>
              <a:t>https://www.rcplondon.ac.uk/guidelines-policy/diagnosis-and-management-polymyalgia-rheumatica</a:t>
            </a:r>
            <a:endParaRPr lang="en-GB" sz="2200" dirty="0"/>
          </a:p>
          <a:p>
            <a:r>
              <a:rPr lang="en-GB" sz="2200" dirty="0"/>
              <a:t>4. NICE CKS topics – polymyalgia rheumatica -  </a:t>
            </a:r>
            <a:r>
              <a:rPr lang="en-GB" sz="2200" dirty="0">
                <a:hlinkClick r:id="rId5"/>
              </a:rPr>
              <a:t>https://cks.nice.org.uk/topics/polymyalgia-rheumatica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519695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Thank you</a:t>
            </a:r>
          </a:p>
          <a:p>
            <a:r>
              <a:rPr lang="en-GB" sz="2400" dirty="0"/>
              <a:t>Please fill out the feedback form for your certificate of learning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pathways for clinical learning</a:t>
            </a:r>
          </a:p>
        </p:txBody>
      </p:sp>
    </p:spTree>
    <p:extLst>
      <p:ext uri="{BB962C8B-B14F-4D97-AF65-F5344CB8AC3E}">
        <p14:creationId xmlns:p14="http://schemas.microsoft.com/office/powerpoint/2010/main" val="97504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42D3-23EB-42B9-B4B7-FDB572AA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Disclaimer*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AC80-4905-4EEE-BEDF-D98A5114D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note that QUACK is a regional teaching programme operating across GG&amp;C, Lanarkshire and Ayrshire &amp; Arran. </a:t>
            </a:r>
          </a:p>
          <a:p>
            <a:endParaRPr lang="en-GB" dirty="0"/>
          </a:p>
          <a:p>
            <a:r>
              <a:rPr lang="en-GB" dirty="0"/>
              <a:t>This presentation outlines general management, though local variances e.g. antibiotic prescription may vary slightly depending on your local trust</a:t>
            </a:r>
          </a:p>
          <a:p>
            <a:endParaRPr lang="en-GB" dirty="0"/>
          </a:p>
          <a:p>
            <a:r>
              <a:rPr lang="en-GB" dirty="0"/>
              <a:t>Remember to check your local guidelines</a:t>
            </a:r>
          </a:p>
        </p:txBody>
      </p:sp>
    </p:spTree>
    <p:extLst>
      <p:ext uri="{BB962C8B-B14F-4D97-AF65-F5344CB8AC3E}">
        <p14:creationId xmlns:p14="http://schemas.microsoft.com/office/powerpoint/2010/main" val="3684553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2152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2152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indent="0" algn="ctr"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indent="0" algn="ctr"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indent="0" algn="ctr"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indent="0" algn="ctr"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indent="0" algn="ctr"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indent="0" algn="ctr"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indent="0" algn="ctr"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indent="0" algn="ctr"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9861" y="60451"/>
            <a:ext cx="7766936" cy="981387"/>
          </a:xfrm>
        </p:spPr>
        <p:txBody>
          <a:bodyPr/>
          <a:lstStyle/>
          <a:p>
            <a:pPr algn="ctr"/>
            <a:r>
              <a:rPr lang="en-GB" b="1" dirty="0"/>
              <a:t>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043" y="1253765"/>
            <a:ext cx="9014792" cy="5604235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</a:rPr>
              <a:t>PMR is the most common inflammatory rheumatic disease in the elderly and is one of the biggest indications for long term steroid therapy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</a:rPr>
              <a:t>More common in females (2:1); no clear cause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b="1" dirty="0">
                <a:solidFill>
                  <a:schemeClr val="tx1"/>
                </a:solidFill>
              </a:rPr>
              <a:t>DIAGNOSIS: </a:t>
            </a:r>
            <a:r>
              <a:rPr lang="en-GB" sz="2000" dirty="0">
                <a:solidFill>
                  <a:schemeClr val="tx1"/>
                </a:solidFill>
              </a:rPr>
              <a:t>Evaluate core inclusion criteria + core exclusion criteria + response to standard dose of steroids (15mg PO prednisolone)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</a:rPr>
              <a:t>Total duration of treatment = 1- 2 years (with steroids) – </a:t>
            </a:r>
            <a:r>
              <a:rPr lang="en-GB" sz="2000" b="1" dirty="0">
                <a:solidFill>
                  <a:schemeClr val="tx1"/>
                </a:solidFill>
              </a:rPr>
              <a:t>SO ALWAYS REMEMBER BONE PROTECTION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</a:rPr>
              <a:t>Atypical features or response to steroids should prompt a consideration of alternative pathology and specialist referral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</a:rPr>
              <a:t>Always rule out GCA/look for features of GCA – if present, requires </a:t>
            </a:r>
            <a:r>
              <a:rPr lang="en-GB" sz="2000" b="1" dirty="0">
                <a:solidFill>
                  <a:schemeClr val="tx1"/>
                </a:solidFill>
              </a:rPr>
              <a:t>URGENT</a:t>
            </a:r>
            <a:r>
              <a:rPr lang="en-GB" sz="2000" dirty="0">
                <a:solidFill>
                  <a:schemeClr val="tx1"/>
                </a:solidFill>
              </a:rPr>
              <a:t> institution of steroids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</a:rPr>
              <a:t>It might be associated with Rheumatoid arthritis (polymyalgic onset of rheumatoid arthritis), although peripheral arthritis can be seen in PMR (50%)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b="1" dirty="0">
                <a:solidFill>
                  <a:schemeClr val="tx1"/>
                </a:solidFill>
              </a:rPr>
              <a:t>ISOLATED</a:t>
            </a:r>
            <a:r>
              <a:rPr lang="en-GB" sz="2000" dirty="0">
                <a:solidFill>
                  <a:schemeClr val="tx1"/>
                </a:solidFill>
              </a:rPr>
              <a:t> raised ESR/CRP is not an indication for continuing therapy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</a:rPr>
              <a:t>DMARD’s (Methotrexate) are only indicated for relapses</a:t>
            </a:r>
          </a:p>
        </p:txBody>
      </p:sp>
    </p:spTree>
    <p:extLst>
      <p:ext uri="{BB962C8B-B14F-4D97-AF65-F5344CB8AC3E}">
        <p14:creationId xmlns:p14="http://schemas.microsoft.com/office/powerpoint/2010/main" val="417990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217" y="282803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CORE INCLUSION CRITERIA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464" y="1711972"/>
            <a:ext cx="8541911" cy="4759528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Age &gt;50 years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Duration &gt; 2 weeks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Bilateral shoulder or pelvic girdle aching, or both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Morning stiffness duration of &gt; 45 minutes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rgbClr val="FF0000"/>
                </a:solidFill>
              </a:rPr>
              <a:t>Evidence of acute-phase response (ESR/CRP) </a:t>
            </a:r>
            <a:r>
              <a:rPr lang="en-GB" sz="2400" dirty="0">
                <a:solidFill>
                  <a:schemeClr val="tx1"/>
                </a:solidFill>
              </a:rPr>
              <a:t>(ESR is usually &gt;100 mm/h)</a:t>
            </a:r>
          </a:p>
          <a:p>
            <a:pPr marL="457200" indent="-457200" algn="l">
              <a:buFont typeface="+mj-lt"/>
              <a:buAutoNum type="arabicPeriod"/>
            </a:pPr>
            <a:endParaRPr lang="en-GB" sz="2400" dirty="0">
              <a:solidFill>
                <a:schemeClr val="tx1"/>
              </a:solidFill>
            </a:endParaRPr>
          </a:p>
          <a:p>
            <a:pPr algn="ctr"/>
            <a:r>
              <a:rPr lang="en-GB" sz="2400" b="1" dirty="0">
                <a:solidFill>
                  <a:schemeClr val="tx1"/>
                </a:solidFill>
              </a:rPr>
              <a:t>PMR CAN BE DIAGNOSED WITH NORMAL INFLAMMATORY MARKERS, IF THERE IS A CLASSICAL CLINICAL PICTURE AND RESPONSE TO STEROIDS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 (refer such patients for specialist assessment)</a:t>
            </a:r>
          </a:p>
        </p:txBody>
      </p:sp>
    </p:spTree>
    <p:extLst>
      <p:ext uri="{BB962C8B-B14F-4D97-AF65-F5344CB8AC3E}">
        <p14:creationId xmlns:p14="http://schemas.microsoft.com/office/powerpoint/2010/main" val="345098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641" y="320510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CORE EXCLUSION CRITERIA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1815669"/>
            <a:ext cx="8541911" cy="4448443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Active infection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Active cancer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Active GCA (giant cell arteritis)</a:t>
            </a:r>
          </a:p>
          <a:p>
            <a:pPr marL="457200" indent="-457200" algn="l">
              <a:buFont typeface="+mj-lt"/>
              <a:buAutoNum type="arabicPeriod"/>
            </a:pPr>
            <a:endParaRPr lang="en-GB" sz="2400" dirty="0">
              <a:solidFill>
                <a:schemeClr val="tx1"/>
              </a:solidFill>
            </a:endParaRPr>
          </a:p>
          <a:p>
            <a:pPr algn="l"/>
            <a:r>
              <a:rPr lang="en-GB" sz="2400" b="1" dirty="0">
                <a:solidFill>
                  <a:schemeClr val="tx1"/>
                </a:solidFill>
              </a:rPr>
              <a:t>Exclude other conditions (that reduce the probability of PMR):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Other inflammatory rheumatic diseases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Drug-induced myalgia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Chronic pain syndromes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Endocrine diseases (like Addison’s/thyroid disorders)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Neurological conditions e.g. Parkinson’s disease</a:t>
            </a:r>
          </a:p>
        </p:txBody>
      </p:sp>
    </p:spTree>
    <p:extLst>
      <p:ext uri="{BB962C8B-B14F-4D97-AF65-F5344CB8AC3E}">
        <p14:creationId xmlns:p14="http://schemas.microsoft.com/office/powerpoint/2010/main" val="1984733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641" y="320510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RULE OUT GCA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1815669"/>
            <a:ext cx="8541911" cy="4448443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Abrupt onset of headache (usually temporal) and temporal tenderness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Visual disturbance (including diplopia)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Jaw or tongue claudication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Prominence, beading or diminished pulse on examination of the temporal artery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Upper cranial nerve palsies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</a:rPr>
              <a:t>Limb claudication or other evidence of large vessel involvement</a:t>
            </a:r>
          </a:p>
          <a:p>
            <a:pPr marL="457200" indent="-457200" algn="l">
              <a:buFont typeface="+mj-lt"/>
              <a:buAutoNum type="arabicPeriod"/>
            </a:pPr>
            <a:endParaRPr lang="en-GB" sz="2400" dirty="0">
              <a:solidFill>
                <a:schemeClr val="tx1"/>
              </a:solidFill>
            </a:endParaRPr>
          </a:p>
          <a:p>
            <a:pPr algn="l"/>
            <a:r>
              <a:rPr lang="en-GB" sz="2400" b="1" dirty="0">
                <a:solidFill>
                  <a:srgbClr val="FF0000"/>
                </a:solidFill>
              </a:rPr>
              <a:t>IF SYMPTOMS OF GCA PRESENT – NEEDS URGENT INSTITUTION OF STEROIDS </a:t>
            </a:r>
            <a:r>
              <a:rPr lang="en-GB" sz="2400" dirty="0">
                <a:solidFill>
                  <a:schemeClr val="tx1"/>
                </a:solidFill>
              </a:rPr>
              <a:t>(to prevent sight loss)</a:t>
            </a:r>
          </a:p>
        </p:txBody>
      </p:sp>
    </p:spTree>
    <p:extLst>
      <p:ext uri="{BB962C8B-B14F-4D97-AF65-F5344CB8AC3E}">
        <p14:creationId xmlns:p14="http://schemas.microsoft.com/office/powerpoint/2010/main" val="39722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480766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RESPONSE TO STEROIDS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2126756"/>
            <a:ext cx="8023437" cy="393468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15mg PO prednisolone OD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A patient reported global improvement of </a:t>
            </a:r>
            <a:r>
              <a:rPr lang="en-GB" sz="2400" b="1" dirty="0">
                <a:solidFill>
                  <a:srgbClr val="FF0000"/>
                </a:solidFill>
              </a:rPr>
              <a:t>&gt;= 70% </a:t>
            </a:r>
            <a:r>
              <a:rPr lang="en-GB" sz="2400" dirty="0">
                <a:solidFill>
                  <a:schemeClr val="tx1"/>
                </a:solidFill>
              </a:rPr>
              <a:t>within a week of starting steroids is </a:t>
            </a:r>
            <a:r>
              <a:rPr lang="en-GB" sz="2400" b="1" dirty="0">
                <a:solidFill>
                  <a:schemeClr val="tx1"/>
                </a:solidFill>
              </a:rPr>
              <a:t>CONSISTENT</a:t>
            </a:r>
            <a:r>
              <a:rPr lang="en-GB" sz="2400" dirty="0">
                <a:solidFill>
                  <a:schemeClr val="tx1"/>
                </a:solidFill>
              </a:rPr>
              <a:t> with PMR (usually the patient starts to note a remarkable improvement in symptoms in 48-72 hours)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Normalization of inflammatory markers in </a:t>
            </a:r>
            <a:r>
              <a:rPr lang="en-GB" sz="2400" b="1" dirty="0">
                <a:solidFill>
                  <a:srgbClr val="FF0000"/>
                </a:solidFill>
              </a:rPr>
              <a:t>4 weeks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Atypical response to steroids should prompt a consideration of alternative pathology and specialist referral</a:t>
            </a: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752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480766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INVESTIGATIONS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1907634"/>
            <a:ext cx="8023437" cy="4635406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FBC, UE’s, LFT, Bone profile, Glucose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ESR, CRP, plasma viscosity (done in only some centres)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Protein electrophoresis (also consider urinary Bence Jones Proteins)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TFT’s, CK, Vitamin 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RF, anti-CCP antibody (ANA, ANCA may be considered)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Urine dipstick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CXR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May consider – testing for TB (if clinically indicated)</a:t>
            </a:r>
          </a:p>
        </p:txBody>
      </p:sp>
    </p:spTree>
    <p:extLst>
      <p:ext uri="{BB962C8B-B14F-4D97-AF65-F5344CB8AC3E}">
        <p14:creationId xmlns:p14="http://schemas.microsoft.com/office/powerpoint/2010/main" val="3903055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6BFA-AD04-4262-ADF5-539945AED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25" y="150824"/>
            <a:ext cx="8966113" cy="987125"/>
          </a:xfrm>
        </p:spPr>
        <p:txBody>
          <a:bodyPr/>
          <a:lstStyle/>
          <a:p>
            <a:pPr algn="ctr"/>
            <a:r>
              <a:rPr lang="en-GB" b="1" dirty="0"/>
              <a:t>STEROID TREATMENT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B6E52B-17F8-4D45-B227-D512C97CB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027" y="1467891"/>
            <a:ext cx="8023437" cy="515915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Tapering low dose PO steroids +- PPI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15mg PO OD x 3-4 weeks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12.5mg PO OD x 3-4 weeks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10mg PO OD x 4-6 weeks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Then reduction by 1mg every 4-8 weeks </a:t>
            </a:r>
            <a:r>
              <a:rPr lang="en-GB" sz="2400" b="1" u="sng" dirty="0">
                <a:solidFill>
                  <a:schemeClr val="tx1"/>
                </a:solidFill>
              </a:rPr>
              <a:t>OR</a:t>
            </a:r>
            <a:r>
              <a:rPr lang="en-GB" sz="2400" dirty="0">
                <a:solidFill>
                  <a:schemeClr val="tx1"/>
                </a:solidFill>
              </a:rPr>
              <a:t> alternate day reductions (e.g. 10/7.5mg alternate days etc.)</a:t>
            </a:r>
          </a:p>
          <a:p>
            <a:pPr algn="l"/>
            <a:r>
              <a:rPr lang="en-GB" sz="2400" b="1" u="sng" dirty="0">
                <a:solidFill>
                  <a:schemeClr val="tx1"/>
                </a:solidFill>
              </a:rPr>
              <a:t>OR</a:t>
            </a:r>
            <a:r>
              <a:rPr lang="en-GB" sz="2400" dirty="0">
                <a:solidFill>
                  <a:schemeClr val="tx1"/>
                </a:solidFill>
              </a:rPr>
              <a:t> I/m methylprednisolone (depomedrone) </a:t>
            </a:r>
            <a:r>
              <a:rPr lang="en-GB" sz="2400" b="1" dirty="0">
                <a:solidFill>
                  <a:srgbClr val="FF0000"/>
                </a:solidFill>
              </a:rPr>
              <a:t>[RARELY USED]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Used in milder cases; may reduce the risk for steroid related complications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120mg </a:t>
            </a:r>
            <a:r>
              <a:rPr lang="en-GB" sz="2400" dirty="0" err="1">
                <a:solidFill>
                  <a:schemeClr val="tx1"/>
                </a:solidFill>
              </a:rPr>
              <a:t>i</a:t>
            </a:r>
            <a:r>
              <a:rPr lang="en-GB" sz="2400" dirty="0">
                <a:solidFill>
                  <a:schemeClr val="tx1"/>
                </a:solidFill>
              </a:rPr>
              <a:t>/m every 3-4 weeks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</a:rPr>
              <a:t>Reduce by 20mg every 2-3 months</a:t>
            </a:r>
          </a:p>
          <a:p>
            <a:pPr algn="l"/>
            <a:r>
              <a:rPr lang="en-GB" sz="2400" b="1" dirty="0">
                <a:solidFill>
                  <a:srgbClr val="FF0000"/>
                </a:solidFill>
              </a:rPr>
              <a:t>NO IDEAL STEROID REGIMEN SUITABLE FOR ALL PATIENTS </a:t>
            </a:r>
            <a:r>
              <a:rPr lang="en-GB" sz="2400" dirty="0">
                <a:solidFill>
                  <a:schemeClr val="tx1"/>
                </a:solidFill>
              </a:rPr>
              <a:t>– tailor according to individual patient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Total duration of treatment = 1-2 years (if treatment is needed beyond 2 years – should prompt the consideration of an alternative diagnosis and referral for specialist evaluation.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059231"/>
      </p:ext>
    </p:extLst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CK theme" id="{75FFE468-3B7E-4C82-A462-E22C6E5790A0}" vid="{E73379FD-5B52-4EB3-A98B-74B0B41F02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QUACK theme</Template>
  <TotalTime>1568</TotalTime>
  <Words>1352</Words>
  <Application>Microsoft Office PowerPoint</Application>
  <PresentationFormat>Widescreen</PresentationFormat>
  <Paragraphs>167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Wingdings 3</vt:lpstr>
      <vt:lpstr>QUACK theme</vt:lpstr>
      <vt:lpstr>POLYMYALGIA RHEUMATICA (PMR)</vt:lpstr>
      <vt:lpstr>Disclaimer*</vt:lpstr>
      <vt:lpstr>OVERVIEW</vt:lpstr>
      <vt:lpstr>CORE INCLUSION CRITERIA</vt:lpstr>
      <vt:lpstr>CORE EXCLUSION CRITERIA</vt:lpstr>
      <vt:lpstr>RULE OUT GCA</vt:lpstr>
      <vt:lpstr>RESPONSE TO STEROIDS</vt:lpstr>
      <vt:lpstr>INVESTIGATIONS</vt:lpstr>
      <vt:lpstr>STEROID TREATMENT </vt:lpstr>
      <vt:lpstr>STEROID SIDE EFFECTS </vt:lpstr>
      <vt:lpstr>BONE PROTECTION</vt:lpstr>
      <vt:lpstr>INDICATION FOR SPECIALIST REFERRAL</vt:lpstr>
      <vt:lpstr>INDICATION FOR SPECIALIST REFERRAL</vt:lpstr>
      <vt:lpstr>INFL. PROXIMAL PAIN AND STIFFNESS</vt:lpstr>
      <vt:lpstr>FOLLOW UP/MONITORING</vt:lpstr>
      <vt:lpstr>DURATION OF TREATMENT</vt:lpstr>
      <vt:lpstr>RELAPSES</vt:lpstr>
      <vt:lpstr>FURTHER READING</vt:lpstr>
      <vt:lpstr>PowerPoint Presentation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POLYMYALGIA RHEUMATICA (PMR)</dc:title>
  <dc:creator>Sahil Jain</dc:creator>
  <cp:lastModifiedBy>INGRAM, Gareth (NHS GREATER GLASGOW &amp; CLYDE)</cp:lastModifiedBy>
  <cp:revision>36</cp:revision>
  <dcterms:created xsi:type="dcterms:W3CDTF">2018-09-24T17:33:41Z</dcterms:created>
  <dcterms:modified xsi:type="dcterms:W3CDTF">2020-11-13T17:16:18Z</dcterms:modified>
</cp:coreProperties>
</file>