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1"/>
  </p:sldMasterIdLst>
  <p:notesMasterIdLst>
    <p:notesMasterId r:id="rId57"/>
  </p:notesMasterIdLst>
  <p:sldIdLst>
    <p:sldId id="372" r:id="rId2"/>
    <p:sldId id="257" r:id="rId3"/>
    <p:sldId id="373" r:id="rId4"/>
    <p:sldId id="374" r:id="rId5"/>
    <p:sldId id="375" r:id="rId6"/>
    <p:sldId id="377" r:id="rId7"/>
    <p:sldId id="378" r:id="rId8"/>
    <p:sldId id="379" r:id="rId9"/>
    <p:sldId id="380" r:id="rId10"/>
    <p:sldId id="381"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442" r:id="rId25"/>
    <p:sldId id="441" r:id="rId26"/>
    <p:sldId id="443" r:id="rId27"/>
    <p:sldId id="397" r:id="rId28"/>
    <p:sldId id="398" r:id="rId29"/>
    <p:sldId id="399" r:id="rId30"/>
    <p:sldId id="400" r:id="rId31"/>
    <p:sldId id="401" r:id="rId32"/>
    <p:sldId id="402" r:id="rId33"/>
    <p:sldId id="403" r:id="rId34"/>
    <p:sldId id="404" r:id="rId35"/>
    <p:sldId id="405" r:id="rId36"/>
    <p:sldId id="406" r:id="rId37"/>
    <p:sldId id="410" r:id="rId38"/>
    <p:sldId id="411" r:id="rId39"/>
    <p:sldId id="412" r:id="rId40"/>
    <p:sldId id="413" r:id="rId41"/>
    <p:sldId id="414" r:id="rId42"/>
    <p:sldId id="415" r:id="rId43"/>
    <p:sldId id="416" r:id="rId44"/>
    <p:sldId id="417" r:id="rId45"/>
    <p:sldId id="418" r:id="rId46"/>
    <p:sldId id="419" r:id="rId47"/>
    <p:sldId id="420" r:id="rId48"/>
    <p:sldId id="421" r:id="rId49"/>
    <p:sldId id="423" r:id="rId50"/>
    <p:sldId id="424" r:id="rId51"/>
    <p:sldId id="425" r:id="rId52"/>
    <p:sldId id="426" r:id="rId53"/>
    <p:sldId id="422" r:id="rId54"/>
    <p:sldId id="288" r:id="rId55"/>
    <p:sldId id="258"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rory, Gemma" initials="MG" lastIdx="1" clrIdx="0">
    <p:extLst>
      <p:ext uri="{19B8F6BF-5375-455C-9EA6-DF929625EA0E}">
        <p15:presenceInfo xmlns:p15="http://schemas.microsoft.com/office/powerpoint/2012/main" userId="S-1-5-21-29464411-1087775371-405608819-416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9" d="100"/>
          <a:sy n="109" d="100"/>
        </p:scale>
        <p:origin x="1413" y="5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1D19D-19ED-4750-B1CD-FA6989F5EB90}" type="datetimeFigureOut">
              <a:rPr lang="en-GB" smtClean="0"/>
              <a:t>01/09/2020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85F12-60E9-4BB4-9695-7F63156D552A}" type="slidenum">
              <a:rPr lang="en-GB" smtClean="0"/>
              <a:t>‹#›</a:t>
            </a:fld>
            <a:endParaRPr lang="en-GB"/>
          </a:p>
        </p:txBody>
      </p:sp>
    </p:spTree>
    <p:extLst>
      <p:ext uri="{BB962C8B-B14F-4D97-AF65-F5344CB8AC3E}">
        <p14:creationId xmlns:p14="http://schemas.microsoft.com/office/powerpoint/2010/main" val="74341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D4DDBB-BF86-49C5-98C2-F1CE45D0362A}" type="slidenum">
              <a:rPr lang="en-US" altLang="en-US" smtClean="0"/>
              <a:pPr>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669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1B2C46-229F-46D1-8C09-9B3155474251}" type="slidenum">
              <a:rPr lang="en-US" altLang="en-US" smtClean="0"/>
              <a:pPr>
                <a:spcBef>
                  <a:spcPct val="0"/>
                </a:spcBef>
              </a:pPr>
              <a:t>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018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Cellular hypoxia </a:t>
            </a:r>
            <a:r>
              <a:rPr lang="en-GB" altLang="en-US">
                <a:latin typeface="Arial" panose="020B0604020202020204" pitchFamily="34" charset="0"/>
                <a:sym typeface="Wingdings" panose="05000000000000000000" pitchFamily="2" charset="2"/>
              </a:rPr>
              <a:t> cell membrane ion pump dysfunction, intracellular oedema, leakage of intracellular contents into extraceullar space, inadequate regulation of intraceullular pH  acidosis &amp; endothelial dysfunction  further inflammatory and anti-inflammatory cascade; compounded by further reduction in tissue perfusion from complex humoral and microcirculatory processes that impair regional blood flow</a:t>
            </a:r>
            <a:endParaRPr lang="en-GB"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1F3D56-21B9-4928-8940-1712CD8B771A}" type="slidenum">
              <a:rPr lang="en-US" altLang="en-US" smtClean="0"/>
              <a:pPr/>
              <a:t>5</a:t>
            </a:fld>
            <a:endParaRPr lang="en-US" altLang="en-US"/>
          </a:p>
        </p:txBody>
      </p:sp>
    </p:spTree>
    <p:extLst>
      <p:ext uri="{BB962C8B-B14F-4D97-AF65-F5344CB8AC3E}">
        <p14:creationId xmlns:p14="http://schemas.microsoft.com/office/powerpoint/2010/main" val="100412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Common to most forms of shock is diminished cardiac output (CO) and/or systemic vascular resistance (SVR). </a:t>
            </a:r>
          </a:p>
          <a:p>
            <a:r>
              <a:rPr lang="en-GB" altLang="en-US">
                <a:latin typeface="Arial" panose="020B0604020202020204" pitchFamily="34" charset="0"/>
              </a:rPr>
              <a:t>Some forms of shock have normal CO and SVR. As an example, patients with profound mitochondrial dysfunction (eg, inheritable mitochondrial disease, carbon monoxide, and cyanide poisoning) are shock states that occur despite normal CO, SVR, and tissue perfusion because they are due to inadequate oxygen utilization. </a:t>
            </a:r>
          </a:p>
          <a:p>
            <a:endParaRPr lang="en-GB" altLang="en-US">
              <a:latin typeface="Arial" panose="020B0604020202020204" pitchFamily="34" charset="0"/>
            </a:endParaRPr>
          </a:p>
          <a:p>
            <a:r>
              <a:rPr lang="en-GB" altLang="en-US">
                <a:latin typeface="Arial" panose="020B0604020202020204" pitchFamily="34" charset="0"/>
              </a:rPr>
              <a:t>In general, severe hypovolemia, cardiogenic shock, and late-stage obstructive shock are characterized by a low CO and compensatory increase in the SVR to maintain perfusion to vital organs, whereas distributive shock is classically associated with reduced SVR and compensatory increase in the CO. </a:t>
            </a:r>
          </a:p>
          <a:p>
            <a:endParaRPr lang="en-GB" altLang="en-US">
              <a:latin typeface="Arial" panose="020B0604020202020204" pitchFamily="34" charset="0"/>
            </a:endParaRPr>
          </a:p>
          <a:p>
            <a:r>
              <a:rPr lang="en-GB" altLang="en-US">
                <a:latin typeface="Arial" panose="020B0604020202020204" pitchFamily="34" charset="0"/>
              </a:rPr>
              <a:t>Occasionally, the SVR is low relative to a high CO (eg, thyrotoxicosis), which can result in poor tissue perfusion. However, the CO may be normal in the early phases of hypovolemic and obstructive shock. Similarly, in some cases of severe distributive shock (eg, sepsis and neurogenic shock) or combined shock, both CO and SVR may be reduced</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6F3C20-8516-43C9-AFAA-536493E69BD7}" type="slidenum">
              <a:rPr lang="en-US" altLang="en-US" smtClean="0"/>
              <a:pPr/>
              <a:t>6</a:t>
            </a:fld>
            <a:endParaRPr lang="en-US" altLang="en-US"/>
          </a:p>
        </p:txBody>
      </p:sp>
    </p:spTree>
    <p:extLst>
      <p:ext uri="{BB962C8B-B14F-4D97-AF65-F5344CB8AC3E}">
        <p14:creationId xmlns:p14="http://schemas.microsoft.com/office/powerpoint/2010/main" val="286549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Cardiac output and systemic vascular resistance </a:t>
            </a:r>
          </a:p>
          <a:p>
            <a:r>
              <a:rPr lang="en-GB" altLang="en-US">
                <a:latin typeface="Arial" panose="020B0604020202020204" pitchFamily="34" charset="0"/>
              </a:rPr>
              <a:t>Cardiac output – heart rate and stroke volume </a:t>
            </a:r>
          </a:p>
          <a:p>
            <a:r>
              <a:rPr lang="en-GB" altLang="en-US">
                <a:latin typeface="Arial" panose="020B0604020202020204" pitchFamily="34" charset="0"/>
              </a:rPr>
              <a:t>Systemic vascular resistance – vessel diameter &amp; length, blood viscosity </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1677AC-3690-48F8-BBAC-9FB31AF347E5}" type="slidenum">
              <a:rPr lang="en-US" altLang="en-US" smtClean="0"/>
              <a:pPr/>
              <a:t>7</a:t>
            </a:fld>
            <a:endParaRPr lang="en-US" altLang="en-US"/>
          </a:p>
        </p:txBody>
      </p:sp>
    </p:spTree>
    <p:extLst>
      <p:ext uri="{BB962C8B-B14F-4D97-AF65-F5344CB8AC3E}">
        <p14:creationId xmlns:p14="http://schemas.microsoft.com/office/powerpoint/2010/main" val="229899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Early stages of shock more amenable to therapy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0BEA5D-8CF9-40E3-936F-C7777FB737FC}" type="slidenum">
              <a:rPr lang="en-US" altLang="en-US" smtClean="0"/>
              <a:pPr/>
              <a:t>10</a:t>
            </a:fld>
            <a:endParaRPr lang="en-US" altLang="en-US"/>
          </a:p>
        </p:txBody>
      </p:sp>
    </p:spTree>
    <p:extLst>
      <p:ext uri="{BB962C8B-B14F-4D97-AF65-F5344CB8AC3E}">
        <p14:creationId xmlns:p14="http://schemas.microsoft.com/office/powerpoint/2010/main" val="429355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71351-7508-49A0-B4BB-095CAC84B7D7}" type="slidenum">
              <a:rPr lang="en-US" altLang="en-US" smtClean="0"/>
              <a:pPr>
                <a:spcBef>
                  <a:spcPct val="0"/>
                </a:spcBef>
              </a:pPr>
              <a:t>16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Some also include hyperglycaemia in the absence of DM and altered cognition</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Noninfectious causes – burns, pancreatitis, hypoperfusion caused by trauma, blunt trauma/crush injury fat/air/amniotic embolism, ROSC, MI.</a:t>
            </a:r>
          </a:p>
        </p:txBody>
      </p:sp>
    </p:spTree>
    <p:extLst>
      <p:ext uri="{BB962C8B-B14F-4D97-AF65-F5344CB8AC3E}">
        <p14:creationId xmlns:p14="http://schemas.microsoft.com/office/powerpoint/2010/main" val="231444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9297EC-AA77-4EFD-8BA9-7D899E1E4B08}" type="slidenum">
              <a:rPr lang="en-US" altLang="en-US" smtClean="0"/>
              <a:pPr/>
              <a:t>46</a:t>
            </a:fld>
            <a:endParaRPr lang="en-US" altLang="en-US"/>
          </a:p>
        </p:txBody>
      </p:sp>
    </p:spTree>
    <p:extLst>
      <p:ext uri="{BB962C8B-B14F-4D97-AF65-F5344CB8AC3E}">
        <p14:creationId xmlns:p14="http://schemas.microsoft.com/office/powerpoint/2010/main" val="241472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Venous system increases resistance to increase circulating blood volume and decrease venous capacitance, this is why the diastolic pressure increases relative to systolic.</a:t>
            </a:r>
          </a:p>
          <a:p>
            <a:r>
              <a:rPr lang="en-GB" altLang="en-US">
                <a:latin typeface="Arial" panose="020B0604020202020204" pitchFamily="34" charset="0"/>
              </a:rPr>
              <a:t>Permissive hypotension</a:t>
            </a:r>
          </a:p>
          <a:p>
            <a:endParaRPr lang="en-GB" altLang="en-US">
              <a:latin typeface="Arial" panose="020B0604020202020204" pitchFamily="34" charset="0"/>
            </a:endParaRPr>
          </a:p>
          <a:p>
            <a:r>
              <a:rPr lang="en-GB" altLang="en-US">
                <a:latin typeface="Arial" panose="020B0604020202020204" pitchFamily="34" charset="0"/>
              </a:rPr>
              <a:t>Class 2 – HR increases to increase CO, blood diverted from extremeties and intestinal circulation</a:t>
            </a:r>
          </a:p>
          <a:p>
            <a:endParaRPr lang="en-GB" altLang="en-US">
              <a:latin typeface="Arial" panose="020B0604020202020204" pitchFamily="34" charset="0"/>
            </a:endParaRPr>
          </a:p>
          <a:p>
            <a:r>
              <a:rPr lang="en-GB" altLang="en-US">
                <a:latin typeface="Arial" panose="020B0604020202020204" pitchFamily="34" charset="0"/>
              </a:rPr>
              <a:t>Class 3 – 30-40% change in volume, BP no longer maintained</a:t>
            </a:r>
          </a:p>
          <a:p>
            <a:r>
              <a:rPr lang="en-GB" altLang="en-US">
                <a:latin typeface="Arial" panose="020B0604020202020204" pitchFamily="34" charset="0"/>
              </a:rPr>
              <a:t>Class 4 – moribound</a:t>
            </a:r>
          </a:p>
          <a:p>
            <a:endParaRPr lang="en-GB" altLang="en-US">
              <a:latin typeface="Arial" panose="020B0604020202020204" pitchFamily="34" charset="0"/>
            </a:endParaRPr>
          </a:p>
          <a:p>
            <a:r>
              <a:rPr lang="en-GB" altLang="en-US">
                <a:latin typeface="Arial" panose="020B0604020202020204" pitchFamily="34" charset="0"/>
              </a:rPr>
              <a:t>Children and pregnant patients guard physiology until point of collapse, tachycardia more prominent.</a:t>
            </a:r>
          </a:p>
          <a:p>
            <a:r>
              <a:rPr lang="en-GB" altLang="en-US">
                <a:latin typeface="Arial" panose="020B0604020202020204" pitchFamily="34" charset="0"/>
              </a:rPr>
              <a:t>Elderly may not mount tachycardic response due to medications, PPM; elderly have baseline hypertension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13DD8E-4F16-49A3-AC03-4262808CB2CA}" type="slidenum">
              <a:rPr lang="en-US" altLang="en-US" smtClean="0"/>
              <a:pPr/>
              <a:t>47</a:t>
            </a:fld>
            <a:endParaRPr lang="en-US" altLang="en-US"/>
          </a:p>
        </p:txBody>
      </p:sp>
    </p:spTree>
    <p:extLst>
      <p:ext uri="{BB962C8B-B14F-4D97-AF65-F5344CB8AC3E}">
        <p14:creationId xmlns:p14="http://schemas.microsoft.com/office/powerpoint/2010/main" val="427313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a:defRPr/>
            </a:pPr>
            <a:fld id="{F69DCC03-B838-4157-9B1B-C5588CA272B8}" type="slidenum">
              <a:rPr lang="en-US" altLang="en-US"/>
              <a:pPr>
                <a:defRPr/>
              </a:pPr>
              <a:t>‹#›</a:t>
            </a:fld>
            <a:endParaRPr lang="en-US" altLang="en-US"/>
          </a:p>
        </p:txBody>
      </p:sp>
    </p:spTree>
    <p:extLst>
      <p:ext uri="{BB962C8B-B14F-4D97-AF65-F5344CB8AC3E}">
        <p14:creationId xmlns:p14="http://schemas.microsoft.com/office/powerpoint/2010/main" val="5979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a:defRPr/>
            </a:pPr>
            <a:fld id="{6CA42605-438C-4505-95EF-FF846D0A36A2}" type="slidenum">
              <a:rPr lang="en-US" altLang="en-US"/>
              <a:pPr>
                <a:defRPr/>
              </a:pPr>
              <a:t>‹#›</a:t>
            </a:fld>
            <a:endParaRPr lang="en-US" altLang="en-US"/>
          </a:p>
        </p:txBody>
      </p:sp>
    </p:spTree>
    <p:extLst>
      <p:ext uri="{BB962C8B-B14F-4D97-AF65-F5344CB8AC3E}">
        <p14:creationId xmlns:p14="http://schemas.microsoft.com/office/powerpoint/2010/main" val="264322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a:defRPr/>
            </a:pPr>
            <a:fld id="{C4879922-3A3C-423C-9016-2F3A3B7D8FCA}" type="slidenum">
              <a:rPr lang="en-US" altLang="en-US"/>
              <a:pPr>
                <a:defRPr/>
              </a:pPr>
              <a:t>‹#›</a:t>
            </a:fld>
            <a:endParaRPr lang="en-US" altLang="en-US"/>
          </a:p>
        </p:txBody>
      </p:sp>
    </p:spTree>
    <p:extLst>
      <p:ext uri="{BB962C8B-B14F-4D97-AF65-F5344CB8AC3E}">
        <p14:creationId xmlns:p14="http://schemas.microsoft.com/office/powerpoint/2010/main" val="13017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a:defRPr/>
            </a:pPr>
            <a:fld id="{394BCA0A-2909-4C6A-AC28-3D3D80DE286F}" type="slidenum">
              <a:rPr lang="en-US" altLang="en-US"/>
              <a:pPr>
                <a:defRPr/>
              </a:pPr>
              <a:t>‹#›</a:t>
            </a:fld>
            <a:endParaRPr lang="en-US" altLang="en-US"/>
          </a:p>
        </p:txBody>
      </p:sp>
    </p:spTree>
    <p:extLst>
      <p:ext uri="{BB962C8B-B14F-4D97-AF65-F5344CB8AC3E}">
        <p14:creationId xmlns:p14="http://schemas.microsoft.com/office/powerpoint/2010/main" val="17891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a:defRPr/>
            </a:pPr>
            <a:fld id="{12CFF44B-4230-41EB-B998-B4378FEA6B10}" type="slidenum">
              <a:rPr lang="en-US" altLang="en-US"/>
              <a:pPr>
                <a:defRPr/>
              </a:pPr>
              <a:t>‹#›</a:t>
            </a:fld>
            <a:endParaRPr lang="en-US" altLang="en-US"/>
          </a:p>
        </p:txBody>
      </p:sp>
    </p:spTree>
    <p:extLst>
      <p:ext uri="{BB962C8B-B14F-4D97-AF65-F5344CB8AC3E}">
        <p14:creationId xmlns:p14="http://schemas.microsoft.com/office/powerpoint/2010/main" val="20321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a:defRPr/>
            </a:pPr>
            <a:fld id="{B26F1329-5DB7-4FCE-933B-A62D06F27402}" type="slidenum">
              <a:rPr lang="en-US" altLang="en-US"/>
              <a:pPr>
                <a:defRPr/>
              </a:pPr>
              <a:t>‹#›</a:t>
            </a:fld>
            <a:endParaRPr lang="en-US" altLang="en-US"/>
          </a:p>
        </p:txBody>
      </p:sp>
    </p:spTree>
    <p:extLst>
      <p:ext uri="{BB962C8B-B14F-4D97-AF65-F5344CB8AC3E}">
        <p14:creationId xmlns:p14="http://schemas.microsoft.com/office/powerpoint/2010/main" val="223572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a:defRPr/>
            </a:pPr>
            <a:fld id="{7B8A8C04-C79D-4A57-98FB-D0C153A4A3A8}" type="slidenum">
              <a:rPr lang="en-US" altLang="en-US"/>
              <a:pPr>
                <a:defRPr/>
              </a:pPr>
              <a:t>‹#›</a:t>
            </a:fld>
            <a:endParaRPr lang="en-US" altLang="en-US"/>
          </a:p>
        </p:txBody>
      </p:sp>
    </p:spTree>
    <p:extLst>
      <p:ext uri="{BB962C8B-B14F-4D97-AF65-F5344CB8AC3E}">
        <p14:creationId xmlns:p14="http://schemas.microsoft.com/office/powerpoint/2010/main" val="115378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a:defRPr/>
            </a:pPr>
            <a:fld id="{C06B87F6-1126-4051-B1DA-3FF903DE2791}" type="slidenum">
              <a:rPr lang="en-US" altLang="en-US"/>
              <a:pPr>
                <a:defRPr/>
              </a:pPr>
              <a:t>‹#›</a:t>
            </a:fld>
            <a:endParaRPr lang="en-US" altLang="en-US"/>
          </a:p>
        </p:txBody>
      </p:sp>
    </p:spTree>
    <p:extLst>
      <p:ext uri="{BB962C8B-B14F-4D97-AF65-F5344CB8AC3E}">
        <p14:creationId xmlns:p14="http://schemas.microsoft.com/office/powerpoint/2010/main" val="48686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a:defRPr/>
            </a:pPr>
            <a:fld id="{571F80EB-4253-4BBD-AE4E-C4BE8CE2AEB5}" type="slidenum">
              <a:rPr lang="en-US" altLang="en-US"/>
              <a:pPr>
                <a:defRPr/>
              </a:pPr>
              <a:t>‹#›</a:t>
            </a:fld>
            <a:endParaRPr lang="en-US" altLang="en-US"/>
          </a:p>
        </p:txBody>
      </p:sp>
    </p:spTree>
    <p:extLst>
      <p:ext uri="{BB962C8B-B14F-4D97-AF65-F5344CB8AC3E}">
        <p14:creationId xmlns:p14="http://schemas.microsoft.com/office/powerpoint/2010/main" val="35312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a:defRPr/>
            </a:pPr>
            <a:fld id="{2B771F79-E21A-4831-880C-F964DB851CE7}" type="slidenum">
              <a:rPr lang="en-US" altLang="en-US"/>
              <a:pPr>
                <a:defRPr/>
              </a:pPr>
              <a:t>‹#›</a:t>
            </a:fld>
            <a:endParaRPr lang="en-US" altLang="en-US"/>
          </a:p>
        </p:txBody>
      </p:sp>
    </p:spTree>
    <p:extLst>
      <p:ext uri="{BB962C8B-B14F-4D97-AF65-F5344CB8AC3E}">
        <p14:creationId xmlns:p14="http://schemas.microsoft.com/office/powerpoint/2010/main" val="182577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a:defRPr/>
            </a:pPr>
            <a:fld id="{1AA3EAD4-A427-4BB8-A592-0CB4EE4447C2}" type="slidenum">
              <a:rPr lang="en-US" altLang="en-US"/>
              <a:pPr>
                <a:defRPr/>
              </a:pPr>
              <a:t>‹#›</a:t>
            </a:fld>
            <a:endParaRPr lang="en-US" altLang="en-US"/>
          </a:p>
        </p:txBody>
      </p:sp>
    </p:spTree>
    <p:extLst>
      <p:ext uri="{BB962C8B-B14F-4D97-AF65-F5344CB8AC3E}">
        <p14:creationId xmlns:p14="http://schemas.microsoft.com/office/powerpoint/2010/main" val="15130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3B74D3CC-67DC-46E4-894B-DB7C923659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gg-uhb.quackmeded@nhs.net" TargetMode="External"/><Relationship Id="rId2" Type="http://schemas.openxmlformats.org/officeDocument/2006/relationships/hyperlink" Target="http://www.quackmeded.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3075" name="Rectangle 2"/>
          <p:cNvSpPr>
            <a:spLocks noGrp="1" noChangeArrowheads="1"/>
          </p:cNvSpPr>
          <p:nvPr>
            <p:ph type="ctrTitle"/>
          </p:nvPr>
        </p:nvSpPr>
        <p:spPr>
          <a:xfrm>
            <a:off x="628650" y="3543300"/>
            <a:ext cx="7772400" cy="1470025"/>
          </a:xfrm>
        </p:spPr>
        <p:txBody>
          <a:bodyPr/>
          <a:lstStyle/>
          <a:p>
            <a:pPr eaLnBrk="1" hangingPunct="1"/>
            <a:r>
              <a:rPr lang="en-US" altLang="en-US" dirty="0"/>
              <a:t>Shock</a:t>
            </a:r>
          </a:p>
        </p:txBody>
      </p:sp>
      <p:sp>
        <p:nvSpPr>
          <p:cNvPr id="3076" name="Rectangle 4"/>
          <p:cNvSpPr>
            <a:spLocks noGrp="1" noChangeArrowheads="1"/>
          </p:cNvSpPr>
          <p:nvPr>
            <p:ph type="subTitle" idx="1"/>
          </p:nvPr>
        </p:nvSpPr>
        <p:spPr>
          <a:xfrm>
            <a:off x="1371600" y="5013325"/>
            <a:ext cx="6400800" cy="1752600"/>
          </a:xfrm>
        </p:spPr>
        <p:txBody>
          <a:bodyPr/>
          <a:lstStyle/>
          <a:p>
            <a:pPr eaLnBrk="1" hangingPunct="1"/>
            <a:r>
              <a:rPr lang="en-US" altLang="en-US" dirty="0" err="1"/>
              <a:t>Dr</a:t>
            </a:r>
            <a:r>
              <a:rPr lang="en-US" altLang="en-US" dirty="0"/>
              <a:t> Kirsty Crowe &amp; </a:t>
            </a:r>
            <a:r>
              <a:rPr lang="en-US" altLang="en-US" dirty="0" err="1"/>
              <a:t>Dr</a:t>
            </a:r>
            <a:r>
              <a:rPr lang="en-US" altLang="en-US" dirty="0"/>
              <a:t> Nick Holt</a:t>
            </a:r>
          </a:p>
          <a:p>
            <a:pPr eaLnBrk="1" hangingPunct="1"/>
            <a:r>
              <a:rPr lang="en-US" altLang="en-US" dirty="0"/>
              <a:t>Clinical Teaching Fellows</a:t>
            </a:r>
          </a:p>
          <a:p>
            <a:pPr eaLnBrk="1" hangingPunct="1"/>
            <a:r>
              <a:rPr lang="en-US" altLang="en-US" dirty="0"/>
              <a:t>NHS </a:t>
            </a:r>
            <a:r>
              <a:rPr lang="en-US" altLang="en-US" dirty="0" err="1"/>
              <a:t>Lanarkshire</a:t>
            </a:r>
            <a:endParaRPr lang="en-US" altLang="en-US" dirty="0"/>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647700"/>
            <a:ext cx="5715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2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27364" y="430212"/>
            <a:ext cx="7993062" cy="935038"/>
          </a:xfrm>
        </p:spPr>
        <p:txBody>
          <a:bodyPr/>
          <a:lstStyle/>
          <a:p>
            <a:r>
              <a:rPr lang="en-GB" altLang="en-US" dirty="0"/>
              <a:t>Stages of Shock</a:t>
            </a:r>
          </a:p>
        </p:txBody>
      </p:sp>
      <p:sp>
        <p:nvSpPr>
          <p:cNvPr id="17411" name="Content Placeholder 2"/>
          <p:cNvSpPr>
            <a:spLocks noGrp="1"/>
          </p:cNvSpPr>
          <p:nvPr>
            <p:ph idx="1"/>
          </p:nvPr>
        </p:nvSpPr>
        <p:spPr>
          <a:xfrm>
            <a:off x="727364" y="1597819"/>
            <a:ext cx="7678881" cy="4525962"/>
          </a:xfrm>
        </p:spPr>
        <p:txBody>
          <a:bodyPr/>
          <a:lstStyle/>
          <a:p>
            <a:r>
              <a:rPr lang="en-GB" altLang="en-US" dirty="0"/>
              <a:t>Inciting event</a:t>
            </a:r>
          </a:p>
          <a:p>
            <a:r>
              <a:rPr lang="en-GB" altLang="en-US" dirty="0"/>
              <a:t>Pre-shock – compensated shock</a:t>
            </a:r>
          </a:p>
          <a:p>
            <a:r>
              <a:rPr lang="en-GB" altLang="en-US" dirty="0"/>
              <a:t>Shock – compensatory mechanisms overwhelmed, symptoms of organ dysfunction</a:t>
            </a:r>
          </a:p>
          <a:p>
            <a:pPr lvl="1"/>
            <a:r>
              <a:rPr lang="en-GB" altLang="en-US" dirty="0"/>
              <a:t>Symptomatic </a:t>
            </a:r>
            <a:r>
              <a:rPr lang="en-GB" altLang="en-US" dirty="0" err="1"/>
              <a:t>tachy</a:t>
            </a:r>
            <a:r>
              <a:rPr lang="en-GB" altLang="en-US" dirty="0"/>
              <a:t>, SOB, diaphoresis, metabolic acidosis, hypotension, oliguria, cool &amp; clammy skin, restlessness</a:t>
            </a:r>
          </a:p>
          <a:p>
            <a:r>
              <a:rPr lang="en-GB" altLang="en-US" dirty="0"/>
              <a:t>End-organ dysfunction</a:t>
            </a:r>
          </a:p>
          <a:p>
            <a:pPr lvl="1"/>
            <a:r>
              <a:rPr lang="en-GB" altLang="en-US" dirty="0"/>
              <a:t>Anuria, acute renal failure, </a:t>
            </a:r>
            <a:r>
              <a:rPr lang="en-GB" altLang="en-US" dirty="0" err="1"/>
              <a:t>acidaemia</a:t>
            </a:r>
            <a:r>
              <a:rPr lang="en-GB" altLang="en-US" dirty="0"/>
              <a:t> further depresses CO, worsening lactate, coma</a:t>
            </a:r>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4989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a:t>Classification of Shock</a:t>
            </a:r>
          </a:p>
        </p:txBody>
      </p:sp>
      <p:sp>
        <p:nvSpPr>
          <p:cNvPr id="21507" name="Content Placeholder 2"/>
          <p:cNvSpPr>
            <a:spLocks noGrp="1"/>
          </p:cNvSpPr>
          <p:nvPr>
            <p:ph idx="1"/>
          </p:nvPr>
        </p:nvSpPr>
        <p:spPr/>
        <p:txBody>
          <a:bodyPr/>
          <a:lstStyle/>
          <a:p>
            <a:r>
              <a:rPr lang="en-GB" altLang="en-US"/>
              <a:t>Distributive</a:t>
            </a:r>
          </a:p>
          <a:p>
            <a:r>
              <a:rPr lang="en-GB" altLang="en-US"/>
              <a:t>Cardiogenic</a:t>
            </a:r>
          </a:p>
          <a:p>
            <a:r>
              <a:rPr lang="en-GB" altLang="en-US"/>
              <a:t>Hypovolaemic</a:t>
            </a:r>
          </a:p>
          <a:p>
            <a:r>
              <a:rPr lang="en-GB" altLang="en-US"/>
              <a:t>Obstructive</a:t>
            </a:r>
          </a:p>
          <a:p>
            <a:r>
              <a:rPr lang="en-GB" altLang="en-US"/>
              <a:t>Combined</a:t>
            </a:r>
          </a:p>
          <a:p>
            <a:r>
              <a:rPr lang="en-GB" altLang="en-US"/>
              <a:t>Undifferentiated </a:t>
            </a:r>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24282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a:t>Vasodilatory (Distributive) Shock</a:t>
            </a:r>
          </a:p>
        </p:txBody>
      </p:sp>
      <p:sp>
        <p:nvSpPr>
          <p:cNvPr id="225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 name="Rectangle 3"/>
          <p:cNvSpPr txBox="1">
            <a:spLocks noChangeArrowheads="1"/>
          </p:cNvSpPr>
          <p:nvPr/>
        </p:nvSpPr>
        <p:spPr bwMode="auto">
          <a:xfrm>
            <a:off x="1179513" y="4005263"/>
            <a:ext cx="3322637" cy="1935162"/>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GB" sz="2400" kern="0">
                <a:solidFill>
                  <a:srgbClr val="014785"/>
                </a:solidFill>
                <a:latin typeface="+mn-lt"/>
              </a:rPr>
              <a:t>CLINICALLY</a:t>
            </a:r>
          </a:p>
          <a:p>
            <a:pPr marL="742950" lvl="1" indent="-285750" eaLnBrk="1" hangingPunct="1">
              <a:spcBef>
                <a:spcPct val="20000"/>
              </a:spcBef>
              <a:buFontTx/>
              <a:buChar char="–"/>
              <a:defRPr/>
            </a:pPr>
            <a:r>
              <a:rPr lang="en-GB" sz="2000" kern="0">
                <a:solidFill>
                  <a:srgbClr val="476AA0"/>
                </a:solidFill>
                <a:latin typeface="+mn-lt"/>
              </a:rPr>
              <a:t>Warm, dry peripheries</a:t>
            </a:r>
          </a:p>
          <a:p>
            <a:pPr marL="742950" lvl="1" indent="-285750" eaLnBrk="1" hangingPunct="1">
              <a:spcBef>
                <a:spcPct val="20000"/>
              </a:spcBef>
              <a:buFontTx/>
              <a:buChar char="–"/>
              <a:defRPr/>
            </a:pPr>
            <a:r>
              <a:rPr lang="en-GB" sz="2000" kern="0">
                <a:solidFill>
                  <a:srgbClr val="476AA0"/>
                </a:solidFill>
                <a:latin typeface="+mn-lt"/>
              </a:rPr>
              <a:t>Tachycardia</a:t>
            </a:r>
          </a:p>
          <a:p>
            <a:pPr marL="742950" lvl="1" indent="-285750" eaLnBrk="1" hangingPunct="1">
              <a:spcBef>
                <a:spcPct val="20000"/>
              </a:spcBef>
              <a:buFontTx/>
              <a:buChar char="–"/>
              <a:defRPr/>
            </a:pPr>
            <a:r>
              <a:rPr lang="en-GB" sz="2000" kern="0">
                <a:solidFill>
                  <a:srgbClr val="476AA0"/>
                </a:solidFill>
                <a:latin typeface="+mn-lt"/>
              </a:rPr>
              <a:t>Bounding pulse</a:t>
            </a:r>
            <a:endParaRPr lang="en-US" sz="2000" kern="0" dirty="0">
              <a:solidFill>
                <a:srgbClr val="476AA0"/>
              </a:solidFill>
              <a:latin typeface="+mn-lt"/>
            </a:endParaRPr>
          </a:p>
        </p:txBody>
      </p:sp>
      <p:sp>
        <p:nvSpPr>
          <p:cNvPr id="6" name="Rectangle 4"/>
          <p:cNvSpPr txBox="1">
            <a:spLocks noChangeArrowheads="1"/>
          </p:cNvSpPr>
          <p:nvPr/>
        </p:nvSpPr>
        <p:spPr>
          <a:xfrm>
            <a:off x="5037138" y="1778000"/>
            <a:ext cx="3859212" cy="4454525"/>
          </a:xfrm>
          <a:prstGeom prst="rect">
            <a:avLst/>
          </a:prstGeom>
        </p:spPr>
        <p:txBody>
          <a:bodyPr/>
          <a:lstStyle/>
          <a:p>
            <a:pPr marL="342900" indent="-342900" eaLnBrk="1" hangingPunct="1">
              <a:spcBef>
                <a:spcPct val="20000"/>
              </a:spcBef>
              <a:buFontTx/>
              <a:buChar char="•"/>
              <a:defRPr/>
            </a:pPr>
            <a:r>
              <a:rPr lang="en-GB" sz="2400" kern="0" dirty="0">
                <a:solidFill>
                  <a:srgbClr val="014785"/>
                </a:solidFill>
                <a:latin typeface="+mn-lt"/>
              </a:rPr>
              <a:t>INITIAL problem</a:t>
            </a:r>
          </a:p>
          <a:p>
            <a:pPr marL="742950" lvl="1" indent="-285750" eaLnBrk="1" hangingPunct="1">
              <a:spcBef>
                <a:spcPct val="20000"/>
              </a:spcBef>
              <a:buFontTx/>
              <a:buChar char="–"/>
              <a:defRPr/>
            </a:pPr>
            <a:r>
              <a:rPr lang="en-GB" sz="2000" kern="0" dirty="0">
                <a:solidFill>
                  <a:srgbClr val="476AA0"/>
                </a:solidFill>
                <a:latin typeface="+mn-lt"/>
              </a:rPr>
              <a:t>Severe Peripheral Vasodilation (R)</a:t>
            </a:r>
          </a:p>
          <a:p>
            <a:pPr marL="342900" indent="-342900" eaLnBrk="1" hangingPunct="1">
              <a:spcBef>
                <a:spcPct val="20000"/>
              </a:spcBef>
              <a:buFontTx/>
              <a:buChar char="•"/>
              <a:defRPr/>
            </a:pPr>
            <a:r>
              <a:rPr lang="en-GB" sz="2400" kern="0" dirty="0">
                <a:solidFill>
                  <a:srgbClr val="014785"/>
                </a:solidFill>
                <a:latin typeface="+mn-lt"/>
              </a:rPr>
              <a:t>COMPENSATION</a:t>
            </a:r>
          </a:p>
          <a:p>
            <a:pPr marL="742950" lvl="1" indent="-285750" eaLnBrk="1" hangingPunct="1">
              <a:spcBef>
                <a:spcPct val="20000"/>
              </a:spcBef>
              <a:buFontTx/>
              <a:buChar char="–"/>
              <a:defRPr/>
            </a:pPr>
            <a:r>
              <a:rPr lang="en-GB" sz="2000" kern="0" dirty="0">
                <a:solidFill>
                  <a:srgbClr val="476AA0"/>
                </a:solidFill>
                <a:latin typeface="+mn-lt"/>
              </a:rPr>
              <a:t>Tachycardia </a:t>
            </a:r>
          </a:p>
          <a:p>
            <a:pPr marL="742950" lvl="1" indent="-285750" eaLnBrk="1" hangingPunct="1">
              <a:spcBef>
                <a:spcPct val="20000"/>
              </a:spcBef>
              <a:buFontTx/>
              <a:buChar char="–"/>
              <a:defRPr/>
            </a:pPr>
            <a:r>
              <a:rPr lang="en-GB" sz="2000" kern="0" dirty="0">
                <a:solidFill>
                  <a:srgbClr val="476AA0"/>
                </a:solidFill>
                <a:latin typeface="+mn-lt"/>
              </a:rPr>
              <a:t>Cardiac output rises* (P)</a:t>
            </a:r>
          </a:p>
        </p:txBody>
      </p:sp>
      <p:sp>
        <p:nvSpPr>
          <p:cNvPr id="22535" name="Text Box 5"/>
          <p:cNvSpPr txBox="1">
            <a:spLocks noChangeArrowheads="1"/>
          </p:cNvSpPr>
          <p:nvPr/>
        </p:nvSpPr>
        <p:spPr bwMode="auto">
          <a:xfrm>
            <a:off x="4051300" y="332105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22536" name="Text Box 20"/>
          <p:cNvSpPr txBox="1">
            <a:spLocks noChangeArrowheads="1"/>
          </p:cNvSpPr>
          <p:nvPr/>
        </p:nvSpPr>
        <p:spPr bwMode="auto">
          <a:xfrm>
            <a:off x="3035300" y="3636963"/>
            <a:ext cx="912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22537" name="Line 31"/>
          <p:cNvSpPr>
            <a:spLocks noChangeShapeType="1"/>
          </p:cNvSpPr>
          <p:nvPr/>
        </p:nvSpPr>
        <p:spPr bwMode="auto">
          <a:xfrm flipH="1">
            <a:off x="1630363" y="1785938"/>
            <a:ext cx="2306637"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38" name="Line 32"/>
          <p:cNvSpPr>
            <a:spLocks noChangeShapeType="1"/>
          </p:cNvSpPr>
          <p:nvPr/>
        </p:nvSpPr>
        <p:spPr bwMode="auto">
          <a:xfrm>
            <a:off x="1636713" y="1785938"/>
            <a:ext cx="0" cy="39211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22539" name="Group 33"/>
          <p:cNvGrpSpPr>
            <a:grpSpLocks/>
          </p:cNvGrpSpPr>
          <p:nvPr/>
        </p:nvGrpSpPr>
        <p:grpSpPr bwMode="auto">
          <a:xfrm>
            <a:off x="3014663" y="3403600"/>
            <a:ext cx="928687" cy="0"/>
            <a:chOff x="3360" y="3216"/>
            <a:chExt cx="1074" cy="0"/>
          </a:xfrm>
        </p:grpSpPr>
        <p:sp>
          <p:nvSpPr>
            <p:cNvPr id="22556" name="Line 34"/>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2557" name="Line 35"/>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22540" name="Group 36"/>
          <p:cNvGrpSpPr>
            <a:grpSpLocks/>
          </p:cNvGrpSpPr>
          <p:nvPr/>
        </p:nvGrpSpPr>
        <p:grpSpPr bwMode="auto">
          <a:xfrm>
            <a:off x="3760788" y="1773238"/>
            <a:ext cx="333375" cy="1617662"/>
            <a:chOff x="4224" y="1620"/>
            <a:chExt cx="384" cy="1584"/>
          </a:xfrm>
        </p:grpSpPr>
        <p:sp>
          <p:nvSpPr>
            <p:cNvPr id="22553" name="Line 37"/>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54" name="AutoShape 38"/>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5" name="AutoShape 39"/>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22541" name="Line 40"/>
          <p:cNvSpPr>
            <a:spLocks noChangeShapeType="1"/>
          </p:cNvSpPr>
          <p:nvPr/>
        </p:nvSpPr>
        <p:spPr bwMode="auto">
          <a:xfrm flipH="1">
            <a:off x="1630363" y="3403600"/>
            <a:ext cx="579437"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42" name="Line 41"/>
          <p:cNvSpPr>
            <a:spLocks noChangeShapeType="1"/>
          </p:cNvSpPr>
          <p:nvPr/>
        </p:nvSpPr>
        <p:spPr bwMode="auto">
          <a:xfrm flipV="1">
            <a:off x="1636713" y="2962275"/>
            <a:ext cx="0" cy="441325"/>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22543" name="Oval 43"/>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4" name="Text Box 44"/>
          <p:cNvSpPr txBox="1">
            <a:spLocks noChangeArrowheads="1"/>
          </p:cNvSpPr>
          <p:nvPr/>
        </p:nvSpPr>
        <p:spPr bwMode="auto">
          <a:xfrm>
            <a:off x="3014663" y="3697288"/>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22545" name="Oval 45"/>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6" name="Oval 46"/>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7" name="Oval 47"/>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8" name="Oval 48"/>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49" name="Oval 49"/>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0" name="Oval 50"/>
          <p:cNvSpPr>
            <a:spLocks noChangeArrowheads="1"/>
          </p:cNvSpPr>
          <p:nvPr/>
        </p:nvSpPr>
        <p:spPr bwMode="auto">
          <a:xfrm>
            <a:off x="2182813" y="2913063"/>
            <a:ext cx="831850" cy="979487"/>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1" name="Rectangle 52"/>
          <p:cNvSpPr>
            <a:spLocks noChangeArrowheads="1"/>
          </p:cNvSpPr>
          <p:nvPr/>
        </p:nvSpPr>
        <p:spPr bwMode="auto">
          <a:xfrm>
            <a:off x="1406525" y="2197100"/>
            <a:ext cx="457200" cy="777875"/>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552" name="Rectangle 53"/>
          <p:cNvSpPr>
            <a:spLocks noChangeArrowheads="1"/>
          </p:cNvSpPr>
          <p:nvPr/>
        </p:nvSpPr>
        <p:spPr bwMode="auto">
          <a:xfrm>
            <a:off x="1406525" y="1901825"/>
            <a:ext cx="457200" cy="1073150"/>
          </a:xfrm>
          <a:prstGeom prst="rect">
            <a:avLst/>
          </a:prstGeom>
          <a:noFill/>
          <a:ln w="95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22222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55650" y="564284"/>
            <a:ext cx="7993063" cy="935038"/>
          </a:xfrm>
        </p:spPr>
        <p:txBody>
          <a:bodyPr/>
          <a:lstStyle/>
          <a:p>
            <a:r>
              <a:rPr lang="en-GB" altLang="en-US" dirty="0"/>
              <a:t>Case 1</a:t>
            </a:r>
          </a:p>
        </p:txBody>
      </p:sp>
      <p:sp>
        <p:nvSpPr>
          <p:cNvPr id="23555" name="Content Placeholder 2"/>
          <p:cNvSpPr>
            <a:spLocks noGrp="1"/>
          </p:cNvSpPr>
          <p:nvPr>
            <p:ph idx="1"/>
          </p:nvPr>
        </p:nvSpPr>
        <p:spPr>
          <a:xfrm>
            <a:off x="1150938" y="1706780"/>
            <a:ext cx="7993062" cy="4525962"/>
          </a:xfrm>
        </p:spPr>
        <p:txBody>
          <a:bodyPr/>
          <a:lstStyle/>
          <a:p>
            <a:r>
              <a:rPr lang="en-GB" altLang="en-US" dirty="0"/>
              <a:t>70 year old male</a:t>
            </a:r>
          </a:p>
          <a:p>
            <a:r>
              <a:rPr lang="en-GB" altLang="en-US" dirty="0"/>
              <a:t>BIBA as a standby</a:t>
            </a:r>
          </a:p>
          <a:p>
            <a:pPr lvl="1"/>
            <a:r>
              <a:rPr lang="en-GB" altLang="en-US" dirty="0" err="1"/>
              <a:t>Tachypnoeic</a:t>
            </a:r>
            <a:endParaRPr lang="en-GB" altLang="en-US" dirty="0"/>
          </a:p>
          <a:p>
            <a:pPr lvl="1"/>
            <a:r>
              <a:rPr lang="en-GB" altLang="en-US" dirty="0"/>
              <a:t>Hypotensive</a:t>
            </a:r>
          </a:p>
          <a:p>
            <a:pPr lvl="1"/>
            <a:r>
              <a:rPr lang="en-GB" altLang="en-US" dirty="0" err="1"/>
              <a:t>Tachycardic</a:t>
            </a:r>
            <a:endParaRPr lang="en-GB" altLang="en-US" dirty="0"/>
          </a:p>
          <a:p>
            <a:pPr lvl="1"/>
            <a:r>
              <a:rPr lang="en-GB" altLang="en-US" dirty="0"/>
              <a:t>Drowsy</a:t>
            </a:r>
          </a:p>
          <a:p>
            <a:pPr lvl="1"/>
            <a:r>
              <a:rPr lang="en-GB" altLang="en-US" dirty="0" err="1"/>
              <a:t>Pyrexial</a:t>
            </a:r>
            <a:r>
              <a:rPr lang="en-GB" altLang="en-US" dirty="0"/>
              <a:t> </a:t>
            </a:r>
          </a:p>
          <a:p>
            <a:r>
              <a:rPr lang="en-GB" altLang="en-US" dirty="0"/>
              <a:t>3/7 </a:t>
            </a:r>
            <a:r>
              <a:rPr lang="en-GB" altLang="en-US" dirty="0" err="1"/>
              <a:t>Hx</a:t>
            </a:r>
            <a:r>
              <a:rPr lang="en-GB" altLang="en-US" dirty="0"/>
              <a:t> of dysuria and right flank pain</a:t>
            </a:r>
          </a:p>
          <a:p>
            <a:r>
              <a:rPr lang="en-GB" altLang="en-US" dirty="0"/>
              <a:t>Intermittent chills, shaking</a:t>
            </a:r>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2355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7469" y="1747334"/>
            <a:ext cx="3338657" cy="222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75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r>
              <a:rPr lang="en-GB" altLang="en-US"/>
              <a:t>PMHx: type 2 DM, rheumatoid arthritis, hypertension</a:t>
            </a:r>
          </a:p>
          <a:p>
            <a:r>
              <a:rPr lang="en-GB" altLang="en-US"/>
              <a:t>Drug Hx: metformin, ramipril, methotrexate, folic acid</a:t>
            </a:r>
          </a:p>
          <a:p>
            <a:r>
              <a:rPr lang="en-GB" altLang="en-US"/>
              <a:t>Normally independent with ADLs</a:t>
            </a:r>
          </a:p>
          <a:p>
            <a:r>
              <a:rPr lang="en-GB" altLang="en-US"/>
              <a:t>Non-smoker, minimal ETOH</a:t>
            </a:r>
          </a:p>
        </p:txBody>
      </p:sp>
      <p:sp>
        <p:nvSpPr>
          <p:cNvPr id="245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6148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a:t>SIRS</a:t>
            </a:r>
          </a:p>
        </p:txBody>
      </p:sp>
      <p:sp>
        <p:nvSpPr>
          <p:cNvPr id="25603" name="Content Placeholder 2"/>
          <p:cNvSpPr>
            <a:spLocks noGrp="1"/>
          </p:cNvSpPr>
          <p:nvPr>
            <p:ph idx="1"/>
          </p:nvPr>
        </p:nvSpPr>
        <p:spPr/>
        <p:txBody>
          <a:bodyPr/>
          <a:lstStyle/>
          <a:p>
            <a:r>
              <a:rPr lang="en-US" altLang="en-US" dirty="0"/>
              <a:t>What is SIRS?</a:t>
            </a:r>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45115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26627" name="Rectangle 2"/>
          <p:cNvSpPr>
            <a:spLocks noGrp="1" noChangeArrowheads="1"/>
          </p:cNvSpPr>
          <p:nvPr>
            <p:ph type="title"/>
          </p:nvPr>
        </p:nvSpPr>
        <p:spPr/>
        <p:txBody>
          <a:bodyPr/>
          <a:lstStyle/>
          <a:p>
            <a:pPr eaLnBrk="1" hangingPunct="1"/>
            <a:r>
              <a:rPr lang="en-GB" altLang="en-US"/>
              <a:t>SIRS</a:t>
            </a:r>
          </a:p>
        </p:txBody>
      </p:sp>
      <p:sp>
        <p:nvSpPr>
          <p:cNvPr id="26628" name="Rectangle 3"/>
          <p:cNvSpPr>
            <a:spLocks noGrp="1" noChangeArrowheads="1"/>
          </p:cNvSpPr>
          <p:nvPr>
            <p:ph type="body" idx="1"/>
          </p:nvPr>
        </p:nvSpPr>
        <p:spPr/>
        <p:txBody>
          <a:bodyPr/>
          <a:lstStyle/>
          <a:p>
            <a:pPr eaLnBrk="1" hangingPunct="1">
              <a:buFontTx/>
              <a:buNone/>
            </a:pPr>
            <a:r>
              <a:rPr lang="en-GB" altLang="en-US" dirty="0"/>
              <a:t>Robust inflammatory response</a:t>
            </a:r>
          </a:p>
          <a:p>
            <a:pPr eaLnBrk="1" hangingPunct="1">
              <a:buFontTx/>
              <a:buNone/>
            </a:pPr>
            <a:endParaRPr lang="en-GB" altLang="en-US" dirty="0"/>
          </a:p>
          <a:p>
            <a:pPr eaLnBrk="1" hangingPunct="1">
              <a:buFontTx/>
              <a:buNone/>
            </a:pPr>
            <a:r>
              <a:rPr lang="en-GB" altLang="en-US" dirty="0"/>
              <a:t>	2 or more of the following</a:t>
            </a:r>
          </a:p>
          <a:p>
            <a:pPr eaLnBrk="1" hangingPunct="1"/>
            <a:r>
              <a:rPr lang="en-GB" altLang="en-US" dirty="0"/>
              <a:t>T&gt;38</a:t>
            </a:r>
            <a:r>
              <a:rPr lang="en-GB" altLang="en-US" baseline="30000" dirty="0"/>
              <a:t>o</a:t>
            </a:r>
            <a:r>
              <a:rPr lang="en-GB" altLang="en-US" dirty="0"/>
              <a:t>C or &lt;36</a:t>
            </a:r>
            <a:r>
              <a:rPr lang="en-GB" altLang="en-US" baseline="30000" dirty="0"/>
              <a:t>o</a:t>
            </a:r>
            <a:r>
              <a:rPr lang="en-GB" altLang="en-US" dirty="0"/>
              <a:t>C</a:t>
            </a:r>
          </a:p>
          <a:p>
            <a:pPr eaLnBrk="1" hangingPunct="1"/>
            <a:r>
              <a:rPr lang="en-GB" altLang="en-US" dirty="0"/>
              <a:t>HR &gt;90 bpm</a:t>
            </a:r>
          </a:p>
          <a:p>
            <a:pPr eaLnBrk="1" hangingPunct="1"/>
            <a:r>
              <a:rPr lang="en-GB" altLang="en-US" dirty="0"/>
              <a:t>RR&gt;20/min or PaCO</a:t>
            </a:r>
            <a:r>
              <a:rPr lang="en-GB" altLang="en-US" baseline="-25000" dirty="0"/>
              <a:t>2 </a:t>
            </a:r>
            <a:r>
              <a:rPr lang="en-GB" altLang="en-US" dirty="0"/>
              <a:t>&lt;4.3kPa</a:t>
            </a:r>
          </a:p>
          <a:p>
            <a:pPr eaLnBrk="1" hangingPunct="1"/>
            <a:r>
              <a:rPr lang="en-GB" altLang="en-US" dirty="0"/>
              <a:t>WBC &gt;12 or less than 4.</a:t>
            </a:r>
          </a:p>
          <a:p>
            <a:pPr eaLnBrk="1" hangingPunct="1">
              <a:buFontTx/>
              <a:buNone/>
            </a:pPr>
            <a:r>
              <a:rPr lang="en-GB" altLang="en-US" dirty="0"/>
              <a:t> </a:t>
            </a:r>
          </a:p>
        </p:txBody>
      </p:sp>
    </p:spTree>
    <p:extLst>
      <p:ext uri="{BB962C8B-B14F-4D97-AF65-F5344CB8AC3E}">
        <p14:creationId xmlns:p14="http://schemas.microsoft.com/office/powerpoint/2010/main" val="76235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a:t>Sepsis</a:t>
            </a:r>
          </a:p>
        </p:txBody>
      </p:sp>
      <p:sp>
        <p:nvSpPr>
          <p:cNvPr id="28675" name="Content Placeholder 2"/>
          <p:cNvSpPr>
            <a:spLocks noGrp="1"/>
          </p:cNvSpPr>
          <p:nvPr>
            <p:ph idx="1"/>
          </p:nvPr>
        </p:nvSpPr>
        <p:spPr/>
        <p:txBody>
          <a:bodyPr/>
          <a:lstStyle/>
          <a:p>
            <a:r>
              <a:rPr lang="en-US" altLang="en-US" dirty="0"/>
              <a:t>What is sepsis?</a:t>
            </a:r>
          </a:p>
        </p:txBody>
      </p:sp>
      <p:sp>
        <p:nvSpPr>
          <p:cNvPr id="286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4535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29699" name="Rectangle 2"/>
          <p:cNvSpPr>
            <a:spLocks noGrp="1" noChangeArrowheads="1"/>
          </p:cNvSpPr>
          <p:nvPr>
            <p:ph type="title"/>
          </p:nvPr>
        </p:nvSpPr>
        <p:spPr/>
        <p:txBody>
          <a:bodyPr/>
          <a:lstStyle/>
          <a:p>
            <a:pPr eaLnBrk="1" hangingPunct="1"/>
            <a:r>
              <a:rPr lang="en-GB" altLang="en-US"/>
              <a:t>Sepsis</a:t>
            </a:r>
          </a:p>
        </p:txBody>
      </p:sp>
      <p:sp>
        <p:nvSpPr>
          <p:cNvPr id="29700" name="Rectangle 3"/>
          <p:cNvSpPr>
            <a:spLocks noGrp="1" noChangeArrowheads="1"/>
          </p:cNvSpPr>
          <p:nvPr>
            <p:ph type="body" idx="1"/>
          </p:nvPr>
        </p:nvSpPr>
        <p:spPr>
          <a:xfrm>
            <a:off x="893618" y="1760538"/>
            <a:ext cx="8250382" cy="4525962"/>
          </a:xfrm>
        </p:spPr>
        <p:txBody>
          <a:bodyPr/>
          <a:lstStyle/>
          <a:p>
            <a:pPr eaLnBrk="1" hangingPunct="1"/>
            <a:r>
              <a:rPr lang="en-GB" altLang="en-US" dirty="0" err="1"/>
              <a:t>Dysregulated</a:t>
            </a:r>
            <a:r>
              <a:rPr lang="en-GB" altLang="en-US" dirty="0"/>
              <a:t> host response to infection resulting in life threatening organ dysfunction</a:t>
            </a:r>
          </a:p>
          <a:p>
            <a:pPr eaLnBrk="1" hangingPunct="1"/>
            <a:endParaRPr lang="en-GB" altLang="en-US" dirty="0"/>
          </a:p>
          <a:p>
            <a:pPr eaLnBrk="1" hangingPunct="1"/>
            <a:r>
              <a:rPr lang="en-GB" altLang="en-US" dirty="0"/>
              <a:t>SIRS</a:t>
            </a:r>
          </a:p>
          <a:p>
            <a:pPr eaLnBrk="1" hangingPunct="1"/>
            <a:endParaRPr lang="en-GB" altLang="en-US" dirty="0"/>
          </a:p>
          <a:p>
            <a:pPr eaLnBrk="1" hangingPunct="1">
              <a:buFontTx/>
              <a:buNone/>
            </a:pPr>
            <a:r>
              <a:rPr lang="en-GB" altLang="en-US" dirty="0"/>
              <a:t>	AND</a:t>
            </a:r>
          </a:p>
          <a:p>
            <a:pPr eaLnBrk="1" hangingPunct="1"/>
            <a:endParaRPr lang="en-GB" altLang="en-US" dirty="0"/>
          </a:p>
          <a:p>
            <a:pPr eaLnBrk="1" hangingPunct="1"/>
            <a:r>
              <a:rPr lang="en-GB" altLang="en-US" dirty="0"/>
              <a:t>Proven or suspected infective source</a:t>
            </a:r>
          </a:p>
        </p:txBody>
      </p:sp>
    </p:spTree>
    <p:extLst>
      <p:ext uri="{BB962C8B-B14F-4D97-AF65-F5344CB8AC3E}">
        <p14:creationId xmlns:p14="http://schemas.microsoft.com/office/powerpoint/2010/main" val="382788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a:t>Severe Sepsis</a:t>
            </a:r>
          </a:p>
        </p:txBody>
      </p:sp>
      <p:sp>
        <p:nvSpPr>
          <p:cNvPr id="30723" name="Content Placeholder 2"/>
          <p:cNvSpPr>
            <a:spLocks noGrp="1"/>
          </p:cNvSpPr>
          <p:nvPr>
            <p:ph idx="1"/>
          </p:nvPr>
        </p:nvSpPr>
        <p:spPr/>
        <p:txBody>
          <a:bodyPr/>
          <a:lstStyle/>
          <a:p>
            <a:r>
              <a:rPr lang="en-US" altLang="en-US" dirty="0"/>
              <a:t>What is severe sepsis?</a:t>
            </a:r>
          </a:p>
        </p:txBody>
      </p:sp>
      <p:sp>
        <p:nvSpPr>
          <p:cNvPr id="307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27624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2D3-23EB-42B9-B4B7-FDB572AA66BB}"/>
              </a:ext>
            </a:extLst>
          </p:cNvPr>
          <p:cNvSpPr>
            <a:spLocks noGrp="1"/>
          </p:cNvSpPr>
          <p:nvPr>
            <p:ph type="title"/>
          </p:nvPr>
        </p:nvSpPr>
        <p:spPr/>
        <p:txBody>
          <a:bodyPr/>
          <a:lstStyle/>
          <a:p>
            <a:r>
              <a:rPr lang="en-GB" b="1" dirty="0"/>
              <a:t>Disclaimer*</a:t>
            </a:r>
          </a:p>
        </p:txBody>
      </p:sp>
      <p:sp>
        <p:nvSpPr>
          <p:cNvPr id="3" name="Content Placeholder 2">
            <a:extLst>
              <a:ext uri="{FF2B5EF4-FFF2-40B4-BE49-F238E27FC236}">
                <a16:creationId xmlns:a16="http://schemas.microsoft.com/office/drawing/2014/main" id="{8A82AC80-4905-4EEE-BEDF-D98A5114D02D}"/>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p:txBody>
      </p:sp>
    </p:spTree>
    <p:extLst>
      <p:ext uri="{BB962C8B-B14F-4D97-AF65-F5344CB8AC3E}">
        <p14:creationId xmlns:p14="http://schemas.microsoft.com/office/powerpoint/2010/main" val="368455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31747" name="Rectangle 2"/>
          <p:cNvSpPr>
            <a:spLocks noGrp="1" noChangeArrowheads="1"/>
          </p:cNvSpPr>
          <p:nvPr>
            <p:ph type="title"/>
          </p:nvPr>
        </p:nvSpPr>
        <p:spPr/>
        <p:txBody>
          <a:bodyPr/>
          <a:lstStyle/>
          <a:p>
            <a:pPr eaLnBrk="1" hangingPunct="1"/>
            <a:r>
              <a:rPr lang="en-GB" altLang="en-US"/>
              <a:t>Severe Sepsis</a:t>
            </a:r>
          </a:p>
        </p:txBody>
      </p:sp>
      <p:sp>
        <p:nvSpPr>
          <p:cNvPr id="31748" name="Rectangle 3"/>
          <p:cNvSpPr>
            <a:spLocks noGrp="1" noChangeArrowheads="1"/>
          </p:cNvSpPr>
          <p:nvPr>
            <p:ph type="body" idx="1"/>
          </p:nvPr>
        </p:nvSpPr>
        <p:spPr/>
        <p:txBody>
          <a:bodyPr/>
          <a:lstStyle/>
          <a:p>
            <a:pPr eaLnBrk="1" hangingPunct="1"/>
            <a:r>
              <a:rPr lang="en-GB" altLang="en-US"/>
              <a:t>Sepsis associated with:</a:t>
            </a:r>
          </a:p>
          <a:p>
            <a:pPr eaLnBrk="1" hangingPunct="1"/>
            <a:r>
              <a:rPr lang="en-GB" altLang="en-US"/>
              <a:t>organ dysfunction</a:t>
            </a:r>
          </a:p>
          <a:p>
            <a:pPr lvl="1" eaLnBrk="1" hangingPunct="1"/>
            <a:r>
              <a:rPr lang="en-GB" altLang="en-US"/>
              <a:t>E.g. renal or respiratory.</a:t>
            </a:r>
          </a:p>
          <a:p>
            <a:pPr eaLnBrk="1" hangingPunct="1"/>
            <a:r>
              <a:rPr lang="en-GB" altLang="en-US"/>
              <a:t>or hypoperfusion</a:t>
            </a:r>
          </a:p>
          <a:p>
            <a:pPr lvl="1" eaLnBrk="1" hangingPunct="1"/>
            <a:r>
              <a:rPr lang="en-GB" altLang="en-US"/>
              <a:t>Lactic acidosis, oliguria, altered mental state</a:t>
            </a:r>
          </a:p>
          <a:p>
            <a:pPr eaLnBrk="1" hangingPunct="1"/>
            <a:r>
              <a:rPr lang="en-GB" altLang="en-US"/>
              <a:t>or hypotension </a:t>
            </a:r>
          </a:p>
          <a:p>
            <a:pPr lvl="1" eaLnBrk="1" hangingPunct="1"/>
            <a:r>
              <a:rPr lang="en-GB" altLang="en-US"/>
              <a:t>SBP &lt;90mmHg or a drop of 40mmHg from, baseline</a:t>
            </a:r>
          </a:p>
        </p:txBody>
      </p:sp>
    </p:spTree>
    <p:extLst>
      <p:ext uri="{BB962C8B-B14F-4D97-AF65-F5344CB8AC3E}">
        <p14:creationId xmlns:p14="http://schemas.microsoft.com/office/powerpoint/2010/main" val="270955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a:t>Septic Shock</a:t>
            </a:r>
          </a:p>
        </p:txBody>
      </p:sp>
      <p:sp>
        <p:nvSpPr>
          <p:cNvPr id="32771" name="Content Placeholder 2"/>
          <p:cNvSpPr>
            <a:spLocks noGrp="1"/>
          </p:cNvSpPr>
          <p:nvPr>
            <p:ph idx="1"/>
          </p:nvPr>
        </p:nvSpPr>
        <p:spPr/>
        <p:txBody>
          <a:bodyPr/>
          <a:lstStyle/>
          <a:p>
            <a:r>
              <a:rPr lang="en-US" altLang="en-US" dirty="0"/>
              <a:t>Lastly, what is septic shock?</a:t>
            </a:r>
          </a:p>
        </p:txBody>
      </p:sp>
      <p:sp>
        <p:nvSpPr>
          <p:cNvPr id="327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5227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33795" name="Rectangle 2"/>
          <p:cNvSpPr>
            <a:spLocks noGrp="1" noChangeArrowheads="1"/>
          </p:cNvSpPr>
          <p:nvPr>
            <p:ph type="title"/>
          </p:nvPr>
        </p:nvSpPr>
        <p:spPr/>
        <p:txBody>
          <a:bodyPr/>
          <a:lstStyle/>
          <a:p>
            <a:pPr eaLnBrk="1" hangingPunct="1"/>
            <a:r>
              <a:rPr lang="en-GB" altLang="en-US"/>
              <a:t>Septic Shock</a:t>
            </a:r>
          </a:p>
        </p:txBody>
      </p:sp>
      <p:sp>
        <p:nvSpPr>
          <p:cNvPr id="33796" name="Rectangle 3"/>
          <p:cNvSpPr>
            <a:spLocks noGrp="1" noChangeArrowheads="1"/>
          </p:cNvSpPr>
          <p:nvPr>
            <p:ph type="body" idx="1"/>
          </p:nvPr>
        </p:nvSpPr>
        <p:spPr/>
        <p:txBody>
          <a:bodyPr/>
          <a:lstStyle/>
          <a:p>
            <a:pPr eaLnBrk="1" hangingPunct="1"/>
            <a:r>
              <a:rPr lang="en-GB" altLang="en-US"/>
              <a:t>Severe sepsis refractory to adequate fluid resuscitation</a:t>
            </a:r>
          </a:p>
          <a:p>
            <a:pPr eaLnBrk="1" hangingPunct="1"/>
            <a:r>
              <a:rPr lang="en-GB" altLang="en-US"/>
              <a:t>Mortality 40-50%</a:t>
            </a:r>
          </a:p>
        </p:txBody>
      </p:sp>
      <p:pic>
        <p:nvPicPr>
          <p:cNvPr id="337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2987" y="2684463"/>
            <a:ext cx="46513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82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4513" y="136525"/>
            <a:ext cx="8814581" cy="6523375"/>
          </a:xfrm>
        </p:spPr>
      </p:pic>
      <p:sp>
        <p:nvSpPr>
          <p:cNvPr id="3482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06168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Sepsis important?</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A life-threatening medical emergency</a:t>
            </a:r>
          </a:p>
          <a:p>
            <a:r>
              <a:rPr lang="en-US" dirty="0">
                <a:latin typeface="Calibri" panose="020F0502020204030204" pitchFamily="34" charset="0"/>
                <a:cs typeface="Calibri" panose="020F0502020204030204" pitchFamily="34" charset="0"/>
              </a:rPr>
              <a:t>A global health priority (WHO)</a:t>
            </a:r>
          </a:p>
          <a:p>
            <a:r>
              <a:rPr lang="en-US" dirty="0">
                <a:latin typeface="Calibri" panose="020F0502020204030204" pitchFamily="34" charset="0"/>
                <a:cs typeface="Calibri" panose="020F0502020204030204" pitchFamily="34" charset="0"/>
              </a:rPr>
              <a:t>Can arise from virtually any infection</a:t>
            </a:r>
          </a:p>
          <a:p>
            <a:r>
              <a:rPr lang="en-US" dirty="0">
                <a:latin typeface="Calibri" panose="020F0502020204030204" pitchFamily="34" charset="0"/>
                <a:cs typeface="Calibri" panose="020F0502020204030204" pitchFamily="34" charset="0"/>
              </a:rPr>
              <a:t>Wide variety of presentations</a:t>
            </a:r>
          </a:p>
          <a:p>
            <a:r>
              <a:rPr lang="en-US" dirty="0">
                <a:latin typeface="Calibri" panose="020F0502020204030204" pitchFamily="34" charset="0"/>
                <a:cs typeface="Calibri" panose="020F0502020204030204" pitchFamily="34" charset="0"/>
              </a:rPr>
              <a:t>Can be difficult to </a:t>
            </a:r>
            <a:r>
              <a:rPr lang="en-US" dirty="0" err="1">
                <a:latin typeface="Calibri" panose="020F0502020204030204" pitchFamily="34" charset="0"/>
                <a:cs typeface="Calibri" panose="020F0502020204030204" pitchFamily="34" charset="0"/>
              </a:rPr>
              <a:t>recognise</a:t>
            </a:r>
            <a:endParaRPr lang="en-US" dirty="0">
              <a:latin typeface="Calibri" panose="020F0502020204030204" pitchFamily="34" charset="0"/>
              <a:cs typeface="Calibri" panose="020F0502020204030204" pitchFamily="34" charset="0"/>
            </a:endParaRPr>
          </a:p>
          <a:p>
            <a:endParaRPr lang="en-GB" dirty="0"/>
          </a:p>
        </p:txBody>
      </p:sp>
      <p:sp>
        <p:nvSpPr>
          <p:cNvPr id="5" name="TextBox 4"/>
          <p:cNvSpPr txBox="1"/>
          <p:nvPr/>
        </p:nvSpPr>
        <p:spPr>
          <a:xfrm>
            <a:off x="483178" y="6311900"/>
            <a:ext cx="4705647" cy="338554"/>
          </a:xfrm>
          <a:prstGeom prst="rect">
            <a:avLst/>
          </a:prstGeom>
          <a:noFill/>
        </p:spPr>
        <p:txBody>
          <a:bodyPr wrap="none" rtlCol="0">
            <a:spAutoFit/>
          </a:bodyPr>
          <a:lstStyle/>
          <a:p>
            <a:r>
              <a:rPr lang="en-GB" sz="1600" dirty="0">
                <a:latin typeface="+mn-lt"/>
              </a:rPr>
              <a:t>Internal Medicine Teaching website, Sepsis 2020 slides</a:t>
            </a:r>
          </a:p>
        </p:txBody>
      </p:sp>
    </p:spTree>
    <p:extLst>
      <p:ext uri="{BB962C8B-B14F-4D97-AF65-F5344CB8AC3E}">
        <p14:creationId xmlns:p14="http://schemas.microsoft.com/office/powerpoint/2010/main" val="363008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219938"/>
            <a:ext cx="9144000" cy="6638062"/>
          </a:xfrm>
          <a:prstGeom prst="rect">
            <a:avLst/>
          </a:prstGeom>
        </p:spPr>
      </p:pic>
    </p:spTree>
    <p:extLst>
      <p:ext uri="{BB962C8B-B14F-4D97-AF65-F5344CB8AC3E}">
        <p14:creationId xmlns:p14="http://schemas.microsoft.com/office/powerpoint/2010/main" val="60979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Sepsis 3 Criteria (JAMA, 2017)</a:t>
            </a:r>
          </a:p>
        </p:txBody>
      </p:sp>
      <p:sp>
        <p:nvSpPr>
          <p:cNvPr id="3" name="Content Placeholder 2"/>
          <p:cNvSpPr>
            <a:spLocks noGrp="1"/>
          </p:cNvSpPr>
          <p:nvPr>
            <p:ph idx="1"/>
          </p:nvPr>
        </p:nvSpPr>
        <p:spPr>
          <a:xfrm>
            <a:off x="628650" y="1779951"/>
            <a:ext cx="7886700" cy="4712924"/>
          </a:xfrm>
        </p:spPr>
        <p:txBody>
          <a:bodyPr/>
          <a:lstStyle/>
          <a:p>
            <a:r>
              <a:rPr lang="en-GB" dirty="0"/>
              <a:t>Sepsis should be defined as life-threatening organ dysfunction caused by a </a:t>
            </a:r>
            <a:r>
              <a:rPr lang="en-GB" dirty="0" err="1"/>
              <a:t>dysregulated</a:t>
            </a:r>
            <a:r>
              <a:rPr lang="en-GB" dirty="0"/>
              <a:t> host response to infection</a:t>
            </a:r>
          </a:p>
          <a:p>
            <a:r>
              <a:rPr lang="en-GB" dirty="0"/>
              <a:t>Organ dysfunction can be represented by an increase in the Sequential [Sepsis-related] Organ Failure Assessment (SOFA) score of 2 points or more, which is associated with an in-hospital mortality greater than 10%.</a:t>
            </a:r>
          </a:p>
          <a:p>
            <a:r>
              <a:rPr lang="en-GB" dirty="0"/>
              <a:t>Septic shock should be defined as a subset of sepsis in which particularly profound circulatory, cellular, and metabolic abnormalities are associated with a greater risk of mortality than with sepsis alone</a:t>
            </a:r>
          </a:p>
          <a:p>
            <a:pPr lvl="1"/>
            <a:r>
              <a:rPr lang="en-GB" dirty="0"/>
              <a:t>i.e. requirement for vasopressors or lactate &gt;2 once fluid resuscitated</a:t>
            </a:r>
          </a:p>
          <a:p>
            <a:r>
              <a:rPr lang="en-GB" dirty="0"/>
              <a:t>New bedside clinical score termed </a:t>
            </a:r>
            <a:r>
              <a:rPr lang="en-GB" dirty="0" err="1"/>
              <a:t>quickSOFA</a:t>
            </a:r>
            <a:r>
              <a:rPr lang="en-GB" dirty="0"/>
              <a:t> (</a:t>
            </a:r>
            <a:r>
              <a:rPr lang="en-GB" dirty="0" err="1"/>
              <a:t>qSOFA</a:t>
            </a:r>
            <a:r>
              <a:rPr lang="en-GB" dirty="0"/>
              <a:t>):                         respiratory rate of 22/min or greater, altered                                            mentation, or systolic blood pressure of                                                        100 mmHg or less.</a:t>
            </a:r>
          </a:p>
        </p:txBody>
      </p:sp>
    </p:spTree>
    <p:extLst>
      <p:ext uri="{BB962C8B-B14F-4D97-AF65-F5344CB8AC3E}">
        <p14:creationId xmlns:p14="http://schemas.microsoft.com/office/powerpoint/2010/main" val="377441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a:t>Case 2</a:t>
            </a:r>
          </a:p>
        </p:txBody>
      </p:sp>
      <p:sp>
        <p:nvSpPr>
          <p:cNvPr id="35843" name="Content Placeholder 2"/>
          <p:cNvSpPr>
            <a:spLocks noGrp="1"/>
          </p:cNvSpPr>
          <p:nvPr>
            <p:ph idx="1"/>
          </p:nvPr>
        </p:nvSpPr>
        <p:spPr/>
        <p:txBody>
          <a:bodyPr/>
          <a:lstStyle/>
          <a:p>
            <a:r>
              <a:rPr lang="en-GB" altLang="en-US"/>
              <a:t>19 year old male</a:t>
            </a:r>
          </a:p>
          <a:p>
            <a:r>
              <a:rPr lang="en-GB" altLang="en-US"/>
              <a:t>BIBA after falling from 2</a:t>
            </a:r>
            <a:r>
              <a:rPr lang="en-GB" altLang="en-US" baseline="30000"/>
              <a:t>nd</a:t>
            </a:r>
            <a:r>
              <a:rPr lang="en-GB" altLang="en-US"/>
              <a:t> floor balcony at a flat party</a:t>
            </a:r>
          </a:p>
          <a:p>
            <a:r>
              <a:rPr lang="en-GB" altLang="en-US"/>
              <a:t>Arrives in ED Resus with reduced GCS, bradycardic and hypotensive</a:t>
            </a:r>
          </a:p>
          <a:p>
            <a:r>
              <a:rPr lang="en-GB" altLang="en-US"/>
              <a:t>Not moving arms or legs</a:t>
            </a:r>
          </a:p>
          <a:p>
            <a:r>
              <a:rPr lang="en-GB" altLang="en-US"/>
              <a:t>T 37.9</a:t>
            </a:r>
          </a:p>
          <a:p>
            <a:r>
              <a:rPr lang="en-GB" altLang="en-US"/>
              <a:t>No significant PMHx or drug history </a:t>
            </a:r>
          </a:p>
        </p:txBody>
      </p:sp>
      <p:sp>
        <p:nvSpPr>
          <p:cNvPr id="3584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48738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75469" y="293471"/>
            <a:ext cx="7993062" cy="935037"/>
          </a:xfrm>
        </p:spPr>
        <p:txBody>
          <a:bodyPr/>
          <a:lstStyle/>
          <a:p>
            <a:r>
              <a:rPr lang="en-GB" altLang="en-US"/>
              <a:t>Neurogenic Shock</a:t>
            </a:r>
          </a:p>
        </p:txBody>
      </p:sp>
      <p:sp>
        <p:nvSpPr>
          <p:cNvPr id="36867" name="Content Placeholder 2"/>
          <p:cNvSpPr>
            <a:spLocks noGrp="1"/>
          </p:cNvSpPr>
          <p:nvPr>
            <p:ph idx="1"/>
          </p:nvPr>
        </p:nvSpPr>
        <p:spPr>
          <a:xfrm>
            <a:off x="611188" y="1571047"/>
            <a:ext cx="7784667" cy="4525963"/>
          </a:xfrm>
        </p:spPr>
        <p:txBody>
          <a:bodyPr/>
          <a:lstStyle/>
          <a:p>
            <a:r>
              <a:rPr lang="en-GB" altLang="en-US" dirty="0"/>
              <a:t>Sometimes seen in severe traumatic brain injury and SC injury; different from spinal shock</a:t>
            </a:r>
          </a:p>
          <a:p>
            <a:endParaRPr lang="en-GB" altLang="en-US" dirty="0"/>
          </a:p>
          <a:p>
            <a:r>
              <a:rPr lang="en-GB" altLang="en-US" dirty="0"/>
              <a:t>Interruption of sympathetic autonomic pathways</a:t>
            </a:r>
          </a:p>
          <a:p>
            <a:pPr lvl="1"/>
            <a:r>
              <a:rPr lang="en-GB" altLang="en-US" dirty="0"/>
              <a:t>Decreased vascular resistance</a:t>
            </a:r>
          </a:p>
          <a:p>
            <a:pPr lvl="1"/>
            <a:r>
              <a:rPr lang="en-GB" altLang="en-US" dirty="0"/>
              <a:t>Altered vagal tone</a:t>
            </a:r>
          </a:p>
          <a:p>
            <a:pPr lvl="1"/>
            <a:endParaRPr lang="en-GB" altLang="en-US" dirty="0"/>
          </a:p>
          <a:p>
            <a:r>
              <a:rPr lang="en-GB" altLang="en-US" dirty="0"/>
              <a:t>Myocardial depression and hypovolaemia from blood loss can also contribute </a:t>
            </a:r>
          </a:p>
        </p:txBody>
      </p:sp>
      <p:sp>
        <p:nvSpPr>
          <p:cNvPr id="368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52058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378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923" y="414728"/>
            <a:ext cx="8160940" cy="51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07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123" name="Rectangle 2"/>
          <p:cNvSpPr>
            <a:spLocks noGrp="1" noChangeArrowheads="1"/>
          </p:cNvSpPr>
          <p:nvPr>
            <p:ph type="title"/>
          </p:nvPr>
        </p:nvSpPr>
        <p:spPr/>
        <p:txBody>
          <a:bodyPr/>
          <a:lstStyle/>
          <a:p>
            <a:pPr eaLnBrk="1" hangingPunct="1"/>
            <a:r>
              <a:rPr lang="en-US" altLang="en-US" dirty="0"/>
              <a:t>Learning Objectives</a:t>
            </a:r>
          </a:p>
        </p:txBody>
      </p:sp>
      <p:sp>
        <p:nvSpPr>
          <p:cNvPr id="5124" name="Rectangle 3"/>
          <p:cNvSpPr>
            <a:spLocks noGrp="1" noChangeArrowheads="1"/>
          </p:cNvSpPr>
          <p:nvPr>
            <p:ph type="body" idx="1"/>
          </p:nvPr>
        </p:nvSpPr>
        <p:spPr>
          <a:xfrm>
            <a:off x="611188" y="1484313"/>
            <a:ext cx="7993062" cy="4525962"/>
          </a:xfrm>
        </p:spPr>
        <p:txBody>
          <a:bodyPr/>
          <a:lstStyle/>
          <a:p>
            <a:pPr eaLnBrk="1" hangingPunct="1"/>
            <a:r>
              <a:rPr lang="en-US" altLang="en-US" sz="2400" dirty="0"/>
              <a:t>Define the clinical entity of shock</a:t>
            </a:r>
          </a:p>
          <a:p>
            <a:pPr eaLnBrk="1" hangingPunct="1"/>
            <a:r>
              <a:rPr lang="en-US" altLang="en-US" sz="2400" dirty="0"/>
              <a:t>Classify different types of shock and clinical examples of these</a:t>
            </a:r>
          </a:p>
          <a:p>
            <a:pPr eaLnBrk="1" hangingPunct="1"/>
            <a:r>
              <a:rPr lang="en-US" altLang="en-US" sz="2400" dirty="0"/>
              <a:t>Develop an approach to the shocked patient</a:t>
            </a:r>
          </a:p>
          <a:p>
            <a:pPr eaLnBrk="1" hangingPunct="1"/>
            <a:r>
              <a:rPr lang="en-US" altLang="en-US" sz="2400" dirty="0"/>
              <a:t>Case based approach</a:t>
            </a:r>
          </a:p>
        </p:txBody>
      </p:sp>
    </p:spTree>
    <p:extLst>
      <p:ext uri="{BB962C8B-B14F-4D97-AF65-F5344CB8AC3E}">
        <p14:creationId xmlns:p14="http://schemas.microsoft.com/office/powerpoint/2010/main" val="2615985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28650" y="600509"/>
            <a:ext cx="7993062" cy="935037"/>
          </a:xfrm>
        </p:spPr>
        <p:txBody>
          <a:bodyPr/>
          <a:lstStyle/>
          <a:p>
            <a:r>
              <a:rPr lang="en-GB" altLang="en-US" dirty="0"/>
              <a:t>Case 3</a:t>
            </a:r>
          </a:p>
        </p:txBody>
      </p:sp>
      <p:sp>
        <p:nvSpPr>
          <p:cNvPr id="38915" name="Content Placeholder 2"/>
          <p:cNvSpPr>
            <a:spLocks noGrp="1"/>
          </p:cNvSpPr>
          <p:nvPr>
            <p:ph idx="1"/>
          </p:nvPr>
        </p:nvSpPr>
        <p:spPr>
          <a:xfrm>
            <a:off x="628650" y="1848860"/>
            <a:ext cx="8424862" cy="4525963"/>
          </a:xfrm>
        </p:spPr>
        <p:txBody>
          <a:bodyPr/>
          <a:lstStyle/>
          <a:p>
            <a:r>
              <a:rPr lang="en-GB" altLang="en-US" dirty="0"/>
              <a:t>2222 call to ward 8</a:t>
            </a:r>
          </a:p>
          <a:p>
            <a:r>
              <a:rPr lang="en-GB" altLang="en-US" dirty="0"/>
              <a:t>35 year old lady became unwell whilst receiving a </a:t>
            </a:r>
            <a:r>
              <a:rPr lang="en-GB" altLang="en-US" dirty="0" err="1"/>
              <a:t>Tazocin</a:t>
            </a:r>
            <a:r>
              <a:rPr lang="en-GB" altLang="en-US" dirty="0"/>
              <a:t> infusion</a:t>
            </a:r>
          </a:p>
          <a:p>
            <a:r>
              <a:rPr lang="en-GB" altLang="en-US" dirty="0"/>
              <a:t>Initially complained of abdominal pain and itchy skin</a:t>
            </a:r>
          </a:p>
          <a:p>
            <a:r>
              <a:rPr lang="en-GB" altLang="en-US" dirty="0"/>
              <a:t>Lips started swelling and she felt her throat closing over</a:t>
            </a:r>
          </a:p>
        </p:txBody>
      </p:sp>
      <p:sp>
        <p:nvSpPr>
          <p:cNvPr id="389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240331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Case 3</a:t>
            </a:r>
          </a:p>
        </p:txBody>
      </p:sp>
      <p:sp>
        <p:nvSpPr>
          <p:cNvPr id="39939" name="Content Placeholder 2"/>
          <p:cNvSpPr>
            <a:spLocks noGrp="1"/>
          </p:cNvSpPr>
          <p:nvPr>
            <p:ph idx="1"/>
          </p:nvPr>
        </p:nvSpPr>
        <p:spPr/>
        <p:txBody>
          <a:bodyPr/>
          <a:lstStyle/>
          <a:p>
            <a:r>
              <a:rPr lang="en-GB" altLang="en-US"/>
              <a:t>On examination:</a:t>
            </a:r>
          </a:p>
          <a:p>
            <a:pPr lvl="1"/>
            <a:r>
              <a:rPr lang="en-GB" altLang="en-US"/>
              <a:t>Wheezy</a:t>
            </a:r>
          </a:p>
          <a:p>
            <a:pPr lvl="1"/>
            <a:r>
              <a:rPr lang="en-GB" altLang="en-US"/>
              <a:t>SpO2 85% OA, RR 40</a:t>
            </a:r>
          </a:p>
          <a:p>
            <a:pPr lvl="1"/>
            <a:r>
              <a:rPr lang="en-GB" altLang="en-US"/>
              <a:t>HR 130 bpm</a:t>
            </a:r>
          </a:p>
          <a:p>
            <a:pPr lvl="1"/>
            <a:r>
              <a:rPr lang="en-GB" altLang="en-US"/>
              <a:t>BP 80/50</a:t>
            </a:r>
          </a:p>
          <a:p>
            <a:pPr lvl="1"/>
            <a:r>
              <a:rPr lang="en-GB" altLang="en-US"/>
              <a:t>Urticarial weals over skin</a:t>
            </a:r>
          </a:p>
          <a:p>
            <a:pPr lvl="1"/>
            <a:r>
              <a:rPr lang="en-GB" altLang="en-US"/>
              <a:t>Red wrist band</a:t>
            </a:r>
          </a:p>
        </p:txBody>
      </p:sp>
      <p:sp>
        <p:nvSpPr>
          <p:cNvPr id="399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399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5127" y="1825625"/>
            <a:ext cx="3306763"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84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01506" y="376815"/>
            <a:ext cx="7993062" cy="935037"/>
          </a:xfrm>
        </p:spPr>
        <p:txBody>
          <a:bodyPr/>
          <a:lstStyle/>
          <a:p>
            <a:r>
              <a:rPr lang="en-GB" altLang="en-US" dirty="0"/>
              <a:t>Anaphylaxis</a:t>
            </a:r>
          </a:p>
        </p:txBody>
      </p:sp>
      <p:sp>
        <p:nvSpPr>
          <p:cNvPr id="40963" name="Content Placeholder 2"/>
          <p:cNvSpPr>
            <a:spLocks noGrp="1"/>
          </p:cNvSpPr>
          <p:nvPr>
            <p:ph idx="1"/>
          </p:nvPr>
        </p:nvSpPr>
        <p:spPr>
          <a:xfrm>
            <a:off x="628650" y="1654752"/>
            <a:ext cx="7611341" cy="4525963"/>
          </a:xfrm>
        </p:spPr>
        <p:txBody>
          <a:bodyPr/>
          <a:lstStyle/>
          <a:p>
            <a:r>
              <a:rPr lang="en-GB" altLang="en-US" dirty="0"/>
              <a:t>Severe generalised/systemic hypersensitivity reaction </a:t>
            </a:r>
          </a:p>
          <a:p>
            <a:r>
              <a:rPr lang="en-GB" altLang="en-US" dirty="0"/>
              <a:t>Haemodynamic collapse, bronchospasm, increased airway resistance – ABC +/- skin/mucosal changes</a:t>
            </a:r>
          </a:p>
          <a:p>
            <a:r>
              <a:rPr lang="en-GB" altLang="en-US" dirty="0"/>
              <a:t>Severe </a:t>
            </a:r>
            <a:r>
              <a:rPr lang="en-GB" altLang="en-US" dirty="0" err="1"/>
              <a:t>IgE</a:t>
            </a:r>
            <a:r>
              <a:rPr lang="en-GB" altLang="en-US" dirty="0"/>
              <a:t> mediated allergic reactions</a:t>
            </a:r>
          </a:p>
          <a:p>
            <a:r>
              <a:rPr lang="en-GB" altLang="en-US" dirty="0"/>
              <a:t>Immunologic triggers independent of </a:t>
            </a:r>
            <a:r>
              <a:rPr lang="en-GB" altLang="en-US" dirty="0" err="1"/>
              <a:t>IgE</a:t>
            </a:r>
            <a:r>
              <a:rPr lang="en-GB" altLang="en-US" dirty="0"/>
              <a:t> (</a:t>
            </a:r>
            <a:r>
              <a:rPr lang="en-GB" altLang="en-US" dirty="0" err="1"/>
              <a:t>IgG</a:t>
            </a:r>
            <a:r>
              <a:rPr lang="en-GB" altLang="en-US" dirty="0"/>
              <a:t>, coagulation system activation)</a:t>
            </a:r>
          </a:p>
          <a:p>
            <a:r>
              <a:rPr lang="en-GB" altLang="en-US" dirty="0"/>
              <a:t>Direct activation of mast cells and basophils  </a:t>
            </a:r>
          </a:p>
        </p:txBody>
      </p:sp>
      <p:sp>
        <p:nvSpPr>
          <p:cNvPr id="409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23322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33581" y="136525"/>
            <a:ext cx="7886700" cy="1325563"/>
          </a:xfrm>
        </p:spPr>
        <p:txBody>
          <a:bodyPr/>
          <a:lstStyle/>
          <a:p>
            <a:r>
              <a:rPr lang="en-GB" altLang="en-US" dirty="0"/>
              <a:t>Managing Anaphylaxis</a:t>
            </a:r>
          </a:p>
        </p:txBody>
      </p:sp>
      <p:sp>
        <p:nvSpPr>
          <p:cNvPr id="4198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4198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33" y="1092331"/>
            <a:ext cx="684847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104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430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984" y="739198"/>
            <a:ext cx="7242031" cy="452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50984" y="5621482"/>
            <a:ext cx="2552943" cy="369332"/>
          </a:xfrm>
          <a:prstGeom prst="rect">
            <a:avLst/>
          </a:prstGeom>
          <a:noFill/>
        </p:spPr>
        <p:txBody>
          <a:bodyPr wrap="none" rtlCol="0">
            <a:spAutoFit/>
          </a:bodyPr>
          <a:lstStyle/>
          <a:p>
            <a:r>
              <a:rPr lang="en-GB" sz="1800" dirty="0">
                <a:latin typeface="+mn-lt"/>
              </a:rPr>
              <a:t>Resuscitation Council, UK</a:t>
            </a:r>
          </a:p>
        </p:txBody>
      </p:sp>
    </p:spTree>
    <p:extLst>
      <p:ext uri="{BB962C8B-B14F-4D97-AF65-F5344CB8AC3E}">
        <p14:creationId xmlns:p14="http://schemas.microsoft.com/office/powerpoint/2010/main" val="2535744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a:t>Mast Cell Tryptase</a:t>
            </a:r>
          </a:p>
        </p:txBody>
      </p:sp>
      <p:sp>
        <p:nvSpPr>
          <p:cNvPr id="44035" name="Content Placeholder 2"/>
          <p:cNvSpPr>
            <a:spLocks noGrp="1"/>
          </p:cNvSpPr>
          <p:nvPr>
            <p:ph idx="1"/>
          </p:nvPr>
        </p:nvSpPr>
        <p:spPr/>
        <p:txBody>
          <a:bodyPr/>
          <a:lstStyle/>
          <a:p>
            <a:r>
              <a:rPr lang="en-GB" altLang="en-US" dirty="0"/>
              <a:t>Baseline ASAP</a:t>
            </a:r>
          </a:p>
          <a:p>
            <a:r>
              <a:rPr lang="en-GB" altLang="en-US" dirty="0"/>
              <a:t>1-2 hours after symptom onset</a:t>
            </a:r>
          </a:p>
          <a:p>
            <a:r>
              <a:rPr lang="en-GB" altLang="en-US" dirty="0"/>
              <a:t>24+ after symptom onset </a:t>
            </a:r>
          </a:p>
        </p:txBody>
      </p:sp>
      <p:sp>
        <p:nvSpPr>
          <p:cNvPr id="440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39707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a:t>Issue auto-injector</a:t>
            </a:r>
          </a:p>
        </p:txBody>
      </p:sp>
      <p:pic>
        <p:nvPicPr>
          <p:cNvPr id="450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6278" y="1539277"/>
            <a:ext cx="6667500" cy="4448175"/>
          </a:xfrm>
        </p:spPr>
      </p:pic>
      <p:sp>
        <p:nvSpPr>
          <p:cNvPr id="450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31613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ltLang="en-US" dirty="0"/>
              <a:t>Case 4 - Pump Failure</a:t>
            </a:r>
          </a:p>
        </p:txBody>
      </p:sp>
      <p:sp>
        <p:nvSpPr>
          <p:cNvPr id="49156" name="Footer Placeholder 3"/>
          <p:cNvSpPr>
            <a:spLocks noGrp="1"/>
          </p:cNvSpPr>
          <p:nvPr>
            <p:ph type="ftr" sz="quarter" idx="10"/>
          </p:nvPr>
        </p:nvSpPr>
        <p:spPr>
          <a:xfrm>
            <a:off x="122238" y="6345237"/>
            <a:ext cx="2057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dirty="0"/>
              <a:t>pathways for clinical learning</a:t>
            </a:r>
          </a:p>
        </p:txBody>
      </p:sp>
      <p:sp>
        <p:nvSpPr>
          <p:cNvPr id="5" name="Rectangle 3"/>
          <p:cNvSpPr txBox="1">
            <a:spLocks noChangeArrowheads="1"/>
          </p:cNvSpPr>
          <p:nvPr/>
        </p:nvSpPr>
        <p:spPr bwMode="auto">
          <a:xfrm>
            <a:off x="1150938" y="4076700"/>
            <a:ext cx="3387725" cy="1790700"/>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GB" sz="2400" kern="0" dirty="0">
                <a:solidFill>
                  <a:srgbClr val="014785"/>
                </a:solidFill>
                <a:latin typeface="+mn-lt"/>
              </a:rPr>
              <a:t>CLINICALLY</a:t>
            </a:r>
          </a:p>
          <a:p>
            <a:pPr marL="742950" lvl="1" indent="-285750" eaLnBrk="1" hangingPunct="1">
              <a:spcBef>
                <a:spcPct val="20000"/>
              </a:spcBef>
              <a:buFontTx/>
              <a:buChar char="–"/>
              <a:defRPr/>
            </a:pPr>
            <a:r>
              <a:rPr lang="en-GB" kern="0" dirty="0">
                <a:solidFill>
                  <a:srgbClr val="476AA0"/>
                </a:solidFill>
                <a:latin typeface="+mn-lt"/>
              </a:rPr>
              <a:t>Cold, clammy peripheries</a:t>
            </a:r>
          </a:p>
          <a:p>
            <a:pPr marL="742950" lvl="1" indent="-285750" eaLnBrk="1" hangingPunct="1">
              <a:spcBef>
                <a:spcPct val="20000"/>
              </a:spcBef>
              <a:buFontTx/>
              <a:buChar char="–"/>
              <a:defRPr/>
            </a:pPr>
            <a:r>
              <a:rPr lang="en-GB" kern="0" dirty="0">
                <a:solidFill>
                  <a:srgbClr val="476AA0"/>
                </a:solidFill>
                <a:latin typeface="+mn-lt"/>
              </a:rPr>
              <a:t>Decreased capillary refill</a:t>
            </a:r>
          </a:p>
          <a:p>
            <a:pPr marL="742950" lvl="1" indent="-285750" eaLnBrk="1" hangingPunct="1">
              <a:spcBef>
                <a:spcPct val="20000"/>
              </a:spcBef>
              <a:buFontTx/>
              <a:buChar char="–"/>
              <a:defRPr/>
            </a:pPr>
            <a:r>
              <a:rPr lang="en-GB" kern="0" dirty="0">
                <a:solidFill>
                  <a:srgbClr val="476AA0"/>
                </a:solidFill>
                <a:latin typeface="+mn-lt"/>
              </a:rPr>
              <a:t>MAY have raised JVP</a:t>
            </a:r>
            <a:endParaRPr lang="en-US" kern="0" dirty="0">
              <a:solidFill>
                <a:srgbClr val="476AA0"/>
              </a:solidFill>
              <a:latin typeface="+mn-lt"/>
            </a:endParaRPr>
          </a:p>
        </p:txBody>
      </p:sp>
      <p:sp>
        <p:nvSpPr>
          <p:cNvPr id="6" name="Rectangle 4"/>
          <p:cNvSpPr txBox="1">
            <a:spLocks noChangeArrowheads="1"/>
          </p:cNvSpPr>
          <p:nvPr/>
        </p:nvSpPr>
        <p:spPr>
          <a:xfrm>
            <a:off x="4673600" y="1412875"/>
            <a:ext cx="3859213" cy="4454525"/>
          </a:xfrm>
          <a:prstGeom prst="rect">
            <a:avLst/>
          </a:prstGeom>
        </p:spPr>
        <p:txBody>
          <a:bodyPr/>
          <a:lstStyle/>
          <a:p>
            <a:pPr marL="342900" indent="-342900" eaLnBrk="1" hangingPunct="1">
              <a:spcBef>
                <a:spcPct val="20000"/>
              </a:spcBef>
              <a:buFontTx/>
              <a:buChar char="•"/>
              <a:defRPr/>
            </a:pPr>
            <a:r>
              <a:rPr lang="en-GB" sz="2400" kern="0" dirty="0">
                <a:solidFill>
                  <a:srgbClr val="014785"/>
                </a:solidFill>
                <a:latin typeface="+mn-lt"/>
              </a:rPr>
              <a:t>INITIAL problem</a:t>
            </a:r>
          </a:p>
          <a:p>
            <a:pPr marL="742950" lvl="1" indent="-285750" eaLnBrk="1" hangingPunct="1">
              <a:spcBef>
                <a:spcPct val="20000"/>
              </a:spcBef>
              <a:buFontTx/>
              <a:buChar char="–"/>
              <a:defRPr/>
            </a:pPr>
            <a:r>
              <a:rPr lang="en-GB" sz="2000" kern="0" dirty="0">
                <a:solidFill>
                  <a:srgbClr val="476AA0"/>
                </a:solidFill>
                <a:latin typeface="+mn-lt"/>
              </a:rPr>
              <a:t>Fall in cardiac output (P)</a:t>
            </a:r>
          </a:p>
          <a:p>
            <a:pPr marL="342900" indent="-342900" eaLnBrk="1" hangingPunct="1">
              <a:spcBef>
                <a:spcPct val="20000"/>
              </a:spcBef>
              <a:buFontTx/>
              <a:buChar char="•"/>
              <a:defRPr/>
            </a:pPr>
            <a:r>
              <a:rPr lang="en-GB" sz="2400" kern="0" dirty="0">
                <a:solidFill>
                  <a:srgbClr val="014785"/>
                </a:solidFill>
                <a:latin typeface="+mn-lt"/>
              </a:rPr>
              <a:t>COMPENSATION</a:t>
            </a:r>
          </a:p>
          <a:p>
            <a:pPr marL="742950" lvl="1" indent="-285750" eaLnBrk="1" hangingPunct="1">
              <a:spcBef>
                <a:spcPct val="20000"/>
              </a:spcBef>
              <a:buFontTx/>
              <a:buChar char="–"/>
              <a:defRPr/>
            </a:pPr>
            <a:r>
              <a:rPr lang="en-GB" sz="2000" kern="0" dirty="0">
                <a:solidFill>
                  <a:srgbClr val="476AA0"/>
                </a:solidFill>
                <a:latin typeface="+mn-lt"/>
              </a:rPr>
              <a:t>Increased resistance (R)</a:t>
            </a:r>
          </a:p>
          <a:p>
            <a:pPr marL="742950" lvl="1" indent="-285750" eaLnBrk="1" hangingPunct="1">
              <a:spcBef>
                <a:spcPct val="20000"/>
              </a:spcBef>
              <a:buFontTx/>
              <a:buChar char="–"/>
              <a:defRPr/>
            </a:pPr>
            <a:r>
              <a:rPr lang="en-GB" sz="2000" kern="0" dirty="0">
                <a:solidFill>
                  <a:srgbClr val="476AA0"/>
                </a:solidFill>
                <a:latin typeface="+mn-lt"/>
              </a:rPr>
              <a:t>Tachycardia</a:t>
            </a:r>
          </a:p>
          <a:p>
            <a:pPr marL="342900" indent="-342900" eaLnBrk="1" hangingPunct="1">
              <a:spcBef>
                <a:spcPct val="20000"/>
              </a:spcBef>
              <a:buFontTx/>
              <a:buChar char="•"/>
              <a:defRPr/>
            </a:pPr>
            <a:r>
              <a:rPr lang="en-GB" sz="2400" kern="0" dirty="0">
                <a:solidFill>
                  <a:srgbClr val="014785"/>
                </a:solidFill>
                <a:latin typeface="+mn-lt"/>
              </a:rPr>
              <a:t>FURTHER PROBLEM</a:t>
            </a:r>
          </a:p>
          <a:p>
            <a:pPr marL="742950" lvl="1" indent="-285750" eaLnBrk="1" hangingPunct="1">
              <a:spcBef>
                <a:spcPct val="20000"/>
              </a:spcBef>
              <a:buFontTx/>
              <a:buChar char="–"/>
              <a:defRPr/>
            </a:pPr>
            <a:r>
              <a:rPr lang="en-GB" sz="2000" kern="0" dirty="0">
                <a:solidFill>
                  <a:srgbClr val="476AA0"/>
                </a:solidFill>
                <a:latin typeface="+mn-lt"/>
              </a:rPr>
              <a:t>Increased capacitance (C) (failure of Starling’s Law)</a:t>
            </a:r>
          </a:p>
        </p:txBody>
      </p:sp>
      <p:sp>
        <p:nvSpPr>
          <p:cNvPr id="49159" name="Text Box 5"/>
          <p:cNvSpPr txBox="1">
            <a:spLocks noChangeArrowheads="1"/>
          </p:cNvSpPr>
          <p:nvPr/>
        </p:nvSpPr>
        <p:spPr bwMode="auto">
          <a:xfrm>
            <a:off x="3563938" y="3141663"/>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49160" name="Text Box 18"/>
          <p:cNvSpPr txBox="1">
            <a:spLocks noChangeArrowheads="1"/>
          </p:cNvSpPr>
          <p:nvPr/>
        </p:nvSpPr>
        <p:spPr bwMode="auto">
          <a:xfrm>
            <a:off x="603250" y="2949575"/>
            <a:ext cx="831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49161" name="Text Box 20"/>
          <p:cNvSpPr txBox="1">
            <a:spLocks noChangeArrowheads="1"/>
          </p:cNvSpPr>
          <p:nvPr/>
        </p:nvSpPr>
        <p:spPr bwMode="auto">
          <a:xfrm>
            <a:off x="3011488" y="3756025"/>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49162" name="Line 32"/>
          <p:cNvSpPr>
            <a:spLocks noChangeShapeType="1"/>
          </p:cNvSpPr>
          <p:nvPr/>
        </p:nvSpPr>
        <p:spPr bwMode="auto">
          <a:xfrm flipH="1">
            <a:off x="1630363" y="1785938"/>
            <a:ext cx="2306637"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63" name="Line 33"/>
          <p:cNvSpPr>
            <a:spLocks noChangeShapeType="1"/>
          </p:cNvSpPr>
          <p:nvPr/>
        </p:nvSpPr>
        <p:spPr bwMode="auto">
          <a:xfrm>
            <a:off x="1636713" y="1785938"/>
            <a:ext cx="0" cy="39211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49164" name="Group 34"/>
          <p:cNvGrpSpPr>
            <a:grpSpLocks/>
          </p:cNvGrpSpPr>
          <p:nvPr/>
        </p:nvGrpSpPr>
        <p:grpSpPr bwMode="auto">
          <a:xfrm>
            <a:off x="3014663" y="3403600"/>
            <a:ext cx="928687" cy="0"/>
            <a:chOff x="3360" y="3216"/>
            <a:chExt cx="1074" cy="0"/>
          </a:xfrm>
        </p:grpSpPr>
        <p:sp>
          <p:nvSpPr>
            <p:cNvPr id="49182" name="Line 35"/>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9183" name="Line 36"/>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49165" name="Group 37"/>
          <p:cNvGrpSpPr>
            <a:grpSpLocks/>
          </p:cNvGrpSpPr>
          <p:nvPr/>
        </p:nvGrpSpPr>
        <p:grpSpPr bwMode="auto">
          <a:xfrm>
            <a:off x="3760788" y="1773238"/>
            <a:ext cx="333375" cy="1617662"/>
            <a:chOff x="4224" y="1620"/>
            <a:chExt cx="384" cy="1584"/>
          </a:xfrm>
        </p:grpSpPr>
        <p:sp>
          <p:nvSpPr>
            <p:cNvPr id="49179" name="Line 38"/>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80" name="AutoShape 39"/>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81" name="AutoShape 40"/>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49166" name="Line 41"/>
          <p:cNvSpPr>
            <a:spLocks noChangeShapeType="1"/>
          </p:cNvSpPr>
          <p:nvPr/>
        </p:nvSpPr>
        <p:spPr bwMode="auto">
          <a:xfrm flipH="1">
            <a:off x="1630363" y="3403600"/>
            <a:ext cx="579437"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67" name="Line 42"/>
          <p:cNvSpPr>
            <a:spLocks noChangeShapeType="1"/>
          </p:cNvSpPr>
          <p:nvPr/>
        </p:nvSpPr>
        <p:spPr bwMode="auto">
          <a:xfrm flipV="1">
            <a:off x="1636713" y="2962275"/>
            <a:ext cx="0" cy="441325"/>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49168" name="Oval 44"/>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69" name="Text Box 45"/>
          <p:cNvSpPr txBox="1">
            <a:spLocks noChangeArrowheads="1"/>
          </p:cNvSpPr>
          <p:nvPr/>
        </p:nvSpPr>
        <p:spPr bwMode="auto">
          <a:xfrm>
            <a:off x="3014663" y="3697288"/>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49170" name="Oval 46"/>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1" name="Oval 47"/>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2" name="Oval 48"/>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3" name="Oval 49"/>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4" name="Oval 50"/>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5" name="Oval 51"/>
          <p:cNvSpPr>
            <a:spLocks noChangeArrowheads="1"/>
          </p:cNvSpPr>
          <p:nvPr/>
        </p:nvSpPr>
        <p:spPr bwMode="auto">
          <a:xfrm>
            <a:off x="2182813" y="2913063"/>
            <a:ext cx="831850" cy="979487"/>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6" name="Rectangle 53"/>
          <p:cNvSpPr>
            <a:spLocks noChangeArrowheads="1"/>
          </p:cNvSpPr>
          <p:nvPr/>
        </p:nvSpPr>
        <p:spPr bwMode="auto">
          <a:xfrm>
            <a:off x="1414463" y="2165350"/>
            <a:ext cx="457200" cy="792163"/>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7" name="Oval 54"/>
          <p:cNvSpPr>
            <a:spLocks noChangeArrowheads="1"/>
          </p:cNvSpPr>
          <p:nvPr/>
        </p:nvSpPr>
        <p:spPr bwMode="auto">
          <a:xfrm>
            <a:off x="1414463" y="2022475"/>
            <a:ext cx="447675" cy="288925"/>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9178" name="Rectangle 55"/>
          <p:cNvSpPr>
            <a:spLocks noChangeArrowheads="1"/>
          </p:cNvSpPr>
          <p:nvPr/>
        </p:nvSpPr>
        <p:spPr bwMode="auto">
          <a:xfrm>
            <a:off x="1414463" y="2197100"/>
            <a:ext cx="457200" cy="758825"/>
          </a:xfrm>
          <a:prstGeom prst="rect">
            <a:avLst/>
          </a:prstGeom>
          <a:noFill/>
          <a:ln w="95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715593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a:t>Case 4</a:t>
            </a:r>
          </a:p>
        </p:txBody>
      </p:sp>
      <p:sp>
        <p:nvSpPr>
          <p:cNvPr id="50179" name="Content Placeholder 2"/>
          <p:cNvSpPr>
            <a:spLocks noGrp="1"/>
          </p:cNvSpPr>
          <p:nvPr>
            <p:ph idx="1"/>
          </p:nvPr>
        </p:nvSpPr>
        <p:spPr/>
        <p:txBody>
          <a:bodyPr/>
          <a:lstStyle/>
          <a:p>
            <a:r>
              <a:rPr lang="en-US" altLang="en-US" dirty="0"/>
              <a:t>55 year old male brought to the </a:t>
            </a:r>
            <a:r>
              <a:rPr lang="en-US" altLang="en-US" dirty="0" err="1"/>
              <a:t>Cath</a:t>
            </a:r>
            <a:r>
              <a:rPr lang="en-US" altLang="en-US" dirty="0"/>
              <a:t> Lab </a:t>
            </a:r>
          </a:p>
          <a:p>
            <a:r>
              <a:rPr lang="en-US" altLang="en-US" dirty="0"/>
              <a:t>1 hour history of severe crushing central chest pain radiating to jaw and down left arm</a:t>
            </a:r>
          </a:p>
        </p:txBody>
      </p:sp>
      <p:sp>
        <p:nvSpPr>
          <p:cNvPr id="501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345278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773238"/>
            <a:ext cx="8748712" cy="3265487"/>
          </a:xfrm>
        </p:spPr>
      </p:pic>
      <p:sp>
        <p:nvSpPr>
          <p:cNvPr id="512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18626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What is shock?</a:t>
            </a:r>
          </a:p>
        </p:txBody>
      </p:sp>
      <p:sp>
        <p:nvSpPr>
          <p:cNvPr id="71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596510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Case 4</a:t>
            </a:r>
          </a:p>
        </p:txBody>
      </p:sp>
      <p:sp>
        <p:nvSpPr>
          <p:cNvPr id="52227" name="Content Placeholder 2"/>
          <p:cNvSpPr>
            <a:spLocks noGrp="1"/>
          </p:cNvSpPr>
          <p:nvPr>
            <p:ph idx="1"/>
          </p:nvPr>
        </p:nvSpPr>
        <p:spPr/>
        <p:txBody>
          <a:bodyPr/>
          <a:lstStyle/>
          <a:p>
            <a:r>
              <a:rPr lang="en-GB" altLang="en-US"/>
              <a:t>As team preparing to assemble for coronary angiography patient complains of feeling dizzy and breathless</a:t>
            </a:r>
          </a:p>
          <a:p>
            <a:r>
              <a:rPr lang="en-GB" altLang="en-US"/>
              <a:t>Cold to touch</a:t>
            </a:r>
          </a:p>
          <a:p>
            <a:r>
              <a:rPr lang="en-GB" altLang="en-US"/>
              <a:t>Wheezy, crepitations on auscultation</a:t>
            </a:r>
          </a:p>
          <a:p>
            <a:r>
              <a:rPr lang="en-GB" altLang="en-US"/>
              <a:t>BP 75/50</a:t>
            </a:r>
          </a:p>
        </p:txBody>
      </p:sp>
      <p:sp>
        <p:nvSpPr>
          <p:cNvPr id="5222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47742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39913" y="1268413"/>
            <a:ext cx="6188075" cy="4525962"/>
          </a:xfrm>
        </p:spPr>
      </p:pic>
      <p:sp>
        <p:nvSpPr>
          <p:cNvPr id="532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04221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a:t>Management </a:t>
            </a:r>
          </a:p>
        </p:txBody>
      </p:sp>
      <p:sp>
        <p:nvSpPr>
          <p:cNvPr id="3" name="Content Placeholder 2"/>
          <p:cNvSpPr>
            <a:spLocks noGrp="1"/>
          </p:cNvSpPr>
          <p:nvPr>
            <p:ph idx="1"/>
          </p:nvPr>
        </p:nvSpPr>
        <p:spPr/>
        <p:txBody>
          <a:bodyPr/>
          <a:lstStyle/>
          <a:p>
            <a:pPr>
              <a:defRPr/>
            </a:pPr>
            <a:r>
              <a:rPr lang="en-GB" dirty="0"/>
              <a:t>Restore coronary artery blood flow to myocardium</a:t>
            </a:r>
          </a:p>
          <a:p>
            <a:pPr lvl="1">
              <a:defRPr/>
            </a:pPr>
            <a:r>
              <a:rPr lang="en-GB" dirty="0"/>
              <a:t>Including rate control</a:t>
            </a:r>
          </a:p>
          <a:p>
            <a:pPr>
              <a:defRPr/>
            </a:pPr>
            <a:r>
              <a:rPr lang="en-GB" dirty="0"/>
              <a:t>Inotropic support</a:t>
            </a:r>
          </a:p>
          <a:p>
            <a:pPr>
              <a:defRPr/>
            </a:pPr>
            <a:r>
              <a:rPr lang="en-GB" dirty="0"/>
              <a:t>Diuretics </a:t>
            </a:r>
          </a:p>
          <a:p>
            <a:pPr>
              <a:defRPr/>
            </a:pPr>
            <a:r>
              <a:rPr lang="en-GB" dirty="0"/>
              <a:t>Circulatory assist device</a:t>
            </a:r>
          </a:p>
          <a:p>
            <a:pPr marL="0" indent="0">
              <a:buFontTx/>
              <a:buNone/>
              <a:defRPr/>
            </a:pPr>
            <a:endParaRPr lang="en-GB" dirty="0"/>
          </a:p>
        </p:txBody>
      </p:sp>
      <p:sp>
        <p:nvSpPr>
          <p:cNvPr id="542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96712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altLang="en-US" dirty="0"/>
              <a:t>Case 5 - </a:t>
            </a:r>
            <a:r>
              <a:rPr lang="en-GB" altLang="en-US" dirty="0" err="1"/>
              <a:t>Hypovolaemic</a:t>
            </a:r>
            <a:r>
              <a:rPr lang="en-GB" altLang="en-US" dirty="0"/>
              <a:t> Shock</a:t>
            </a:r>
          </a:p>
        </p:txBody>
      </p:sp>
      <p:sp>
        <p:nvSpPr>
          <p:cNvPr id="553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 name="Rectangle 3"/>
          <p:cNvSpPr txBox="1">
            <a:spLocks noChangeArrowheads="1"/>
          </p:cNvSpPr>
          <p:nvPr/>
        </p:nvSpPr>
        <p:spPr bwMode="auto">
          <a:xfrm>
            <a:off x="1165225" y="4005263"/>
            <a:ext cx="3387725" cy="1862137"/>
          </a:xfrm>
          <a:prstGeom prst="rect">
            <a:avLst/>
          </a:prstGeom>
          <a:noFill/>
          <a:ln w="9525">
            <a:noFill/>
            <a:miter lim="800000"/>
            <a:headEnd/>
            <a:tailEnd/>
          </a:ln>
          <a:effectLst/>
        </p:spPr>
        <p:txBody>
          <a:bodyPr/>
          <a:lstStyle/>
          <a:p>
            <a:pPr marL="342900" indent="-342900" eaLnBrk="1" hangingPunct="1">
              <a:lnSpc>
                <a:spcPct val="90000"/>
              </a:lnSpc>
              <a:spcBef>
                <a:spcPct val="20000"/>
              </a:spcBef>
              <a:buFontTx/>
              <a:buChar char="•"/>
              <a:defRPr/>
            </a:pPr>
            <a:r>
              <a:rPr lang="en-GB" sz="2400" kern="0">
                <a:solidFill>
                  <a:srgbClr val="014785"/>
                </a:solidFill>
                <a:latin typeface="+mn-lt"/>
              </a:rPr>
              <a:t>CLINICALLY</a:t>
            </a:r>
          </a:p>
          <a:p>
            <a:pPr marL="742950" lvl="1" indent="-285750" eaLnBrk="1" hangingPunct="1">
              <a:lnSpc>
                <a:spcPct val="90000"/>
              </a:lnSpc>
              <a:spcBef>
                <a:spcPct val="20000"/>
              </a:spcBef>
              <a:buFontTx/>
              <a:buChar char="–"/>
              <a:defRPr/>
            </a:pPr>
            <a:r>
              <a:rPr lang="en-GB" sz="2000" kern="0">
                <a:solidFill>
                  <a:srgbClr val="476AA0"/>
                </a:solidFill>
                <a:latin typeface="+mn-lt"/>
              </a:rPr>
              <a:t>Cold, Clammy</a:t>
            </a:r>
          </a:p>
          <a:p>
            <a:pPr marL="742950" lvl="1" indent="-285750" eaLnBrk="1" hangingPunct="1">
              <a:lnSpc>
                <a:spcPct val="90000"/>
              </a:lnSpc>
              <a:spcBef>
                <a:spcPct val="20000"/>
              </a:spcBef>
              <a:buFontTx/>
              <a:buChar char="–"/>
              <a:defRPr/>
            </a:pPr>
            <a:r>
              <a:rPr lang="en-GB" sz="2000" kern="0">
                <a:solidFill>
                  <a:srgbClr val="476AA0"/>
                </a:solidFill>
                <a:latin typeface="+mn-lt"/>
              </a:rPr>
              <a:t>Tachycardia</a:t>
            </a:r>
          </a:p>
          <a:p>
            <a:pPr marL="742950" lvl="1" indent="-285750" eaLnBrk="1" hangingPunct="1">
              <a:lnSpc>
                <a:spcPct val="90000"/>
              </a:lnSpc>
              <a:spcBef>
                <a:spcPct val="20000"/>
              </a:spcBef>
              <a:buFontTx/>
              <a:buChar char="–"/>
              <a:defRPr/>
            </a:pPr>
            <a:r>
              <a:rPr lang="en-GB" sz="2000" kern="0">
                <a:solidFill>
                  <a:srgbClr val="476AA0"/>
                </a:solidFill>
                <a:latin typeface="+mn-lt"/>
              </a:rPr>
              <a:t>Empty veins</a:t>
            </a:r>
            <a:endParaRPr lang="en-US" sz="2000" kern="0" dirty="0">
              <a:solidFill>
                <a:srgbClr val="476AA0"/>
              </a:solidFill>
              <a:latin typeface="+mn-lt"/>
            </a:endParaRPr>
          </a:p>
        </p:txBody>
      </p:sp>
      <p:sp>
        <p:nvSpPr>
          <p:cNvPr id="6" name="Rectangle 4"/>
          <p:cNvSpPr txBox="1">
            <a:spLocks noChangeArrowheads="1"/>
          </p:cNvSpPr>
          <p:nvPr/>
        </p:nvSpPr>
        <p:spPr>
          <a:xfrm>
            <a:off x="4737100" y="1700213"/>
            <a:ext cx="3482975" cy="4197350"/>
          </a:xfrm>
          <a:prstGeom prst="rect">
            <a:avLst/>
          </a:prstGeom>
        </p:spPr>
        <p:txBody>
          <a:bodyPr/>
          <a:lstStyle/>
          <a:p>
            <a:pPr marL="342900" indent="-342900" eaLnBrk="1" hangingPunct="1">
              <a:lnSpc>
                <a:spcPct val="90000"/>
              </a:lnSpc>
              <a:spcBef>
                <a:spcPct val="20000"/>
              </a:spcBef>
              <a:buFontTx/>
              <a:buChar char="•"/>
              <a:defRPr/>
            </a:pPr>
            <a:r>
              <a:rPr lang="en-GB" sz="2400" kern="0" dirty="0">
                <a:solidFill>
                  <a:srgbClr val="014785"/>
                </a:solidFill>
                <a:latin typeface="+mn-lt"/>
              </a:rPr>
              <a:t>INITIAL problem</a:t>
            </a:r>
          </a:p>
          <a:p>
            <a:pPr marL="742950" lvl="1" indent="-285750" eaLnBrk="1" hangingPunct="1">
              <a:lnSpc>
                <a:spcPct val="90000"/>
              </a:lnSpc>
              <a:spcBef>
                <a:spcPct val="20000"/>
              </a:spcBef>
              <a:buFontTx/>
              <a:buChar char="–"/>
              <a:defRPr/>
            </a:pPr>
            <a:r>
              <a:rPr lang="en-GB" sz="2000" kern="0" dirty="0">
                <a:solidFill>
                  <a:srgbClr val="476AA0"/>
                </a:solidFill>
                <a:latin typeface="+mn-lt"/>
              </a:rPr>
              <a:t>Inadequate volume (C) </a:t>
            </a:r>
          </a:p>
          <a:p>
            <a:pPr marL="342900" indent="-342900" eaLnBrk="1" hangingPunct="1">
              <a:lnSpc>
                <a:spcPct val="90000"/>
              </a:lnSpc>
              <a:spcBef>
                <a:spcPct val="20000"/>
              </a:spcBef>
              <a:buFontTx/>
              <a:buChar char="•"/>
              <a:defRPr/>
            </a:pPr>
            <a:endParaRPr lang="en-GB" sz="2400" kern="0" dirty="0">
              <a:solidFill>
                <a:srgbClr val="014785"/>
              </a:solidFill>
              <a:latin typeface="+mn-lt"/>
            </a:endParaRPr>
          </a:p>
          <a:p>
            <a:pPr marL="342900" indent="-342900" eaLnBrk="1" hangingPunct="1">
              <a:lnSpc>
                <a:spcPct val="90000"/>
              </a:lnSpc>
              <a:spcBef>
                <a:spcPct val="20000"/>
              </a:spcBef>
              <a:buFontTx/>
              <a:buChar char="•"/>
              <a:defRPr/>
            </a:pPr>
            <a:r>
              <a:rPr lang="en-GB" sz="2400" kern="0" dirty="0">
                <a:solidFill>
                  <a:srgbClr val="014785"/>
                </a:solidFill>
                <a:latin typeface="+mn-lt"/>
              </a:rPr>
              <a:t>Consequences</a:t>
            </a:r>
          </a:p>
          <a:p>
            <a:pPr marL="742950" lvl="1" indent="-285750" eaLnBrk="1" hangingPunct="1">
              <a:lnSpc>
                <a:spcPct val="90000"/>
              </a:lnSpc>
              <a:spcBef>
                <a:spcPct val="20000"/>
              </a:spcBef>
              <a:buFontTx/>
              <a:buChar char="–"/>
              <a:defRPr/>
            </a:pPr>
            <a:r>
              <a:rPr lang="en-GB" sz="2000" kern="0" dirty="0">
                <a:solidFill>
                  <a:srgbClr val="476AA0"/>
                </a:solidFill>
                <a:latin typeface="+mn-lt"/>
              </a:rPr>
              <a:t>Fall in cardiac output (P)</a:t>
            </a:r>
          </a:p>
          <a:p>
            <a:pPr marL="742950" lvl="1" indent="-285750" eaLnBrk="1" hangingPunct="1">
              <a:lnSpc>
                <a:spcPct val="90000"/>
              </a:lnSpc>
              <a:spcBef>
                <a:spcPct val="20000"/>
              </a:spcBef>
              <a:buFontTx/>
              <a:buChar char="–"/>
              <a:defRPr/>
            </a:pPr>
            <a:r>
              <a:rPr lang="en-GB" sz="2000" kern="0" dirty="0">
                <a:solidFill>
                  <a:srgbClr val="476AA0"/>
                </a:solidFill>
                <a:latin typeface="+mn-lt"/>
              </a:rPr>
              <a:t>Causes hypotension</a:t>
            </a:r>
          </a:p>
          <a:p>
            <a:pPr marL="742950" lvl="1" indent="-285750" eaLnBrk="1" hangingPunct="1">
              <a:lnSpc>
                <a:spcPct val="90000"/>
              </a:lnSpc>
              <a:spcBef>
                <a:spcPct val="20000"/>
              </a:spcBef>
              <a:buFontTx/>
              <a:buChar char="–"/>
              <a:defRPr/>
            </a:pPr>
            <a:endParaRPr lang="en-GB" sz="2000" kern="0" dirty="0">
              <a:solidFill>
                <a:srgbClr val="476AA0"/>
              </a:solidFill>
              <a:latin typeface="+mn-lt"/>
            </a:endParaRPr>
          </a:p>
          <a:p>
            <a:pPr marL="342900" indent="-342900" eaLnBrk="1" hangingPunct="1">
              <a:lnSpc>
                <a:spcPct val="90000"/>
              </a:lnSpc>
              <a:spcBef>
                <a:spcPct val="20000"/>
              </a:spcBef>
              <a:buFontTx/>
              <a:buChar char="•"/>
              <a:defRPr/>
            </a:pPr>
            <a:r>
              <a:rPr lang="en-GB" sz="2400" kern="0" dirty="0">
                <a:solidFill>
                  <a:srgbClr val="014785"/>
                </a:solidFill>
                <a:latin typeface="+mn-lt"/>
              </a:rPr>
              <a:t>Compensation</a:t>
            </a:r>
          </a:p>
          <a:p>
            <a:pPr marL="742950" lvl="1" indent="-285750" eaLnBrk="1" hangingPunct="1">
              <a:lnSpc>
                <a:spcPct val="90000"/>
              </a:lnSpc>
              <a:spcBef>
                <a:spcPct val="20000"/>
              </a:spcBef>
              <a:buFontTx/>
              <a:buChar char="–"/>
              <a:defRPr/>
            </a:pPr>
            <a:r>
              <a:rPr lang="en-GB" sz="2000" kern="0" dirty="0">
                <a:solidFill>
                  <a:srgbClr val="476AA0"/>
                </a:solidFill>
                <a:latin typeface="+mn-lt"/>
              </a:rPr>
              <a:t>Increased resistance (R)</a:t>
            </a:r>
          </a:p>
          <a:p>
            <a:pPr marL="742950" lvl="1" indent="-285750" eaLnBrk="1" hangingPunct="1">
              <a:lnSpc>
                <a:spcPct val="90000"/>
              </a:lnSpc>
              <a:spcBef>
                <a:spcPct val="20000"/>
              </a:spcBef>
              <a:buFontTx/>
              <a:buChar char="–"/>
              <a:defRPr/>
            </a:pPr>
            <a:r>
              <a:rPr lang="en-GB" sz="2000" kern="0" dirty="0">
                <a:solidFill>
                  <a:srgbClr val="476AA0"/>
                </a:solidFill>
                <a:latin typeface="+mn-lt"/>
              </a:rPr>
              <a:t>Tachycardia, but cardiac output still falls</a:t>
            </a:r>
          </a:p>
        </p:txBody>
      </p:sp>
      <p:sp>
        <p:nvSpPr>
          <p:cNvPr id="55303" name="Text Box 5"/>
          <p:cNvSpPr txBox="1">
            <a:spLocks noChangeArrowheads="1"/>
          </p:cNvSpPr>
          <p:nvPr/>
        </p:nvSpPr>
        <p:spPr bwMode="auto">
          <a:xfrm>
            <a:off x="4051300" y="332105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55304" name="Line 7"/>
          <p:cNvSpPr>
            <a:spLocks noChangeShapeType="1"/>
          </p:cNvSpPr>
          <p:nvPr/>
        </p:nvSpPr>
        <p:spPr bwMode="auto">
          <a:xfrm flipH="1">
            <a:off x="1630363" y="1785938"/>
            <a:ext cx="2306637"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05" name="Line 8"/>
          <p:cNvSpPr>
            <a:spLocks noChangeShapeType="1"/>
          </p:cNvSpPr>
          <p:nvPr/>
        </p:nvSpPr>
        <p:spPr bwMode="auto">
          <a:xfrm>
            <a:off x="1636713" y="1785938"/>
            <a:ext cx="0" cy="39211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55306" name="Group 9"/>
          <p:cNvGrpSpPr>
            <a:grpSpLocks/>
          </p:cNvGrpSpPr>
          <p:nvPr/>
        </p:nvGrpSpPr>
        <p:grpSpPr bwMode="auto">
          <a:xfrm>
            <a:off x="3014663" y="3403600"/>
            <a:ext cx="928687" cy="0"/>
            <a:chOff x="3360" y="3216"/>
            <a:chExt cx="1074" cy="0"/>
          </a:xfrm>
        </p:grpSpPr>
        <p:sp>
          <p:nvSpPr>
            <p:cNvPr id="55323" name="Line 10"/>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5324" name="Line 11"/>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55307" name="Group 12"/>
          <p:cNvGrpSpPr>
            <a:grpSpLocks/>
          </p:cNvGrpSpPr>
          <p:nvPr/>
        </p:nvGrpSpPr>
        <p:grpSpPr bwMode="auto">
          <a:xfrm>
            <a:off x="3760788" y="1773238"/>
            <a:ext cx="333375" cy="1617662"/>
            <a:chOff x="4224" y="1620"/>
            <a:chExt cx="384" cy="1584"/>
          </a:xfrm>
        </p:grpSpPr>
        <p:sp>
          <p:nvSpPr>
            <p:cNvPr id="55320" name="Line 13"/>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21" name="AutoShape 14"/>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22" name="AutoShape 15"/>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55308" name="Line 16"/>
          <p:cNvSpPr>
            <a:spLocks noChangeShapeType="1"/>
          </p:cNvSpPr>
          <p:nvPr/>
        </p:nvSpPr>
        <p:spPr bwMode="auto">
          <a:xfrm flipH="1">
            <a:off x="1630363" y="3403600"/>
            <a:ext cx="579437"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09" name="Line 17"/>
          <p:cNvSpPr>
            <a:spLocks noChangeShapeType="1"/>
          </p:cNvSpPr>
          <p:nvPr/>
        </p:nvSpPr>
        <p:spPr bwMode="auto">
          <a:xfrm flipV="1">
            <a:off x="1636713" y="2962275"/>
            <a:ext cx="0" cy="441325"/>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55310" name="Oval 19"/>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1" name="Text Box 20"/>
          <p:cNvSpPr txBox="1">
            <a:spLocks noChangeArrowheads="1"/>
          </p:cNvSpPr>
          <p:nvPr/>
        </p:nvSpPr>
        <p:spPr bwMode="auto">
          <a:xfrm>
            <a:off x="3014663" y="3697288"/>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55312" name="Oval 21"/>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3" name="Oval 22"/>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4" name="Oval 23"/>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5" name="Oval 24"/>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6" name="Oval 25"/>
          <p:cNvSpPr>
            <a:spLocks noChangeArrowheads="1"/>
          </p:cNvSpPr>
          <p:nvPr/>
        </p:nvSpPr>
        <p:spPr bwMode="auto">
          <a:xfrm>
            <a:off x="2182813" y="2913063"/>
            <a:ext cx="831850" cy="979487"/>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7" name="Oval 26"/>
          <p:cNvSpPr>
            <a:spLocks noChangeArrowheads="1"/>
          </p:cNvSpPr>
          <p:nvPr/>
        </p:nvSpPr>
        <p:spPr bwMode="auto">
          <a:xfrm>
            <a:off x="2182813" y="2913063"/>
            <a:ext cx="831850" cy="979487"/>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8" name="Rectangle 28"/>
          <p:cNvSpPr>
            <a:spLocks noChangeArrowheads="1"/>
          </p:cNvSpPr>
          <p:nvPr/>
        </p:nvSpPr>
        <p:spPr bwMode="auto">
          <a:xfrm>
            <a:off x="1406525" y="2216150"/>
            <a:ext cx="457200" cy="738188"/>
          </a:xfrm>
          <a:prstGeom prst="rect">
            <a:avLst/>
          </a:prstGeom>
          <a:noFill/>
          <a:ln w="9525">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5319" name="Rectangle 29"/>
          <p:cNvSpPr>
            <a:spLocks noChangeArrowheads="1"/>
          </p:cNvSpPr>
          <p:nvPr/>
        </p:nvSpPr>
        <p:spPr bwMode="auto">
          <a:xfrm>
            <a:off x="1406525" y="2555875"/>
            <a:ext cx="457200" cy="398463"/>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p14="http://schemas.microsoft.com/office/powerpoint/2010/main" val="665252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28650" y="492415"/>
            <a:ext cx="7993062" cy="935037"/>
          </a:xfrm>
        </p:spPr>
        <p:txBody>
          <a:bodyPr/>
          <a:lstStyle/>
          <a:p>
            <a:r>
              <a:rPr lang="en-GB" altLang="en-US" dirty="0"/>
              <a:t>Case 5</a:t>
            </a:r>
          </a:p>
        </p:txBody>
      </p:sp>
      <p:sp>
        <p:nvSpPr>
          <p:cNvPr id="56323" name="Content Placeholder 2"/>
          <p:cNvSpPr>
            <a:spLocks noGrp="1"/>
          </p:cNvSpPr>
          <p:nvPr>
            <p:ph idx="1"/>
          </p:nvPr>
        </p:nvSpPr>
        <p:spPr>
          <a:xfrm>
            <a:off x="628650" y="1628919"/>
            <a:ext cx="7642514" cy="4525963"/>
          </a:xfrm>
        </p:spPr>
        <p:txBody>
          <a:bodyPr/>
          <a:lstStyle/>
          <a:p>
            <a:r>
              <a:rPr lang="en-GB" altLang="en-US" dirty="0"/>
              <a:t>You are called to the gastro ward on the evening shift</a:t>
            </a:r>
          </a:p>
          <a:p>
            <a:r>
              <a:rPr lang="en-GB" altLang="en-US" dirty="0"/>
              <a:t>A 52 year old female patient has started filling vomit bowls full of fresh blood</a:t>
            </a:r>
          </a:p>
          <a:p>
            <a:r>
              <a:rPr lang="en-GB" altLang="en-US" dirty="0"/>
              <a:t>Known chronic liver disease</a:t>
            </a:r>
          </a:p>
          <a:p>
            <a:r>
              <a:rPr lang="en-GB" altLang="en-US" dirty="0"/>
              <a:t>Being investigated for increasing ascites and confusion</a:t>
            </a:r>
          </a:p>
          <a:p>
            <a:r>
              <a:rPr lang="en-GB" altLang="en-US" dirty="0"/>
              <a:t>A – patent, own</a:t>
            </a:r>
          </a:p>
          <a:p>
            <a:r>
              <a:rPr lang="en-GB" altLang="en-US" dirty="0"/>
              <a:t>B – RR 35, SpO2 </a:t>
            </a:r>
            <a:r>
              <a:rPr lang="en-GB" altLang="en-US" dirty="0" err="1"/>
              <a:t>unrecordable</a:t>
            </a:r>
            <a:endParaRPr lang="en-GB" altLang="en-US" dirty="0"/>
          </a:p>
          <a:p>
            <a:r>
              <a:rPr lang="en-GB" altLang="en-US" dirty="0"/>
              <a:t>C – BP cuff keeps cycling, CRT 7 seconds, HS 1 + 2 + 0, cool to elbows/knees, mottled</a:t>
            </a:r>
          </a:p>
        </p:txBody>
      </p:sp>
      <p:sp>
        <p:nvSpPr>
          <p:cNvPr id="563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9347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611188" y="829109"/>
            <a:ext cx="7993062" cy="4525962"/>
          </a:xfrm>
        </p:spPr>
        <p:txBody>
          <a:bodyPr/>
          <a:lstStyle/>
          <a:p>
            <a:r>
              <a:rPr lang="en-GB" altLang="en-US" dirty="0"/>
              <a:t>D – responsive to voice, BM 6.0</a:t>
            </a:r>
          </a:p>
          <a:p>
            <a:r>
              <a:rPr lang="en-GB" altLang="en-US" dirty="0"/>
              <a:t>E – jaundiced, swollen abdomen </a:t>
            </a:r>
          </a:p>
        </p:txBody>
      </p:sp>
      <p:sp>
        <p:nvSpPr>
          <p:cNvPr id="5734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573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773238"/>
            <a:ext cx="3643312" cy="41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82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55650" y="529214"/>
            <a:ext cx="7993063" cy="935038"/>
          </a:xfrm>
        </p:spPr>
        <p:txBody>
          <a:bodyPr/>
          <a:lstStyle/>
          <a:p>
            <a:r>
              <a:rPr lang="en-GB" altLang="en-US" dirty="0"/>
              <a:t>Controlling Haemorrhage</a:t>
            </a:r>
          </a:p>
        </p:txBody>
      </p:sp>
      <p:sp>
        <p:nvSpPr>
          <p:cNvPr id="58371" name="Content Placeholder 2"/>
          <p:cNvSpPr>
            <a:spLocks noGrp="1"/>
          </p:cNvSpPr>
          <p:nvPr>
            <p:ph idx="1"/>
          </p:nvPr>
        </p:nvSpPr>
        <p:spPr>
          <a:xfrm>
            <a:off x="755650" y="1850303"/>
            <a:ext cx="8679295" cy="4525963"/>
          </a:xfrm>
        </p:spPr>
        <p:txBody>
          <a:bodyPr/>
          <a:lstStyle/>
          <a:p>
            <a:r>
              <a:rPr lang="en-GB" altLang="en-US" dirty="0"/>
              <a:t>Direct pressure vs tourniquet vs clamping</a:t>
            </a:r>
          </a:p>
          <a:p>
            <a:r>
              <a:rPr lang="en-GB" altLang="en-US" dirty="0"/>
              <a:t>Internal – chest, abdomen, </a:t>
            </a:r>
            <a:r>
              <a:rPr lang="en-GB" altLang="en-US" dirty="0" err="1"/>
              <a:t>retroperitoneum</a:t>
            </a:r>
            <a:r>
              <a:rPr lang="en-GB" altLang="en-US" dirty="0"/>
              <a:t>, pelvis, long bones</a:t>
            </a:r>
          </a:p>
          <a:p>
            <a:r>
              <a:rPr lang="en-GB" altLang="en-US" dirty="0"/>
              <a:t>Pelvic stabiliser, extremity splints, chest decompression </a:t>
            </a:r>
          </a:p>
          <a:p>
            <a:r>
              <a:rPr lang="en-GB" altLang="en-US" dirty="0"/>
              <a:t>Surgical/interventional radiological treatment</a:t>
            </a:r>
          </a:p>
          <a:p>
            <a:r>
              <a:rPr lang="en-GB" altLang="en-US" dirty="0"/>
              <a:t>Bleeding control and replacement of intravascular volume</a:t>
            </a:r>
          </a:p>
          <a:p>
            <a:r>
              <a:rPr lang="en-GB" altLang="en-US" dirty="0"/>
              <a:t>Avoiding worsening coagulopathy and inducing iatrogenic hypothermia </a:t>
            </a:r>
          </a:p>
        </p:txBody>
      </p:sp>
      <p:sp>
        <p:nvSpPr>
          <p:cNvPr id="583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580409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1188" y="765175"/>
            <a:ext cx="7993062" cy="935038"/>
          </a:xfrm>
        </p:spPr>
        <p:txBody>
          <a:bodyPr/>
          <a:lstStyle/>
          <a:p>
            <a:pPr algn="l"/>
            <a:r>
              <a:rPr lang="en-US" altLang="en-US" sz="3600" dirty="0"/>
              <a:t>Classification of shock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7125603"/>
              </p:ext>
            </p:extLst>
          </p:nvPr>
        </p:nvGraphicFramePr>
        <p:xfrm>
          <a:off x="159895" y="1553979"/>
          <a:ext cx="8854190" cy="3647608"/>
        </p:xfrm>
        <a:graphic>
          <a:graphicData uri="http://schemas.openxmlformats.org/drawingml/2006/table">
            <a:tbl>
              <a:tblPr firstRow="1" bandRow="1">
                <a:tableStyleId>{5C22544A-7EE6-4342-B048-85BDC9FD1C3A}</a:tableStyleId>
              </a:tblPr>
              <a:tblGrid>
                <a:gridCol w="1770838">
                  <a:extLst>
                    <a:ext uri="{9D8B030D-6E8A-4147-A177-3AD203B41FA5}">
                      <a16:colId xmlns:a16="http://schemas.microsoft.com/office/drawing/2014/main" val="20000"/>
                    </a:ext>
                  </a:extLst>
                </a:gridCol>
                <a:gridCol w="1770838">
                  <a:extLst>
                    <a:ext uri="{9D8B030D-6E8A-4147-A177-3AD203B41FA5}">
                      <a16:colId xmlns:a16="http://schemas.microsoft.com/office/drawing/2014/main" val="20001"/>
                    </a:ext>
                  </a:extLst>
                </a:gridCol>
                <a:gridCol w="1770838">
                  <a:extLst>
                    <a:ext uri="{9D8B030D-6E8A-4147-A177-3AD203B41FA5}">
                      <a16:colId xmlns:a16="http://schemas.microsoft.com/office/drawing/2014/main" val="20002"/>
                    </a:ext>
                  </a:extLst>
                </a:gridCol>
                <a:gridCol w="1770838">
                  <a:extLst>
                    <a:ext uri="{9D8B030D-6E8A-4147-A177-3AD203B41FA5}">
                      <a16:colId xmlns:a16="http://schemas.microsoft.com/office/drawing/2014/main" val="20003"/>
                    </a:ext>
                  </a:extLst>
                </a:gridCol>
                <a:gridCol w="1770838">
                  <a:extLst>
                    <a:ext uri="{9D8B030D-6E8A-4147-A177-3AD203B41FA5}">
                      <a16:colId xmlns:a16="http://schemas.microsoft.com/office/drawing/2014/main" val="20004"/>
                    </a:ext>
                  </a:extLst>
                </a:gridCol>
              </a:tblGrid>
              <a:tr h="455951">
                <a:tc>
                  <a:txBody>
                    <a:bodyPr/>
                    <a:lstStyle/>
                    <a:p>
                      <a:r>
                        <a:rPr lang="en-GB" dirty="0"/>
                        <a:t>Class</a:t>
                      </a:r>
                    </a:p>
                  </a:txBody>
                  <a:tcPr/>
                </a:tc>
                <a:tc>
                  <a:txBody>
                    <a:bodyPr/>
                    <a:lstStyle/>
                    <a:p>
                      <a:r>
                        <a:rPr lang="en-GB" dirty="0"/>
                        <a:t>I</a:t>
                      </a:r>
                    </a:p>
                  </a:txBody>
                  <a:tcPr/>
                </a:tc>
                <a:tc>
                  <a:txBody>
                    <a:bodyPr/>
                    <a:lstStyle/>
                    <a:p>
                      <a:r>
                        <a:rPr lang="en-GB" dirty="0"/>
                        <a:t>II</a:t>
                      </a:r>
                    </a:p>
                  </a:txBody>
                  <a:tcPr/>
                </a:tc>
                <a:tc>
                  <a:txBody>
                    <a:bodyPr/>
                    <a:lstStyle/>
                    <a:p>
                      <a:r>
                        <a:rPr lang="en-GB" dirty="0"/>
                        <a:t>III</a:t>
                      </a:r>
                    </a:p>
                  </a:txBody>
                  <a:tcPr/>
                </a:tc>
                <a:tc>
                  <a:txBody>
                    <a:bodyPr/>
                    <a:lstStyle/>
                    <a:p>
                      <a:r>
                        <a:rPr lang="en-GB" dirty="0"/>
                        <a:t>IV</a:t>
                      </a:r>
                    </a:p>
                  </a:txBody>
                  <a:tcPr/>
                </a:tc>
                <a:extLst>
                  <a:ext uri="{0D108BD9-81ED-4DB2-BD59-A6C34878D82A}">
                    <a16:rowId xmlns:a16="http://schemas.microsoft.com/office/drawing/2014/main" val="10000"/>
                  </a:ext>
                </a:extLst>
              </a:tr>
              <a:tr h="455951">
                <a:tc>
                  <a:txBody>
                    <a:bodyPr/>
                    <a:lstStyle/>
                    <a:p>
                      <a:r>
                        <a:rPr lang="en-GB" dirty="0"/>
                        <a:t>Blood loss</a:t>
                      </a:r>
                    </a:p>
                  </a:txBody>
                  <a:tcPr/>
                </a:tc>
                <a:tc>
                  <a:txBody>
                    <a:bodyPr/>
                    <a:lstStyle/>
                    <a:p>
                      <a:r>
                        <a:rPr lang="en-GB" dirty="0"/>
                        <a:t>&lt;750</a:t>
                      </a:r>
                    </a:p>
                  </a:txBody>
                  <a:tcPr/>
                </a:tc>
                <a:tc>
                  <a:txBody>
                    <a:bodyPr/>
                    <a:lstStyle/>
                    <a:p>
                      <a:r>
                        <a:rPr lang="en-GB" dirty="0"/>
                        <a:t>750-1500</a:t>
                      </a:r>
                    </a:p>
                  </a:txBody>
                  <a:tcPr/>
                </a:tc>
                <a:tc>
                  <a:txBody>
                    <a:bodyPr/>
                    <a:lstStyle/>
                    <a:p>
                      <a:r>
                        <a:rPr lang="en-GB" dirty="0"/>
                        <a:t>1500-2000</a:t>
                      </a:r>
                    </a:p>
                  </a:txBody>
                  <a:tcPr/>
                </a:tc>
                <a:tc>
                  <a:txBody>
                    <a:bodyPr/>
                    <a:lstStyle/>
                    <a:p>
                      <a:r>
                        <a:rPr lang="en-GB" dirty="0"/>
                        <a:t>&gt;2000</a:t>
                      </a:r>
                    </a:p>
                  </a:txBody>
                  <a:tcPr/>
                </a:tc>
                <a:extLst>
                  <a:ext uri="{0D108BD9-81ED-4DB2-BD59-A6C34878D82A}">
                    <a16:rowId xmlns:a16="http://schemas.microsoft.com/office/drawing/2014/main" val="10001"/>
                  </a:ext>
                </a:extLst>
              </a:tr>
              <a:tr h="455951">
                <a:tc>
                  <a:txBody>
                    <a:bodyPr/>
                    <a:lstStyle/>
                    <a:p>
                      <a:r>
                        <a:rPr lang="en-GB" dirty="0"/>
                        <a:t>HR</a:t>
                      </a:r>
                    </a:p>
                  </a:txBody>
                  <a:tcPr/>
                </a:tc>
                <a:tc>
                  <a:txBody>
                    <a:bodyPr/>
                    <a:lstStyle/>
                    <a:p>
                      <a:r>
                        <a:rPr lang="en-GB" dirty="0"/>
                        <a:t>&lt;100</a:t>
                      </a:r>
                    </a:p>
                  </a:txBody>
                  <a:tcPr/>
                </a:tc>
                <a:tc>
                  <a:txBody>
                    <a:bodyPr/>
                    <a:lstStyle/>
                    <a:p>
                      <a:r>
                        <a:rPr lang="en-GB" dirty="0"/>
                        <a:t>&gt;100</a:t>
                      </a:r>
                    </a:p>
                  </a:txBody>
                  <a:tcPr/>
                </a:tc>
                <a:tc>
                  <a:txBody>
                    <a:bodyPr/>
                    <a:lstStyle/>
                    <a:p>
                      <a:r>
                        <a:rPr lang="en-GB" dirty="0"/>
                        <a:t>&gt;120</a:t>
                      </a:r>
                    </a:p>
                  </a:txBody>
                  <a:tcPr/>
                </a:tc>
                <a:tc>
                  <a:txBody>
                    <a:bodyPr/>
                    <a:lstStyle/>
                    <a:p>
                      <a:r>
                        <a:rPr lang="en-GB" dirty="0"/>
                        <a:t>&gt;140</a:t>
                      </a:r>
                    </a:p>
                  </a:txBody>
                  <a:tcPr/>
                </a:tc>
                <a:extLst>
                  <a:ext uri="{0D108BD9-81ED-4DB2-BD59-A6C34878D82A}">
                    <a16:rowId xmlns:a16="http://schemas.microsoft.com/office/drawing/2014/main" val="10002"/>
                  </a:ext>
                </a:extLst>
              </a:tr>
              <a:tr h="455951">
                <a:tc>
                  <a:txBody>
                    <a:bodyPr/>
                    <a:lstStyle/>
                    <a:p>
                      <a:r>
                        <a:rPr lang="en-GB" dirty="0"/>
                        <a:t>BP</a:t>
                      </a:r>
                    </a:p>
                  </a:txBody>
                  <a:tcPr/>
                </a:tc>
                <a:tc>
                  <a:txBody>
                    <a:bodyPr/>
                    <a:lstStyle/>
                    <a:p>
                      <a:r>
                        <a:rPr lang="en-GB" dirty="0"/>
                        <a:t>Normal</a:t>
                      </a:r>
                    </a:p>
                  </a:txBody>
                  <a:tcPr/>
                </a:tc>
                <a:tc>
                  <a:txBody>
                    <a:bodyPr/>
                    <a:lstStyle/>
                    <a:p>
                      <a:r>
                        <a:rPr lang="en-GB" dirty="0"/>
                        <a:t>Normal</a:t>
                      </a:r>
                    </a:p>
                  </a:txBody>
                  <a:tcPr/>
                </a:tc>
                <a:tc>
                  <a:txBody>
                    <a:bodyPr/>
                    <a:lstStyle/>
                    <a:p>
                      <a:r>
                        <a:rPr lang="en-GB" dirty="0"/>
                        <a:t>Decreased</a:t>
                      </a:r>
                    </a:p>
                  </a:txBody>
                  <a:tcPr/>
                </a:tc>
                <a:tc>
                  <a:txBody>
                    <a:bodyPr/>
                    <a:lstStyle/>
                    <a:p>
                      <a:r>
                        <a:rPr lang="en-GB" dirty="0"/>
                        <a:t>Decreased</a:t>
                      </a:r>
                    </a:p>
                  </a:txBody>
                  <a:tcPr/>
                </a:tc>
                <a:extLst>
                  <a:ext uri="{0D108BD9-81ED-4DB2-BD59-A6C34878D82A}">
                    <a16:rowId xmlns:a16="http://schemas.microsoft.com/office/drawing/2014/main" val="10003"/>
                  </a:ext>
                </a:extLst>
              </a:tr>
              <a:tr h="455951">
                <a:tc>
                  <a:txBody>
                    <a:bodyPr/>
                    <a:lstStyle/>
                    <a:p>
                      <a:r>
                        <a:rPr lang="en-GB" dirty="0"/>
                        <a:t>Pulse pressure</a:t>
                      </a:r>
                    </a:p>
                  </a:txBody>
                  <a:tcPr/>
                </a:tc>
                <a:tc>
                  <a:txBody>
                    <a:bodyPr/>
                    <a:lstStyle/>
                    <a:p>
                      <a:r>
                        <a:rPr lang="en-GB" dirty="0"/>
                        <a:t>Normal</a:t>
                      </a:r>
                    </a:p>
                  </a:txBody>
                  <a:tcPr/>
                </a:tc>
                <a:tc>
                  <a:txBody>
                    <a:bodyPr/>
                    <a:lstStyle/>
                    <a:p>
                      <a:r>
                        <a:rPr lang="en-GB" dirty="0"/>
                        <a:t>Decreased</a:t>
                      </a:r>
                    </a:p>
                  </a:txBody>
                  <a:tcPr/>
                </a:tc>
                <a:tc>
                  <a:txBody>
                    <a:bodyPr/>
                    <a:lstStyle/>
                    <a:p>
                      <a:r>
                        <a:rPr lang="en-GB" dirty="0"/>
                        <a:t>Decreased</a:t>
                      </a:r>
                    </a:p>
                  </a:txBody>
                  <a:tcPr/>
                </a:tc>
                <a:tc>
                  <a:txBody>
                    <a:bodyPr/>
                    <a:lstStyle/>
                    <a:p>
                      <a:r>
                        <a:rPr lang="en-GB" dirty="0"/>
                        <a:t>Decreased</a:t>
                      </a:r>
                    </a:p>
                  </a:txBody>
                  <a:tcPr/>
                </a:tc>
                <a:extLst>
                  <a:ext uri="{0D108BD9-81ED-4DB2-BD59-A6C34878D82A}">
                    <a16:rowId xmlns:a16="http://schemas.microsoft.com/office/drawing/2014/main" val="10004"/>
                  </a:ext>
                </a:extLst>
              </a:tr>
              <a:tr h="455951">
                <a:tc>
                  <a:txBody>
                    <a:bodyPr/>
                    <a:lstStyle/>
                    <a:p>
                      <a:r>
                        <a:rPr lang="en-GB" dirty="0"/>
                        <a:t>RR</a:t>
                      </a:r>
                    </a:p>
                  </a:txBody>
                  <a:tcPr/>
                </a:tc>
                <a:tc>
                  <a:txBody>
                    <a:bodyPr/>
                    <a:lstStyle/>
                    <a:p>
                      <a:r>
                        <a:rPr lang="en-GB" dirty="0"/>
                        <a:t>14-20</a:t>
                      </a:r>
                    </a:p>
                  </a:txBody>
                  <a:tcPr/>
                </a:tc>
                <a:tc>
                  <a:txBody>
                    <a:bodyPr/>
                    <a:lstStyle/>
                    <a:p>
                      <a:r>
                        <a:rPr lang="en-GB" dirty="0"/>
                        <a:t>20-30</a:t>
                      </a:r>
                    </a:p>
                  </a:txBody>
                  <a:tcPr/>
                </a:tc>
                <a:tc>
                  <a:txBody>
                    <a:bodyPr/>
                    <a:lstStyle/>
                    <a:p>
                      <a:r>
                        <a:rPr lang="en-GB" dirty="0"/>
                        <a:t>30-40</a:t>
                      </a:r>
                    </a:p>
                  </a:txBody>
                  <a:tcPr/>
                </a:tc>
                <a:tc>
                  <a:txBody>
                    <a:bodyPr/>
                    <a:lstStyle/>
                    <a:p>
                      <a:r>
                        <a:rPr lang="en-GB" dirty="0"/>
                        <a:t>&gt;40</a:t>
                      </a:r>
                    </a:p>
                  </a:txBody>
                  <a:tcPr/>
                </a:tc>
                <a:extLst>
                  <a:ext uri="{0D108BD9-81ED-4DB2-BD59-A6C34878D82A}">
                    <a16:rowId xmlns:a16="http://schemas.microsoft.com/office/drawing/2014/main" val="10005"/>
                  </a:ext>
                </a:extLst>
              </a:tr>
              <a:tr h="455951">
                <a:tc>
                  <a:txBody>
                    <a:bodyPr/>
                    <a:lstStyle/>
                    <a:p>
                      <a:r>
                        <a:rPr lang="en-GB" dirty="0"/>
                        <a:t>UO</a:t>
                      </a:r>
                    </a:p>
                  </a:txBody>
                  <a:tcPr/>
                </a:tc>
                <a:tc>
                  <a:txBody>
                    <a:bodyPr/>
                    <a:lstStyle/>
                    <a:p>
                      <a:r>
                        <a:rPr lang="en-GB" dirty="0"/>
                        <a:t>&gt;30</a:t>
                      </a:r>
                    </a:p>
                  </a:txBody>
                  <a:tcPr/>
                </a:tc>
                <a:tc>
                  <a:txBody>
                    <a:bodyPr/>
                    <a:lstStyle/>
                    <a:p>
                      <a:r>
                        <a:rPr lang="en-GB" dirty="0"/>
                        <a:t>20-30</a:t>
                      </a:r>
                    </a:p>
                  </a:txBody>
                  <a:tcPr/>
                </a:tc>
                <a:tc>
                  <a:txBody>
                    <a:bodyPr/>
                    <a:lstStyle/>
                    <a:p>
                      <a:r>
                        <a:rPr lang="en-GB" dirty="0"/>
                        <a:t>5-20</a:t>
                      </a:r>
                    </a:p>
                  </a:txBody>
                  <a:tcPr/>
                </a:tc>
                <a:tc>
                  <a:txBody>
                    <a:bodyPr/>
                    <a:lstStyle/>
                    <a:p>
                      <a:r>
                        <a:rPr lang="en-GB" dirty="0"/>
                        <a:t>Negligible </a:t>
                      </a:r>
                    </a:p>
                  </a:txBody>
                  <a:tcPr/>
                </a:tc>
                <a:extLst>
                  <a:ext uri="{0D108BD9-81ED-4DB2-BD59-A6C34878D82A}">
                    <a16:rowId xmlns:a16="http://schemas.microsoft.com/office/drawing/2014/main" val="10006"/>
                  </a:ext>
                </a:extLst>
              </a:tr>
              <a:tr h="455951">
                <a:tc>
                  <a:txBody>
                    <a:bodyPr/>
                    <a:lstStyle/>
                    <a:p>
                      <a:r>
                        <a:rPr lang="en-GB" dirty="0"/>
                        <a:t>Mental Status</a:t>
                      </a:r>
                    </a:p>
                  </a:txBody>
                  <a:tcPr/>
                </a:tc>
                <a:tc>
                  <a:txBody>
                    <a:bodyPr/>
                    <a:lstStyle/>
                    <a:p>
                      <a:r>
                        <a:rPr lang="en-GB" dirty="0"/>
                        <a:t>Slightly anxious</a:t>
                      </a:r>
                    </a:p>
                  </a:txBody>
                  <a:tcPr/>
                </a:tc>
                <a:tc>
                  <a:txBody>
                    <a:bodyPr/>
                    <a:lstStyle/>
                    <a:p>
                      <a:r>
                        <a:rPr lang="en-GB" dirty="0"/>
                        <a:t>Mildly anxious</a:t>
                      </a:r>
                    </a:p>
                  </a:txBody>
                  <a:tcPr/>
                </a:tc>
                <a:tc>
                  <a:txBody>
                    <a:bodyPr/>
                    <a:lstStyle/>
                    <a:p>
                      <a:r>
                        <a:rPr lang="en-GB" dirty="0"/>
                        <a:t>Anxious, confused</a:t>
                      </a:r>
                    </a:p>
                  </a:txBody>
                  <a:tcPr/>
                </a:tc>
                <a:tc>
                  <a:txBody>
                    <a:bodyPr/>
                    <a:lstStyle/>
                    <a:p>
                      <a:r>
                        <a:rPr lang="en-GB" dirty="0"/>
                        <a:t>Lethargic</a:t>
                      </a:r>
                    </a:p>
                  </a:txBody>
                  <a:tcPr/>
                </a:tc>
                <a:extLst>
                  <a:ext uri="{0D108BD9-81ED-4DB2-BD59-A6C34878D82A}">
                    <a16:rowId xmlns:a16="http://schemas.microsoft.com/office/drawing/2014/main" val="10007"/>
                  </a:ext>
                </a:extLst>
              </a:tr>
            </a:tbl>
          </a:graphicData>
        </a:graphic>
      </p:graphicFrame>
      <p:sp>
        <p:nvSpPr>
          <p:cNvPr id="6047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516531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a:t>Non-haemorrhagic hypovolaemic shock</a:t>
            </a:r>
          </a:p>
        </p:txBody>
      </p:sp>
      <p:sp>
        <p:nvSpPr>
          <p:cNvPr id="62467" name="Content Placeholder 2"/>
          <p:cNvSpPr>
            <a:spLocks noGrp="1"/>
          </p:cNvSpPr>
          <p:nvPr>
            <p:ph idx="1"/>
          </p:nvPr>
        </p:nvSpPr>
        <p:spPr>
          <a:xfrm>
            <a:off x="611188" y="1782763"/>
            <a:ext cx="7993062" cy="4525962"/>
          </a:xfrm>
        </p:spPr>
        <p:txBody>
          <a:bodyPr/>
          <a:lstStyle/>
          <a:p>
            <a:r>
              <a:rPr lang="en-GB" altLang="en-US"/>
              <a:t>GI losses</a:t>
            </a:r>
          </a:p>
          <a:p>
            <a:r>
              <a:rPr lang="en-GB" altLang="en-US"/>
              <a:t>Skin losses</a:t>
            </a:r>
          </a:p>
          <a:p>
            <a:r>
              <a:rPr lang="en-GB" altLang="en-US"/>
              <a:t>Renal losses</a:t>
            </a:r>
          </a:p>
          <a:p>
            <a:r>
              <a:rPr lang="en-GB" altLang="en-US"/>
              <a:t>Third space losses </a:t>
            </a:r>
          </a:p>
        </p:txBody>
      </p:sp>
      <p:sp>
        <p:nvSpPr>
          <p:cNvPr id="624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056620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a:t>Case 6</a:t>
            </a:r>
          </a:p>
        </p:txBody>
      </p:sp>
      <p:sp>
        <p:nvSpPr>
          <p:cNvPr id="64515" name="Content Placeholder 2"/>
          <p:cNvSpPr>
            <a:spLocks noGrp="1"/>
          </p:cNvSpPr>
          <p:nvPr>
            <p:ph idx="1"/>
          </p:nvPr>
        </p:nvSpPr>
        <p:spPr/>
        <p:txBody>
          <a:bodyPr/>
          <a:lstStyle/>
          <a:p>
            <a:r>
              <a:rPr lang="en-GB" altLang="en-US"/>
              <a:t>Trauma call BIBA</a:t>
            </a:r>
          </a:p>
          <a:p>
            <a:r>
              <a:rPr lang="en-GB" altLang="en-US"/>
              <a:t>85 year old male who has fallen down the stairs</a:t>
            </a:r>
          </a:p>
          <a:p>
            <a:r>
              <a:rPr lang="en-GB" altLang="en-US"/>
              <a:t>Chest pain on inspiration</a:t>
            </a:r>
          </a:p>
          <a:p>
            <a:r>
              <a:rPr lang="en-GB" altLang="en-US"/>
              <a:t>Breathless, distressed </a:t>
            </a:r>
          </a:p>
          <a:p>
            <a:r>
              <a:rPr lang="en-GB" altLang="en-US"/>
              <a:t>No acute neurology </a:t>
            </a:r>
          </a:p>
          <a:p>
            <a:r>
              <a:rPr lang="en-GB" altLang="en-US"/>
              <a:t>OBS RR 45, SpO2 75% OA 100% on 15L, BP 82/60, HR 140, T 36.5 </a:t>
            </a:r>
          </a:p>
          <a:p>
            <a:endParaRPr lang="en-GB" altLang="en-US"/>
          </a:p>
        </p:txBody>
      </p:sp>
      <p:sp>
        <p:nvSpPr>
          <p:cNvPr id="645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417382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26078" y="433386"/>
            <a:ext cx="7993063" cy="935038"/>
          </a:xfrm>
        </p:spPr>
        <p:txBody>
          <a:bodyPr/>
          <a:lstStyle/>
          <a:p>
            <a:r>
              <a:rPr lang="en-GB" altLang="en-US" dirty="0"/>
              <a:t>Shock</a:t>
            </a:r>
          </a:p>
        </p:txBody>
      </p:sp>
      <p:sp>
        <p:nvSpPr>
          <p:cNvPr id="8195" name="Content Placeholder 2"/>
          <p:cNvSpPr>
            <a:spLocks noGrp="1"/>
          </p:cNvSpPr>
          <p:nvPr>
            <p:ph idx="1"/>
          </p:nvPr>
        </p:nvSpPr>
        <p:spPr>
          <a:xfrm>
            <a:off x="826079" y="1599406"/>
            <a:ext cx="7583404" cy="4525962"/>
          </a:xfrm>
        </p:spPr>
        <p:txBody>
          <a:bodyPr/>
          <a:lstStyle/>
          <a:p>
            <a:r>
              <a:rPr lang="en-GB" altLang="en-US" dirty="0"/>
              <a:t>State of cellular and tissue hypoxia</a:t>
            </a:r>
          </a:p>
          <a:p>
            <a:pPr lvl="1"/>
            <a:r>
              <a:rPr lang="en-GB" altLang="en-US" dirty="0"/>
              <a:t>Due to reduced oxygen delivery</a:t>
            </a:r>
          </a:p>
          <a:p>
            <a:pPr lvl="1"/>
            <a:r>
              <a:rPr lang="en-GB" altLang="en-US" dirty="0"/>
              <a:t>Or increased oxygen consumption</a:t>
            </a:r>
          </a:p>
          <a:p>
            <a:pPr lvl="1"/>
            <a:r>
              <a:rPr lang="en-GB" altLang="en-US" dirty="0"/>
              <a:t>Or inadequate oxygen utilisation</a:t>
            </a:r>
          </a:p>
          <a:p>
            <a:r>
              <a:rPr lang="en-GB" altLang="en-US" dirty="0"/>
              <a:t>Most commonly secondary to circulatory failure </a:t>
            </a:r>
          </a:p>
          <a:p>
            <a:r>
              <a:rPr lang="en-GB" altLang="en-US" dirty="0"/>
              <a:t>If not treated will progress to irreversible organ dysfunction </a:t>
            </a:r>
            <a:r>
              <a:rPr lang="en-GB" altLang="en-US" dirty="0">
                <a:sym typeface="Wingdings" panose="05000000000000000000" pitchFamily="2" charset="2"/>
              </a:rPr>
              <a:t> multi-organ failure  death</a:t>
            </a:r>
          </a:p>
          <a:p>
            <a:endParaRPr lang="en-GB" altLang="en-US" dirty="0">
              <a:sym typeface="Wingdings" panose="05000000000000000000" pitchFamily="2" charset="2"/>
            </a:endParaRPr>
          </a:p>
          <a:p>
            <a:r>
              <a:rPr lang="en-GB" altLang="en-US" dirty="0"/>
              <a:t>Serum lactate levels have been used as surrogates for </a:t>
            </a:r>
            <a:r>
              <a:rPr lang="en-GB" altLang="en-US" dirty="0" err="1"/>
              <a:t>hypoperfusion</a:t>
            </a:r>
            <a:r>
              <a:rPr lang="en-GB" altLang="en-US" dirty="0"/>
              <a:t> and tissue hypoxia </a:t>
            </a:r>
          </a:p>
          <a:p>
            <a:r>
              <a:rPr lang="en-GB" altLang="en-US" dirty="0"/>
              <a:t>Useful risk-stratification </a:t>
            </a:r>
          </a:p>
          <a:p>
            <a:endParaRPr lang="en-GB" altLang="en-US" dirty="0"/>
          </a:p>
          <a:p>
            <a:pPr marL="0" indent="0">
              <a:buNone/>
            </a:pPr>
            <a:endParaRPr lang="en-GB" altLang="en-US" dirty="0"/>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dirty="0"/>
              <a:t>pathways for clinical learning</a:t>
            </a:r>
          </a:p>
        </p:txBody>
      </p:sp>
    </p:spTree>
    <p:extLst>
      <p:ext uri="{BB962C8B-B14F-4D97-AF65-F5344CB8AC3E}">
        <p14:creationId xmlns:p14="http://schemas.microsoft.com/office/powerpoint/2010/main" val="2101783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GB" dirty="0"/>
              <a:t>A – patent</a:t>
            </a:r>
          </a:p>
          <a:p>
            <a:pPr>
              <a:defRPr/>
            </a:pPr>
            <a:r>
              <a:rPr lang="en-GB" dirty="0"/>
              <a:t>B – SpO2 100% 15L; reduced chest expansion left side; breath sounds heard only on right; hyper-resonant sounds on left; tracheal deviation to the right</a:t>
            </a:r>
          </a:p>
          <a:p>
            <a:pPr>
              <a:defRPr/>
            </a:pPr>
            <a:endParaRPr lang="en-GB" dirty="0"/>
          </a:p>
          <a:p>
            <a:pPr marL="0" indent="0">
              <a:buFontTx/>
              <a:buNone/>
              <a:defRPr/>
            </a:pPr>
            <a:r>
              <a:rPr lang="en-GB" dirty="0"/>
              <a:t>Impression?</a:t>
            </a:r>
          </a:p>
        </p:txBody>
      </p:sp>
      <p:sp>
        <p:nvSpPr>
          <p:cNvPr id="655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350799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a:t>Tension Pneumothorax</a:t>
            </a:r>
          </a:p>
        </p:txBody>
      </p:sp>
      <p:sp>
        <p:nvSpPr>
          <p:cNvPr id="665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pic>
        <p:nvPicPr>
          <p:cNvPr id="66565" name="Picture 2" descr="http://www.trauma.org/images/articles/ten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354138"/>
            <a:ext cx="4059237"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897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altLang="en-US"/>
              <a:t>Obstructive Shock </a:t>
            </a:r>
          </a:p>
        </p:txBody>
      </p:sp>
      <p:sp>
        <p:nvSpPr>
          <p:cNvPr id="67587" name="Content Placeholder 2"/>
          <p:cNvSpPr>
            <a:spLocks noGrp="1"/>
          </p:cNvSpPr>
          <p:nvPr>
            <p:ph idx="1"/>
          </p:nvPr>
        </p:nvSpPr>
        <p:spPr/>
        <p:txBody>
          <a:bodyPr/>
          <a:lstStyle/>
          <a:p>
            <a:r>
              <a:rPr lang="en-GB" altLang="en-US"/>
              <a:t>Mostly due to extracardic causes of pump failure</a:t>
            </a:r>
          </a:p>
          <a:p>
            <a:pPr lvl="1"/>
            <a:r>
              <a:rPr lang="en-GB" altLang="en-US"/>
              <a:t>Poor right ventricular output </a:t>
            </a:r>
          </a:p>
          <a:p>
            <a:pPr lvl="1"/>
            <a:endParaRPr lang="en-GB" altLang="en-US"/>
          </a:p>
          <a:p>
            <a:r>
              <a:rPr lang="en-GB" altLang="en-US"/>
              <a:t>PE or severe pulmonary HTN </a:t>
            </a:r>
            <a:r>
              <a:rPr lang="en-GB" altLang="en-US">
                <a:sym typeface="Wingdings" panose="05000000000000000000" pitchFamily="2" charset="2"/>
              </a:rPr>
              <a:t> right ventricular failure to overcome high pulmonary vascular resistance </a:t>
            </a:r>
          </a:p>
        </p:txBody>
      </p:sp>
      <p:sp>
        <p:nvSpPr>
          <p:cNvPr id="675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148862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7463" y="476324"/>
            <a:ext cx="6448425" cy="4829390"/>
          </a:xfrm>
        </p:spPr>
      </p:pic>
      <p:sp>
        <p:nvSpPr>
          <p:cNvPr id="634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134650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
        <p:nvSpPr>
          <p:cNvPr id="4" name="Footer Placeholder 3"/>
          <p:cNvSpPr>
            <a:spLocks noGrp="1"/>
          </p:cNvSpPr>
          <p:nvPr>
            <p:ph type="ftr" sz="quarter" idx="10"/>
          </p:nvPr>
        </p:nvSpPr>
        <p:spPr/>
        <p:txBody>
          <a:bodyPr/>
          <a:lstStyle/>
          <a:p>
            <a:pPr>
              <a:defRPr/>
            </a:pPr>
            <a:r>
              <a:rPr lang="en-GB"/>
              <a:t>pathways for clinical learning</a:t>
            </a:r>
          </a:p>
        </p:txBody>
      </p:sp>
    </p:spTree>
    <p:extLst>
      <p:ext uri="{BB962C8B-B14F-4D97-AF65-F5344CB8AC3E}">
        <p14:creationId xmlns:p14="http://schemas.microsoft.com/office/powerpoint/2010/main" val="1305304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802C-43D3-4A53-9D79-F44B3E6DC4FF}"/>
              </a:ext>
            </a:extLst>
          </p:cNvPr>
          <p:cNvSpPr>
            <a:spLocks noGrp="1"/>
          </p:cNvSpPr>
          <p:nvPr>
            <p:ph type="title"/>
          </p:nvPr>
        </p:nvSpPr>
        <p:spPr/>
        <p:txBody>
          <a:bodyPr/>
          <a:lstStyle/>
          <a:p>
            <a:r>
              <a:rPr lang="en-GB" dirty="0"/>
              <a:t>Get in touch!</a:t>
            </a:r>
          </a:p>
        </p:txBody>
      </p:sp>
      <p:sp>
        <p:nvSpPr>
          <p:cNvPr id="3" name="Content Placeholder 2">
            <a:extLst>
              <a:ext uri="{FF2B5EF4-FFF2-40B4-BE49-F238E27FC236}">
                <a16:creationId xmlns:a16="http://schemas.microsoft.com/office/drawing/2014/main" id="{AA2D493F-16E9-402B-B7B3-3CF019393938}"/>
              </a:ext>
            </a:extLst>
          </p:cNvPr>
          <p:cNvSpPr>
            <a:spLocks noGrp="1"/>
          </p:cNvSpPr>
          <p:nvPr>
            <p:ph idx="1"/>
          </p:nvPr>
        </p:nvSpPr>
        <p:spPr/>
        <p:txBody>
          <a:bodyPr/>
          <a:lstStyle/>
          <a:p>
            <a:pPr marL="0" indent="0" algn="ctr">
              <a:buNone/>
            </a:pPr>
            <a:r>
              <a:rPr lang="en-GB" dirty="0"/>
              <a:t>Website</a:t>
            </a:r>
          </a:p>
          <a:p>
            <a:pPr marL="0" indent="0" algn="ctr">
              <a:buNone/>
            </a:pPr>
            <a:r>
              <a:rPr lang="en-GB" dirty="0">
                <a:hlinkClick r:id="rId2"/>
              </a:rPr>
              <a:t>www.quackmeded.co.uk</a:t>
            </a:r>
            <a:endParaRPr lang="en-GB" dirty="0"/>
          </a:p>
          <a:p>
            <a:pPr marL="0" indent="0" algn="ctr">
              <a:buNone/>
            </a:pPr>
            <a:endParaRPr lang="en-GB" dirty="0"/>
          </a:p>
          <a:p>
            <a:pPr marL="0" indent="0" algn="ctr">
              <a:buNone/>
            </a:pPr>
            <a:r>
              <a:rPr lang="en-GB" dirty="0"/>
              <a:t>Email</a:t>
            </a:r>
          </a:p>
          <a:p>
            <a:pPr marL="0" indent="0" algn="ctr">
              <a:buNone/>
            </a:pPr>
            <a:r>
              <a:rPr lang="en-GB" dirty="0">
                <a:hlinkClick r:id="rId3"/>
              </a:rPr>
              <a:t>gg-uhb.quackmeded@nhs.net</a:t>
            </a:r>
            <a:endParaRPr lang="en-GB" dirty="0"/>
          </a:p>
          <a:p>
            <a:pPr marL="0" indent="0" algn="ctr">
              <a:buNone/>
            </a:pPr>
            <a:endParaRPr lang="en-GB" dirty="0"/>
          </a:p>
          <a:p>
            <a:pPr marL="0" indent="0" algn="ctr">
              <a:buNone/>
            </a:pPr>
            <a:r>
              <a:rPr lang="en-GB" dirty="0"/>
              <a:t>Social Media</a:t>
            </a:r>
          </a:p>
          <a:p>
            <a:pPr marL="0" indent="0" algn="ctr">
              <a:buNone/>
            </a:pPr>
            <a:r>
              <a:rPr lang="en-GB" dirty="0"/>
              <a:t>Twitter: @QUACK_ Med</a:t>
            </a:r>
          </a:p>
          <a:p>
            <a:pPr marL="0" indent="0" algn="ctr">
              <a:buNone/>
            </a:pPr>
            <a:r>
              <a:rPr lang="en-GB" dirty="0"/>
              <a:t>Facebook: QUACK education</a:t>
            </a:r>
          </a:p>
          <a:p>
            <a:pPr marL="0" indent="0">
              <a:buNone/>
            </a:pPr>
            <a:endParaRPr lang="en-GB" dirty="0"/>
          </a:p>
        </p:txBody>
      </p:sp>
    </p:spTree>
    <p:extLst>
      <p:ext uri="{BB962C8B-B14F-4D97-AF65-F5344CB8AC3E}">
        <p14:creationId xmlns:p14="http://schemas.microsoft.com/office/powerpoint/2010/main" val="235615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GB" altLang="en-US"/>
              <a:t>Physiology</a:t>
            </a:r>
          </a:p>
        </p:txBody>
      </p:sp>
      <p:sp>
        <p:nvSpPr>
          <p:cNvPr id="11267" name="Content Placeholder 5"/>
          <p:cNvSpPr>
            <a:spLocks noGrp="1"/>
          </p:cNvSpPr>
          <p:nvPr>
            <p:ph sz="half" idx="1"/>
          </p:nvPr>
        </p:nvSpPr>
        <p:spPr/>
        <p:txBody>
          <a:bodyPr/>
          <a:lstStyle/>
          <a:p>
            <a:pPr eaLnBrk="1" hangingPunct="1"/>
            <a:endParaRPr lang="en-GB" altLang="en-US"/>
          </a:p>
          <a:p>
            <a:pPr eaLnBrk="1" hangingPunct="1"/>
            <a:endParaRPr lang="en-GB" altLang="en-US"/>
          </a:p>
        </p:txBody>
      </p:sp>
      <p:sp>
        <p:nvSpPr>
          <p:cNvPr id="11268" name="Content Placeholder 6"/>
          <p:cNvSpPr>
            <a:spLocks noGrp="1"/>
          </p:cNvSpPr>
          <p:nvPr>
            <p:ph sz="half" idx="2"/>
          </p:nvPr>
        </p:nvSpPr>
        <p:spPr/>
        <p:txBody>
          <a:bodyPr/>
          <a:lstStyle/>
          <a:p>
            <a:pPr eaLnBrk="1" hangingPunct="1">
              <a:lnSpc>
                <a:spcPct val="90000"/>
              </a:lnSpc>
            </a:pPr>
            <a:r>
              <a:rPr lang="en-GB" altLang="en-US"/>
              <a:t>Cardiac Output(CO) = Stroke volume x Heart Rate</a:t>
            </a:r>
          </a:p>
          <a:p>
            <a:pPr eaLnBrk="1" hangingPunct="1">
              <a:lnSpc>
                <a:spcPct val="90000"/>
              </a:lnSpc>
              <a:buFontTx/>
              <a:buNone/>
            </a:pPr>
            <a:endParaRPr lang="en-GB" altLang="en-US"/>
          </a:p>
          <a:p>
            <a:pPr eaLnBrk="1" hangingPunct="1">
              <a:lnSpc>
                <a:spcPct val="90000"/>
              </a:lnSpc>
            </a:pPr>
            <a:r>
              <a:rPr lang="en-GB" altLang="en-US"/>
              <a:t>Mean Arterial Pressure = CO x vascular resistance (SVR)</a:t>
            </a:r>
            <a:endParaRPr lang="en-GB" altLang="en-US" sz="1800"/>
          </a:p>
          <a:p>
            <a:pPr eaLnBrk="1" hangingPunct="1"/>
            <a:endParaRPr lang="en-GB" altLang="en-US"/>
          </a:p>
        </p:txBody>
      </p:sp>
      <p:sp>
        <p:nvSpPr>
          <p:cNvPr id="1126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grpSp>
        <p:nvGrpSpPr>
          <p:cNvPr id="11270" name="Group 28"/>
          <p:cNvGrpSpPr>
            <a:grpSpLocks/>
          </p:cNvGrpSpPr>
          <p:nvPr/>
        </p:nvGrpSpPr>
        <p:grpSpPr bwMode="auto">
          <a:xfrm>
            <a:off x="603250" y="2349500"/>
            <a:ext cx="3490913" cy="2260600"/>
            <a:chOff x="648" y="1257"/>
            <a:chExt cx="4536" cy="2214"/>
          </a:xfrm>
        </p:grpSpPr>
        <p:sp>
          <p:nvSpPr>
            <p:cNvPr id="11271" name="Line 5"/>
            <p:cNvSpPr>
              <a:spLocks noChangeShapeType="1"/>
            </p:cNvSpPr>
            <p:nvPr/>
          </p:nvSpPr>
          <p:spPr bwMode="auto">
            <a:xfrm flipH="1">
              <a:off x="1981" y="1269"/>
              <a:ext cx="2999"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72" name="Line 6"/>
            <p:cNvSpPr>
              <a:spLocks noChangeShapeType="1"/>
            </p:cNvSpPr>
            <p:nvPr/>
          </p:nvSpPr>
          <p:spPr bwMode="auto">
            <a:xfrm>
              <a:off x="1991" y="1269"/>
              <a:ext cx="0" cy="3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nvGrpSpPr>
            <p:cNvPr id="11273" name="Group 7"/>
            <p:cNvGrpSpPr>
              <a:grpSpLocks/>
            </p:cNvGrpSpPr>
            <p:nvPr/>
          </p:nvGrpSpPr>
          <p:grpSpPr bwMode="auto">
            <a:xfrm>
              <a:off x="3780" y="2853"/>
              <a:ext cx="1208" cy="0"/>
              <a:chOff x="3360" y="3216"/>
              <a:chExt cx="1074" cy="0"/>
            </a:xfrm>
          </p:grpSpPr>
          <p:sp>
            <p:nvSpPr>
              <p:cNvPr id="11290" name="Line 8"/>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1291" name="Line 9"/>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11274" name="Group 10"/>
            <p:cNvGrpSpPr>
              <a:grpSpLocks/>
            </p:cNvGrpSpPr>
            <p:nvPr/>
          </p:nvGrpSpPr>
          <p:grpSpPr bwMode="auto">
            <a:xfrm>
              <a:off x="4752" y="1257"/>
              <a:ext cx="432" cy="1584"/>
              <a:chOff x="4224" y="1620"/>
              <a:chExt cx="384" cy="1584"/>
            </a:xfrm>
          </p:grpSpPr>
          <p:sp>
            <p:nvSpPr>
              <p:cNvPr id="11287" name="Line 11"/>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88" name="AutoShape 12"/>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9" name="AutoShape 13"/>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11275" name="Line 14"/>
            <p:cNvSpPr>
              <a:spLocks noChangeShapeType="1"/>
            </p:cNvSpPr>
            <p:nvPr/>
          </p:nvSpPr>
          <p:spPr bwMode="auto">
            <a:xfrm flipH="1">
              <a:off x="1981" y="2853"/>
              <a:ext cx="755"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76" name="Line 15"/>
            <p:cNvSpPr>
              <a:spLocks noChangeShapeType="1"/>
            </p:cNvSpPr>
            <p:nvPr/>
          </p:nvSpPr>
          <p:spPr bwMode="auto">
            <a:xfrm flipV="1">
              <a:off x="1991" y="2421"/>
              <a:ext cx="0" cy="432"/>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1277" name="Text Box 16"/>
            <p:cNvSpPr txBox="1">
              <a:spLocks noChangeArrowheads="1"/>
            </p:cNvSpPr>
            <p:nvPr/>
          </p:nvSpPr>
          <p:spPr bwMode="auto">
            <a:xfrm>
              <a:off x="648" y="1845"/>
              <a:ext cx="10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200" b="1">
                <a:solidFill>
                  <a:schemeClr val="tx2"/>
                </a:solidFill>
              </a:endParaRPr>
            </a:p>
          </p:txBody>
        </p:sp>
        <p:sp>
          <p:nvSpPr>
            <p:cNvPr id="11278" name="Oval 17"/>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79" name="Text Box 18"/>
            <p:cNvSpPr txBox="1">
              <a:spLocks noChangeArrowheads="1"/>
            </p:cNvSpPr>
            <p:nvPr/>
          </p:nvSpPr>
          <p:spPr bwMode="auto">
            <a:xfrm>
              <a:off x="3781" y="3141"/>
              <a:ext cx="118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endParaRPr lang="en-US" altLang="en-US" sz="1600" b="1">
                <a:solidFill>
                  <a:schemeClr val="tx2"/>
                </a:solidFill>
              </a:endParaRPr>
            </a:p>
          </p:txBody>
        </p:sp>
        <p:sp>
          <p:nvSpPr>
            <p:cNvPr id="11280" name="Oval 20"/>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1" name="Oval 21"/>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2" name="Oval 22"/>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3" name="Oval 23"/>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4" name="Oval 24"/>
            <p:cNvSpPr>
              <a:spLocks noChangeArrowheads="1"/>
            </p:cNvSpPr>
            <p:nvPr/>
          </p:nvSpPr>
          <p:spPr bwMode="auto">
            <a:xfrm>
              <a:off x="2700" y="2373"/>
              <a:ext cx="1080" cy="96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5" name="Oval 25"/>
            <p:cNvSpPr>
              <a:spLocks noChangeArrowheads="1"/>
            </p:cNvSpPr>
            <p:nvPr/>
          </p:nvSpPr>
          <p:spPr bwMode="auto">
            <a:xfrm>
              <a:off x="2700" y="2373"/>
              <a:ext cx="1080" cy="960"/>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1286" name="Rectangle 27"/>
            <p:cNvSpPr>
              <a:spLocks noChangeArrowheads="1"/>
            </p:cNvSpPr>
            <p:nvPr/>
          </p:nvSpPr>
          <p:spPr bwMode="auto">
            <a:xfrm>
              <a:off x="1708" y="1653"/>
              <a:ext cx="594" cy="768"/>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Tree>
    <p:extLst>
      <p:ext uri="{BB962C8B-B14F-4D97-AF65-F5344CB8AC3E}">
        <p14:creationId xmlns:p14="http://schemas.microsoft.com/office/powerpoint/2010/main" val="44946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28650" y="386555"/>
            <a:ext cx="8964612" cy="935038"/>
          </a:xfrm>
        </p:spPr>
        <p:txBody>
          <a:bodyPr/>
          <a:lstStyle/>
          <a:p>
            <a:pPr eaLnBrk="1" hangingPunct="1"/>
            <a:r>
              <a:rPr lang="en-GB" altLang="en-US" dirty="0"/>
              <a:t>Major Determinants of Tissue Perfusion </a:t>
            </a:r>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
        <p:nvSpPr>
          <p:cNvPr id="5" name="Line 3"/>
          <p:cNvSpPr>
            <a:spLocks noChangeShapeType="1"/>
          </p:cNvSpPr>
          <p:nvPr/>
        </p:nvSpPr>
        <p:spPr bwMode="auto">
          <a:xfrm flipH="1">
            <a:off x="2779713" y="1628775"/>
            <a:ext cx="4232275"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6" name="Line 4"/>
          <p:cNvSpPr>
            <a:spLocks noChangeShapeType="1"/>
          </p:cNvSpPr>
          <p:nvPr/>
        </p:nvSpPr>
        <p:spPr bwMode="auto">
          <a:xfrm>
            <a:off x="2794000" y="1628775"/>
            <a:ext cx="0" cy="60960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7" name="Rectangle 5"/>
          <p:cNvSpPr>
            <a:spLocks noChangeArrowheads="1"/>
          </p:cNvSpPr>
          <p:nvPr/>
        </p:nvSpPr>
        <p:spPr bwMode="auto">
          <a:xfrm>
            <a:off x="2393950" y="2238375"/>
            <a:ext cx="838200" cy="1219200"/>
          </a:xfrm>
          <a:prstGeom prst="rect">
            <a:avLst/>
          </a:prstGeom>
          <a:gradFill rotWithShape="0">
            <a:gsLst>
              <a:gs pos="0">
                <a:srgbClr val="FF3300"/>
              </a:gs>
              <a:gs pos="100000">
                <a:srgbClr val="6666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2" name="Group 6"/>
          <p:cNvGrpSpPr>
            <a:grpSpLocks/>
          </p:cNvGrpSpPr>
          <p:nvPr/>
        </p:nvGrpSpPr>
        <p:grpSpPr bwMode="auto">
          <a:xfrm>
            <a:off x="5318125" y="4143375"/>
            <a:ext cx="1704975" cy="0"/>
            <a:chOff x="3360" y="3216"/>
            <a:chExt cx="1074" cy="0"/>
          </a:xfrm>
        </p:grpSpPr>
        <p:sp>
          <p:nvSpPr>
            <p:cNvPr id="13341" name="Line 7"/>
            <p:cNvSpPr>
              <a:spLocks noChangeShapeType="1"/>
            </p:cNvSpPr>
            <p:nvPr/>
          </p:nvSpPr>
          <p:spPr bwMode="auto">
            <a:xfrm>
              <a:off x="3360" y="3216"/>
              <a:ext cx="528" cy="0"/>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13342" name="Line 8"/>
            <p:cNvSpPr>
              <a:spLocks noChangeShapeType="1"/>
            </p:cNvSpPr>
            <p:nvPr/>
          </p:nvSpPr>
          <p:spPr bwMode="auto">
            <a:xfrm>
              <a:off x="3858" y="3216"/>
              <a:ext cx="576" cy="0"/>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3" name="Group 9"/>
          <p:cNvGrpSpPr>
            <a:grpSpLocks/>
          </p:cNvGrpSpPr>
          <p:nvPr/>
        </p:nvGrpSpPr>
        <p:grpSpPr bwMode="auto">
          <a:xfrm>
            <a:off x="6689725" y="1609725"/>
            <a:ext cx="609600" cy="2514600"/>
            <a:chOff x="4224" y="1620"/>
            <a:chExt cx="384" cy="1584"/>
          </a:xfrm>
        </p:grpSpPr>
        <p:sp>
          <p:nvSpPr>
            <p:cNvPr id="13338" name="Line 10"/>
            <p:cNvSpPr>
              <a:spLocks noChangeShapeType="1"/>
            </p:cNvSpPr>
            <p:nvPr/>
          </p:nvSpPr>
          <p:spPr bwMode="auto">
            <a:xfrm flipV="1">
              <a:off x="4416" y="1620"/>
              <a:ext cx="0" cy="1584"/>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3339" name="AutoShape 11"/>
            <p:cNvSpPr>
              <a:spLocks noChangeArrowheads="1"/>
            </p:cNvSpPr>
            <p:nvPr/>
          </p:nvSpPr>
          <p:spPr bwMode="auto">
            <a:xfrm rot="-5400000">
              <a:off x="4320" y="2304"/>
              <a:ext cx="384" cy="192"/>
            </a:xfrm>
            <a:prstGeom prst="triangle">
              <a:avLst>
                <a:gd name="adj" fmla="val 50519"/>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3340" name="AutoShape 12"/>
            <p:cNvSpPr>
              <a:spLocks noChangeArrowheads="1"/>
            </p:cNvSpPr>
            <p:nvPr/>
          </p:nvSpPr>
          <p:spPr bwMode="auto">
            <a:xfrm rot="5364192">
              <a:off x="4128" y="2304"/>
              <a:ext cx="384" cy="192"/>
            </a:xfrm>
            <a:prstGeom prst="triangle">
              <a:avLst>
                <a:gd name="adj" fmla="val 50519"/>
              </a:avLst>
            </a:prstGeom>
            <a:gradFill rotWithShape="0">
              <a:gsLst>
                <a:gs pos="0">
                  <a:schemeClr val="hlink"/>
                </a:gs>
                <a:gs pos="100000">
                  <a:srgbClr val="FF0000"/>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sp>
        <p:nvSpPr>
          <p:cNvPr id="15" name="Line 13"/>
          <p:cNvSpPr>
            <a:spLocks noChangeShapeType="1"/>
          </p:cNvSpPr>
          <p:nvPr/>
        </p:nvSpPr>
        <p:spPr bwMode="auto">
          <a:xfrm flipH="1">
            <a:off x="2779713" y="4143375"/>
            <a:ext cx="1065212" cy="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6" name="Line 14"/>
          <p:cNvSpPr>
            <a:spLocks noChangeShapeType="1"/>
          </p:cNvSpPr>
          <p:nvPr/>
        </p:nvSpPr>
        <p:spPr bwMode="auto">
          <a:xfrm flipV="1">
            <a:off x="2794000" y="3457575"/>
            <a:ext cx="0" cy="685800"/>
          </a:xfrm>
          <a:prstGeom prst="line">
            <a:avLst/>
          </a:prstGeom>
          <a:noFill/>
          <a:ln w="50800">
            <a:solidFill>
              <a:srgbClr val="666699"/>
            </a:solidFill>
            <a:miter lim="800000"/>
            <a:headEnd/>
            <a:tailEnd/>
          </a:ln>
          <a:extLst>
            <a:ext uri="{909E8E84-426E-40DD-AFC4-6F175D3DCCD1}">
              <a14:hiddenFill xmlns:a14="http://schemas.microsoft.com/office/drawing/2010/main">
                <a:noFill/>
              </a14:hiddenFill>
            </a:ext>
          </a:extLst>
        </p:spPr>
        <p:txBody>
          <a:bodyPr wrap="none"/>
          <a:lstStyle/>
          <a:p>
            <a:endParaRPr lang="en-GB"/>
          </a:p>
        </p:txBody>
      </p:sp>
      <p:sp>
        <p:nvSpPr>
          <p:cNvPr id="17" name="Text Box 15"/>
          <p:cNvSpPr txBox="1">
            <a:spLocks noChangeArrowheads="1"/>
          </p:cNvSpPr>
          <p:nvPr/>
        </p:nvSpPr>
        <p:spPr bwMode="auto">
          <a:xfrm>
            <a:off x="898525" y="2543175"/>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sz="1600" b="1">
                <a:solidFill>
                  <a:schemeClr val="tx2"/>
                </a:solidFill>
              </a:rPr>
              <a:t>Preload</a:t>
            </a:r>
            <a:br>
              <a:rPr lang="en-GB" altLang="en-US" sz="1600" b="1">
                <a:solidFill>
                  <a:schemeClr val="tx2"/>
                </a:solidFill>
              </a:rPr>
            </a:br>
            <a:r>
              <a:rPr lang="en-GB" altLang="en-US" sz="1600" b="1">
                <a:solidFill>
                  <a:schemeClr val="tx2"/>
                </a:solidFill>
              </a:rPr>
              <a:t>(capacitance)</a:t>
            </a:r>
          </a:p>
        </p:txBody>
      </p:sp>
      <p:sp>
        <p:nvSpPr>
          <p:cNvPr id="18" name="Oval 16"/>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9" name="Text Box 17"/>
          <p:cNvSpPr txBox="1">
            <a:spLocks noChangeArrowheads="1"/>
          </p:cNvSpPr>
          <p:nvPr/>
        </p:nvSpPr>
        <p:spPr bwMode="auto">
          <a:xfrm>
            <a:off x="5318125" y="4600575"/>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sz="1600" b="1">
                <a:solidFill>
                  <a:schemeClr val="tx2"/>
                </a:solidFill>
              </a:rPr>
              <a:t>Pump</a:t>
            </a:r>
            <a:br>
              <a:rPr lang="en-GB" altLang="en-US" sz="1600" b="1">
                <a:solidFill>
                  <a:schemeClr val="tx2"/>
                </a:solidFill>
              </a:rPr>
            </a:br>
            <a:r>
              <a:rPr lang="en-GB" altLang="en-US" sz="1600" b="1">
                <a:solidFill>
                  <a:schemeClr val="tx2"/>
                </a:solidFill>
              </a:rPr>
              <a:t>(rate / volume)</a:t>
            </a:r>
          </a:p>
        </p:txBody>
      </p:sp>
      <p:sp>
        <p:nvSpPr>
          <p:cNvPr id="20" name="Text Box 18"/>
          <p:cNvSpPr txBox="1">
            <a:spLocks noChangeArrowheads="1"/>
          </p:cNvSpPr>
          <p:nvPr/>
        </p:nvSpPr>
        <p:spPr bwMode="auto">
          <a:xfrm>
            <a:off x="7223125" y="3119438"/>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sz="1600" b="1">
                <a:solidFill>
                  <a:schemeClr val="tx2"/>
                </a:solidFill>
              </a:rPr>
              <a:t>Afterload</a:t>
            </a:r>
            <a:br>
              <a:rPr lang="en-GB" altLang="en-US" sz="1600" b="1">
                <a:solidFill>
                  <a:schemeClr val="tx2"/>
                </a:solidFill>
              </a:rPr>
            </a:br>
            <a:r>
              <a:rPr lang="en-GB" altLang="en-US" sz="1600" b="1">
                <a:solidFill>
                  <a:schemeClr val="tx2"/>
                </a:solidFill>
              </a:rPr>
              <a:t>(resistance)</a:t>
            </a:r>
          </a:p>
        </p:txBody>
      </p:sp>
      <p:sp>
        <p:nvSpPr>
          <p:cNvPr id="21" name="Oval 19"/>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2" name="Oval 20"/>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3" name="Oval 21"/>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4" name="Oval 22"/>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5" name="Oval 23"/>
          <p:cNvSpPr>
            <a:spLocks noChangeArrowheads="1"/>
          </p:cNvSpPr>
          <p:nvPr/>
        </p:nvSpPr>
        <p:spPr bwMode="auto">
          <a:xfrm>
            <a:off x="3794125" y="3381375"/>
            <a:ext cx="1524000" cy="1524000"/>
          </a:xfrm>
          <a:prstGeom prst="ellipse">
            <a:avLst/>
          </a:prstGeom>
          <a:gradFill rotWithShape="0">
            <a:gsLst>
              <a:gs pos="0">
                <a:schemeClr val="bg2"/>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6" name="Oval 24"/>
          <p:cNvSpPr>
            <a:spLocks noChangeArrowheads="1"/>
          </p:cNvSpPr>
          <p:nvPr/>
        </p:nvSpPr>
        <p:spPr bwMode="auto">
          <a:xfrm>
            <a:off x="3794125" y="3381375"/>
            <a:ext cx="1524000" cy="1524000"/>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7" name="Oval 25"/>
          <p:cNvSpPr>
            <a:spLocks noChangeArrowheads="1"/>
          </p:cNvSpPr>
          <p:nvPr/>
        </p:nvSpPr>
        <p:spPr bwMode="auto">
          <a:xfrm>
            <a:off x="3789363" y="3403600"/>
            <a:ext cx="1524000" cy="1524000"/>
          </a:xfrm>
          <a:prstGeom prst="ellipse">
            <a:avLst/>
          </a:prstGeom>
          <a:gradFill rotWithShape="0">
            <a:gsLst>
              <a:gs pos="0">
                <a:srgbClr val="666699"/>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28" name="Text Box 49"/>
          <p:cNvSpPr txBox="1">
            <a:spLocks noChangeArrowheads="1"/>
          </p:cNvSpPr>
          <p:nvPr/>
        </p:nvSpPr>
        <p:spPr bwMode="auto">
          <a:xfrm>
            <a:off x="2332038" y="5084763"/>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b="1">
                <a:solidFill>
                  <a:schemeClr val="tx2"/>
                </a:solidFill>
              </a:rPr>
              <a:t>C</a:t>
            </a:r>
          </a:p>
        </p:txBody>
      </p:sp>
      <p:sp>
        <p:nvSpPr>
          <p:cNvPr id="29" name="Text Box 50"/>
          <p:cNvSpPr txBox="1">
            <a:spLocks noChangeArrowheads="1"/>
          </p:cNvSpPr>
          <p:nvPr/>
        </p:nvSpPr>
        <p:spPr bwMode="auto">
          <a:xfrm>
            <a:off x="4637088" y="5154613"/>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b="1">
                <a:solidFill>
                  <a:schemeClr val="tx2"/>
                </a:solidFill>
              </a:rPr>
              <a:t>P</a:t>
            </a:r>
          </a:p>
        </p:txBody>
      </p:sp>
      <p:sp>
        <p:nvSpPr>
          <p:cNvPr id="30" name="Text Box 51"/>
          <p:cNvSpPr txBox="1">
            <a:spLocks noChangeArrowheads="1"/>
          </p:cNvSpPr>
          <p:nvPr/>
        </p:nvSpPr>
        <p:spPr bwMode="auto">
          <a:xfrm>
            <a:off x="7516813" y="5154613"/>
            <a:ext cx="576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eaLnBrk="1" hangingPunct="1">
              <a:spcBef>
                <a:spcPct val="50000"/>
              </a:spcBef>
              <a:buFontTx/>
              <a:buNone/>
            </a:pPr>
            <a:r>
              <a:rPr lang="en-GB" altLang="en-US" b="1">
                <a:solidFill>
                  <a:schemeClr val="tx2"/>
                </a:solidFill>
              </a:rPr>
              <a:t>R</a:t>
            </a:r>
          </a:p>
        </p:txBody>
      </p:sp>
    </p:spTree>
    <p:extLst>
      <p:ext uri="{BB962C8B-B14F-4D97-AF65-F5344CB8AC3E}">
        <p14:creationId xmlns:p14="http://schemas.microsoft.com/office/powerpoint/2010/main" val="4184917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3*#ppt_w"/>
                                          </p:val>
                                        </p:tav>
                                        <p:tav tm="100000">
                                          <p:val>
                                            <p:strVal val="#ppt_w"/>
                                          </p:val>
                                        </p:tav>
                                      </p:tavLst>
                                    </p:anim>
                                    <p:anim calcmode="lin" valueType="num">
                                      <p:cBhvr>
                                        <p:cTn id="8" dur="500" fill="hold"/>
                                        <p:tgtEl>
                                          <p:spTgt spid="18"/>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1000"/>
                            </p:stCondLst>
                            <p:childTnLst>
                              <p:par>
                                <p:cTn id="14" presetID="23" presetClass="entr" presetSubtype="28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strVal val="4/3*#ppt_w"/>
                                          </p:val>
                                        </p:tav>
                                        <p:tav tm="100000">
                                          <p:val>
                                            <p:strVal val="#ppt_w"/>
                                          </p:val>
                                        </p:tav>
                                      </p:tavLst>
                                    </p:anim>
                                    <p:anim calcmode="lin" valueType="num">
                                      <p:cBhvr>
                                        <p:cTn id="17" dur="500" fill="hold"/>
                                        <p:tgtEl>
                                          <p:spTgt spid="27"/>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nodeType="afterGroup">
                            <p:stCondLst>
                              <p:cond delay="2000"/>
                            </p:stCondLst>
                            <p:childTnLst>
                              <p:par>
                                <p:cTn id="23" presetID="23" presetClass="entr" presetSubtype="28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4/3*#ppt_w"/>
                                          </p:val>
                                        </p:tav>
                                        <p:tav tm="100000">
                                          <p:val>
                                            <p:strVal val="#ppt_w"/>
                                          </p:val>
                                        </p:tav>
                                      </p:tavLst>
                                    </p:anim>
                                    <p:anim calcmode="lin" valueType="num">
                                      <p:cBhvr>
                                        <p:cTn id="26" dur="500" fill="hold"/>
                                        <p:tgtEl>
                                          <p:spTgt spid="21"/>
                                        </p:tgtEl>
                                        <p:attrNameLst>
                                          <p:attrName>ppt_h</p:attrName>
                                        </p:attrNameLst>
                                      </p:cBhvr>
                                      <p:tavLst>
                                        <p:tav tm="0">
                                          <p:val>
                                            <p:strVal val="4/3*#ppt_h"/>
                                          </p:val>
                                        </p:tav>
                                        <p:tav tm="100000">
                                          <p:val>
                                            <p:strVal val="#ppt_h"/>
                                          </p:val>
                                        </p:tav>
                                      </p:tavLst>
                                    </p:anim>
                                  </p:childTnLst>
                                </p:cTn>
                              </p:par>
                            </p:childTnLst>
                          </p:cTn>
                        </p:par>
                        <p:par>
                          <p:cTn id="27" fill="hold" nodeType="afterGroup">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nodeType="afterGroup">
                            <p:stCondLst>
                              <p:cond delay="3000"/>
                            </p:stCondLst>
                            <p:childTnLst>
                              <p:par>
                                <p:cTn id="32" presetID="23" presetClass="entr" presetSubtype="28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strVal val="4/3*#ppt_w"/>
                                          </p:val>
                                        </p:tav>
                                        <p:tav tm="100000">
                                          <p:val>
                                            <p:strVal val="#ppt_w"/>
                                          </p:val>
                                        </p:tav>
                                      </p:tavLst>
                                    </p:anim>
                                    <p:anim calcmode="lin" valueType="num">
                                      <p:cBhvr>
                                        <p:cTn id="35" dur="500" fill="hold"/>
                                        <p:tgtEl>
                                          <p:spTgt spid="22"/>
                                        </p:tgtEl>
                                        <p:attrNameLst>
                                          <p:attrName>ppt_h</p:attrName>
                                        </p:attrNameLst>
                                      </p:cBhvr>
                                      <p:tavLst>
                                        <p:tav tm="0">
                                          <p:val>
                                            <p:strVal val="4/3*#ppt_h"/>
                                          </p:val>
                                        </p:tav>
                                        <p:tav tm="100000">
                                          <p:val>
                                            <p:strVal val="#ppt_h"/>
                                          </p:val>
                                        </p:tav>
                                      </p:tavLst>
                                    </p:anim>
                                  </p:childTnLst>
                                </p:cTn>
                              </p:par>
                            </p:childTnLst>
                          </p:cTn>
                        </p:par>
                        <p:par>
                          <p:cTn id="36" fill="hold" nodeType="afterGroup">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nodeType="afterGroup">
                            <p:stCondLst>
                              <p:cond delay="4000"/>
                            </p:stCondLst>
                            <p:childTnLst>
                              <p:par>
                                <p:cTn id="41" presetID="23" presetClass="entr" presetSubtype="28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strVal val="4/3*#ppt_w"/>
                                          </p:val>
                                        </p:tav>
                                        <p:tav tm="100000">
                                          <p:val>
                                            <p:strVal val="#ppt_w"/>
                                          </p:val>
                                        </p:tav>
                                      </p:tavLst>
                                    </p:anim>
                                    <p:anim calcmode="lin" valueType="num">
                                      <p:cBhvr>
                                        <p:cTn id="44" dur="500" fill="hold"/>
                                        <p:tgtEl>
                                          <p:spTgt spid="23"/>
                                        </p:tgtEl>
                                        <p:attrNameLst>
                                          <p:attrName>ppt_h</p:attrName>
                                        </p:attrNameLst>
                                      </p:cBhvr>
                                      <p:tavLst>
                                        <p:tav tm="0">
                                          <p:val>
                                            <p:strVal val="4/3*#ppt_h"/>
                                          </p:val>
                                        </p:tav>
                                        <p:tav tm="100000">
                                          <p:val>
                                            <p:strVal val="#ppt_h"/>
                                          </p:val>
                                        </p:tav>
                                      </p:tavLst>
                                    </p:anim>
                                  </p:childTnLst>
                                </p:cTn>
                              </p:par>
                            </p:childTnLst>
                          </p:cTn>
                        </p:par>
                        <p:par>
                          <p:cTn id="45" fill="hold" nodeType="afterGroup">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nodeType="afterGroup">
                            <p:stCondLst>
                              <p:cond delay="5000"/>
                            </p:stCondLst>
                            <p:childTnLst>
                              <p:par>
                                <p:cTn id="50" presetID="23" presetClass="entr" presetSubtype="28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strVal val="4/3*#ppt_w"/>
                                          </p:val>
                                        </p:tav>
                                        <p:tav tm="100000">
                                          <p:val>
                                            <p:strVal val="#ppt_w"/>
                                          </p:val>
                                        </p:tav>
                                      </p:tavLst>
                                    </p:anim>
                                    <p:anim calcmode="lin" valueType="num">
                                      <p:cBhvr>
                                        <p:cTn id="53" dur="500" fill="hold"/>
                                        <p:tgtEl>
                                          <p:spTgt spid="24"/>
                                        </p:tgtEl>
                                        <p:attrNameLst>
                                          <p:attrName>ppt_h</p:attrName>
                                        </p:attrNameLst>
                                      </p:cBhvr>
                                      <p:tavLst>
                                        <p:tav tm="0">
                                          <p:val>
                                            <p:strVal val="4/3*#ppt_h"/>
                                          </p:val>
                                        </p:tav>
                                        <p:tav tm="100000">
                                          <p:val>
                                            <p:strVal val="#ppt_h"/>
                                          </p:val>
                                        </p:tav>
                                      </p:tavLst>
                                    </p:anim>
                                  </p:childTnLst>
                                </p:cTn>
                              </p:par>
                            </p:childTnLst>
                          </p:cTn>
                        </p:par>
                        <p:par>
                          <p:cTn id="54" fill="hold" nodeType="afterGroup">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par>
                          <p:cTn id="58" fill="hold" nodeType="afterGroup">
                            <p:stCondLst>
                              <p:cond delay="6000"/>
                            </p:stCondLst>
                            <p:childTnLst>
                              <p:par>
                                <p:cTn id="59" presetID="23" presetClass="entr" presetSubtype="288"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strVal val="4/3*#ppt_w"/>
                                          </p:val>
                                        </p:tav>
                                        <p:tav tm="100000">
                                          <p:val>
                                            <p:strVal val="#ppt_w"/>
                                          </p:val>
                                        </p:tav>
                                      </p:tavLst>
                                    </p:anim>
                                    <p:anim calcmode="lin" valueType="num">
                                      <p:cBhvr>
                                        <p:cTn id="62" dur="500" fill="hold"/>
                                        <p:tgtEl>
                                          <p:spTgt spid="25"/>
                                        </p:tgtEl>
                                        <p:attrNameLst>
                                          <p:attrName>ppt_h</p:attrName>
                                        </p:attrNameLst>
                                      </p:cBhvr>
                                      <p:tavLst>
                                        <p:tav tm="0">
                                          <p:val>
                                            <p:strVal val="4/3*#ppt_h"/>
                                          </p:val>
                                        </p:tav>
                                        <p:tav tm="100000">
                                          <p:val>
                                            <p:strVal val="#ppt_h"/>
                                          </p:val>
                                        </p:tav>
                                      </p:tavLst>
                                    </p:anim>
                                  </p:childTnLst>
                                </p:cTn>
                              </p:par>
                            </p:childTnLst>
                          </p:cTn>
                        </p:par>
                        <p:par>
                          <p:cTn id="63" fill="hold" nodeType="afterGroup">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nodeType="afterGroup">
                            <p:stCondLst>
                              <p:cond delay="7000"/>
                            </p:stCondLst>
                            <p:childTnLst>
                              <p:par>
                                <p:cTn id="68" presetID="23" presetClass="entr" presetSubtype="28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strVal val="4/3*#ppt_w"/>
                                          </p:val>
                                        </p:tav>
                                        <p:tav tm="100000">
                                          <p:val>
                                            <p:strVal val="#ppt_w"/>
                                          </p:val>
                                        </p:tav>
                                      </p:tavLst>
                                    </p:anim>
                                    <p:anim calcmode="lin" valueType="num">
                                      <p:cBhvr>
                                        <p:cTn id="71"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lt">
                                    <p:tmPct val="100000"/>
                                  </p:iterate>
                                  <p:childTnLst>
                                    <p:set>
                                      <p:cBhvr>
                                        <p:cTn id="75" dur="1" fill="hold">
                                          <p:stCondLst>
                                            <p:cond delay="0"/>
                                          </p:stCondLst>
                                        </p:cTn>
                                        <p:tgtEl>
                                          <p:spTgt spid="19"/>
                                        </p:tgtEl>
                                        <p:attrNameLst>
                                          <p:attrName>style.visibility</p:attrName>
                                        </p:attrNameLst>
                                      </p:cBhvr>
                                      <p:to>
                                        <p:strVal val="visible"/>
                                      </p:to>
                                    </p:set>
                                    <p:animEffect transition="in" filter="wipe(left)">
                                      <p:cBhvr>
                                        <p:cTn id="76" dur="75"/>
                                        <p:tgtEl>
                                          <p:spTgt spid="19"/>
                                        </p:tgtEl>
                                      </p:cBhvr>
                                    </p:animEffect>
                                  </p:childTnLst>
                                </p:cTn>
                              </p:par>
                            </p:childTnLst>
                          </p:cTn>
                        </p:par>
                        <p:par>
                          <p:cTn id="77" fill="hold" nodeType="afterGroup">
                            <p:stCondLst>
                              <p:cond delay="1275"/>
                            </p:stCondLst>
                            <p:childTnLst>
                              <p:par>
                                <p:cTn id="78" presetID="22" presetClass="entr" presetSubtype="8" fill="hold" grpId="0" nodeType="afterEffect">
                                  <p:stCondLst>
                                    <p:cond delay="0"/>
                                  </p:stCondLst>
                                  <p:iterate type="lt">
                                    <p:tmPct val="100000"/>
                                  </p:iterate>
                                  <p:childTnLst>
                                    <p:set>
                                      <p:cBhvr>
                                        <p:cTn id="79" dur="1" fill="hold">
                                          <p:stCondLst>
                                            <p:cond delay="0"/>
                                          </p:stCondLst>
                                        </p:cTn>
                                        <p:tgtEl>
                                          <p:spTgt spid="20"/>
                                        </p:tgtEl>
                                        <p:attrNameLst>
                                          <p:attrName>style.visibility</p:attrName>
                                        </p:attrNameLst>
                                      </p:cBhvr>
                                      <p:to>
                                        <p:strVal val="visible"/>
                                      </p:to>
                                    </p:set>
                                    <p:animEffect transition="in" filter="wipe(left)">
                                      <p:cBhvr>
                                        <p:cTn id="80" dur="75"/>
                                        <p:tgtEl>
                                          <p:spTgt spid="20"/>
                                        </p:tgtEl>
                                      </p:cBhvr>
                                    </p:animEffect>
                                  </p:childTnLst>
                                </p:cTn>
                              </p:par>
                            </p:childTnLst>
                          </p:cTn>
                        </p:par>
                        <p:par>
                          <p:cTn id="81" fill="hold" nodeType="afterGroup">
                            <p:stCondLst>
                              <p:cond delay="2850"/>
                            </p:stCondLst>
                            <p:childTnLst>
                              <p:par>
                                <p:cTn id="82" presetID="22" presetClass="entr" presetSubtype="8" fill="hold" grpId="0" nodeType="afterEffect">
                                  <p:stCondLst>
                                    <p:cond delay="0"/>
                                  </p:stCondLst>
                                  <p:iterate type="lt">
                                    <p:tmPct val="100000"/>
                                  </p:iterate>
                                  <p:childTnLst>
                                    <p:set>
                                      <p:cBhvr>
                                        <p:cTn id="83" dur="1" fill="hold">
                                          <p:stCondLst>
                                            <p:cond delay="0"/>
                                          </p:stCondLst>
                                        </p:cTn>
                                        <p:tgtEl>
                                          <p:spTgt spid="17"/>
                                        </p:tgtEl>
                                        <p:attrNameLst>
                                          <p:attrName>style.visibility</p:attrName>
                                        </p:attrNameLst>
                                      </p:cBhvr>
                                      <p:to>
                                        <p:strVal val="visible"/>
                                      </p:to>
                                    </p:set>
                                    <p:animEffect transition="in" filter="wipe(left)">
                                      <p:cBhvr>
                                        <p:cTn id="84" dur="75"/>
                                        <p:tgtEl>
                                          <p:spTgt spid="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lt">
                                    <p:tmPct val="100000"/>
                                  </p:iterate>
                                  <p:childTnLst>
                                    <p:set>
                                      <p:cBhvr>
                                        <p:cTn id="88" dur="1" fill="hold">
                                          <p:stCondLst>
                                            <p:cond delay="0"/>
                                          </p:stCondLst>
                                        </p:cTn>
                                        <p:tgtEl>
                                          <p:spTgt spid="28"/>
                                        </p:tgtEl>
                                        <p:attrNameLst>
                                          <p:attrName>style.visibility</p:attrName>
                                        </p:attrNameLst>
                                      </p:cBhvr>
                                      <p:to>
                                        <p:strVal val="visible"/>
                                      </p:to>
                                    </p:set>
                                    <p:animEffect transition="in" filter="wipe(left)">
                                      <p:cBhvr>
                                        <p:cTn id="89" dur="75"/>
                                        <p:tgtEl>
                                          <p:spTgt spid="28"/>
                                        </p:tgtEl>
                                      </p:cBhvr>
                                    </p:animEffect>
                                  </p:childTnLst>
                                </p:cTn>
                              </p:par>
                            </p:childTnLst>
                          </p:cTn>
                        </p:par>
                        <p:par>
                          <p:cTn id="90" fill="hold" nodeType="afterGroup">
                            <p:stCondLst>
                              <p:cond delay="75"/>
                            </p:stCondLst>
                            <p:childTnLst>
                              <p:par>
                                <p:cTn id="91" presetID="22" presetClass="entr" presetSubtype="8" fill="hold" grpId="0" nodeType="afterEffect">
                                  <p:stCondLst>
                                    <p:cond delay="500"/>
                                  </p:stCondLst>
                                  <p:iterate type="lt">
                                    <p:tmPct val="100000"/>
                                  </p:iterate>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nodeType="afterGroup">
                            <p:stCondLst>
                              <p:cond delay="1075"/>
                            </p:stCondLst>
                            <p:childTnLst>
                              <p:par>
                                <p:cTn id="95" presetID="22" presetClass="entr" presetSubtype="8" fill="hold" grpId="0" nodeType="afterEffect">
                                  <p:stCondLst>
                                    <p:cond delay="500"/>
                                  </p:stCondLst>
                                  <p:iterate type="lt">
                                    <p:tmPct val="100000"/>
                                  </p:iterate>
                                  <p:childTnLst>
                                    <p:set>
                                      <p:cBhvr>
                                        <p:cTn id="96" dur="1" fill="hold">
                                          <p:stCondLst>
                                            <p:cond delay="0"/>
                                          </p:stCondLst>
                                        </p:cTn>
                                        <p:tgtEl>
                                          <p:spTgt spid="30"/>
                                        </p:tgtEl>
                                        <p:attrNameLst>
                                          <p:attrName>style.visibility</p:attrName>
                                        </p:attrNameLst>
                                      </p:cBhvr>
                                      <p:to>
                                        <p:strVal val="visible"/>
                                      </p:to>
                                    </p:set>
                                    <p:animEffect transition="in" filter="wipe(left)">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P spid="16" grpId="0" animBg="1"/>
      <p:bldP spid="17" grpId="0" autoUpdateAnimBg="0"/>
      <p:bldP spid="18" grpId="0" animBg="1"/>
      <p:bldP spid="19" grpId="0" autoUpdateAnimBg="0"/>
      <p:bldP spid="20" grpId="0" autoUpdateAnimBg="0"/>
      <p:bldP spid="21" grpId="0" animBg="1"/>
      <p:bldP spid="22" grpId="0" animBg="1"/>
      <p:bldP spid="23" grpId="0" animBg="1"/>
      <p:bldP spid="24" grpId="0" animBg="1"/>
      <p:bldP spid="25" grpId="0" animBg="1"/>
      <p:bldP spid="26" grpId="0" animBg="1"/>
      <p:bldP spid="27" grpId="0" animBg="1"/>
      <p:bldP spid="28" grpId="0" autoUpdateAnimBg="0"/>
      <p:bldP spid="29" grpId="0" autoUpdateAnimBg="0"/>
      <p:bldP spid="3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t>Pathophysiology</a:t>
            </a:r>
          </a:p>
        </p:txBody>
      </p:sp>
      <p:sp>
        <p:nvSpPr>
          <p:cNvPr id="15363" name="Content Placeholder 2"/>
          <p:cNvSpPr>
            <a:spLocks noGrp="1"/>
          </p:cNvSpPr>
          <p:nvPr>
            <p:ph idx="1"/>
          </p:nvPr>
        </p:nvSpPr>
        <p:spPr/>
        <p:txBody>
          <a:bodyPr/>
          <a:lstStyle/>
          <a:p>
            <a:pPr eaLnBrk="1" hangingPunct="1"/>
            <a:r>
              <a:rPr lang="en-GB" altLang="en-US"/>
              <a:t>The body is autoregulated to maintain perfusion and perfusion pressure</a:t>
            </a:r>
          </a:p>
          <a:p>
            <a:pPr eaLnBrk="1" hangingPunct="1"/>
            <a:r>
              <a:rPr lang="en-GB" altLang="en-US"/>
              <a:t>For each type of shock there exists </a:t>
            </a:r>
          </a:p>
          <a:p>
            <a:pPr lvl="1" eaLnBrk="1" hangingPunct="1"/>
            <a:r>
              <a:rPr lang="en-GB" altLang="en-US"/>
              <a:t>An initial problem</a:t>
            </a:r>
          </a:p>
          <a:p>
            <a:pPr lvl="1" eaLnBrk="1" hangingPunct="1"/>
            <a:r>
              <a:rPr lang="en-GB" altLang="en-US"/>
              <a:t>Circulatory consequences</a:t>
            </a:r>
          </a:p>
          <a:p>
            <a:pPr lvl="1" eaLnBrk="1" hangingPunct="1"/>
            <a:r>
              <a:rPr lang="en-GB" altLang="en-US"/>
              <a:t>Subsequent compensatory changes</a:t>
            </a:r>
          </a:p>
          <a:p>
            <a:pPr eaLnBrk="1" hangingPunct="1"/>
            <a:endParaRPr lang="en-GB" altLang="en-US"/>
          </a:p>
        </p:txBody>
      </p:sp>
      <p:sp>
        <p:nvSpPr>
          <p:cNvPr id="153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382251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a:t>Pathophysiology of Shock</a:t>
            </a:r>
          </a:p>
        </p:txBody>
      </p:sp>
      <p:sp>
        <p:nvSpPr>
          <p:cNvPr id="16387" name="Content Placeholder 2"/>
          <p:cNvSpPr>
            <a:spLocks noGrp="1"/>
          </p:cNvSpPr>
          <p:nvPr>
            <p:ph idx="1"/>
          </p:nvPr>
        </p:nvSpPr>
        <p:spPr/>
        <p:txBody>
          <a:bodyPr/>
          <a:lstStyle/>
          <a:p>
            <a:pPr eaLnBrk="1" hangingPunct="1">
              <a:tabLst>
                <a:tab pos="1347788" algn="l"/>
              </a:tabLst>
            </a:pPr>
            <a:r>
              <a:rPr lang="en-GB" altLang="en-US" dirty="0" err="1"/>
              <a:t>Pathophysiologically</a:t>
            </a:r>
            <a:endParaRPr lang="en-GB" altLang="en-US" dirty="0"/>
          </a:p>
          <a:p>
            <a:pPr lvl="1" eaLnBrk="1" hangingPunct="1">
              <a:tabLst>
                <a:tab pos="1347788" algn="l"/>
              </a:tabLst>
            </a:pPr>
            <a:r>
              <a:rPr lang="en-GB" altLang="en-US" b="1" dirty="0">
                <a:solidFill>
                  <a:srgbClr val="FF0000"/>
                </a:solidFill>
              </a:rPr>
              <a:t>C</a:t>
            </a:r>
            <a:r>
              <a:rPr lang="en-GB" altLang="en-US" dirty="0"/>
              <a:t> </a:t>
            </a:r>
            <a:r>
              <a:rPr lang="en-GB" altLang="en-US" dirty="0" err="1"/>
              <a:t>apacitance</a:t>
            </a:r>
            <a:r>
              <a:rPr lang="en-GB" altLang="en-US" dirty="0"/>
              <a:t>:		Inadequate volume</a:t>
            </a:r>
          </a:p>
          <a:p>
            <a:pPr lvl="1" eaLnBrk="1" hangingPunct="1">
              <a:tabLst>
                <a:tab pos="1347788" algn="l"/>
              </a:tabLst>
            </a:pPr>
            <a:r>
              <a:rPr lang="en-GB" altLang="en-US" b="1" dirty="0">
                <a:solidFill>
                  <a:srgbClr val="FF0000"/>
                </a:solidFill>
              </a:rPr>
              <a:t>P</a:t>
            </a:r>
            <a:r>
              <a:rPr lang="en-GB" altLang="en-US" dirty="0"/>
              <a:t> ump:				Pump failure</a:t>
            </a:r>
          </a:p>
          <a:p>
            <a:pPr lvl="1" eaLnBrk="1" hangingPunct="1">
              <a:tabLst>
                <a:tab pos="1347788" algn="l"/>
              </a:tabLst>
            </a:pPr>
            <a:r>
              <a:rPr lang="en-GB" altLang="en-US" b="1" dirty="0">
                <a:solidFill>
                  <a:srgbClr val="FF0000"/>
                </a:solidFill>
              </a:rPr>
              <a:t>R</a:t>
            </a:r>
            <a:r>
              <a:rPr lang="en-GB" altLang="en-US" dirty="0"/>
              <a:t> </a:t>
            </a:r>
            <a:r>
              <a:rPr lang="en-GB" altLang="en-US" dirty="0" err="1"/>
              <a:t>esistance</a:t>
            </a:r>
            <a:r>
              <a:rPr lang="en-GB" altLang="en-US" dirty="0"/>
              <a:t>:		Dilated circulation</a:t>
            </a:r>
          </a:p>
          <a:p>
            <a:pPr eaLnBrk="1" hangingPunct="1">
              <a:tabLst>
                <a:tab pos="1347788" algn="l"/>
              </a:tabLst>
            </a:pPr>
            <a:endParaRPr lang="en-GB" altLang="en-US" dirty="0"/>
          </a:p>
          <a:p>
            <a:pPr eaLnBrk="1" hangingPunct="1">
              <a:tabLst>
                <a:tab pos="1347788" algn="l"/>
              </a:tabLst>
            </a:pPr>
            <a:r>
              <a:rPr lang="en-GB" altLang="en-US" dirty="0"/>
              <a:t>These conditions can co-exist</a:t>
            </a:r>
          </a:p>
          <a:p>
            <a:pPr eaLnBrk="1" hangingPunct="1">
              <a:tabLst>
                <a:tab pos="1347788" algn="l"/>
              </a:tabLst>
            </a:pPr>
            <a:endParaRPr lang="en-GB" altLang="en-US" dirty="0"/>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14785"/>
                </a:solidFill>
                <a:latin typeface="Arial" panose="020B0604020202020204" pitchFamily="34" charset="0"/>
              </a:defRPr>
            </a:lvl1pPr>
            <a:lvl2pPr marL="742950" indent="-285750">
              <a:spcBef>
                <a:spcPct val="20000"/>
              </a:spcBef>
              <a:buChar char="–"/>
              <a:defRPr sz="2800">
                <a:solidFill>
                  <a:srgbClr val="476AA0"/>
                </a:solidFill>
                <a:latin typeface="Arial" panose="020B0604020202020204" pitchFamily="34" charset="0"/>
              </a:defRPr>
            </a:lvl2pPr>
            <a:lvl3pPr marL="1143000" indent="-228600">
              <a:spcBef>
                <a:spcPct val="20000"/>
              </a:spcBef>
              <a:buChar char="•"/>
              <a:defRPr sz="2400">
                <a:solidFill>
                  <a:srgbClr val="7189B7"/>
                </a:solidFill>
                <a:latin typeface="Arial" panose="020B0604020202020204" pitchFamily="34" charset="0"/>
              </a:defRPr>
            </a:lvl3pPr>
            <a:lvl4pPr marL="1600200" indent="-228600">
              <a:spcBef>
                <a:spcPct val="20000"/>
              </a:spcBef>
              <a:buChar char="–"/>
              <a:defRPr sz="2000">
                <a:solidFill>
                  <a:srgbClr val="109FE6"/>
                </a:solidFill>
                <a:latin typeface="Arial" panose="020B0604020202020204" pitchFamily="34" charset="0"/>
              </a:defRPr>
            </a:lvl4pPr>
            <a:lvl5pPr marL="2057400" indent="-228600">
              <a:spcBef>
                <a:spcPct val="20000"/>
              </a:spcBef>
              <a:buChar char="»"/>
              <a:defRPr sz="2000">
                <a:solidFill>
                  <a:srgbClr val="48638A"/>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8638A"/>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8638A"/>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8638A"/>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8638A"/>
                </a:solidFill>
                <a:latin typeface="Arial" panose="020B0604020202020204" pitchFamily="34" charset="0"/>
              </a:defRPr>
            </a:lvl9pPr>
          </a:lstStyle>
          <a:p>
            <a:pPr>
              <a:spcBef>
                <a:spcPct val="0"/>
              </a:spcBef>
              <a:buFontTx/>
              <a:buNone/>
            </a:pPr>
            <a:r>
              <a:rPr lang="en-GB" altLang="en-US" sz="1800"/>
              <a:t>pathways for clinical learning</a:t>
            </a:r>
          </a:p>
        </p:txBody>
      </p:sp>
    </p:spTree>
    <p:extLst>
      <p:ext uri="{BB962C8B-B14F-4D97-AF65-F5344CB8AC3E}">
        <p14:creationId xmlns:p14="http://schemas.microsoft.com/office/powerpoint/2010/main" val="2630642438"/>
      </p:ext>
    </p:extLst>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QUACK theme</Template>
  <TotalTime>103</TotalTime>
  <Words>2080</Words>
  <Application>Microsoft Office PowerPoint</Application>
  <PresentationFormat>On-screen Show (4:3)</PresentationFormat>
  <Paragraphs>394</Paragraphs>
  <Slides>55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QUACK theme</vt:lpstr>
      <vt:lpstr>Shock</vt:lpstr>
      <vt:lpstr>Disclaimer*</vt:lpstr>
      <vt:lpstr>Learning Objectives</vt:lpstr>
      <vt:lpstr>What is shock?</vt:lpstr>
      <vt:lpstr>Shock</vt:lpstr>
      <vt:lpstr>Physiology</vt:lpstr>
      <vt:lpstr>Major Determinants of Tissue Perfusion </vt:lpstr>
      <vt:lpstr>Pathophysiology</vt:lpstr>
      <vt:lpstr>Pathophysiology of Shock</vt:lpstr>
      <vt:lpstr>Stages of Shock</vt:lpstr>
      <vt:lpstr>Classification of Shock</vt:lpstr>
      <vt:lpstr>Vasodilatory (Distributive) Shock</vt:lpstr>
      <vt:lpstr>Case 1</vt:lpstr>
      <vt:lpstr>PowerPoint Presentation</vt:lpstr>
      <vt:lpstr>SIRS</vt:lpstr>
      <vt:lpstr>SIRS</vt:lpstr>
      <vt:lpstr>Sepsis</vt:lpstr>
      <vt:lpstr>Sepsis</vt:lpstr>
      <vt:lpstr>Severe Sepsis</vt:lpstr>
      <vt:lpstr>Severe Sepsis</vt:lpstr>
      <vt:lpstr>Septic Shock</vt:lpstr>
      <vt:lpstr>Septic Shock</vt:lpstr>
      <vt:lpstr>PowerPoint Presentation</vt:lpstr>
      <vt:lpstr>Why is Sepsis important?</vt:lpstr>
      <vt:lpstr>PowerPoint Presentation</vt:lpstr>
      <vt:lpstr>Note: Sepsis 3 Criteria (JAMA, 2017)</vt:lpstr>
      <vt:lpstr>Case 2</vt:lpstr>
      <vt:lpstr>Neurogenic Shock</vt:lpstr>
      <vt:lpstr>PowerPoint Presentation</vt:lpstr>
      <vt:lpstr>Case 3</vt:lpstr>
      <vt:lpstr>Case 3</vt:lpstr>
      <vt:lpstr>Anaphylaxis</vt:lpstr>
      <vt:lpstr>Managing Anaphylaxis</vt:lpstr>
      <vt:lpstr>PowerPoint Presentation</vt:lpstr>
      <vt:lpstr>Mast Cell Tryptase</vt:lpstr>
      <vt:lpstr>Issue auto-injector</vt:lpstr>
      <vt:lpstr>Case 4 - Pump Failure</vt:lpstr>
      <vt:lpstr>Case 4</vt:lpstr>
      <vt:lpstr>PowerPoint Presentation</vt:lpstr>
      <vt:lpstr>Case 4</vt:lpstr>
      <vt:lpstr>PowerPoint Presentation</vt:lpstr>
      <vt:lpstr>Management </vt:lpstr>
      <vt:lpstr>Case 5 - Hypovolaemic Shock</vt:lpstr>
      <vt:lpstr>Case 5</vt:lpstr>
      <vt:lpstr>PowerPoint Presentation</vt:lpstr>
      <vt:lpstr>Controlling Haemorrhage</vt:lpstr>
      <vt:lpstr>Classification of shock</vt:lpstr>
      <vt:lpstr>Non-haemorrhagic hypovolaemic shock</vt:lpstr>
      <vt:lpstr>Case 6</vt:lpstr>
      <vt:lpstr>PowerPoint Presentation</vt:lpstr>
      <vt:lpstr>Tension Pneumothorax</vt:lpstr>
      <vt:lpstr>Obstructive Shock </vt:lpstr>
      <vt:lpstr>PowerPoint Presentation</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Marie McGrory</dc:creator>
  <cp:lastModifiedBy>INGRAM, Gareth (NHS GREATER GLASGOW &amp; CLYDE)</cp:lastModifiedBy>
  <cp:revision>17</cp:revision>
  <dcterms:created xsi:type="dcterms:W3CDTF">2020-08-22T14:25:18Z</dcterms:created>
  <dcterms:modified xsi:type="dcterms:W3CDTF">2020-09-01T19:35:29Z</dcterms:modified>
</cp:coreProperties>
</file>