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gif"/>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0" r:id="rId1"/>
  </p:sldMasterIdLst>
  <p:notesMasterIdLst>
    <p:notesMasterId r:id="rId31"/>
  </p:notesMasterIdLst>
  <p:sldIdLst>
    <p:sldId id="300" r:id="rId2"/>
    <p:sldId id="347" r:id="rId3"/>
    <p:sldId id="301" r:id="rId4"/>
    <p:sldId id="302" r:id="rId5"/>
    <p:sldId id="303" r:id="rId6"/>
    <p:sldId id="304" r:id="rId7"/>
    <p:sldId id="305" r:id="rId8"/>
    <p:sldId id="306" r:id="rId9"/>
    <p:sldId id="307" r:id="rId10"/>
    <p:sldId id="308" r:id="rId11"/>
    <p:sldId id="345" r:id="rId12"/>
    <p:sldId id="310" r:id="rId13"/>
    <p:sldId id="312" r:id="rId14"/>
    <p:sldId id="313" r:id="rId15"/>
    <p:sldId id="314" r:id="rId16"/>
    <p:sldId id="316" r:id="rId17"/>
    <p:sldId id="317" r:id="rId18"/>
    <p:sldId id="318" r:id="rId19"/>
    <p:sldId id="319" r:id="rId20"/>
    <p:sldId id="320" r:id="rId21"/>
    <p:sldId id="324" r:id="rId22"/>
    <p:sldId id="327" r:id="rId23"/>
    <p:sldId id="328" r:id="rId24"/>
    <p:sldId id="333" r:id="rId25"/>
    <p:sldId id="334" r:id="rId26"/>
    <p:sldId id="346" r:id="rId27"/>
    <p:sldId id="338" r:id="rId28"/>
    <p:sldId id="299" r:id="rId29"/>
    <p:sldId id="266"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141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3C1A4-2AB9-4B63-98C4-699441ED220B}" type="datetimeFigureOut">
              <a:rPr lang="en-GB" smtClean="0"/>
              <a:t>30/08/2020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02348-F8AE-42BA-9AA1-A215265C5853}" type="slidenum">
              <a:rPr lang="en-GB" smtClean="0"/>
              <a:t>‹#›</a:t>
            </a:fld>
            <a:endParaRPr lang="en-GB"/>
          </a:p>
        </p:txBody>
      </p:sp>
    </p:spTree>
    <p:extLst>
      <p:ext uri="{BB962C8B-B14F-4D97-AF65-F5344CB8AC3E}">
        <p14:creationId xmlns:p14="http://schemas.microsoft.com/office/powerpoint/2010/main" val="3151249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2CA6F70-7E9E-411F-9E0E-E64763655CA5}" type="slidenum">
              <a:rPr lang="en-US" smtClean="0">
                <a:latin typeface="Arial" charset="0"/>
              </a:rPr>
              <a:pPr/>
              <a:t>1</a:t>
            </a:fld>
            <a:endParaRPr 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GB">
              <a:latin typeface="Arial" charset="0"/>
              <a:ea typeface="ＭＳ Ｐゴシック" pitchFamily="-110" charset="-128"/>
            </a:endParaRPr>
          </a:p>
        </p:txBody>
      </p:sp>
    </p:spTree>
    <p:extLst>
      <p:ext uri="{BB962C8B-B14F-4D97-AF65-F5344CB8AC3E}">
        <p14:creationId xmlns:p14="http://schemas.microsoft.com/office/powerpoint/2010/main" val="178380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5DC1352-5E18-4C4C-B73E-1532CAA0A3D6}" type="slidenum">
              <a:rPr lang="en-US" smtClean="0">
                <a:solidFill>
                  <a:srgbClr val="000000"/>
                </a:solidFill>
                <a:latin typeface="Arial" charset="0"/>
              </a:rPr>
              <a:pPr/>
              <a:t>5</a:t>
            </a:fld>
            <a:endParaRPr lang="en-US">
              <a:solidFill>
                <a:srgbClr val="000000"/>
              </a:solidFill>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NZ">
                <a:latin typeface="Arial" charset="0"/>
                <a:ea typeface="ＭＳ Ｐゴシック" pitchFamily="-110" charset="-128"/>
              </a:rPr>
              <a:t>This is the internationally accepted definition of asthma from GINA. I have highlighted only the key phrases  Asthma is an INFLAMMATORY DISORDER characterised by INCREASED AIRWAY HYPER-RESPONSIVENESS resulting in VARIABLE AIRFLOW OBSTRUCTION which causes  RESPIRATORY SYMPTOMS     </a:t>
            </a:r>
            <a:endParaRPr lang="en-GB">
              <a:latin typeface="Arial" charset="0"/>
              <a:ea typeface="ＭＳ Ｐゴシック" pitchFamily="-110" charset="-128"/>
            </a:endParaRPr>
          </a:p>
        </p:txBody>
      </p:sp>
    </p:spTree>
    <p:extLst>
      <p:ext uri="{BB962C8B-B14F-4D97-AF65-F5344CB8AC3E}">
        <p14:creationId xmlns:p14="http://schemas.microsoft.com/office/powerpoint/2010/main" val="185272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0D65E8C-E3B9-4D97-93D6-E8F314B3E04E}" type="slidenum">
              <a:rPr lang="en-GB" smtClean="0">
                <a:solidFill>
                  <a:srgbClr val="000000"/>
                </a:solidFill>
                <a:latin typeface="Arial" charset="0"/>
              </a:rPr>
              <a:pPr/>
              <a:t>9</a:t>
            </a:fld>
            <a:endParaRPr lang="en-GB">
              <a:solidFill>
                <a:srgbClr val="000000"/>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NZ">
                <a:latin typeface="Arial" charset="0"/>
                <a:ea typeface="ＭＳ Ｐゴシック" pitchFamily="-110" charset="-128"/>
              </a:rPr>
              <a:t>But spirometry is not a sensitive test. Our data showed that the sensitivity of a low FEV1 FVC ratio was only 35%! i .e. spirometry is abnormal in less than half of all patients with asthma! </a:t>
            </a:r>
            <a:endParaRPr lang="en-GB">
              <a:latin typeface="Arial" charset="0"/>
              <a:ea typeface="ＭＳ Ｐゴシック" pitchFamily="-110" charset="-128"/>
            </a:endParaRPr>
          </a:p>
        </p:txBody>
      </p:sp>
    </p:spTree>
    <p:extLst>
      <p:ext uri="{BB962C8B-B14F-4D97-AF65-F5344CB8AC3E}">
        <p14:creationId xmlns:p14="http://schemas.microsoft.com/office/powerpoint/2010/main" val="199208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fld id="{1672F006-635C-4155-A778-F60230DFCE32}" type="slidenum">
              <a:rPr lang="en-US" sz="1200" b="0">
                <a:solidFill>
                  <a:prstClr val="black"/>
                </a:solidFill>
              </a:rPr>
              <a:pPr/>
              <a:t>12</a:t>
            </a:fld>
            <a:endParaRPr lang="en-US" sz="1200" b="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atin typeface="Arial" pitchFamily="34" charset="0"/>
            </a:endParaRPr>
          </a:p>
        </p:txBody>
      </p:sp>
    </p:spTree>
    <p:extLst>
      <p:ext uri="{BB962C8B-B14F-4D97-AF65-F5344CB8AC3E}">
        <p14:creationId xmlns:p14="http://schemas.microsoft.com/office/powerpoint/2010/main" val="185254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07584F2-E179-433A-B1CD-81B9537D199E}" type="slidenum">
              <a:rPr lang="en-US" smtClean="0">
                <a:solidFill>
                  <a:srgbClr val="000000"/>
                </a:solidFill>
              </a:rPr>
              <a:pPr eaLnBrk="1" hangingPunct="1"/>
              <a:t>15</a:t>
            </a:fld>
            <a:endParaRPr lang="en-US">
              <a:solidFill>
                <a:srgbClr val="000000"/>
              </a:solidFill>
            </a:endParaRPr>
          </a:p>
        </p:txBody>
      </p:sp>
    </p:spTree>
    <p:extLst>
      <p:ext uri="{BB962C8B-B14F-4D97-AF65-F5344CB8AC3E}">
        <p14:creationId xmlns:p14="http://schemas.microsoft.com/office/powerpoint/2010/main" val="15186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ea typeface="ＭＳ Ｐゴシック" pitchFamily="-1" charset="-128"/>
              </a:rPr>
              <a:t>So before escalating doses of inhaled steroids/combination ICS/LABA’s, consider alternative explanations for patients apparently uncontrolled asthma symptoms. This would commonly include poor adherence with therapy or poor inhaler technique, but could also be due to other conditions as listed above for example</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E0F8BBCD-0B0E-40FD-9DFD-CAB1697A39D4}" type="slidenum">
              <a:rPr lang="en-US" smtClean="0"/>
              <a:pPr eaLnBrk="1" hangingPunct="1"/>
              <a:t>21</a:t>
            </a:fld>
            <a:endParaRPr lang="en-US"/>
          </a:p>
        </p:txBody>
      </p:sp>
    </p:spTree>
    <p:extLst>
      <p:ext uri="{BB962C8B-B14F-4D97-AF65-F5344CB8AC3E}">
        <p14:creationId xmlns:p14="http://schemas.microsoft.com/office/powerpoint/2010/main" val="278999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7362160F-07EF-480B-AB50-E2C8EF72AA7E}" type="slidenum">
              <a:rPr lang="en-US" smtClean="0"/>
              <a:pPr eaLnBrk="1" hangingPunct="1"/>
              <a:t>24</a:t>
            </a:fld>
            <a:endParaRPr lang="en-US"/>
          </a:p>
        </p:txBody>
      </p:sp>
    </p:spTree>
    <p:extLst>
      <p:ext uri="{BB962C8B-B14F-4D97-AF65-F5344CB8AC3E}">
        <p14:creationId xmlns:p14="http://schemas.microsoft.com/office/powerpoint/2010/main" val="25886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2723367D-A850-4951-A10D-566DF96187C2}" type="slidenum">
              <a:rPr lang="en-US" smtClean="0"/>
              <a:pPr eaLnBrk="1" hangingPunct="1"/>
              <a:t>27</a:t>
            </a:fld>
            <a:endParaRPr lang="en-US"/>
          </a:p>
        </p:txBody>
      </p:sp>
    </p:spTree>
    <p:extLst>
      <p:ext uri="{BB962C8B-B14F-4D97-AF65-F5344CB8AC3E}">
        <p14:creationId xmlns:p14="http://schemas.microsoft.com/office/powerpoint/2010/main" val="3233749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349788-E037-4A25-BE12-2CF8478C9A6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7FC0E7E-80E2-450D-A10C-903CDC05FA4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8F8317B-350C-4B44-BB7A-E9C5F23F0764}"/>
              </a:ext>
            </a:extLst>
          </p:cNvPr>
          <p:cNvSpPr>
            <a:spLocks noGrp="1"/>
          </p:cNvSpPr>
          <p:nvPr>
            <p:ph type="sldNum" sz="quarter" idx="12"/>
          </p:nvPr>
        </p:nvSpPr>
        <p:spPr/>
        <p:txBody>
          <a:bodyPr/>
          <a:lstStyle>
            <a:lvl1pPr>
              <a:defRPr/>
            </a:lvl1pPr>
          </a:lstStyle>
          <a:p>
            <a:pPr>
              <a:defRPr/>
            </a:pPr>
            <a:fld id="{F69DCC03-B838-4157-9B1B-C5588CA272B8}" type="slidenum">
              <a:rPr lang="en-US" altLang="en-US"/>
              <a:pPr>
                <a:defRPr/>
              </a:pPr>
              <a:t>‹#›</a:t>
            </a:fld>
            <a:endParaRPr lang="en-US" altLang="en-US"/>
          </a:p>
        </p:txBody>
      </p:sp>
    </p:spTree>
    <p:extLst>
      <p:ext uri="{BB962C8B-B14F-4D97-AF65-F5344CB8AC3E}">
        <p14:creationId xmlns:p14="http://schemas.microsoft.com/office/powerpoint/2010/main" val="59795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19A86-3883-4AE5-9410-8BD5533F5AB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0E10D81-CB70-44BB-81F9-CB60F79BF04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6FED260-BD88-4564-8EB0-37D7CC4D8CA7}"/>
              </a:ext>
            </a:extLst>
          </p:cNvPr>
          <p:cNvSpPr>
            <a:spLocks noGrp="1"/>
          </p:cNvSpPr>
          <p:nvPr>
            <p:ph type="sldNum" sz="quarter" idx="12"/>
          </p:nvPr>
        </p:nvSpPr>
        <p:spPr/>
        <p:txBody>
          <a:bodyPr/>
          <a:lstStyle>
            <a:lvl1pPr>
              <a:defRPr/>
            </a:lvl1pPr>
          </a:lstStyle>
          <a:p>
            <a:pPr>
              <a:defRPr/>
            </a:pPr>
            <a:fld id="{6CA42605-438C-4505-95EF-FF846D0A36A2}" type="slidenum">
              <a:rPr lang="en-US" altLang="en-US"/>
              <a:pPr>
                <a:defRPr/>
              </a:pPr>
              <a:t>‹#›</a:t>
            </a:fld>
            <a:endParaRPr lang="en-US" altLang="en-US"/>
          </a:p>
        </p:txBody>
      </p:sp>
    </p:spTree>
    <p:extLst>
      <p:ext uri="{BB962C8B-B14F-4D97-AF65-F5344CB8AC3E}">
        <p14:creationId xmlns:p14="http://schemas.microsoft.com/office/powerpoint/2010/main" val="264322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EE3BF-F9FA-4EE7-B3BE-9F886081D04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C365796-B0A7-40CA-B1FD-CCD6A7972F2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A318884-9911-49FF-9A1C-F2C531E73649}"/>
              </a:ext>
            </a:extLst>
          </p:cNvPr>
          <p:cNvSpPr>
            <a:spLocks noGrp="1"/>
          </p:cNvSpPr>
          <p:nvPr>
            <p:ph type="sldNum" sz="quarter" idx="12"/>
          </p:nvPr>
        </p:nvSpPr>
        <p:spPr/>
        <p:txBody>
          <a:bodyPr/>
          <a:lstStyle>
            <a:lvl1pPr>
              <a:defRPr/>
            </a:lvl1pPr>
          </a:lstStyle>
          <a:p>
            <a:pPr>
              <a:defRPr/>
            </a:pPr>
            <a:fld id="{C4879922-3A3C-423C-9016-2F3A3B7D8FCA}" type="slidenum">
              <a:rPr lang="en-US" altLang="en-US"/>
              <a:pPr>
                <a:defRPr/>
              </a:pPr>
              <a:t>‹#›</a:t>
            </a:fld>
            <a:endParaRPr lang="en-US" altLang="en-US"/>
          </a:p>
        </p:txBody>
      </p:sp>
    </p:spTree>
    <p:extLst>
      <p:ext uri="{BB962C8B-B14F-4D97-AF65-F5344CB8AC3E}">
        <p14:creationId xmlns:p14="http://schemas.microsoft.com/office/powerpoint/2010/main" val="130173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15075-2100-43BD-9725-688CFE40053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6A9A252-5425-4426-AF40-EEE17966E5D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E3C9AE8-AB27-4CCD-A49F-2132A27D4271}"/>
              </a:ext>
            </a:extLst>
          </p:cNvPr>
          <p:cNvSpPr>
            <a:spLocks noGrp="1"/>
          </p:cNvSpPr>
          <p:nvPr>
            <p:ph type="sldNum" sz="quarter" idx="12"/>
          </p:nvPr>
        </p:nvSpPr>
        <p:spPr/>
        <p:txBody>
          <a:bodyPr/>
          <a:lstStyle>
            <a:lvl1pPr>
              <a:defRPr/>
            </a:lvl1pPr>
          </a:lstStyle>
          <a:p>
            <a:pPr>
              <a:defRPr/>
            </a:pPr>
            <a:fld id="{394BCA0A-2909-4C6A-AC28-3D3D80DE286F}" type="slidenum">
              <a:rPr lang="en-US" altLang="en-US"/>
              <a:pPr>
                <a:defRPr/>
              </a:pPr>
              <a:t>‹#›</a:t>
            </a:fld>
            <a:endParaRPr lang="en-US" altLang="en-US"/>
          </a:p>
        </p:txBody>
      </p:sp>
    </p:spTree>
    <p:extLst>
      <p:ext uri="{BB962C8B-B14F-4D97-AF65-F5344CB8AC3E}">
        <p14:creationId xmlns:p14="http://schemas.microsoft.com/office/powerpoint/2010/main" val="17891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03CF1-A808-4C9E-BFB6-9C65EC4C530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000D56C-8C79-4C29-982B-FC9CAF0A949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4946AB8-20AD-4F32-ACF5-5B03641E7209}"/>
              </a:ext>
            </a:extLst>
          </p:cNvPr>
          <p:cNvSpPr>
            <a:spLocks noGrp="1"/>
          </p:cNvSpPr>
          <p:nvPr>
            <p:ph type="sldNum" sz="quarter" idx="12"/>
          </p:nvPr>
        </p:nvSpPr>
        <p:spPr/>
        <p:txBody>
          <a:bodyPr/>
          <a:lstStyle>
            <a:lvl1pPr>
              <a:defRPr/>
            </a:lvl1pPr>
          </a:lstStyle>
          <a:p>
            <a:pPr>
              <a:defRPr/>
            </a:pPr>
            <a:fld id="{12CFF44B-4230-41EB-B998-B4378FEA6B10}" type="slidenum">
              <a:rPr lang="en-US" altLang="en-US"/>
              <a:pPr>
                <a:defRPr/>
              </a:pPr>
              <a:t>‹#›</a:t>
            </a:fld>
            <a:endParaRPr lang="en-US" altLang="en-US"/>
          </a:p>
        </p:txBody>
      </p:sp>
    </p:spTree>
    <p:extLst>
      <p:ext uri="{BB962C8B-B14F-4D97-AF65-F5344CB8AC3E}">
        <p14:creationId xmlns:p14="http://schemas.microsoft.com/office/powerpoint/2010/main" val="203213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94A1B3E-E5B7-439D-BEA4-42987DB746C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233DB56-5981-4C18-B7E4-2C5086927B5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61897B2-EB95-410F-B532-CA133C862514}"/>
              </a:ext>
            </a:extLst>
          </p:cNvPr>
          <p:cNvSpPr>
            <a:spLocks noGrp="1"/>
          </p:cNvSpPr>
          <p:nvPr>
            <p:ph type="sldNum" sz="quarter" idx="12"/>
          </p:nvPr>
        </p:nvSpPr>
        <p:spPr/>
        <p:txBody>
          <a:bodyPr/>
          <a:lstStyle>
            <a:lvl1pPr>
              <a:defRPr/>
            </a:lvl1pPr>
          </a:lstStyle>
          <a:p>
            <a:pPr>
              <a:defRPr/>
            </a:pPr>
            <a:fld id="{B26F1329-5DB7-4FCE-933B-A62D06F27402}" type="slidenum">
              <a:rPr lang="en-US" altLang="en-US"/>
              <a:pPr>
                <a:defRPr/>
              </a:pPr>
              <a:t>‹#›</a:t>
            </a:fld>
            <a:endParaRPr lang="en-US" altLang="en-US"/>
          </a:p>
        </p:txBody>
      </p:sp>
    </p:spTree>
    <p:extLst>
      <p:ext uri="{BB962C8B-B14F-4D97-AF65-F5344CB8AC3E}">
        <p14:creationId xmlns:p14="http://schemas.microsoft.com/office/powerpoint/2010/main" val="223572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DD4881A-DC38-43F5-B5ED-C78377C3A6F5}"/>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B2165423-4595-4438-AA03-135F5C924664}"/>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BABD042-531B-40CA-BB2E-9A2BB3F1996A}"/>
              </a:ext>
            </a:extLst>
          </p:cNvPr>
          <p:cNvSpPr>
            <a:spLocks noGrp="1"/>
          </p:cNvSpPr>
          <p:nvPr>
            <p:ph type="sldNum" sz="quarter" idx="12"/>
          </p:nvPr>
        </p:nvSpPr>
        <p:spPr/>
        <p:txBody>
          <a:bodyPr/>
          <a:lstStyle>
            <a:lvl1pPr>
              <a:defRPr/>
            </a:lvl1pPr>
          </a:lstStyle>
          <a:p>
            <a:pPr>
              <a:defRPr/>
            </a:pPr>
            <a:fld id="{7B8A8C04-C79D-4A57-98FB-D0C153A4A3A8}" type="slidenum">
              <a:rPr lang="en-US" altLang="en-US"/>
              <a:pPr>
                <a:defRPr/>
              </a:pPr>
              <a:t>‹#›</a:t>
            </a:fld>
            <a:endParaRPr lang="en-US" altLang="en-US"/>
          </a:p>
        </p:txBody>
      </p:sp>
    </p:spTree>
    <p:extLst>
      <p:ext uri="{BB962C8B-B14F-4D97-AF65-F5344CB8AC3E}">
        <p14:creationId xmlns:p14="http://schemas.microsoft.com/office/powerpoint/2010/main" val="115378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AD2EC60-77FE-4F11-85C7-996352A7404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F850703-CFFC-4548-AFE2-7606CBAE6922}"/>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8F50877-369B-45D1-95D0-A5FC24F92F53}"/>
              </a:ext>
            </a:extLst>
          </p:cNvPr>
          <p:cNvSpPr>
            <a:spLocks noGrp="1"/>
          </p:cNvSpPr>
          <p:nvPr>
            <p:ph type="sldNum" sz="quarter" idx="12"/>
          </p:nvPr>
        </p:nvSpPr>
        <p:spPr/>
        <p:txBody>
          <a:bodyPr/>
          <a:lstStyle>
            <a:lvl1pPr>
              <a:defRPr/>
            </a:lvl1pPr>
          </a:lstStyle>
          <a:p>
            <a:pPr>
              <a:defRPr/>
            </a:pPr>
            <a:fld id="{C06B87F6-1126-4051-B1DA-3FF903DE2791}" type="slidenum">
              <a:rPr lang="en-US" altLang="en-US"/>
              <a:pPr>
                <a:defRPr/>
              </a:pPr>
              <a:t>‹#›</a:t>
            </a:fld>
            <a:endParaRPr lang="en-US" altLang="en-US"/>
          </a:p>
        </p:txBody>
      </p:sp>
    </p:spTree>
    <p:extLst>
      <p:ext uri="{BB962C8B-B14F-4D97-AF65-F5344CB8AC3E}">
        <p14:creationId xmlns:p14="http://schemas.microsoft.com/office/powerpoint/2010/main" val="48686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694D85-DFE1-48BC-A0A2-06A491FDD470}"/>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DD6B3389-754A-40BE-8587-4134AD3E7D20}"/>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3792EDE-6B46-48CB-A8A2-5A4D1122B7BB}"/>
              </a:ext>
            </a:extLst>
          </p:cNvPr>
          <p:cNvSpPr>
            <a:spLocks noGrp="1"/>
          </p:cNvSpPr>
          <p:nvPr>
            <p:ph type="sldNum" sz="quarter" idx="12"/>
          </p:nvPr>
        </p:nvSpPr>
        <p:spPr/>
        <p:txBody>
          <a:bodyPr/>
          <a:lstStyle>
            <a:lvl1pPr>
              <a:defRPr/>
            </a:lvl1pPr>
          </a:lstStyle>
          <a:p>
            <a:pPr>
              <a:defRPr/>
            </a:pPr>
            <a:fld id="{571F80EB-4253-4BBD-AE4E-C4BE8CE2AEB5}" type="slidenum">
              <a:rPr lang="en-US" altLang="en-US"/>
              <a:pPr>
                <a:defRPr/>
              </a:pPr>
              <a:t>‹#›</a:t>
            </a:fld>
            <a:endParaRPr lang="en-US" altLang="en-US"/>
          </a:p>
        </p:txBody>
      </p:sp>
    </p:spTree>
    <p:extLst>
      <p:ext uri="{BB962C8B-B14F-4D97-AF65-F5344CB8AC3E}">
        <p14:creationId xmlns:p14="http://schemas.microsoft.com/office/powerpoint/2010/main" val="35312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2F5A2FC-2132-463E-8B67-BBAA14E63AC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710948B-85A1-4517-BAC2-D61B4715C0D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2105DE7-6475-4A0E-8FA4-632A67AAFAFE}"/>
              </a:ext>
            </a:extLst>
          </p:cNvPr>
          <p:cNvSpPr>
            <a:spLocks noGrp="1"/>
          </p:cNvSpPr>
          <p:nvPr>
            <p:ph type="sldNum" sz="quarter" idx="12"/>
          </p:nvPr>
        </p:nvSpPr>
        <p:spPr/>
        <p:txBody>
          <a:bodyPr/>
          <a:lstStyle>
            <a:lvl1pPr>
              <a:defRPr/>
            </a:lvl1pPr>
          </a:lstStyle>
          <a:p>
            <a:pPr>
              <a:defRPr/>
            </a:pPr>
            <a:fld id="{2B771F79-E21A-4831-880C-F964DB851CE7}" type="slidenum">
              <a:rPr lang="en-US" altLang="en-US"/>
              <a:pPr>
                <a:defRPr/>
              </a:pPr>
              <a:t>‹#›</a:t>
            </a:fld>
            <a:endParaRPr lang="en-US" altLang="en-US"/>
          </a:p>
        </p:txBody>
      </p:sp>
    </p:spTree>
    <p:extLst>
      <p:ext uri="{BB962C8B-B14F-4D97-AF65-F5344CB8AC3E}">
        <p14:creationId xmlns:p14="http://schemas.microsoft.com/office/powerpoint/2010/main" val="182577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5CD7E1-4A1F-40B3-B7F2-E97B17D40E4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B38E634-B295-450A-80DB-37BA7D7778E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F56F4F7-EA55-4D8C-A410-85BD5FC4EDF9}"/>
              </a:ext>
            </a:extLst>
          </p:cNvPr>
          <p:cNvSpPr>
            <a:spLocks noGrp="1"/>
          </p:cNvSpPr>
          <p:nvPr>
            <p:ph type="sldNum" sz="quarter" idx="12"/>
          </p:nvPr>
        </p:nvSpPr>
        <p:spPr/>
        <p:txBody>
          <a:bodyPr/>
          <a:lstStyle>
            <a:lvl1pPr>
              <a:defRPr/>
            </a:lvl1pPr>
          </a:lstStyle>
          <a:p>
            <a:pPr>
              <a:defRPr/>
            </a:pPr>
            <a:fld id="{1AA3EAD4-A427-4BB8-A592-0CB4EE4447C2}" type="slidenum">
              <a:rPr lang="en-US" altLang="en-US"/>
              <a:pPr>
                <a:defRPr/>
              </a:pPr>
              <a:t>‹#›</a:t>
            </a:fld>
            <a:endParaRPr lang="en-US" altLang="en-US"/>
          </a:p>
        </p:txBody>
      </p:sp>
    </p:spTree>
    <p:extLst>
      <p:ext uri="{BB962C8B-B14F-4D97-AF65-F5344CB8AC3E}">
        <p14:creationId xmlns:p14="http://schemas.microsoft.com/office/powerpoint/2010/main" val="15130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3BC154-B474-48B6-B282-60B071098C7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FEC792F-D5DF-4B30-ABC4-2386E64C224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BDEEDBA-B91C-4868-AC73-19DD10E509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934BDE3F-AF11-4A13-8052-94BA02CCE78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AC75EED6-119B-4A3C-A4E5-5D991AE8B2B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3B74D3CC-67DC-46E4-894B-DB7C923659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2.bin"/><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8.png"/><Relationship Id="rId5" Type="http://schemas.openxmlformats.org/officeDocument/2006/relationships/hyperlink" Target="mailto:gg-uhb.quackmeded@nhs.net" TargetMode="External"/><Relationship Id="rId4" Type="http://schemas.openxmlformats.org/officeDocument/2006/relationships/hyperlink" Target="http://www.quackmeded.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292080" y="1531938"/>
            <a:ext cx="3851920" cy="1752600"/>
          </a:xfrm>
        </p:spPr>
        <p:txBody>
          <a:bodyPr/>
          <a:lstStyle/>
          <a:p>
            <a:pPr eaLnBrk="1" hangingPunct="1"/>
            <a:r>
              <a:rPr lang="en-GB" sz="4200" b="1" dirty="0">
                <a:ea typeface="ＭＳ Ｐゴシック" pitchFamily="-110" charset="-128"/>
              </a:rPr>
              <a:t>Update on Chronic Asthma Management</a:t>
            </a:r>
            <a:br>
              <a:rPr lang="en-NZ" sz="4400" b="1" dirty="0">
                <a:ea typeface="ＭＳ Ｐゴシック" pitchFamily="-110" charset="-128"/>
              </a:rPr>
            </a:br>
            <a:endParaRPr lang="en-US" sz="4400" b="1" dirty="0">
              <a:ea typeface="ＭＳ Ｐゴシック" pitchFamily="-110" charset="-128"/>
            </a:endParaRPr>
          </a:p>
        </p:txBody>
      </p:sp>
      <p:sp>
        <p:nvSpPr>
          <p:cNvPr id="13315" name="Rectangle 3"/>
          <p:cNvSpPr>
            <a:spLocks noGrp="1" noChangeArrowheads="1"/>
          </p:cNvSpPr>
          <p:nvPr>
            <p:ph type="subTitle" idx="1"/>
          </p:nvPr>
        </p:nvSpPr>
        <p:spPr>
          <a:xfrm>
            <a:off x="4848225" y="3284538"/>
            <a:ext cx="4044256" cy="1981200"/>
          </a:xfrm>
        </p:spPr>
        <p:txBody>
          <a:bodyPr/>
          <a:lstStyle/>
          <a:p>
            <a:pPr eaLnBrk="1" hangingPunct="1">
              <a:buFont typeface="Wingdings" pitchFamily="2" charset="2"/>
              <a:buNone/>
            </a:pPr>
            <a:r>
              <a:rPr lang="en-NZ" sz="2400" dirty="0">
                <a:ea typeface="ＭＳ Ｐゴシック" pitchFamily="-110" charset="-128"/>
              </a:rPr>
              <a:t>Dr Andrew Smith</a:t>
            </a:r>
          </a:p>
          <a:p>
            <a:pPr eaLnBrk="1" hangingPunct="1">
              <a:buFont typeface="Wingdings" pitchFamily="2" charset="2"/>
              <a:buNone/>
            </a:pPr>
            <a:r>
              <a:rPr lang="en-NZ" sz="2400" dirty="0">
                <a:ea typeface="ＭＳ Ｐゴシック" pitchFamily="-110" charset="-128"/>
              </a:rPr>
              <a:t>Consultant Respiratory Physician</a:t>
            </a:r>
          </a:p>
          <a:p>
            <a:pPr eaLnBrk="1" hangingPunct="1">
              <a:buFont typeface="Wingdings" pitchFamily="2" charset="2"/>
              <a:buNone/>
            </a:pPr>
            <a:r>
              <a:rPr lang="en-NZ" sz="2400" dirty="0">
                <a:ea typeface="ＭＳ Ｐゴシック" pitchFamily="-110" charset="-128"/>
              </a:rPr>
              <a:t>Wishaw General Hospital</a:t>
            </a:r>
          </a:p>
          <a:p>
            <a:pPr eaLnBrk="1" hangingPunct="1">
              <a:buFont typeface="Wingdings" pitchFamily="2" charset="2"/>
              <a:buNone/>
            </a:pPr>
            <a:endParaRPr lang="en-NZ" sz="2400" dirty="0">
              <a:ea typeface="ＭＳ Ｐゴシック" pitchFamily="-110" charset="-128"/>
            </a:endParaRPr>
          </a:p>
        </p:txBody>
      </p:sp>
      <p:pic>
        <p:nvPicPr>
          <p:cNvPr id="4" name="Picture 5" descr="CTP.ASTHMA.84213.L.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848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35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Screen shot 2011-03-06 at 14.12.07.png"/>
          <p:cNvPicPr>
            <a:picLocks noChangeAspect="1"/>
          </p:cNvPicPr>
          <p:nvPr/>
        </p:nvPicPr>
        <p:blipFill>
          <a:blip r:embed="rId2"/>
          <a:srcRect l="16112" t="6873" r="48889" b="11317"/>
          <a:stretch>
            <a:fillRect/>
          </a:stretch>
        </p:blipFill>
        <p:spPr bwMode="auto">
          <a:xfrm>
            <a:off x="232348" y="146050"/>
            <a:ext cx="5105400" cy="6711950"/>
          </a:xfrm>
          <a:prstGeom prst="rect">
            <a:avLst/>
          </a:prstGeom>
          <a:noFill/>
          <a:ln w="9525">
            <a:noFill/>
            <a:miter lim="800000"/>
            <a:headEnd/>
            <a:tailEnd/>
          </a:ln>
        </p:spPr>
      </p:pic>
      <p:sp>
        <p:nvSpPr>
          <p:cNvPr id="29699" name="Content Placeholder 6"/>
          <p:cNvSpPr>
            <a:spLocks noGrp="1"/>
          </p:cNvSpPr>
          <p:nvPr>
            <p:ph idx="1"/>
          </p:nvPr>
        </p:nvSpPr>
        <p:spPr>
          <a:xfrm>
            <a:off x="5532619" y="434714"/>
            <a:ext cx="3124200" cy="4114800"/>
          </a:xfrm>
        </p:spPr>
        <p:txBody>
          <a:bodyPr/>
          <a:lstStyle/>
          <a:p>
            <a:r>
              <a:rPr lang="en-US" dirty="0">
                <a:ea typeface="ＭＳ Ｐゴシック" pitchFamily="-110" charset="-128"/>
              </a:rPr>
              <a:t>Diagnostic algorithm for adult asthma</a:t>
            </a:r>
          </a:p>
        </p:txBody>
      </p:sp>
      <p:sp>
        <p:nvSpPr>
          <p:cNvPr id="29700" name="Text Box 4"/>
          <p:cNvSpPr txBox="1">
            <a:spLocks noChangeArrowheads="1"/>
          </p:cNvSpPr>
          <p:nvPr/>
        </p:nvSpPr>
        <p:spPr bwMode="auto">
          <a:xfrm>
            <a:off x="7323319" y="4753521"/>
            <a:ext cx="1333500" cy="338138"/>
          </a:xfrm>
          <a:prstGeom prst="rect">
            <a:avLst/>
          </a:prstGeom>
          <a:noFill/>
          <a:ln w="9525">
            <a:solidFill>
              <a:schemeClr val="tx1"/>
            </a:solidFill>
            <a:miter lim="800000"/>
            <a:headEnd/>
            <a:tailEnd/>
          </a:ln>
        </p:spPr>
        <p:txBody>
          <a:bodyPr>
            <a:spAutoFit/>
          </a:bodyPr>
          <a:lstStyle/>
          <a:p>
            <a:pPr eaLnBrk="1" hangingPunct="1">
              <a:spcBef>
                <a:spcPct val="50000"/>
              </a:spcBef>
            </a:pPr>
            <a:r>
              <a:rPr lang="en-US" sz="1600" dirty="0">
                <a:solidFill>
                  <a:srgbClr val="666699"/>
                </a:solidFill>
              </a:rPr>
              <a:t>SIGN </a:t>
            </a:r>
            <a:r>
              <a:rPr lang="en-US" sz="1600" b="0" dirty="0">
                <a:solidFill>
                  <a:srgbClr val="666699"/>
                </a:solidFill>
              </a:rPr>
              <a:t>2012</a:t>
            </a:r>
          </a:p>
        </p:txBody>
      </p:sp>
    </p:spTree>
    <p:extLst>
      <p:ext uri="{BB962C8B-B14F-4D97-AF65-F5344CB8AC3E}">
        <p14:creationId xmlns:p14="http://schemas.microsoft.com/office/powerpoint/2010/main" val="160438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2" descr="DCP_02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225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59" name="Group 39"/>
          <p:cNvGraphicFramePr>
            <a:graphicFrameLocks noGrp="1"/>
          </p:cNvGraphicFramePr>
          <p:nvPr/>
        </p:nvGraphicFramePr>
        <p:xfrm>
          <a:off x="228600" y="1557338"/>
          <a:ext cx="8807450" cy="5189537"/>
        </p:xfrm>
        <a:graphic>
          <a:graphicData uri="http://schemas.openxmlformats.org/drawingml/2006/table">
            <a:tbl>
              <a:tblPr/>
              <a:tblGrid>
                <a:gridCol w="211137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439863">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6987">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1524093">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Test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Sensitivity</a:t>
                      </a: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a:t>
                      </a:r>
                    </a:p>
                  </a:txBody>
                  <a:tcPr marL="90000" marR="90000" marT="0" marB="0" horzOverflow="overflow">
                    <a:lnL>
                      <a:noFill/>
                    </a:lnL>
                    <a:lnR>
                      <a:noFill/>
                    </a:lnR>
                    <a:lnT>
                      <a:noFill/>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Specificity</a:t>
                      </a: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a:t>
                      </a:r>
                    </a:p>
                  </a:txBody>
                  <a:tcPr marL="90000" marR="90000" marT="0" marB="0" horzOverflow="overflow">
                    <a:lnL>
                      <a:noFill/>
                    </a:lnL>
                    <a:lnR>
                      <a:noFill/>
                    </a:lnR>
                    <a:lnT>
                      <a:noFill/>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Positive predictive value</a:t>
                      </a: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a:t>
                      </a:r>
                    </a:p>
                  </a:txBody>
                  <a:tcPr marL="90000" marR="90000" marT="0" marB="0" horzOverflow="overflow">
                    <a:lnL>
                      <a:noFill/>
                    </a:lnL>
                    <a:lnR>
                      <a:noFill/>
                    </a:lnR>
                    <a:lnT>
                      <a:noFill/>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Negative predictive value</a:t>
                      </a: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a:t>
                      </a: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txBody>
                  <a:tcPr marL="90000" marR="90000" marT="0" marB="0" horzOverflow="overflow">
                    <a:lnL>
                      <a:noFill/>
                    </a:lnL>
                    <a:lnR>
                      <a:noFill/>
                    </a:lnR>
                    <a:lnT>
                      <a:noFill/>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Accuracy</a:t>
                      </a:r>
                    </a:p>
                  </a:txBody>
                  <a:tcPr marL="90000" marR="90000" marT="0" marB="0" horzOverflow="overflow">
                    <a:lnL>
                      <a:noFill/>
                    </a:lnL>
                    <a:lnR>
                      <a:noFill/>
                    </a:lnR>
                    <a:lnT>
                      <a:noFill/>
                    </a:lnT>
                    <a:lnB w="28575"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3944">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F</a:t>
                      </a:r>
                      <a:r>
                        <a:rPr kumimoji="0" lang="en-US" sz="1600" b="0" i="0" u="none" strike="noStrike" cap="none" normalizeH="0" baseline="0">
                          <a:ln>
                            <a:noFill/>
                          </a:ln>
                          <a:solidFill>
                            <a:schemeClr val="tx2"/>
                          </a:solidFill>
                          <a:effectLst/>
                          <a:latin typeface="Arial" charset="0"/>
                          <a:ea typeface="ＭＳ Ｐゴシック" charset="-128"/>
                        </a:rPr>
                        <a:t>E</a:t>
                      </a:r>
                      <a:r>
                        <a:rPr kumimoji="0" lang="en-US" sz="2000" b="0" i="0" u="none" strike="noStrike" cap="none" normalizeH="0" baseline="-25000">
                          <a:ln>
                            <a:noFill/>
                          </a:ln>
                          <a:solidFill>
                            <a:schemeClr val="tx2"/>
                          </a:solidFill>
                          <a:effectLst/>
                          <a:latin typeface="Arial" charset="0"/>
                          <a:ea typeface="ＭＳ Ｐゴシック" charset="-128"/>
                        </a:rPr>
                        <a:t>NO</a:t>
                      </a:r>
                      <a:r>
                        <a:rPr kumimoji="0" lang="en-US" sz="2000" b="0" i="0" u="none" strike="noStrike" cap="none" normalizeH="0" baseline="0">
                          <a:ln>
                            <a:noFill/>
                          </a:ln>
                          <a:solidFill>
                            <a:schemeClr val="tx2"/>
                          </a:solidFill>
                          <a:effectLst/>
                          <a:latin typeface="Arial" charset="0"/>
                          <a:ea typeface="ＭＳ Ｐゴシック" charset="-128"/>
                          <a:cs typeface="Times New Roman" charset="0"/>
                        </a:rPr>
                        <a:t> &gt; 33ppb</a:t>
                      </a:r>
                      <a:endParaRPr kumimoji="0" lang="en-US" sz="2000" b="0" i="0" u="none" strike="noStrike" cap="none" normalizeH="0" baseline="30000">
                        <a:ln>
                          <a:noFill/>
                        </a:ln>
                        <a:solidFill>
                          <a:schemeClr val="tx2"/>
                        </a:solidFill>
                        <a:effectLst/>
                        <a:latin typeface="Arial" charset="0"/>
                        <a:ea typeface="ＭＳ Ｐゴシック" charset="-128"/>
                        <a:cs typeface="Times New Roman" charset="0"/>
                      </a:endParaRP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900" b="0" i="0" u="none" strike="noStrike" cap="none" normalizeH="0" baseline="30000">
                        <a:ln>
                          <a:noFill/>
                        </a:ln>
                        <a:solidFill>
                          <a:schemeClr val="tx2"/>
                        </a:solidFill>
                        <a:effectLst/>
                        <a:latin typeface="Arial" charset="0"/>
                        <a:ea typeface="ＭＳ Ｐゴシック" charset="-128"/>
                        <a:cs typeface="Times New Roman" charset="0"/>
                      </a:endParaRPr>
                    </a:p>
                  </a:txBody>
                  <a:tcPr marT="26672" marB="2667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69</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93</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85</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84</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84</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47">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FEV</a:t>
                      </a:r>
                      <a:r>
                        <a:rPr kumimoji="0" lang="en-US" sz="2000" b="0" i="0" u="none" strike="noStrike" cap="none" normalizeH="0" baseline="-25000">
                          <a:ln>
                            <a:noFill/>
                          </a:ln>
                          <a:solidFill>
                            <a:schemeClr val="tx2"/>
                          </a:solidFill>
                          <a:effectLst/>
                          <a:latin typeface="Arial" charset="0"/>
                          <a:ea typeface="ＭＳ Ｐゴシック" charset="-128"/>
                        </a:rPr>
                        <a:t>1</a:t>
                      </a:r>
                      <a:r>
                        <a:rPr kumimoji="0" lang="en-US" sz="2000" b="0" i="0" u="none" strike="noStrike" cap="none" normalizeH="0" baseline="0">
                          <a:ln>
                            <a:noFill/>
                          </a:ln>
                          <a:solidFill>
                            <a:schemeClr val="tx2"/>
                          </a:solidFill>
                          <a:effectLst/>
                          <a:latin typeface="Arial" charset="0"/>
                          <a:ea typeface="ＭＳ Ｐゴシック" charset="-128"/>
                        </a:rPr>
                        <a:t> &lt; 80% predicted </a:t>
                      </a:r>
                    </a:p>
                  </a:txBody>
                  <a:tcPr marT="26672" marB="2667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29</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100</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100</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71</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74</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162">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AU" sz="2000" b="0" i="0" u="none" strike="noStrike" cap="none" normalizeH="0" baseline="0">
                        <a:ln>
                          <a:noFill/>
                        </a:ln>
                        <a:solidFill>
                          <a:schemeClr val="tx2"/>
                        </a:solidFill>
                        <a:effectLst/>
                        <a:latin typeface="Arial" charset="0"/>
                        <a:ea typeface="ＭＳ Ｐゴシック" charset="-128"/>
                      </a:endParaRPr>
                    </a:p>
                  </a:txBody>
                  <a:tcPr marT="26672" marB="2667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AU" sz="2000" b="0" i="0" u="sng" strike="noStrike" cap="none" normalizeH="0" baseline="0">
                        <a:ln>
                          <a:noFill/>
                        </a:ln>
                        <a:solidFill>
                          <a:schemeClr val="tx2"/>
                        </a:solidFill>
                        <a:effectLst/>
                        <a:latin typeface="Arial" charset="0"/>
                        <a:ea typeface="ＭＳ Ｐゴシック" charset="-128"/>
                      </a:endParaRP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AU" sz="2000" b="0" i="0" u="sng" strike="noStrike" cap="none" normalizeH="0" baseline="0">
                        <a:ln>
                          <a:noFill/>
                        </a:ln>
                        <a:solidFill>
                          <a:schemeClr val="tx2"/>
                        </a:solidFill>
                        <a:effectLst/>
                        <a:latin typeface="Arial" charset="0"/>
                        <a:ea typeface="ＭＳ Ｐゴシック" charset="-128"/>
                      </a:endParaRP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AU" sz="2000" b="0" i="0" u="none" strike="noStrike" cap="none" normalizeH="0" baseline="0">
                        <a:ln>
                          <a:noFill/>
                        </a:ln>
                        <a:solidFill>
                          <a:schemeClr val="tx2"/>
                        </a:solidFill>
                        <a:effectLst/>
                        <a:latin typeface="Arial" charset="0"/>
                        <a:ea typeface="ＭＳ Ｐゴシック" charset="-128"/>
                      </a:endParaRP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AU" sz="2000" b="0" i="0" u="none" strike="noStrike" cap="none" normalizeH="0" baseline="0">
                        <a:ln>
                          <a:noFill/>
                        </a:ln>
                        <a:solidFill>
                          <a:schemeClr val="tx2"/>
                        </a:solidFill>
                        <a:effectLst/>
                        <a:latin typeface="Arial" charset="0"/>
                        <a:ea typeface="ＭＳ Ｐゴシック" charset="-128"/>
                      </a:endParaRP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AU" sz="2000" b="0" i="0" u="none" strike="noStrike" cap="none" normalizeH="0" baseline="0">
                        <a:ln>
                          <a:noFill/>
                        </a:ln>
                        <a:solidFill>
                          <a:schemeClr val="tx2"/>
                        </a:solidFill>
                        <a:effectLst/>
                        <a:latin typeface="Arial" charset="0"/>
                        <a:ea typeface="ＭＳ Ｐゴシック" charset="-128"/>
                      </a:endParaRP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21291">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1" i="0" u="none" strike="noStrike" cap="none" normalizeH="0" baseline="0">
                          <a:ln>
                            <a:noFill/>
                          </a:ln>
                          <a:solidFill>
                            <a:schemeClr val="tx2"/>
                          </a:solidFill>
                          <a:effectLst/>
                          <a:latin typeface="Arial" charset="0"/>
                          <a:ea typeface="ＭＳ Ｐゴシック" charset="-128"/>
                        </a:rPr>
                        <a:t>One or more of:</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Char char="¢"/>
                        <a:tabLst/>
                      </a:pPr>
                      <a:r>
                        <a:rPr kumimoji="0" lang="en-US" sz="2000" b="0" i="0" u="none" strike="noStrike" cap="none" normalizeH="0" baseline="0">
                          <a:ln>
                            <a:noFill/>
                          </a:ln>
                          <a:solidFill>
                            <a:schemeClr val="tx2"/>
                          </a:solidFill>
                          <a:effectLst/>
                          <a:latin typeface="Arial" charset="0"/>
                          <a:ea typeface="ＭＳ Ｐゴシック" charset="-128"/>
                        </a:rPr>
                        <a:t> F</a:t>
                      </a:r>
                      <a:r>
                        <a:rPr kumimoji="0" lang="en-US" sz="1600" b="0" i="0" u="none" strike="noStrike" cap="none" normalizeH="0" baseline="0">
                          <a:ln>
                            <a:noFill/>
                          </a:ln>
                          <a:solidFill>
                            <a:schemeClr val="tx2"/>
                          </a:solidFill>
                          <a:effectLst/>
                          <a:latin typeface="Arial" charset="0"/>
                          <a:ea typeface="ＭＳ Ｐゴシック" charset="-128"/>
                        </a:rPr>
                        <a:t>E</a:t>
                      </a:r>
                      <a:r>
                        <a:rPr kumimoji="0" lang="en-US" sz="2000" b="0" i="0" u="none" strike="noStrike" cap="none" normalizeH="0" baseline="-25000">
                          <a:ln>
                            <a:noFill/>
                          </a:ln>
                          <a:solidFill>
                            <a:schemeClr val="tx2"/>
                          </a:solidFill>
                          <a:effectLst/>
                          <a:latin typeface="Arial" charset="0"/>
                          <a:ea typeface="ＭＳ Ｐゴシック" charset="-128"/>
                        </a:rPr>
                        <a:t>NO</a:t>
                      </a:r>
                      <a:r>
                        <a:rPr kumimoji="0" lang="en-US" sz="2000" b="0" i="0" u="none" strike="noStrike" cap="none" normalizeH="0" baseline="0">
                          <a:ln>
                            <a:noFill/>
                          </a:ln>
                          <a:solidFill>
                            <a:schemeClr val="tx2"/>
                          </a:solidFill>
                          <a:effectLst/>
                          <a:latin typeface="Arial" charset="0"/>
                          <a:ea typeface="ＭＳ Ｐゴシック" charset="-128"/>
                          <a:cs typeface="Times New Roman" charset="0"/>
                        </a:rPr>
                        <a:t> &gt; 33ppb</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Char char="¢"/>
                        <a:tabLst/>
                      </a:pPr>
                      <a:r>
                        <a:rPr kumimoji="0" lang="en-US" sz="2000" b="0" i="0" u="none" strike="noStrike" cap="none" normalizeH="0" baseline="0">
                          <a:ln>
                            <a:noFill/>
                          </a:ln>
                          <a:solidFill>
                            <a:schemeClr val="tx2"/>
                          </a:solidFill>
                          <a:effectLst/>
                          <a:latin typeface="Arial" charset="0"/>
                          <a:ea typeface="ＭＳ Ｐゴシック" charset="-128"/>
                        </a:rPr>
                        <a:t> FEV</a:t>
                      </a:r>
                      <a:r>
                        <a:rPr kumimoji="0" lang="en-US" sz="2000" b="0" i="0" u="none" strike="noStrike" cap="none" normalizeH="0" baseline="-25000">
                          <a:ln>
                            <a:noFill/>
                          </a:ln>
                          <a:solidFill>
                            <a:schemeClr val="tx2"/>
                          </a:solidFill>
                          <a:effectLst/>
                          <a:latin typeface="Arial" charset="0"/>
                          <a:ea typeface="ＭＳ Ｐゴシック" charset="-128"/>
                        </a:rPr>
                        <a:t>1</a:t>
                      </a:r>
                      <a:r>
                        <a:rPr kumimoji="0" lang="en-US" sz="2000" b="0" i="0" u="none" strike="noStrike" cap="none" normalizeH="0" baseline="0">
                          <a:ln>
                            <a:noFill/>
                          </a:ln>
                          <a:solidFill>
                            <a:schemeClr val="tx2"/>
                          </a:solidFill>
                          <a:effectLst/>
                          <a:latin typeface="Arial" charset="0"/>
                          <a:ea typeface="ＭＳ Ｐゴシック" charset="-128"/>
                        </a:rPr>
                        <a:t> &lt; 80%    </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   predicted      </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  </a:t>
                      </a:r>
                    </a:p>
                  </a:txBody>
                  <a:tcPr marR="38100" marT="26672" marB="2667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1"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1" i="0" u="none" strike="noStrike" cap="none" normalizeH="0" baseline="0">
                          <a:ln>
                            <a:noFill/>
                          </a:ln>
                          <a:solidFill>
                            <a:schemeClr val="tx2"/>
                          </a:solidFill>
                          <a:effectLst/>
                          <a:latin typeface="Arial" charset="0"/>
                          <a:ea typeface="ＭＳ Ｐゴシック" charset="-128"/>
                        </a:rPr>
                        <a:t>94</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1"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1" i="0" u="none" strike="noStrike" cap="none" normalizeH="0" baseline="0">
                          <a:ln>
                            <a:noFill/>
                          </a:ln>
                          <a:solidFill>
                            <a:schemeClr val="tx2"/>
                          </a:solidFill>
                          <a:effectLst/>
                          <a:latin typeface="Arial" charset="0"/>
                          <a:ea typeface="ＭＳ Ｐゴシック" charset="-128"/>
                        </a:rPr>
                        <a:t>93</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1"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1" i="0" u="none" strike="noStrike" cap="none" normalizeH="0" baseline="0">
                          <a:ln>
                            <a:noFill/>
                          </a:ln>
                          <a:solidFill>
                            <a:schemeClr val="tx2"/>
                          </a:solidFill>
                          <a:effectLst/>
                          <a:latin typeface="Arial" charset="0"/>
                          <a:ea typeface="ＭＳ Ｐゴシック" charset="-128"/>
                        </a:rPr>
                        <a:t>88</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1"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1" i="0" u="none" strike="noStrike" cap="none" normalizeH="0" baseline="0">
                          <a:ln>
                            <a:noFill/>
                          </a:ln>
                          <a:solidFill>
                            <a:schemeClr val="tx2"/>
                          </a:solidFill>
                          <a:effectLst/>
                          <a:latin typeface="Arial" charset="0"/>
                          <a:ea typeface="ＭＳ Ｐゴシック" charset="-128"/>
                        </a:rPr>
                        <a:t>96</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1"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1" i="0" u="none" strike="noStrike" cap="none" normalizeH="0" baseline="0">
                          <a:ln>
                            <a:noFill/>
                          </a:ln>
                          <a:solidFill>
                            <a:schemeClr val="tx2"/>
                          </a:solidFill>
                          <a:effectLst/>
                          <a:latin typeface="Arial" charset="0"/>
                          <a:ea typeface="ＭＳ Ｐゴシック" charset="-128"/>
                        </a:rPr>
                        <a:t>93</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1781" name="Text Box 59"/>
          <p:cNvSpPr txBox="1">
            <a:spLocks noChangeArrowheads="1"/>
          </p:cNvSpPr>
          <p:nvPr/>
        </p:nvSpPr>
        <p:spPr bwMode="auto">
          <a:xfrm>
            <a:off x="107950" y="6350000"/>
            <a:ext cx="6192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spcBef>
                <a:spcPct val="50000"/>
              </a:spcBef>
            </a:pPr>
            <a:r>
              <a:rPr lang="en-US" sz="2000" dirty="0">
                <a:solidFill>
                  <a:srgbClr val="666699"/>
                </a:solidFill>
              </a:rPr>
              <a:t>Smith et al. </a:t>
            </a:r>
            <a:r>
              <a:rPr lang="en-US" sz="2000" dirty="0" err="1">
                <a:solidFill>
                  <a:srgbClr val="666699"/>
                </a:solidFill>
              </a:rPr>
              <a:t>Curr.Opin.Allergy</a:t>
            </a:r>
            <a:r>
              <a:rPr lang="en-US" sz="2000" dirty="0">
                <a:solidFill>
                  <a:srgbClr val="666699"/>
                </a:solidFill>
              </a:rPr>
              <a:t> </a:t>
            </a:r>
            <a:r>
              <a:rPr lang="en-US" sz="2000" dirty="0" err="1">
                <a:solidFill>
                  <a:srgbClr val="666699"/>
                </a:solidFill>
              </a:rPr>
              <a:t>Clin.Immunol</a:t>
            </a:r>
            <a:r>
              <a:rPr lang="en-US" sz="2000" dirty="0">
                <a:solidFill>
                  <a:srgbClr val="666699"/>
                </a:solidFill>
              </a:rPr>
              <a:t>., 2005</a:t>
            </a:r>
          </a:p>
        </p:txBody>
      </p:sp>
      <p:sp>
        <p:nvSpPr>
          <p:cNvPr id="31782" name="Rectangle 60"/>
          <p:cNvSpPr>
            <a:spLocks noGrp="1" noChangeArrowheads="1"/>
          </p:cNvSpPr>
          <p:nvPr>
            <p:ph type="title"/>
          </p:nvPr>
        </p:nvSpPr>
        <p:spPr>
          <a:xfrm>
            <a:off x="2049463" y="228600"/>
            <a:ext cx="5762625" cy="1143000"/>
          </a:xfrm>
          <a:noFill/>
        </p:spPr>
        <p:txBody>
          <a:bodyPr/>
          <a:lstStyle/>
          <a:p>
            <a:pPr eaLnBrk="1" hangingPunct="1"/>
            <a:r>
              <a:rPr lang="en-US" sz="2900" b="1"/>
              <a:t>Combined F</a:t>
            </a:r>
            <a:r>
              <a:rPr lang="en-US" sz="2100" b="1"/>
              <a:t>E</a:t>
            </a:r>
            <a:r>
              <a:rPr lang="en-US" sz="2900" b="1" baseline="-25000"/>
              <a:t>NO</a:t>
            </a:r>
            <a:r>
              <a:rPr lang="en-US" sz="2900" b="1"/>
              <a:t> / spirometry</a:t>
            </a:r>
            <a:br>
              <a:rPr lang="en-US" sz="2900" b="1"/>
            </a:br>
            <a:r>
              <a:rPr lang="en-US" sz="2900" b="1"/>
              <a:t>for diagnosing asthma</a:t>
            </a:r>
          </a:p>
        </p:txBody>
      </p:sp>
    </p:spTree>
    <p:extLst>
      <p:ext uri="{BB962C8B-B14F-4D97-AF65-F5344CB8AC3E}">
        <p14:creationId xmlns:p14="http://schemas.microsoft.com/office/powerpoint/2010/main" val="293395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296472" cy="1527175"/>
          </a:xfrm>
        </p:spPr>
        <p:txBody>
          <a:bodyPr/>
          <a:lstStyle/>
          <a:p>
            <a:r>
              <a:rPr lang="en-GB" sz="3600" b="1" dirty="0"/>
              <a:t>National Review of Asthma Deaths findings – (6,7 &amp; 8 of 17)</a:t>
            </a:r>
          </a:p>
        </p:txBody>
      </p:sp>
      <p:sp>
        <p:nvSpPr>
          <p:cNvPr id="3" name="Content Placeholder 2"/>
          <p:cNvSpPr>
            <a:spLocks noGrp="1"/>
          </p:cNvSpPr>
          <p:nvPr>
            <p:ph idx="1"/>
          </p:nvPr>
        </p:nvSpPr>
        <p:spPr>
          <a:xfrm>
            <a:off x="611560" y="1905000"/>
            <a:ext cx="7922840" cy="4114800"/>
          </a:xfrm>
        </p:spPr>
        <p:txBody>
          <a:bodyPr>
            <a:normAutofit/>
          </a:bodyPr>
          <a:lstStyle/>
          <a:p>
            <a:r>
              <a:rPr lang="en-GB" sz="2400" dirty="0"/>
              <a:t>Personal asthma action plans, were known to be provided to only 23% of the 195 people who died from asthma.</a:t>
            </a:r>
          </a:p>
          <a:p>
            <a:r>
              <a:rPr lang="en-GB" sz="2400" dirty="0"/>
              <a:t>43% had no evidence of an asthma review in general practice in the last year before death</a:t>
            </a:r>
          </a:p>
          <a:p>
            <a:r>
              <a:rPr lang="en-GB" sz="2400" dirty="0"/>
              <a:t>Exacerbating factors, or triggers, were documented in the records of almost half of patients</a:t>
            </a:r>
          </a:p>
          <a:p>
            <a:pPr lvl="1"/>
            <a:r>
              <a:rPr lang="en-GB" dirty="0"/>
              <a:t>including drugs, viral infections and allergy. </a:t>
            </a:r>
          </a:p>
        </p:txBody>
      </p:sp>
      <p:sp>
        <p:nvSpPr>
          <p:cNvPr id="4" name="TextBox 3"/>
          <p:cNvSpPr txBox="1"/>
          <p:nvPr/>
        </p:nvSpPr>
        <p:spPr>
          <a:xfrm>
            <a:off x="267923" y="5984533"/>
            <a:ext cx="1442402" cy="369332"/>
          </a:xfrm>
          <a:prstGeom prst="rect">
            <a:avLst/>
          </a:prstGeom>
          <a:noFill/>
        </p:spPr>
        <p:txBody>
          <a:bodyPr wrap="square" rtlCol="0">
            <a:spAutoFit/>
          </a:bodyPr>
          <a:lstStyle/>
          <a:p>
            <a:r>
              <a:rPr lang="en-GB" b="1" dirty="0"/>
              <a:t>NRAD 2014</a:t>
            </a:r>
          </a:p>
        </p:txBody>
      </p:sp>
    </p:spTree>
    <p:extLst>
      <p:ext uri="{BB962C8B-B14F-4D97-AF65-F5344CB8AC3E}">
        <p14:creationId xmlns:p14="http://schemas.microsoft.com/office/powerpoint/2010/main" val="87425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3568" y="1905000"/>
            <a:ext cx="7850832" cy="4114800"/>
          </a:xfrm>
        </p:spPr>
        <p:txBody>
          <a:bodyPr>
            <a:noAutofit/>
          </a:bodyPr>
          <a:lstStyle/>
          <a:p>
            <a:r>
              <a:rPr lang="en-GB" sz="2400" dirty="0"/>
              <a:t>All people with asthma should receive a written personal asthma action plan (PAAP) documenting</a:t>
            </a:r>
          </a:p>
          <a:p>
            <a:pPr lvl="1"/>
            <a:r>
              <a:rPr lang="en-GB" sz="1800" dirty="0"/>
              <a:t>their own triggers </a:t>
            </a:r>
          </a:p>
          <a:p>
            <a:pPr lvl="1"/>
            <a:r>
              <a:rPr lang="en-GB" sz="1800" dirty="0"/>
              <a:t>current treatment </a:t>
            </a:r>
          </a:p>
          <a:p>
            <a:pPr lvl="1"/>
            <a:r>
              <a:rPr lang="en-GB" sz="1800" dirty="0"/>
              <a:t>when and how to seek help in an emergency</a:t>
            </a:r>
          </a:p>
          <a:p>
            <a:r>
              <a:rPr lang="en-GB" sz="2400" dirty="0"/>
              <a:t>Structured review at least annually</a:t>
            </a:r>
          </a:p>
          <a:p>
            <a:pPr lvl="1"/>
            <a:r>
              <a:rPr lang="en-GB" sz="1800" dirty="0"/>
              <a:t>People at high risk of severe asthma attacks should be monitored more closely, with review and updating of at each review.</a:t>
            </a:r>
          </a:p>
          <a:p>
            <a:r>
              <a:rPr lang="en-GB" sz="2400" dirty="0"/>
              <a:t>Factors that trigger or exacerbate asthma must be elicited routinely and documented in the medical records and PAAPs of all people with asthma</a:t>
            </a:r>
          </a:p>
        </p:txBody>
      </p:sp>
      <p:sp>
        <p:nvSpPr>
          <p:cNvPr id="7" name="Title 1"/>
          <p:cNvSpPr>
            <a:spLocks noGrp="1"/>
          </p:cNvSpPr>
          <p:nvPr>
            <p:ph type="title"/>
          </p:nvPr>
        </p:nvSpPr>
        <p:spPr>
          <a:xfrm>
            <a:off x="1524000" y="190500"/>
            <a:ext cx="7296472" cy="1527175"/>
          </a:xfrm>
        </p:spPr>
        <p:txBody>
          <a:bodyPr/>
          <a:lstStyle/>
          <a:p>
            <a:r>
              <a:rPr lang="en-GB" sz="3600" b="1" dirty="0"/>
              <a:t>NRAD recommendations </a:t>
            </a:r>
            <a:br>
              <a:rPr lang="en-GB" sz="3600" b="1" dirty="0"/>
            </a:br>
            <a:r>
              <a:rPr lang="en-GB" sz="3600" b="1" dirty="0"/>
              <a:t>– (7,8 &amp; 9 of 19)</a:t>
            </a:r>
          </a:p>
        </p:txBody>
      </p:sp>
    </p:spTree>
    <p:extLst>
      <p:ext uri="{BB962C8B-B14F-4D97-AF65-F5344CB8AC3E}">
        <p14:creationId xmlns:p14="http://schemas.microsoft.com/office/powerpoint/2010/main" val="138190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200" b="1" dirty="0"/>
              <a:t>The Annual review</a:t>
            </a:r>
          </a:p>
        </p:txBody>
      </p:sp>
      <p:sp>
        <p:nvSpPr>
          <p:cNvPr id="4" name="Content Placeholder 2"/>
          <p:cNvSpPr txBox="1">
            <a:spLocks/>
          </p:cNvSpPr>
          <p:nvPr/>
        </p:nvSpPr>
        <p:spPr bwMode="auto">
          <a:xfrm>
            <a:off x="457200" y="17728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lnSpc>
                <a:spcPct val="90000"/>
              </a:lnSpc>
              <a:defRPr/>
            </a:pPr>
            <a:r>
              <a:rPr lang="en-US" sz="2400" b="0" dirty="0"/>
              <a:t>Symptom score (RCP 3 questions / Asthma control test)</a:t>
            </a:r>
          </a:p>
          <a:p>
            <a:pPr>
              <a:lnSpc>
                <a:spcPct val="90000"/>
              </a:lnSpc>
              <a:defRPr/>
            </a:pPr>
            <a:r>
              <a:rPr lang="en-US" sz="2400" b="0" dirty="0"/>
              <a:t>Lung function (spirometry or peak flow)</a:t>
            </a:r>
          </a:p>
          <a:p>
            <a:pPr>
              <a:lnSpc>
                <a:spcPct val="90000"/>
              </a:lnSpc>
              <a:defRPr/>
            </a:pPr>
            <a:r>
              <a:rPr lang="en-US" sz="2400" b="0" dirty="0"/>
              <a:t>Exacerbations, oral corticosteroid use and time off work or school since last assessment</a:t>
            </a:r>
          </a:p>
          <a:p>
            <a:pPr>
              <a:lnSpc>
                <a:spcPct val="90000"/>
              </a:lnSpc>
              <a:defRPr/>
            </a:pPr>
            <a:r>
              <a:rPr lang="en-US" sz="2400" b="0" dirty="0"/>
              <a:t>Inhaler technique</a:t>
            </a:r>
          </a:p>
          <a:p>
            <a:pPr>
              <a:lnSpc>
                <a:spcPct val="90000"/>
              </a:lnSpc>
              <a:defRPr/>
            </a:pPr>
            <a:r>
              <a:rPr lang="en-US" sz="2400" b="0" dirty="0"/>
              <a:t>Adherence</a:t>
            </a:r>
          </a:p>
          <a:p>
            <a:pPr>
              <a:lnSpc>
                <a:spcPct val="90000"/>
              </a:lnSpc>
              <a:defRPr/>
            </a:pPr>
            <a:r>
              <a:rPr lang="en-US" sz="2400" b="0" dirty="0"/>
              <a:t>Bronchodilator reliance</a:t>
            </a:r>
          </a:p>
          <a:p>
            <a:pPr>
              <a:lnSpc>
                <a:spcPct val="90000"/>
              </a:lnSpc>
              <a:defRPr/>
            </a:pPr>
            <a:r>
              <a:rPr lang="en-US" sz="2400" b="0" dirty="0"/>
              <a:t>Possession of and use of self management plan / </a:t>
            </a:r>
            <a:r>
              <a:rPr lang="en-US" sz="2400" b="0" dirty="0" err="1"/>
              <a:t>personalised</a:t>
            </a:r>
            <a:r>
              <a:rPr lang="en-US" sz="2400" b="0" dirty="0"/>
              <a:t> asthma action plan</a:t>
            </a:r>
          </a:p>
          <a:p>
            <a:pPr>
              <a:lnSpc>
                <a:spcPct val="90000"/>
              </a:lnSpc>
              <a:defRPr/>
            </a:pPr>
            <a:r>
              <a:rPr lang="en-US" sz="2400" b="0" dirty="0"/>
              <a:t>Exposure to tobacco smoke</a:t>
            </a:r>
          </a:p>
          <a:p>
            <a:pPr>
              <a:lnSpc>
                <a:spcPct val="90000"/>
              </a:lnSpc>
              <a:defRPr/>
            </a:pPr>
            <a:r>
              <a:rPr lang="en-US" sz="2400" b="0" dirty="0"/>
              <a:t>Growth (height and weight centile)</a:t>
            </a:r>
            <a:endParaRPr lang="en-US" sz="1450" b="0" dirty="0"/>
          </a:p>
          <a:p>
            <a:pPr lvl="1">
              <a:lnSpc>
                <a:spcPct val="90000"/>
              </a:lnSpc>
              <a:defRPr/>
            </a:pPr>
            <a:endParaRPr lang="en-US" sz="2000" b="0" dirty="0">
              <a:solidFill>
                <a:schemeClr val="bg2"/>
              </a:solidFill>
            </a:endParaRPr>
          </a:p>
          <a:p>
            <a:pPr marL="0" indent="0">
              <a:lnSpc>
                <a:spcPct val="90000"/>
              </a:lnSpc>
              <a:buFontTx/>
              <a:buNone/>
              <a:defRPr/>
            </a:pPr>
            <a:endParaRPr lang="en-US" sz="2400" b="0" dirty="0">
              <a:solidFill>
                <a:schemeClr val="bg2"/>
              </a:solidFill>
            </a:endParaRPr>
          </a:p>
        </p:txBody>
      </p:sp>
    </p:spTree>
    <p:extLst>
      <p:ext uri="{BB962C8B-B14F-4D97-AF65-F5344CB8AC3E}">
        <p14:creationId xmlns:p14="http://schemas.microsoft.com/office/powerpoint/2010/main" val="181566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r>
              <a:rPr lang="en-US" sz="3100" b="1">
                <a:ea typeface="ＭＳ Ｐゴシック" pitchFamily="-110" charset="-128"/>
              </a:rPr>
              <a:t>Self management education and personalised action plans</a:t>
            </a:r>
          </a:p>
        </p:txBody>
      </p:sp>
      <p:sp>
        <p:nvSpPr>
          <p:cNvPr id="38915" name="Content Placeholder 2"/>
          <p:cNvSpPr>
            <a:spLocks noGrp="1"/>
          </p:cNvSpPr>
          <p:nvPr>
            <p:ph type="body" idx="4294967295"/>
          </p:nvPr>
        </p:nvSpPr>
        <p:spPr/>
        <p:txBody>
          <a:bodyPr/>
          <a:lstStyle/>
          <a:p>
            <a:r>
              <a:rPr lang="en-US" sz="2400" dirty="0">
                <a:ea typeface="ＭＳ Ｐゴシック" pitchFamily="-110" charset="-128"/>
              </a:rPr>
              <a:t>Structured educational program / discussion</a:t>
            </a:r>
          </a:p>
          <a:p>
            <a:pPr lvl="1"/>
            <a:r>
              <a:rPr lang="en-US" sz="2000" dirty="0">
                <a:ea typeface="ＭＳ Ｐゴシック" pitchFamily="-110" charset="-128"/>
              </a:rPr>
              <a:t>Nature of disease</a:t>
            </a:r>
          </a:p>
          <a:p>
            <a:pPr lvl="1"/>
            <a:r>
              <a:rPr lang="en-US" sz="2000" dirty="0">
                <a:ea typeface="ＭＳ Ｐゴシック" pitchFamily="-110" charset="-128"/>
              </a:rPr>
              <a:t>Nature of treatment and how to use it</a:t>
            </a:r>
          </a:p>
          <a:p>
            <a:pPr lvl="1"/>
            <a:r>
              <a:rPr lang="en-US" sz="2000" dirty="0">
                <a:ea typeface="ＭＳ Ｐゴシック" pitchFamily="-110" charset="-128"/>
              </a:rPr>
              <a:t>Development of self monitoring / assessment skills</a:t>
            </a:r>
          </a:p>
          <a:p>
            <a:pPr lvl="1"/>
            <a:r>
              <a:rPr lang="en-US" sz="2000" dirty="0">
                <a:ea typeface="ＭＳ Ｐゴシック" pitchFamily="-110" charset="-128"/>
              </a:rPr>
              <a:t>Recognition and management of acute exacerbations</a:t>
            </a:r>
          </a:p>
          <a:p>
            <a:pPr lvl="1"/>
            <a:r>
              <a:rPr lang="en-US" sz="2000" dirty="0">
                <a:ea typeface="ＭＳ Ｐゴシック" pitchFamily="-110" charset="-128"/>
              </a:rPr>
              <a:t>Appropriate allergen or trigger avoidance</a:t>
            </a:r>
          </a:p>
          <a:p>
            <a:r>
              <a:rPr lang="en-US" sz="2400" dirty="0">
                <a:ea typeface="ＭＳ Ｐゴシック" pitchFamily="-110" charset="-128"/>
              </a:rPr>
              <a:t>Reinforcement with written </a:t>
            </a:r>
            <a:r>
              <a:rPr lang="en-US" sz="2400" dirty="0" err="1">
                <a:ea typeface="ＭＳ Ｐゴシック" pitchFamily="-110" charset="-128"/>
              </a:rPr>
              <a:t>personalised</a:t>
            </a:r>
            <a:r>
              <a:rPr lang="en-US" sz="2400" dirty="0">
                <a:ea typeface="ＭＳ Ｐゴシック" pitchFamily="-110" charset="-128"/>
              </a:rPr>
              <a:t> action plan</a:t>
            </a:r>
          </a:p>
          <a:p>
            <a:pPr lvl="1"/>
            <a:r>
              <a:rPr lang="en-US" sz="2000" dirty="0">
                <a:ea typeface="ＭＳ Ｐゴシック" pitchFamily="-110" charset="-128"/>
              </a:rPr>
              <a:t>Symptom </a:t>
            </a:r>
            <a:r>
              <a:rPr lang="en-US" sz="2000" dirty="0" err="1">
                <a:ea typeface="ＭＳ Ｐゴシック" pitchFamily="-110" charset="-128"/>
              </a:rPr>
              <a:t>vs</a:t>
            </a:r>
            <a:r>
              <a:rPr lang="en-US" sz="2000" dirty="0">
                <a:ea typeface="ＭＳ Ｐゴシック" pitchFamily="-110" charset="-128"/>
              </a:rPr>
              <a:t> peak flow triggered</a:t>
            </a:r>
          </a:p>
          <a:p>
            <a:pPr lvl="1"/>
            <a:r>
              <a:rPr lang="en-US" sz="2000" dirty="0">
                <a:ea typeface="ＭＳ Ｐゴシック" pitchFamily="-110" charset="-128"/>
              </a:rPr>
              <a:t>2-3 action points</a:t>
            </a:r>
          </a:p>
          <a:p>
            <a:pPr lvl="1"/>
            <a:r>
              <a:rPr lang="en-US" sz="2000" dirty="0">
                <a:ea typeface="ＭＳ Ｐゴシック" pitchFamily="-110" charset="-128"/>
              </a:rPr>
              <a:t>Patients may hold emergency supply of prednisolone</a:t>
            </a:r>
          </a:p>
          <a:p>
            <a:endParaRPr lang="en-US" sz="2100" dirty="0">
              <a:solidFill>
                <a:srgbClr val="336666"/>
              </a:solidFill>
              <a:ea typeface="ＭＳ Ｐゴシック" pitchFamily="-110" charset="-128"/>
            </a:endParaRPr>
          </a:p>
          <a:p>
            <a:pPr lvl="1"/>
            <a:endParaRPr lang="en-US" sz="1400" dirty="0">
              <a:solidFill>
                <a:srgbClr val="336666"/>
              </a:solidFill>
              <a:ea typeface="ＭＳ Ｐゴシック" pitchFamily="-110" charset="-128"/>
            </a:endParaRPr>
          </a:p>
        </p:txBody>
      </p:sp>
    </p:spTree>
    <p:extLst>
      <p:ext uri="{BB962C8B-B14F-4D97-AF65-F5344CB8AC3E}">
        <p14:creationId xmlns:p14="http://schemas.microsoft.com/office/powerpoint/2010/main" val="377917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Picture 2.png"/>
          <p:cNvPicPr>
            <a:picLocks noChangeAspect="1"/>
          </p:cNvPicPr>
          <p:nvPr/>
        </p:nvPicPr>
        <p:blipFill>
          <a:blip r:embed="rId2"/>
          <a:srcRect l="39999" t="14000" r="36667" b="12666"/>
          <a:stretch>
            <a:fillRect/>
          </a:stretch>
        </p:blipFill>
        <p:spPr bwMode="auto">
          <a:xfrm>
            <a:off x="302740" y="32543"/>
            <a:ext cx="3429000" cy="6735763"/>
          </a:xfrm>
          <a:prstGeom prst="rect">
            <a:avLst/>
          </a:prstGeom>
          <a:noFill/>
          <a:ln w="9525">
            <a:noFill/>
            <a:miter lim="800000"/>
            <a:headEnd/>
            <a:tailEnd/>
          </a:ln>
        </p:spPr>
      </p:pic>
      <p:pic>
        <p:nvPicPr>
          <p:cNvPr id="39939" name="Picture 4" descr="Picture 3.png"/>
          <p:cNvPicPr>
            <a:picLocks noChangeAspect="1"/>
          </p:cNvPicPr>
          <p:nvPr/>
        </p:nvPicPr>
        <p:blipFill>
          <a:blip r:embed="rId3"/>
          <a:srcRect l="39166" t="12666" r="37500" b="11333"/>
          <a:stretch>
            <a:fillRect/>
          </a:stretch>
        </p:blipFill>
        <p:spPr bwMode="auto">
          <a:xfrm>
            <a:off x="3492844" y="32543"/>
            <a:ext cx="3276600" cy="6670675"/>
          </a:xfrm>
          <a:prstGeom prst="rect">
            <a:avLst/>
          </a:prstGeom>
          <a:noFill/>
          <a:ln w="9525">
            <a:noFill/>
            <a:miter lim="800000"/>
            <a:headEnd/>
            <a:tailEnd/>
          </a:ln>
        </p:spPr>
      </p:pic>
    </p:spTree>
    <p:extLst>
      <p:ext uri="{BB962C8B-B14F-4D97-AF65-F5344CB8AC3E}">
        <p14:creationId xmlns:p14="http://schemas.microsoft.com/office/powerpoint/2010/main" val="3722766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276" y="503574"/>
            <a:ext cx="6642996" cy="6119410"/>
          </a:xfrm>
        </p:spPr>
      </p:pic>
    </p:spTree>
    <p:extLst>
      <p:ext uri="{BB962C8B-B14F-4D97-AF65-F5344CB8AC3E}">
        <p14:creationId xmlns:p14="http://schemas.microsoft.com/office/powerpoint/2010/main" val="304585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06" t="33698" r="54627" b="26102"/>
          <a:stretch/>
        </p:blipFill>
        <p:spPr bwMode="auto">
          <a:xfrm>
            <a:off x="2699792" y="1124744"/>
            <a:ext cx="3944203" cy="413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70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31C7-D67B-4E01-9268-69F79EC99986}"/>
              </a:ext>
            </a:extLst>
          </p:cNvPr>
          <p:cNvSpPr>
            <a:spLocks noGrp="1"/>
          </p:cNvSpPr>
          <p:nvPr>
            <p:ph type="title"/>
          </p:nvPr>
        </p:nvSpPr>
        <p:spPr/>
        <p:txBody>
          <a:bodyPr/>
          <a:lstStyle/>
          <a:p>
            <a:r>
              <a:rPr lang="en-GB" b="1" dirty="0"/>
              <a:t>Disclaimer*</a:t>
            </a:r>
            <a:endParaRPr lang="en-GB" dirty="0"/>
          </a:p>
        </p:txBody>
      </p:sp>
      <p:sp>
        <p:nvSpPr>
          <p:cNvPr id="3" name="Content Placeholder 2">
            <a:extLst>
              <a:ext uri="{FF2B5EF4-FFF2-40B4-BE49-F238E27FC236}">
                <a16:creationId xmlns:a16="http://schemas.microsoft.com/office/drawing/2014/main" id="{5551CD96-1C1F-49E8-8831-F8BC15A652D3}"/>
              </a:ext>
            </a:extLst>
          </p:cNvPr>
          <p:cNvSpPr>
            <a:spLocks noGrp="1"/>
          </p:cNvSpPr>
          <p:nvPr>
            <p:ph idx="1"/>
          </p:nvPr>
        </p:nvSpPr>
        <p:spPr/>
        <p:txBody>
          <a:bodyPr/>
          <a:lstStyle/>
          <a:p>
            <a:r>
              <a:rPr lang="en-GB" dirty="0"/>
              <a:t>Please note that QUACK is a regional teaching programme operating across GG&amp;C, Lanarkshire and Ayrshire &amp; Arran. </a:t>
            </a:r>
          </a:p>
          <a:p>
            <a:endParaRPr lang="en-GB" dirty="0"/>
          </a:p>
          <a:p>
            <a:r>
              <a:rPr lang="en-GB" dirty="0"/>
              <a:t>This presentation outlines general management, though local variances e.g. antibiotic prescription may vary slightly depending on your local trust</a:t>
            </a:r>
          </a:p>
          <a:p>
            <a:endParaRPr lang="en-GB" dirty="0"/>
          </a:p>
          <a:p>
            <a:r>
              <a:rPr lang="en-GB" dirty="0"/>
              <a:t>Remember to check your local guidelines</a:t>
            </a:r>
          </a:p>
          <a:p>
            <a:endParaRPr lang="en-GB" dirty="0"/>
          </a:p>
        </p:txBody>
      </p:sp>
    </p:spTree>
    <p:extLst>
      <p:ext uri="{BB962C8B-B14F-4D97-AF65-F5344CB8AC3E}">
        <p14:creationId xmlns:p14="http://schemas.microsoft.com/office/powerpoint/2010/main" val="373857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6" t="2689" r="6889" b="1532"/>
          <a:stretch/>
        </p:blipFill>
        <p:spPr bwMode="auto">
          <a:xfrm>
            <a:off x="117296" y="832022"/>
            <a:ext cx="8991208" cy="590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39828" y="-222421"/>
            <a:ext cx="7886700" cy="1325563"/>
          </a:xfrm>
        </p:spPr>
        <p:txBody>
          <a:bodyPr/>
          <a:lstStyle/>
          <a:p>
            <a:r>
              <a:rPr lang="en-GB" dirty="0"/>
              <a:t>NHSL Inhaler Algorithm</a:t>
            </a:r>
          </a:p>
        </p:txBody>
      </p:sp>
    </p:spTree>
    <p:extLst>
      <p:ext uri="{BB962C8B-B14F-4D97-AF65-F5344CB8AC3E}">
        <p14:creationId xmlns:p14="http://schemas.microsoft.com/office/powerpoint/2010/main" val="378082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7950" y="115888"/>
            <a:ext cx="8891588" cy="869950"/>
          </a:xfrm>
        </p:spPr>
        <p:txBody>
          <a:bodyPr/>
          <a:lstStyle/>
          <a:p>
            <a:pPr algn="ctr"/>
            <a:r>
              <a:rPr lang="en-US" sz="2800" b="1">
                <a:solidFill>
                  <a:srgbClr val="3366CC"/>
                </a:solidFill>
                <a:ea typeface="ＭＳ Ｐゴシック" pitchFamily="-1" charset="-128"/>
              </a:rPr>
              <a:t>Potential reasons for “asthma symptoms” in adults to be considered prior to increasing ICS dose</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l="8742" t="5707" r="9392" b="17513"/>
          <a:stretch>
            <a:fillRect/>
          </a:stretch>
        </p:blipFill>
        <p:spPr bwMode="auto">
          <a:xfrm>
            <a:off x="827088" y="1341438"/>
            <a:ext cx="74168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6877050" y="5373688"/>
            <a:ext cx="1008063" cy="719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1400" b="1">
              <a:solidFill>
                <a:srgbClr val="336666"/>
              </a:solidFill>
            </a:endParaRPr>
          </a:p>
        </p:txBody>
      </p:sp>
      <p:sp>
        <p:nvSpPr>
          <p:cNvPr id="2" name="Rectangle 1">
            <a:extLst>
              <a:ext uri="{FF2B5EF4-FFF2-40B4-BE49-F238E27FC236}">
                <a16:creationId xmlns:a16="http://schemas.microsoft.com/office/drawing/2014/main" id="{433AE74C-77CC-4922-B72D-4BDD03415461}"/>
              </a:ext>
            </a:extLst>
          </p:cNvPr>
          <p:cNvSpPr/>
          <p:nvPr/>
        </p:nvSpPr>
        <p:spPr>
          <a:xfrm>
            <a:off x="7034915" y="5271424"/>
            <a:ext cx="2010660" cy="1436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29" name="Text Box 5"/>
          <p:cNvSpPr txBox="1">
            <a:spLocks noChangeArrowheads="1"/>
          </p:cNvSpPr>
          <p:nvPr/>
        </p:nvSpPr>
        <p:spPr bwMode="auto">
          <a:xfrm>
            <a:off x="6443663" y="5373688"/>
            <a:ext cx="208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eaLnBrk="1" hangingPunct="1">
              <a:spcBef>
                <a:spcPct val="50000"/>
              </a:spcBef>
            </a:pPr>
            <a:r>
              <a:rPr lang="en-NZ" sz="2000" b="1">
                <a:solidFill>
                  <a:srgbClr val="FF0000"/>
                </a:solidFill>
              </a:rPr>
              <a:t>Bronchiectasis</a:t>
            </a:r>
            <a:endParaRPr lang="en-US" sz="2000" b="1">
              <a:solidFill>
                <a:srgbClr val="FF0000"/>
              </a:solidFill>
            </a:endParaRPr>
          </a:p>
        </p:txBody>
      </p:sp>
      <p:cxnSp>
        <p:nvCxnSpPr>
          <p:cNvPr id="26630" name="Straight Connector 6"/>
          <p:cNvCxnSpPr>
            <a:cxnSpLocks noChangeShapeType="1"/>
          </p:cNvCxnSpPr>
          <p:nvPr/>
        </p:nvCxnSpPr>
        <p:spPr bwMode="auto">
          <a:xfrm rot="10800000" flipV="1">
            <a:off x="1981200" y="5791200"/>
            <a:ext cx="2590800" cy="4572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cxnSp>
      <p:sp>
        <p:nvSpPr>
          <p:cNvPr id="26631" name="TextBox 7"/>
          <p:cNvSpPr txBox="1">
            <a:spLocks noChangeArrowheads="1"/>
          </p:cNvSpPr>
          <p:nvPr/>
        </p:nvSpPr>
        <p:spPr bwMode="auto">
          <a:xfrm>
            <a:off x="762000" y="5983288"/>
            <a:ext cx="144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a:r>
              <a:rPr lang="en-US" sz="2000" b="1">
                <a:solidFill>
                  <a:srgbClr val="FF0000"/>
                </a:solidFill>
              </a:rPr>
              <a:t>Heart failure</a:t>
            </a:r>
          </a:p>
        </p:txBody>
      </p:sp>
      <p:cxnSp>
        <p:nvCxnSpPr>
          <p:cNvPr id="26632" name="Straight Connector 10"/>
          <p:cNvCxnSpPr>
            <a:cxnSpLocks noChangeShapeType="1"/>
          </p:cNvCxnSpPr>
          <p:nvPr/>
        </p:nvCxnSpPr>
        <p:spPr bwMode="auto">
          <a:xfrm>
            <a:off x="5257800" y="6096000"/>
            <a:ext cx="15240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26633" name="TextBox 12"/>
          <p:cNvSpPr txBox="1">
            <a:spLocks noChangeArrowheads="1"/>
          </p:cNvSpPr>
          <p:nvPr/>
        </p:nvSpPr>
        <p:spPr bwMode="auto">
          <a:xfrm>
            <a:off x="6781800" y="58674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r>
              <a:rPr lang="en-US" b="1">
                <a:solidFill>
                  <a:srgbClr val="FF0000"/>
                </a:solidFill>
              </a:rPr>
              <a:t>Pulmonary fibrosis</a:t>
            </a:r>
          </a:p>
        </p:txBody>
      </p:sp>
      <p:cxnSp>
        <p:nvCxnSpPr>
          <p:cNvPr id="26634" name="Straight Connector 14"/>
          <p:cNvCxnSpPr>
            <a:cxnSpLocks noChangeShapeType="1"/>
          </p:cNvCxnSpPr>
          <p:nvPr/>
        </p:nvCxnSpPr>
        <p:spPr bwMode="auto">
          <a:xfrm rot="10800000" flipV="1">
            <a:off x="2057400" y="4953000"/>
            <a:ext cx="2438400" cy="533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26635" name="TextBox 15"/>
          <p:cNvSpPr txBox="1">
            <a:spLocks noChangeArrowheads="1"/>
          </p:cNvSpPr>
          <p:nvPr/>
        </p:nvSpPr>
        <p:spPr bwMode="auto">
          <a:xfrm>
            <a:off x="381000" y="52578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a:r>
              <a:rPr lang="en-US" sz="2000" b="1">
                <a:solidFill>
                  <a:srgbClr val="FF0000"/>
                </a:solidFill>
              </a:rPr>
              <a:t>Inhaled foreign body</a:t>
            </a:r>
          </a:p>
        </p:txBody>
      </p:sp>
      <p:sp>
        <p:nvSpPr>
          <p:cNvPr id="26636" name="Text Box 5"/>
          <p:cNvSpPr txBox="1">
            <a:spLocks noChangeArrowheads="1"/>
          </p:cNvSpPr>
          <p:nvPr/>
        </p:nvSpPr>
        <p:spPr bwMode="auto">
          <a:xfrm>
            <a:off x="6227763" y="4129088"/>
            <a:ext cx="265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eaLnBrk="1" hangingPunct="1">
              <a:spcBef>
                <a:spcPct val="50000"/>
              </a:spcBef>
            </a:pPr>
            <a:r>
              <a:rPr lang="en-NZ" sz="1400" b="1">
                <a:solidFill>
                  <a:srgbClr val="FF0000"/>
                </a:solidFill>
              </a:rPr>
              <a:t>(including poor adherence)</a:t>
            </a:r>
            <a:endParaRPr lang="en-US" sz="1400" b="1">
              <a:solidFill>
                <a:srgbClr val="FF0000"/>
              </a:solidFill>
            </a:endParaRPr>
          </a:p>
        </p:txBody>
      </p:sp>
    </p:spTree>
    <p:extLst>
      <p:ext uri="{BB962C8B-B14F-4D97-AF65-F5344CB8AC3E}">
        <p14:creationId xmlns:p14="http://schemas.microsoft.com/office/powerpoint/2010/main" val="2825358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813" y="1470286"/>
            <a:ext cx="7922840" cy="4114800"/>
          </a:xfrm>
        </p:spPr>
        <p:txBody>
          <a:bodyPr>
            <a:noAutofit/>
          </a:bodyPr>
          <a:lstStyle/>
          <a:p>
            <a:r>
              <a:rPr lang="en-GB" sz="2400" dirty="0"/>
              <a:t>Excessive prescribing of reliever medication</a:t>
            </a:r>
          </a:p>
          <a:p>
            <a:pPr lvl="1"/>
            <a:r>
              <a:rPr lang="en-GB" sz="2400" dirty="0"/>
              <a:t>39% had been prescribed more than 12 short-acting reliever inhalers in the year before they died, </a:t>
            </a:r>
          </a:p>
          <a:p>
            <a:pPr lvl="1"/>
            <a:r>
              <a:rPr lang="en-GB" sz="2400" dirty="0"/>
              <a:t>4% more than 50 reliever inhalers. </a:t>
            </a:r>
          </a:p>
          <a:p>
            <a:r>
              <a:rPr lang="en-GB" sz="2400" dirty="0"/>
              <a:t>Under-prescribing of preventer medication. </a:t>
            </a:r>
          </a:p>
          <a:p>
            <a:pPr lvl="1"/>
            <a:r>
              <a:rPr lang="en-GB" sz="2400" dirty="0"/>
              <a:t>80% issued with fewer than 12 preventer inhalers in the previous year</a:t>
            </a:r>
          </a:p>
          <a:p>
            <a:pPr lvl="1"/>
            <a:r>
              <a:rPr lang="en-GB" sz="2400" dirty="0"/>
              <a:t>38% were known to have been issued with fewer than four</a:t>
            </a:r>
          </a:p>
          <a:p>
            <a:r>
              <a:rPr lang="en-GB" sz="2400" dirty="0"/>
              <a:t>Inappropriate prescribing of long-acting beta agonist</a:t>
            </a:r>
          </a:p>
          <a:p>
            <a:pPr lvl="1"/>
            <a:r>
              <a:rPr lang="en-GB" sz="2400" dirty="0"/>
              <a:t>14 were prescribed a single-component LABA bronchodilator at the time of death</a:t>
            </a:r>
          </a:p>
          <a:p>
            <a:pPr lvl="1"/>
            <a:r>
              <a:rPr lang="en-GB" sz="2400" dirty="0"/>
              <a:t>3% patients were on LABA monotherapy without                      inhaled corticosteroid preventer treatment</a:t>
            </a:r>
          </a:p>
          <a:p>
            <a:pPr lvl="1"/>
            <a:endParaRPr lang="en-GB" sz="2000" dirty="0"/>
          </a:p>
          <a:p>
            <a:endParaRPr lang="en-GB" sz="2400" dirty="0"/>
          </a:p>
        </p:txBody>
      </p:sp>
      <p:sp>
        <p:nvSpPr>
          <p:cNvPr id="6" name="Title 1"/>
          <p:cNvSpPr>
            <a:spLocks noGrp="1"/>
          </p:cNvSpPr>
          <p:nvPr>
            <p:ph type="title"/>
          </p:nvPr>
        </p:nvSpPr>
        <p:spPr>
          <a:xfrm>
            <a:off x="1524000" y="190500"/>
            <a:ext cx="7296472" cy="1527175"/>
          </a:xfrm>
        </p:spPr>
        <p:txBody>
          <a:bodyPr/>
          <a:lstStyle/>
          <a:p>
            <a:r>
              <a:rPr lang="en-GB" sz="3600" b="1" dirty="0"/>
              <a:t>National Review of Asthma Deaths findings – (11 - 13 of 17)</a:t>
            </a:r>
          </a:p>
        </p:txBody>
      </p:sp>
    </p:spTree>
    <p:extLst>
      <p:ext uri="{BB962C8B-B14F-4D97-AF65-F5344CB8AC3E}">
        <p14:creationId xmlns:p14="http://schemas.microsoft.com/office/powerpoint/2010/main" val="139695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905000"/>
            <a:ext cx="7922840" cy="4114800"/>
          </a:xfrm>
        </p:spPr>
        <p:txBody>
          <a:bodyPr>
            <a:normAutofit/>
          </a:bodyPr>
          <a:lstStyle/>
          <a:p>
            <a:r>
              <a:rPr lang="en-GB" sz="2400" dirty="0"/>
              <a:t>All asthma patients who have been prescribed more than 12 short-acting reliever inhalers in the previous year should be invited for urgent review.</a:t>
            </a:r>
          </a:p>
          <a:p>
            <a:r>
              <a:rPr lang="en-GB" sz="2400" dirty="0"/>
              <a:t>Non-adherence to preventer inhaled corticosteroids should be continually monitored</a:t>
            </a:r>
          </a:p>
          <a:p>
            <a:pPr lvl="1"/>
            <a:r>
              <a:rPr lang="en-GB" sz="2000" dirty="0"/>
              <a:t>associated with increased risk of poor asthma control</a:t>
            </a:r>
          </a:p>
          <a:p>
            <a:r>
              <a:rPr lang="en-GB" sz="2400" dirty="0"/>
              <a:t>If long acting beta agonist is required, it should always be prescribed as a </a:t>
            </a:r>
            <a:r>
              <a:rPr lang="en-GB" sz="2400" b="1" u="sng" dirty="0"/>
              <a:t>single</a:t>
            </a:r>
            <a:r>
              <a:rPr lang="en-GB" sz="2400" dirty="0"/>
              <a:t> </a:t>
            </a:r>
            <a:r>
              <a:rPr lang="en-GB" sz="2400" b="1" u="sng" dirty="0"/>
              <a:t>combination</a:t>
            </a:r>
            <a:r>
              <a:rPr lang="en-GB" sz="2400" dirty="0"/>
              <a:t> inhaler with inhaled corticosteroid</a:t>
            </a:r>
          </a:p>
          <a:p>
            <a:endParaRPr lang="en-GB" dirty="0"/>
          </a:p>
        </p:txBody>
      </p:sp>
      <p:sp>
        <p:nvSpPr>
          <p:cNvPr id="5" name="Title 1"/>
          <p:cNvSpPr>
            <a:spLocks noGrp="1"/>
          </p:cNvSpPr>
          <p:nvPr>
            <p:ph type="title"/>
          </p:nvPr>
        </p:nvSpPr>
        <p:spPr>
          <a:xfrm>
            <a:off x="1524000" y="190500"/>
            <a:ext cx="7296472" cy="1527175"/>
          </a:xfrm>
        </p:spPr>
        <p:txBody>
          <a:bodyPr/>
          <a:lstStyle/>
          <a:p>
            <a:r>
              <a:rPr lang="en-GB" sz="3600" b="1" dirty="0"/>
              <a:t>NRAD recommendations </a:t>
            </a:r>
            <a:br>
              <a:rPr lang="en-GB" sz="3600" b="1" dirty="0"/>
            </a:br>
            <a:r>
              <a:rPr lang="en-GB" sz="3600" b="1" dirty="0"/>
              <a:t>– (12,14 &amp; 15 of 19)</a:t>
            </a:r>
          </a:p>
        </p:txBody>
      </p:sp>
    </p:spTree>
    <p:extLst>
      <p:ext uri="{BB962C8B-B14F-4D97-AF65-F5344CB8AC3E}">
        <p14:creationId xmlns:p14="http://schemas.microsoft.com/office/powerpoint/2010/main" val="352275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99592" y="0"/>
            <a:ext cx="7006233" cy="1143000"/>
          </a:xfrm>
        </p:spPr>
        <p:txBody>
          <a:bodyPr/>
          <a:lstStyle/>
          <a:p>
            <a:pPr algn="ctr"/>
            <a:r>
              <a:rPr lang="en-US" sz="3400" b="1" dirty="0">
                <a:ea typeface="ＭＳ Ｐゴシック" pitchFamily="-1" charset="-128"/>
              </a:rPr>
              <a:t>Summary</a:t>
            </a:r>
          </a:p>
        </p:txBody>
      </p:sp>
      <p:sp>
        <p:nvSpPr>
          <p:cNvPr id="47107" name="Content Placeholder 2"/>
          <p:cNvSpPr>
            <a:spLocks noGrp="1"/>
          </p:cNvSpPr>
          <p:nvPr>
            <p:ph type="body" idx="1"/>
          </p:nvPr>
        </p:nvSpPr>
        <p:spPr>
          <a:xfrm>
            <a:off x="468313" y="981075"/>
            <a:ext cx="8229600" cy="4525963"/>
          </a:xfrm>
        </p:spPr>
        <p:txBody>
          <a:bodyPr/>
          <a:lstStyle/>
          <a:p>
            <a:pPr>
              <a:lnSpc>
                <a:spcPct val="90000"/>
              </a:lnSpc>
            </a:pPr>
            <a:r>
              <a:rPr lang="en-US" sz="2400" dirty="0">
                <a:ea typeface="ＭＳ Ｐゴシック" pitchFamily="-1" charset="-128"/>
              </a:rPr>
              <a:t>Annual review</a:t>
            </a:r>
          </a:p>
          <a:p>
            <a:pPr lvl="1">
              <a:lnSpc>
                <a:spcPct val="90000"/>
              </a:lnSpc>
            </a:pPr>
            <a:r>
              <a:rPr lang="en-US" sz="2400" dirty="0">
                <a:ea typeface="ＭＳ Ｐゴシック" pitchFamily="-1" charset="-128"/>
              </a:rPr>
              <a:t>Use validated asthma symptom questionnaire</a:t>
            </a:r>
          </a:p>
          <a:p>
            <a:pPr lvl="2">
              <a:lnSpc>
                <a:spcPct val="90000"/>
              </a:lnSpc>
            </a:pPr>
            <a:r>
              <a:rPr lang="en-US" sz="2000" dirty="0">
                <a:ea typeface="ＭＳ Ｐゴシック" pitchFamily="-1" charset="-128"/>
              </a:rPr>
              <a:t>ACT / (RCP 3 questions)</a:t>
            </a:r>
          </a:p>
          <a:p>
            <a:pPr lvl="1">
              <a:lnSpc>
                <a:spcPct val="90000"/>
              </a:lnSpc>
            </a:pPr>
            <a:r>
              <a:rPr lang="en-US" sz="2400" dirty="0">
                <a:ea typeface="ＭＳ Ｐゴシック" pitchFamily="-1" charset="-128"/>
              </a:rPr>
              <a:t>Issue personalized asthma action plan</a:t>
            </a:r>
          </a:p>
          <a:p>
            <a:pPr lvl="2">
              <a:lnSpc>
                <a:spcPct val="90000"/>
              </a:lnSpc>
            </a:pPr>
            <a:endParaRPr lang="en-US" sz="2000" dirty="0">
              <a:ea typeface="ＭＳ Ｐゴシック" pitchFamily="-1" charset="-128"/>
            </a:endParaRPr>
          </a:p>
          <a:p>
            <a:pPr>
              <a:lnSpc>
                <a:spcPct val="90000"/>
              </a:lnSpc>
            </a:pPr>
            <a:r>
              <a:rPr lang="en-US" sz="2400" dirty="0">
                <a:ea typeface="ＭＳ Ｐゴシック" pitchFamily="-1" charset="-128"/>
              </a:rPr>
              <a:t>New asthma management guidelines</a:t>
            </a:r>
            <a:endParaRPr lang="en-US" sz="2800" dirty="0">
              <a:ea typeface="ＭＳ Ｐゴシック" pitchFamily="-1" charset="-128"/>
            </a:endParaRPr>
          </a:p>
          <a:p>
            <a:pPr lvl="1">
              <a:lnSpc>
                <a:spcPct val="90000"/>
              </a:lnSpc>
            </a:pPr>
            <a:r>
              <a:rPr lang="en-US" sz="2400" dirty="0">
                <a:ea typeface="ＭＳ Ｐゴシック" pitchFamily="-1" charset="-128"/>
              </a:rPr>
              <a:t>Step-up</a:t>
            </a:r>
          </a:p>
          <a:p>
            <a:pPr lvl="2">
              <a:lnSpc>
                <a:spcPct val="90000"/>
              </a:lnSpc>
            </a:pPr>
            <a:r>
              <a:rPr lang="en-US" sz="1800" dirty="0">
                <a:ea typeface="ＭＳ Ｐゴシック" pitchFamily="-1" charset="-128"/>
              </a:rPr>
              <a:t>If uncontrolled on low-moderate dose inhaled corticosteroid (ICS), switch to a combination ICS/LABA using the same equivalent dose of ICS</a:t>
            </a:r>
          </a:p>
          <a:p>
            <a:pPr lvl="2">
              <a:lnSpc>
                <a:spcPct val="90000"/>
              </a:lnSpc>
            </a:pPr>
            <a:r>
              <a:rPr lang="en-US" sz="1800" dirty="0">
                <a:ea typeface="ＭＳ Ｐゴシック" pitchFamily="-1" charset="-128"/>
              </a:rPr>
              <a:t>Consider other reasons for uncontrolled asthma symptoms before increasing the ICS dose, given the marginal gains and greater side effect profile</a:t>
            </a:r>
          </a:p>
          <a:p>
            <a:pPr lvl="1">
              <a:lnSpc>
                <a:spcPct val="90000"/>
              </a:lnSpc>
            </a:pPr>
            <a:r>
              <a:rPr lang="en-US" sz="2400" dirty="0">
                <a:ea typeface="ＭＳ Ｐゴシック" pitchFamily="-1" charset="-128"/>
              </a:rPr>
              <a:t>Step down</a:t>
            </a:r>
          </a:p>
          <a:p>
            <a:pPr lvl="2">
              <a:lnSpc>
                <a:spcPct val="90000"/>
              </a:lnSpc>
            </a:pPr>
            <a:r>
              <a:rPr lang="en-US" sz="1800" dirty="0">
                <a:ea typeface="ＭＳ Ｐゴシック" pitchFamily="-1" charset="-128"/>
              </a:rPr>
              <a:t>Consider step-down of inhaled steroid dose (especially combination ICS/LABA) in well controlled asthma patients</a:t>
            </a:r>
          </a:p>
          <a:p>
            <a:pPr>
              <a:lnSpc>
                <a:spcPct val="90000"/>
              </a:lnSpc>
            </a:pPr>
            <a:endParaRPr lang="en-US" sz="2800" dirty="0">
              <a:ea typeface="ＭＳ Ｐゴシック" pitchFamily="-1" charset="-128"/>
            </a:endParaRPr>
          </a:p>
        </p:txBody>
      </p:sp>
    </p:spTree>
    <p:extLst>
      <p:ext uri="{BB962C8B-B14F-4D97-AF65-F5344CB8AC3E}">
        <p14:creationId xmlns:p14="http://schemas.microsoft.com/office/powerpoint/2010/main" val="9117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10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288" y="260350"/>
            <a:ext cx="8532812" cy="1066800"/>
          </a:xfrm>
        </p:spPr>
        <p:txBody>
          <a:bodyPr/>
          <a:lstStyle/>
          <a:p>
            <a:pPr algn="ctr"/>
            <a:r>
              <a:rPr lang="en-NZ" sz="2500" b="1"/>
              <a:t>Increased </a:t>
            </a:r>
            <a:r>
              <a:rPr lang="en-US" sz="2500" b="1"/>
              <a:t>F</a:t>
            </a:r>
            <a:r>
              <a:rPr lang="en-US" sz="1800" b="1"/>
              <a:t>E</a:t>
            </a:r>
            <a:r>
              <a:rPr lang="en-US" sz="2400" b="1" baseline="-25000"/>
              <a:t>NO</a:t>
            </a:r>
            <a:r>
              <a:rPr lang="en-NZ" sz="2500" b="1"/>
              <a:t> predicts steroid responsiveness in patients with non-specific respiratory symptoms</a:t>
            </a:r>
            <a:endParaRPr lang="en-US" sz="2500" b="1"/>
          </a:p>
        </p:txBody>
      </p:sp>
      <p:grpSp>
        <p:nvGrpSpPr>
          <p:cNvPr id="36867" name="Group 21"/>
          <p:cNvGrpSpPr>
            <a:grpSpLocks/>
          </p:cNvGrpSpPr>
          <p:nvPr/>
        </p:nvGrpSpPr>
        <p:grpSpPr bwMode="auto">
          <a:xfrm>
            <a:off x="69954" y="1412875"/>
            <a:ext cx="8940696" cy="5497591"/>
            <a:chOff x="204" y="1026"/>
            <a:chExt cx="5307" cy="3233"/>
          </a:xfrm>
        </p:grpSpPr>
        <p:sp>
          <p:nvSpPr>
            <p:cNvPr id="36869" name="Text Box 22"/>
            <p:cNvSpPr txBox="1">
              <a:spLocks noChangeArrowheads="1"/>
            </p:cNvSpPr>
            <p:nvPr/>
          </p:nvSpPr>
          <p:spPr bwMode="auto">
            <a:xfrm>
              <a:off x="204" y="1026"/>
              <a:ext cx="5307" cy="3107"/>
            </a:xfrm>
            <a:prstGeom prst="rect">
              <a:avLst/>
            </a:prstGeom>
            <a:solidFill>
              <a:schemeClr val="bg1"/>
            </a:solidFill>
            <a:ln w="25400">
              <a:solidFill>
                <a:srgbClr val="FF0000"/>
              </a:solidFill>
              <a:miter lim="800000"/>
              <a:headEnd/>
              <a:tailEnd/>
            </a:ln>
          </p:spPr>
          <p:txBody>
            <a:bodyPr>
              <a:spAutoFit/>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p:txBody>
        </p:sp>
        <p:graphicFrame>
          <p:nvGraphicFramePr>
            <p:cNvPr id="36870" name="Object 2"/>
            <p:cNvGraphicFramePr>
              <a:graphicFrameLocks noChangeAspect="1"/>
            </p:cNvGraphicFramePr>
            <p:nvPr/>
          </p:nvGraphicFramePr>
          <p:xfrm>
            <a:off x="2789" y="2568"/>
            <a:ext cx="2676" cy="1497"/>
          </p:xfrm>
          <a:graphic>
            <a:graphicData uri="http://schemas.openxmlformats.org/presentationml/2006/ole">
              <mc:AlternateContent xmlns:mc="http://schemas.openxmlformats.org/markup-compatibility/2006">
                <mc:Choice xmlns:v="urn:schemas-microsoft-com:vml" Requires="v">
                  <p:oleObj spid="_x0000_s1042" name="Chart" r:id="rId3" imgW="3314700" imgH="2276551" progId="Excel.Sheet.8">
                    <p:embed/>
                  </p:oleObj>
                </mc:Choice>
                <mc:Fallback>
                  <p:oleObj name="Chart" r:id="rId3" imgW="3314700" imgH="227655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 y="2568"/>
                          <a:ext cx="2676" cy="14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1" name="Text Box 4"/>
            <p:cNvSpPr txBox="1">
              <a:spLocks noChangeArrowheads="1"/>
            </p:cNvSpPr>
            <p:nvPr/>
          </p:nvSpPr>
          <p:spPr bwMode="auto">
            <a:xfrm>
              <a:off x="3205" y="2568"/>
              <a:ext cx="21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86350">
                <a:defRPr sz="1400" b="1">
                  <a:solidFill>
                    <a:schemeClr val="tx1"/>
                  </a:solidFill>
                  <a:latin typeface="Arial" pitchFamily="34" charset="0"/>
                  <a:ea typeface="MS PGothic" pitchFamily="34" charset="-128"/>
                </a:defRPr>
              </a:lvl1pPr>
              <a:lvl2pPr marL="742950" indent="-285750" defTabSz="5086350">
                <a:defRPr sz="1400" b="1">
                  <a:solidFill>
                    <a:schemeClr val="tx1"/>
                  </a:solidFill>
                  <a:latin typeface="Arial" pitchFamily="34" charset="0"/>
                  <a:ea typeface="MS PGothic" pitchFamily="34" charset="-128"/>
                </a:defRPr>
              </a:lvl2pPr>
              <a:lvl3pPr marL="1143000" indent="-228600" defTabSz="5086350">
                <a:defRPr sz="1400" b="1">
                  <a:solidFill>
                    <a:schemeClr val="tx1"/>
                  </a:solidFill>
                  <a:latin typeface="Arial" pitchFamily="34" charset="0"/>
                  <a:ea typeface="MS PGothic" pitchFamily="34" charset="-128"/>
                </a:defRPr>
              </a:lvl3pPr>
              <a:lvl4pPr marL="1600200" indent="-228600" defTabSz="5086350">
                <a:defRPr sz="1400" b="1">
                  <a:solidFill>
                    <a:schemeClr val="tx1"/>
                  </a:solidFill>
                  <a:latin typeface="Arial" pitchFamily="34" charset="0"/>
                  <a:ea typeface="MS PGothic" pitchFamily="34" charset="-128"/>
                </a:defRPr>
              </a:lvl4pPr>
              <a:lvl5pPr marL="2057400" indent="-228600" defTabSz="5086350">
                <a:defRPr sz="1400" b="1">
                  <a:solidFill>
                    <a:schemeClr val="tx1"/>
                  </a:solidFill>
                  <a:latin typeface="Arial" pitchFamily="34" charset="0"/>
                  <a:ea typeface="MS PGothic" pitchFamily="34" charset="-128"/>
                </a:defRPr>
              </a:lvl5pPr>
              <a:lvl6pPr marL="25146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PC</a:t>
              </a:r>
              <a:r>
                <a:rPr lang="en-US" sz="1600" baseline="-25000">
                  <a:solidFill>
                    <a:srgbClr val="336666"/>
                  </a:solidFill>
                </a:rPr>
                <a:t>20</a:t>
              </a:r>
              <a:r>
                <a:rPr lang="en-US" sz="1600">
                  <a:solidFill>
                    <a:srgbClr val="336666"/>
                  </a:solidFill>
                </a:rPr>
                <a:t> AMP (doubling dose shift)</a:t>
              </a:r>
            </a:p>
          </p:txBody>
        </p:sp>
        <p:graphicFrame>
          <p:nvGraphicFramePr>
            <p:cNvPr id="36872" name="Object 3"/>
            <p:cNvGraphicFramePr>
              <a:graphicFrameLocks/>
            </p:cNvGraphicFramePr>
            <p:nvPr/>
          </p:nvGraphicFramePr>
          <p:xfrm>
            <a:off x="294" y="1162"/>
            <a:ext cx="2673" cy="1557"/>
          </p:xfrm>
          <a:graphic>
            <a:graphicData uri="http://schemas.openxmlformats.org/presentationml/2006/ole">
              <mc:AlternateContent xmlns:mc="http://schemas.openxmlformats.org/markup-compatibility/2006">
                <mc:Choice xmlns:v="urn:schemas-microsoft-com:vml" Requires="v">
                  <p:oleObj spid="_x0000_s1043" name="Chart" r:id="rId5" imgW="3067202" imgH="2314651" progId="Excel.Sheet.8">
                    <p:embed/>
                  </p:oleObj>
                </mc:Choice>
                <mc:Fallback>
                  <p:oleObj name="Chart" r:id="rId5" imgW="3067202" imgH="2314651"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 y="1162"/>
                          <a:ext cx="2673" cy="15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3" name="Text Box 6"/>
            <p:cNvSpPr txBox="1">
              <a:spLocks noChangeArrowheads="1"/>
            </p:cNvSpPr>
            <p:nvPr/>
          </p:nvSpPr>
          <p:spPr bwMode="auto">
            <a:xfrm>
              <a:off x="923" y="1117"/>
              <a:ext cx="1776" cy="3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5086350">
                <a:defRPr sz="1400" b="1">
                  <a:solidFill>
                    <a:schemeClr val="tx1"/>
                  </a:solidFill>
                  <a:latin typeface="Arial" pitchFamily="34" charset="0"/>
                  <a:ea typeface="MS PGothic" pitchFamily="34" charset="-128"/>
                </a:defRPr>
              </a:lvl1pPr>
              <a:lvl2pPr marL="742950" indent="-285750" defTabSz="5086350">
                <a:defRPr sz="1400" b="1">
                  <a:solidFill>
                    <a:schemeClr val="tx1"/>
                  </a:solidFill>
                  <a:latin typeface="Arial" pitchFamily="34" charset="0"/>
                  <a:ea typeface="MS PGothic" pitchFamily="34" charset="-128"/>
                </a:defRPr>
              </a:lvl2pPr>
              <a:lvl3pPr marL="1143000" indent="-228600" defTabSz="5086350">
                <a:defRPr sz="1400" b="1">
                  <a:solidFill>
                    <a:schemeClr val="tx1"/>
                  </a:solidFill>
                  <a:latin typeface="Arial" pitchFamily="34" charset="0"/>
                  <a:ea typeface="MS PGothic" pitchFamily="34" charset="-128"/>
                </a:defRPr>
              </a:lvl3pPr>
              <a:lvl4pPr marL="1600200" indent="-228600" defTabSz="5086350">
                <a:defRPr sz="1400" b="1">
                  <a:solidFill>
                    <a:schemeClr val="tx1"/>
                  </a:solidFill>
                  <a:latin typeface="Arial" pitchFamily="34" charset="0"/>
                  <a:ea typeface="MS PGothic" pitchFamily="34" charset="-128"/>
                </a:defRPr>
              </a:lvl4pPr>
              <a:lvl5pPr marL="2057400" indent="-228600" defTabSz="5086350">
                <a:defRPr sz="1400" b="1">
                  <a:solidFill>
                    <a:schemeClr val="tx1"/>
                  </a:solidFill>
                  <a:latin typeface="Arial" pitchFamily="34" charset="0"/>
                  <a:ea typeface="MS PGothic" pitchFamily="34" charset="-128"/>
                </a:defRPr>
              </a:lvl5pPr>
              <a:lvl6pPr marL="25146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Composite symptom score</a:t>
              </a:r>
            </a:p>
          </p:txBody>
        </p:sp>
        <p:grpSp>
          <p:nvGrpSpPr>
            <p:cNvPr id="36874" name="Group 7"/>
            <p:cNvGrpSpPr>
              <a:grpSpLocks/>
            </p:cNvGrpSpPr>
            <p:nvPr/>
          </p:nvGrpSpPr>
          <p:grpSpPr bwMode="auto">
            <a:xfrm>
              <a:off x="294" y="2598"/>
              <a:ext cx="2676" cy="1467"/>
              <a:chOff x="204" y="1104"/>
              <a:chExt cx="2676" cy="1467"/>
            </a:xfrm>
          </p:grpSpPr>
          <p:graphicFrame>
            <p:nvGraphicFramePr>
              <p:cNvPr id="36886" name="Object 5"/>
              <p:cNvGraphicFramePr>
                <a:graphicFrameLocks noChangeAspect="1"/>
              </p:cNvGraphicFramePr>
              <p:nvPr/>
            </p:nvGraphicFramePr>
            <p:xfrm>
              <a:off x="204" y="1104"/>
              <a:ext cx="2676" cy="1467"/>
            </p:xfrm>
            <a:graphic>
              <a:graphicData uri="http://schemas.openxmlformats.org/presentationml/2006/ole">
                <mc:AlternateContent xmlns:mc="http://schemas.openxmlformats.org/markup-compatibility/2006">
                  <mc:Choice xmlns:v="urn:schemas-microsoft-com:vml" Requires="v">
                    <p:oleObj spid="_x0000_s1044" name="Chart" r:id="rId7" imgW="3314700" imgH="2276551" progId="Excel.Sheet.8">
                      <p:embed/>
                    </p:oleObj>
                  </mc:Choice>
                  <mc:Fallback>
                    <p:oleObj name="Chart" r:id="rId7" imgW="3314700" imgH="2276551"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 y="1104"/>
                            <a:ext cx="2676" cy="14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7" name="Text Box 9"/>
              <p:cNvSpPr txBox="1">
                <a:spLocks noChangeArrowheads="1"/>
              </p:cNvSpPr>
              <p:nvPr/>
            </p:nvSpPr>
            <p:spPr bwMode="auto">
              <a:xfrm>
                <a:off x="934" y="1104"/>
                <a:ext cx="14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86350">
                  <a:defRPr sz="1400" b="1">
                    <a:solidFill>
                      <a:schemeClr val="tx1"/>
                    </a:solidFill>
                    <a:latin typeface="Arial" pitchFamily="34" charset="0"/>
                    <a:ea typeface="MS PGothic" pitchFamily="34" charset="-128"/>
                  </a:defRPr>
                </a:lvl1pPr>
                <a:lvl2pPr marL="742950" indent="-285750" defTabSz="5086350">
                  <a:defRPr sz="1400" b="1">
                    <a:solidFill>
                      <a:schemeClr val="tx1"/>
                    </a:solidFill>
                    <a:latin typeface="Arial" pitchFamily="34" charset="0"/>
                    <a:ea typeface="MS PGothic" pitchFamily="34" charset="-128"/>
                  </a:defRPr>
                </a:lvl2pPr>
                <a:lvl3pPr marL="1143000" indent="-228600" defTabSz="5086350">
                  <a:defRPr sz="1400" b="1">
                    <a:solidFill>
                      <a:schemeClr val="tx1"/>
                    </a:solidFill>
                    <a:latin typeface="Arial" pitchFamily="34" charset="0"/>
                    <a:ea typeface="MS PGothic" pitchFamily="34" charset="-128"/>
                  </a:defRPr>
                </a:lvl3pPr>
                <a:lvl4pPr marL="1600200" indent="-228600" defTabSz="5086350">
                  <a:defRPr sz="1400" b="1">
                    <a:solidFill>
                      <a:schemeClr val="tx1"/>
                    </a:solidFill>
                    <a:latin typeface="Arial" pitchFamily="34" charset="0"/>
                    <a:ea typeface="MS PGothic" pitchFamily="34" charset="-128"/>
                  </a:defRPr>
                </a:lvl4pPr>
                <a:lvl5pPr marL="2057400" indent="-228600" defTabSz="5086350">
                  <a:defRPr sz="1400" b="1">
                    <a:solidFill>
                      <a:schemeClr val="tx1"/>
                    </a:solidFill>
                    <a:latin typeface="Arial" pitchFamily="34" charset="0"/>
                    <a:ea typeface="MS PGothic" pitchFamily="34" charset="-128"/>
                  </a:defRPr>
                </a:lvl5pPr>
                <a:lvl6pPr marL="25146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FEV</a:t>
                </a:r>
                <a:r>
                  <a:rPr lang="en-US" sz="1600" baseline="-25000">
                    <a:solidFill>
                      <a:srgbClr val="336666"/>
                    </a:solidFill>
                  </a:rPr>
                  <a:t>1</a:t>
                </a:r>
                <a:r>
                  <a:rPr lang="en-US" sz="1600">
                    <a:solidFill>
                      <a:srgbClr val="336666"/>
                    </a:solidFill>
                  </a:rPr>
                  <a:t> (percent change)</a:t>
                </a:r>
              </a:p>
            </p:txBody>
          </p:sp>
        </p:grpSp>
        <p:sp>
          <p:nvSpPr>
            <p:cNvPr id="36875" name="Text Box 10"/>
            <p:cNvSpPr txBox="1">
              <a:spLocks noChangeArrowheads="1"/>
            </p:cNvSpPr>
            <p:nvPr/>
          </p:nvSpPr>
          <p:spPr bwMode="auto">
            <a:xfrm>
              <a:off x="2199" y="3748"/>
              <a:ext cx="263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sz="1800" b="0">
                <a:solidFill>
                  <a:srgbClr val="336666"/>
                </a:solidFill>
              </a:endParaRPr>
            </a:p>
            <a:p>
              <a:pPr eaLnBrk="1" hangingPunct="1"/>
              <a:r>
                <a:rPr lang="en-US" sz="1800">
                  <a:solidFill>
                    <a:srgbClr val="336666"/>
                  </a:solidFill>
                </a:rPr>
                <a:t>Baseline FE</a:t>
              </a:r>
              <a:r>
                <a:rPr lang="en-US" sz="1800" baseline="-25000">
                  <a:solidFill>
                    <a:srgbClr val="336666"/>
                  </a:solidFill>
                </a:rPr>
                <a:t>NO</a:t>
              </a:r>
              <a:r>
                <a:rPr lang="en-US" sz="1800">
                  <a:solidFill>
                    <a:srgbClr val="336666"/>
                  </a:solidFill>
                </a:rPr>
                <a:t> (ppb)</a:t>
              </a:r>
            </a:p>
          </p:txBody>
        </p:sp>
        <p:sp>
          <p:nvSpPr>
            <p:cNvPr id="36876" name="Text Box 11"/>
            <p:cNvSpPr txBox="1">
              <a:spLocks noChangeArrowheads="1"/>
            </p:cNvSpPr>
            <p:nvPr/>
          </p:nvSpPr>
          <p:spPr bwMode="auto">
            <a:xfrm>
              <a:off x="3280" y="3748"/>
              <a:ext cx="481"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&lt;15</a:t>
              </a:r>
            </a:p>
            <a:p>
              <a:pPr algn="ctr" eaLnBrk="1" hangingPunct="1"/>
              <a:endParaRPr lang="en-US" sz="1600">
                <a:solidFill>
                  <a:srgbClr val="336666"/>
                </a:solidFill>
              </a:endParaRPr>
            </a:p>
          </p:txBody>
        </p:sp>
        <p:sp>
          <p:nvSpPr>
            <p:cNvPr id="36877" name="Text Box 12"/>
            <p:cNvSpPr txBox="1">
              <a:spLocks noChangeArrowheads="1"/>
            </p:cNvSpPr>
            <p:nvPr/>
          </p:nvSpPr>
          <p:spPr bwMode="auto">
            <a:xfrm>
              <a:off x="3990" y="3748"/>
              <a:ext cx="47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15-47</a:t>
              </a:r>
            </a:p>
          </p:txBody>
        </p:sp>
        <p:sp>
          <p:nvSpPr>
            <p:cNvPr id="36878" name="Text Box 13"/>
            <p:cNvSpPr txBox="1">
              <a:spLocks noChangeArrowheads="1"/>
            </p:cNvSpPr>
            <p:nvPr/>
          </p:nvSpPr>
          <p:spPr bwMode="auto">
            <a:xfrm>
              <a:off x="4777" y="3748"/>
              <a:ext cx="461"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&gt;47</a:t>
              </a:r>
            </a:p>
          </p:txBody>
        </p:sp>
        <p:grpSp>
          <p:nvGrpSpPr>
            <p:cNvPr id="36879" name="Group 14"/>
            <p:cNvGrpSpPr>
              <a:grpSpLocks/>
            </p:cNvGrpSpPr>
            <p:nvPr/>
          </p:nvGrpSpPr>
          <p:grpSpPr bwMode="auto">
            <a:xfrm>
              <a:off x="839" y="3748"/>
              <a:ext cx="1959" cy="511"/>
              <a:chOff x="703" y="3826"/>
              <a:chExt cx="1959" cy="511"/>
            </a:xfrm>
          </p:grpSpPr>
          <p:sp>
            <p:nvSpPr>
              <p:cNvPr id="36882" name="Text Box 15"/>
              <p:cNvSpPr txBox="1">
                <a:spLocks noChangeArrowheads="1"/>
              </p:cNvSpPr>
              <p:nvPr/>
            </p:nvSpPr>
            <p:spPr bwMode="auto">
              <a:xfrm>
                <a:off x="996" y="3871"/>
                <a:ext cx="1340"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sz="1800" b="0">
                  <a:solidFill>
                    <a:srgbClr val="336666"/>
                  </a:solidFill>
                </a:endParaRPr>
              </a:p>
              <a:p>
                <a:pPr eaLnBrk="1" hangingPunct="1"/>
                <a:endParaRPr lang="en-US" sz="1600">
                  <a:solidFill>
                    <a:srgbClr val="00FF00"/>
                  </a:solidFill>
                </a:endParaRPr>
              </a:p>
            </p:txBody>
          </p:sp>
          <p:sp>
            <p:nvSpPr>
              <p:cNvPr id="36883" name="Text Box 16"/>
              <p:cNvSpPr txBox="1">
                <a:spLocks noChangeArrowheads="1"/>
              </p:cNvSpPr>
              <p:nvPr/>
            </p:nvSpPr>
            <p:spPr bwMode="auto">
              <a:xfrm>
                <a:off x="703" y="3826"/>
                <a:ext cx="482"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&lt;15</a:t>
                </a:r>
              </a:p>
              <a:p>
                <a:pPr algn="ctr" eaLnBrk="1" hangingPunct="1"/>
                <a:endParaRPr lang="en-US" sz="1600">
                  <a:solidFill>
                    <a:srgbClr val="336666"/>
                  </a:solidFill>
                </a:endParaRPr>
              </a:p>
            </p:txBody>
          </p:sp>
          <p:sp>
            <p:nvSpPr>
              <p:cNvPr id="36884" name="Text Box 17"/>
              <p:cNvSpPr txBox="1">
                <a:spLocks noChangeArrowheads="1"/>
              </p:cNvSpPr>
              <p:nvPr/>
            </p:nvSpPr>
            <p:spPr bwMode="auto">
              <a:xfrm>
                <a:off x="1412" y="3826"/>
                <a:ext cx="47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15-47</a:t>
                </a:r>
                <a:endParaRPr lang="en-US" sz="2400">
                  <a:solidFill>
                    <a:srgbClr val="336666"/>
                  </a:solidFill>
                </a:endParaRPr>
              </a:p>
            </p:txBody>
          </p:sp>
          <p:sp>
            <p:nvSpPr>
              <p:cNvPr id="36885" name="Text Box 18"/>
              <p:cNvSpPr txBox="1">
                <a:spLocks noChangeArrowheads="1"/>
              </p:cNvSpPr>
              <p:nvPr/>
            </p:nvSpPr>
            <p:spPr bwMode="auto">
              <a:xfrm>
                <a:off x="2200" y="3826"/>
                <a:ext cx="46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&gt;47</a:t>
                </a:r>
              </a:p>
            </p:txBody>
          </p:sp>
        </p:grpSp>
        <p:graphicFrame>
          <p:nvGraphicFramePr>
            <p:cNvPr id="36880" name="Object 4"/>
            <p:cNvGraphicFramePr>
              <a:graphicFrameLocks noChangeAspect="1"/>
            </p:cNvGraphicFramePr>
            <p:nvPr/>
          </p:nvGraphicFramePr>
          <p:xfrm>
            <a:off x="2789" y="1148"/>
            <a:ext cx="2672" cy="1466"/>
          </p:xfrm>
          <a:graphic>
            <a:graphicData uri="http://schemas.openxmlformats.org/presentationml/2006/ole">
              <mc:AlternateContent xmlns:mc="http://schemas.openxmlformats.org/markup-compatibility/2006">
                <mc:Choice xmlns:v="urn:schemas-microsoft-com:vml" Requires="v">
                  <p:oleObj spid="_x0000_s1045" name="Chart" r:id="rId9" imgW="3314700" imgH="2276551" progId="Excel.Sheet.8">
                    <p:embed/>
                  </p:oleObj>
                </mc:Choice>
                <mc:Fallback>
                  <p:oleObj name="Chart" r:id="rId9" imgW="3314700" imgH="2276551"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 y="1148"/>
                          <a:ext cx="2672" cy="1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1" name="Text Box 20"/>
            <p:cNvSpPr txBox="1">
              <a:spLocks noChangeArrowheads="1"/>
            </p:cNvSpPr>
            <p:nvPr/>
          </p:nvSpPr>
          <p:spPr bwMode="auto">
            <a:xfrm>
              <a:off x="3322" y="1117"/>
              <a:ext cx="1917"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86350">
                <a:defRPr sz="1400" b="1">
                  <a:solidFill>
                    <a:schemeClr val="tx1"/>
                  </a:solidFill>
                  <a:latin typeface="Arial" pitchFamily="34" charset="0"/>
                  <a:ea typeface="MS PGothic" pitchFamily="34" charset="-128"/>
                </a:defRPr>
              </a:lvl1pPr>
              <a:lvl2pPr marL="742950" indent="-285750" defTabSz="5086350">
                <a:defRPr sz="1400" b="1">
                  <a:solidFill>
                    <a:schemeClr val="tx1"/>
                  </a:solidFill>
                  <a:latin typeface="Arial" pitchFamily="34" charset="0"/>
                  <a:ea typeface="MS PGothic" pitchFamily="34" charset="-128"/>
                </a:defRPr>
              </a:lvl2pPr>
              <a:lvl3pPr marL="1143000" indent="-228600" defTabSz="5086350">
                <a:defRPr sz="1400" b="1">
                  <a:solidFill>
                    <a:schemeClr val="tx1"/>
                  </a:solidFill>
                  <a:latin typeface="Arial" pitchFamily="34" charset="0"/>
                  <a:ea typeface="MS PGothic" pitchFamily="34" charset="-128"/>
                </a:defRPr>
              </a:lvl3pPr>
              <a:lvl4pPr marL="1600200" indent="-228600" defTabSz="5086350">
                <a:defRPr sz="1400" b="1">
                  <a:solidFill>
                    <a:schemeClr val="tx1"/>
                  </a:solidFill>
                  <a:latin typeface="Arial" pitchFamily="34" charset="0"/>
                  <a:ea typeface="MS PGothic" pitchFamily="34" charset="-128"/>
                </a:defRPr>
              </a:lvl4pPr>
              <a:lvl5pPr marL="2057400" indent="-228600" defTabSz="5086350">
                <a:defRPr sz="1400" b="1">
                  <a:solidFill>
                    <a:schemeClr val="tx1"/>
                  </a:solidFill>
                  <a:latin typeface="Arial" pitchFamily="34" charset="0"/>
                  <a:ea typeface="MS PGothic" pitchFamily="34" charset="-128"/>
                </a:defRPr>
              </a:lvl5pPr>
              <a:lvl6pPr marL="25146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Peak flow (percent change)</a:t>
              </a:r>
            </a:p>
          </p:txBody>
        </p:sp>
      </p:grpSp>
      <p:sp>
        <p:nvSpPr>
          <p:cNvPr id="36868" name="Text Box 56"/>
          <p:cNvSpPr txBox="1">
            <a:spLocks noChangeArrowheads="1"/>
          </p:cNvSpPr>
          <p:nvPr/>
        </p:nvSpPr>
        <p:spPr bwMode="auto">
          <a:xfrm>
            <a:off x="5715000" y="6367463"/>
            <a:ext cx="329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spcBef>
                <a:spcPct val="50000"/>
              </a:spcBef>
            </a:pPr>
            <a:r>
              <a:rPr lang="en-US" sz="1800">
                <a:solidFill>
                  <a:srgbClr val="666699"/>
                </a:solidFill>
              </a:rPr>
              <a:t>Smith et al. AJRCCM, 2005</a:t>
            </a:r>
          </a:p>
        </p:txBody>
      </p:sp>
    </p:spTree>
    <p:extLst>
      <p:ext uri="{BB962C8B-B14F-4D97-AF65-F5344CB8AC3E}">
        <p14:creationId xmlns:p14="http://schemas.microsoft.com/office/powerpoint/2010/main" val="2216826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2" y="2021102"/>
            <a:ext cx="89439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825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1560" y="-27384"/>
            <a:ext cx="7922840" cy="1527175"/>
          </a:xfrm>
        </p:spPr>
        <p:txBody>
          <a:bodyPr/>
          <a:lstStyle/>
          <a:p>
            <a:r>
              <a:rPr lang="en-US" sz="3400" b="1" dirty="0">
                <a:ea typeface="ＭＳ Ｐゴシック" pitchFamily="-1" charset="-128"/>
              </a:rPr>
              <a:t>Stepping down combination asthma inhaler therapy: FENO project</a:t>
            </a:r>
          </a:p>
        </p:txBody>
      </p:sp>
      <p:sp>
        <p:nvSpPr>
          <p:cNvPr id="29699" name="Content Placeholder 2"/>
          <p:cNvSpPr txBox="1">
            <a:spLocks/>
          </p:cNvSpPr>
          <p:nvPr/>
        </p:nvSpPr>
        <p:spPr bwMode="auto">
          <a:xfrm>
            <a:off x="457200" y="1783830"/>
            <a:ext cx="8229600" cy="415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nSpc>
                <a:spcPct val="90000"/>
              </a:lnSpc>
              <a:spcBef>
                <a:spcPct val="20000"/>
              </a:spcBef>
              <a:buFontTx/>
              <a:buChar char="•"/>
            </a:pPr>
            <a:r>
              <a:rPr lang="en-US" dirty="0"/>
              <a:t>Consider in patients who have well controlled asthma for three months or more</a:t>
            </a:r>
          </a:p>
          <a:p>
            <a:pPr>
              <a:lnSpc>
                <a:spcPct val="90000"/>
              </a:lnSpc>
              <a:spcBef>
                <a:spcPct val="20000"/>
              </a:spcBef>
              <a:buFontTx/>
              <a:buChar char="•"/>
            </a:pPr>
            <a:r>
              <a:rPr lang="en-US" dirty="0"/>
              <a:t>50% interval reductions (every 3/12) in the inhaled steroid component</a:t>
            </a:r>
          </a:p>
          <a:p>
            <a:pPr>
              <a:lnSpc>
                <a:spcPct val="90000"/>
              </a:lnSpc>
              <a:spcBef>
                <a:spcPct val="20000"/>
              </a:spcBef>
              <a:buFontTx/>
              <a:buChar char="•"/>
            </a:pPr>
            <a:r>
              <a:rPr lang="en-US" dirty="0"/>
              <a:t>If remain controlled on low dose combination - switch to inhaled steroid alone  </a:t>
            </a:r>
          </a:p>
        </p:txBody>
      </p:sp>
    </p:spTree>
    <p:extLst>
      <p:ext uri="{BB962C8B-B14F-4D97-AF65-F5344CB8AC3E}">
        <p14:creationId xmlns:p14="http://schemas.microsoft.com/office/powerpoint/2010/main" val="1488199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r>
              <a:rPr lang="en-GB" altLang="en-US" dirty="0"/>
              <a:t>Thank you</a:t>
            </a:r>
          </a:p>
          <a:p>
            <a:r>
              <a:rPr lang="en-GB" altLang="en-US" dirty="0"/>
              <a:t>Please fill out the online survey to obtain a certificate</a:t>
            </a:r>
          </a:p>
        </p:txBody>
      </p:sp>
      <p:sp>
        <p:nvSpPr>
          <p:cNvPr id="3482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14785"/>
                </a:solidFill>
                <a:latin typeface="Arial Black" panose="020B0A04020102020204" pitchFamily="34" charset="0"/>
              </a:rPr>
              <a:t>pathways for clinical learning</a:t>
            </a:r>
          </a:p>
        </p:txBody>
      </p:sp>
    </p:spTree>
    <p:extLst>
      <p:ext uri="{BB962C8B-B14F-4D97-AF65-F5344CB8AC3E}">
        <p14:creationId xmlns:p14="http://schemas.microsoft.com/office/powerpoint/2010/main" val="1885671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Get in touch!</a:t>
            </a:r>
          </a:p>
        </p:txBody>
      </p:sp>
      <p:sp>
        <p:nvSpPr>
          <p:cNvPr id="6" name="Content Placeholder 5"/>
          <p:cNvSpPr>
            <a:spLocks noGrp="1"/>
          </p:cNvSpPr>
          <p:nvPr>
            <p:ph idx="1"/>
          </p:nvPr>
        </p:nvSpPr>
        <p:spPr/>
        <p:txBody>
          <a:bodyPr/>
          <a:lstStyle/>
          <a:p>
            <a:pPr marL="0" indent="0" algn="ctr">
              <a:buNone/>
            </a:pPr>
            <a:r>
              <a:rPr lang="en-GB" dirty="0"/>
              <a:t>Website</a:t>
            </a:r>
          </a:p>
          <a:p>
            <a:pPr marL="0" indent="0" algn="ctr">
              <a:buNone/>
            </a:pPr>
            <a:r>
              <a:rPr lang="en-GB" dirty="0">
                <a:hlinkClick r:id="rId4"/>
              </a:rPr>
              <a:t>www.quackmeded.co.uk</a:t>
            </a:r>
            <a:endParaRPr lang="en-GB" dirty="0"/>
          </a:p>
          <a:p>
            <a:pPr marL="0" indent="0" algn="ctr">
              <a:buNone/>
            </a:pPr>
            <a:endParaRPr lang="en-GB" dirty="0"/>
          </a:p>
          <a:p>
            <a:pPr marL="0" indent="0" algn="ctr">
              <a:buNone/>
            </a:pPr>
            <a:r>
              <a:rPr lang="en-GB" dirty="0"/>
              <a:t>Email</a:t>
            </a:r>
          </a:p>
          <a:p>
            <a:pPr marL="0" indent="0" algn="ctr">
              <a:buNone/>
            </a:pPr>
            <a:r>
              <a:rPr lang="en-GB" dirty="0">
                <a:hlinkClick r:id="rId5"/>
              </a:rPr>
              <a:t>gg-uhb.quackmeded@nhs.net</a:t>
            </a:r>
            <a:endParaRPr lang="en-GB" dirty="0"/>
          </a:p>
          <a:p>
            <a:pPr marL="0" indent="0" algn="ctr">
              <a:buNone/>
            </a:pPr>
            <a:endParaRPr lang="en-GB" dirty="0"/>
          </a:p>
          <a:p>
            <a:pPr marL="0" indent="0" algn="ctr">
              <a:buNone/>
            </a:pPr>
            <a:r>
              <a:rPr lang="en-GB" dirty="0"/>
              <a:t>Social Media</a:t>
            </a:r>
          </a:p>
          <a:p>
            <a:pPr marL="0" indent="0" algn="ctr">
              <a:buNone/>
            </a:pPr>
            <a:r>
              <a:rPr lang="en-GB" dirty="0"/>
              <a:t>Twitter: @QUACK_ Med</a:t>
            </a:r>
          </a:p>
          <a:p>
            <a:pPr marL="0" indent="0" algn="ctr">
              <a:buNone/>
            </a:pPr>
            <a:r>
              <a:rPr lang="en-GB" dirty="0"/>
              <a:t>Facebook: QUACK education</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684587238"/>
      </p:ext>
    </p:extLst>
  </p:cSld>
  <p:clrMapOvr>
    <a:masterClrMapping/>
  </p:clrMapOvr>
  <mc:AlternateContent xmlns:mc="http://schemas.openxmlformats.org/markup-compatibility/2006" xmlns:p14="http://schemas.microsoft.com/office/powerpoint/2010/main">
    <mc:Choice Requires="p14">
      <p:transition spd="slow" p14:dur="2000" advTm="11480"/>
    </mc:Choice>
    <mc:Fallback xmlns="">
      <p:transition spd="slow" advTm="11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3600" b="1">
                <a:ea typeface="ＭＳ Ｐゴシック" pitchFamily="-110" charset="-128"/>
              </a:rPr>
              <a:t>Outline</a:t>
            </a:r>
          </a:p>
        </p:txBody>
      </p:sp>
      <p:sp>
        <p:nvSpPr>
          <p:cNvPr id="14339" name="Rectangle 3"/>
          <p:cNvSpPr>
            <a:spLocks noGrp="1" noChangeArrowheads="1"/>
          </p:cNvSpPr>
          <p:nvPr>
            <p:ph type="body" idx="1"/>
          </p:nvPr>
        </p:nvSpPr>
        <p:spPr/>
        <p:txBody>
          <a:bodyPr/>
          <a:lstStyle/>
          <a:p>
            <a:r>
              <a:rPr lang="en-GB" dirty="0">
                <a:ea typeface="ＭＳ Ｐゴシック" pitchFamily="-110" charset="-128"/>
              </a:rPr>
              <a:t>Diagnosis</a:t>
            </a:r>
          </a:p>
          <a:p>
            <a:r>
              <a:rPr lang="en-GB" dirty="0">
                <a:ea typeface="ＭＳ Ｐゴシック" pitchFamily="-110" charset="-128"/>
              </a:rPr>
              <a:t>NHSL asthma therapy guidelines</a:t>
            </a:r>
          </a:p>
          <a:p>
            <a:r>
              <a:rPr lang="en-GB" dirty="0">
                <a:ea typeface="ＭＳ Ｐゴシック" pitchFamily="-110" charset="-128"/>
              </a:rPr>
              <a:t>Step-down of asthma therapy</a:t>
            </a:r>
          </a:p>
          <a:p>
            <a:r>
              <a:rPr lang="en-GB" dirty="0">
                <a:ea typeface="ＭＳ Ｐゴシック" pitchFamily="-110" charset="-128"/>
              </a:rPr>
              <a:t>National Review of Asthma Deaths (NRAD) report interspersed</a:t>
            </a:r>
          </a:p>
          <a:p>
            <a:endParaRPr lang="en-GB" dirty="0">
              <a:ea typeface="ＭＳ Ｐゴシック" pitchFamily="-110" charset="-128"/>
            </a:endParaRPr>
          </a:p>
        </p:txBody>
      </p:sp>
    </p:spTree>
    <p:extLst>
      <p:ext uri="{BB962C8B-B14F-4D97-AF65-F5344CB8AC3E}">
        <p14:creationId xmlns:p14="http://schemas.microsoft.com/office/powerpoint/2010/main" val="172784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13" t="43464" r="35880" b="18328"/>
          <a:stretch/>
        </p:blipFill>
        <p:spPr bwMode="auto">
          <a:xfrm>
            <a:off x="107504" y="1268760"/>
            <a:ext cx="8990379" cy="341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sz="3100" b="1" dirty="0"/>
              <a:t>Asthma prevalence</a:t>
            </a: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895" r="72597" b="60216"/>
          <a:stretch/>
        </p:blipFill>
        <p:spPr bwMode="auto">
          <a:xfrm>
            <a:off x="1907953" y="4509120"/>
            <a:ext cx="4176215" cy="230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6"/>
          <p:cNvSpPr txBox="1">
            <a:spLocks noChangeArrowheads="1"/>
          </p:cNvSpPr>
          <p:nvPr/>
        </p:nvSpPr>
        <p:spPr bwMode="auto">
          <a:xfrm>
            <a:off x="6732240" y="6538913"/>
            <a:ext cx="2322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Arial" pitchFamily="34" charset="0"/>
                <a:ea typeface="ＭＳ Ｐゴシック" pitchFamily="-107" charset="-128"/>
              </a:defRPr>
            </a:lvl1pPr>
            <a:lvl2pPr marL="742950" indent="-285750">
              <a:defRPr sz="2600">
                <a:solidFill>
                  <a:schemeClr val="tx1"/>
                </a:solidFill>
                <a:latin typeface="Arial" pitchFamily="34" charset="0"/>
                <a:ea typeface="ＭＳ Ｐゴシック" pitchFamily="-107" charset="-128"/>
              </a:defRPr>
            </a:lvl2pPr>
            <a:lvl3pPr marL="1143000" indent="-228600">
              <a:defRPr sz="2600">
                <a:solidFill>
                  <a:schemeClr val="tx1"/>
                </a:solidFill>
                <a:latin typeface="Arial" pitchFamily="34" charset="0"/>
                <a:ea typeface="ＭＳ Ｐゴシック" pitchFamily="-107" charset="-128"/>
              </a:defRPr>
            </a:lvl3pPr>
            <a:lvl4pPr marL="1600200" indent="-228600">
              <a:defRPr sz="2600">
                <a:solidFill>
                  <a:schemeClr val="tx1"/>
                </a:solidFill>
                <a:latin typeface="Arial" pitchFamily="34" charset="0"/>
                <a:ea typeface="ＭＳ Ｐゴシック" pitchFamily="-107" charset="-128"/>
              </a:defRPr>
            </a:lvl4pPr>
            <a:lvl5pPr marL="2057400" indent="-228600">
              <a:defRPr sz="2600">
                <a:solidFill>
                  <a:schemeClr val="tx1"/>
                </a:solidFill>
                <a:latin typeface="Arial" pitchFamily="34" charset="0"/>
                <a:ea typeface="ＭＳ Ｐゴシック" pitchFamily="-107"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107"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107"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107"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107" charset="-128"/>
              </a:defRPr>
            </a:lvl9pPr>
          </a:lstStyle>
          <a:p>
            <a:r>
              <a:rPr lang="en-GB" sz="1400" b="1" dirty="0"/>
              <a:t>ISD Scotland (May 2014)</a:t>
            </a:r>
          </a:p>
        </p:txBody>
      </p:sp>
    </p:spTree>
    <p:extLst>
      <p:ext uri="{BB962C8B-B14F-4D97-AF65-F5344CB8AC3E}">
        <p14:creationId xmlns:p14="http://schemas.microsoft.com/office/powerpoint/2010/main" val="143776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33600" y="190500"/>
            <a:ext cx="7010400" cy="1527175"/>
          </a:xfrm>
        </p:spPr>
        <p:txBody>
          <a:bodyPr/>
          <a:lstStyle/>
          <a:p>
            <a:pPr eaLnBrk="1" hangingPunct="1"/>
            <a:r>
              <a:rPr lang="en-US" sz="2900" b="1" dirty="0">
                <a:ea typeface="ＭＳ Ｐゴシック" pitchFamily="-110" charset="-128"/>
              </a:rPr>
              <a:t>Diagnosing asthma</a:t>
            </a:r>
          </a:p>
        </p:txBody>
      </p:sp>
      <p:sp>
        <p:nvSpPr>
          <p:cNvPr id="22531" name="Text Box 3"/>
          <p:cNvSpPr txBox="1">
            <a:spLocks noChangeArrowheads="1"/>
          </p:cNvSpPr>
          <p:nvPr/>
        </p:nvSpPr>
        <p:spPr bwMode="auto">
          <a:xfrm>
            <a:off x="900113" y="2209800"/>
            <a:ext cx="7481887" cy="2647950"/>
          </a:xfrm>
          <a:prstGeom prst="rect">
            <a:avLst/>
          </a:prstGeom>
          <a:noFill/>
          <a:ln w="9525">
            <a:noFill/>
            <a:miter lim="800000"/>
            <a:headEnd/>
            <a:tailEnd/>
          </a:ln>
        </p:spPr>
        <p:txBody>
          <a:bodyPr>
            <a:spAutoFit/>
          </a:bodyPr>
          <a:lstStyle/>
          <a:p>
            <a:pPr eaLnBrk="1" hangingPunct="1">
              <a:spcBef>
                <a:spcPct val="50000"/>
              </a:spcBef>
            </a:pPr>
            <a:r>
              <a:rPr lang="en-US" sz="2400" b="0" dirty="0">
                <a:solidFill>
                  <a:srgbClr val="336666"/>
                </a:solidFill>
              </a:rPr>
              <a:t>… chronic </a:t>
            </a:r>
            <a:r>
              <a:rPr lang="en-US" sz="2400" dirty="0">
                <a:solidFill>
                  <a:srgbClr val="0000FF"/>
                </a:solidFill>
              </a:rPr>
              <a:t>inflammatory disorder</a:t>
            </a:r>
            <a:r>
              <a:rPr lang="en-US" sz="2400" b="0" dirty="0">
                <a:solidFill>
                  <a:srgbClr val="336666"/>
                </a:solidFill>
              </a:rPr>
              <a:t> of the airways … </a:t>
            </a:r>
          </a:p>
          <a:p>
            <a:pPr eaLnBrk="1" hangingPunct="1">
              <a:spcBef>
                <a:spcPct val="50000"/>
              </a:spcBef>
            </a:pPr>
            <a:r>
              <a:rPr lang="en-US" sz="2400" b="0" dirty="0">
                <a:solidFill>
                  <a:srgbClr val="336666"/>
                </a:solidFill>
              </a:rPr>
              <a:t>… increase in </a:t>
            </a:r>
            <a:r>
              <a:rPr lang="en-US" sz="2400" dirty="0">
                <a:solidFill>
                  <a:srgbClr val="0000FF"/>
                </a:solidFill>
              </a:rPr>
              <a:t>airway hyper-responsiveness</a:t>
            </a:r>
            <a:r>
              <a:rPr lang="en-US" sz="2400" dirty="0">
                <a:solidFill>
                  <a:srgbClr val="336666"/>
                </a:solidFill>
              </a:rPr>
              <a:t> …</a:t>
            </a:r>
            <a:r>
              <a:rPr lang="en-US" sz="2400" b="0" dirty="0">
                <a:solidFill>
                  <a:srgbClr val="336666"/>
                </a:solidFill>
              </a:rPr>
              <a:t> </a:t>
            </a:r>
          </a:p>
          <a:p>
            <a:pPr eaLnBrk="1" hangingPunct="1">
              <a:spcBef>
                <a:spcPct val="50000"/>
              </a:spcBef>
            </a:pPr>
            <a:r>
              <a:rPr lang="en-US" sz="2400" b="0" dirty="0">
                <a:solidFill>
                  <a:srgbClr val="336666"/>
                </a:solidFill>
              </a:rPr>
              <a:t>… recurrent episodes of respiratory symptoms …</a:t>
            </a:r>
          </a:p>
          <a:p>
            <a:pPr eaLnBrk="1" hangingPunct="1">
              <a:spcBef>
                <a:spcPct val="50000"/>
              </a:spcBef>
            </a:pPr>
            <a:r>
              <a:rPr lang="en-US" sz="2400" b="0" dirty="0">
                <a:solidFill>
                  <a:srgbClr val="336666"/>
                </a:solidFill>
              </a:rPr>
              <a:t>… </a:t>
            </a:r>
            <a:r>
              <a:rPr lang="en-US" sz="2400" dirty="0">
                <a:solidFill>
                  <a:srgbClr val="0000FF"/>
                </a:solidFill>
              </a:rPr>
              <a:t>variable airflow obstruction</a:t>
            </a:r>
            <a:r>
              <a:rPr lang="en-US" sz="2400" b="0" dirty="0">
                <a:solidFill>
                  <a:srgbClr val="336666"/>
                </a:solidFill>
              </a:rPr>
              <a:t> …</a:t>
            </a:r>
          </a:p>
          <a:p>
            <a:pPr eaLnBrk="1" hangingPunct="1">
              <a:spcBef>
                <a:spcPct val="50000"/>
              </a:spcBef>
            </a:pPr>
            <a:r>
              <a:rPr lang="en-US" sz="2400" b="0" dirty="0">
                <a:solidFill>
                  <a:srgbClr val="336666"/>
                </a:solidFill>
              </a:rPr>
              <a:t>… </a:t>
            </a:r>
            <a:r>
              <a:rPr lang="en-US" sz="2400" dirty="0">
                <a:solidFill>
                  <a:srgbClr val="0000FF"/>
                </a:solidFill>
              </a:rPr>
              <a:t>reversible</a:t>
            </a:r>
            <a:r>
              <a:rPr lang="en-US" sz="2400" b="0" dirty="0">
                <a:solidFill>
                  <a:srgbClr val="336666"/>
                </a:solidFill>
              </a:rPr>
              <a:t> spontaneously or with treatment.</a:t>
            </a:r>
          </a:p>
        </p:txBody>
      </p:sp>
      <p:sp>
        <p:nvSpPr>
          <p:cNvPr id="22532" name="Text Box 4"/>
          <p:cNvSpPr txBox="1">
            <a:spLocks noChangeArrowheads="1"/>
          </p:cNvSpPr>
          <p:nvPr/>
        </p:nvSpPr>
        <p:spPr bwMode="auto">
          <a:xfrm>
            <a:off x="686830" y="6221627"/>
            <a:ext cx="4838700" cy="466725"/>
          </a:xfrm>
          <a:prstGeom prst="rect">
            <a:avLst/>
          </a:prstGeom>
          <a:noFill/>
          <a:ln w="9525">
            <a:solidFill>
              <a:schemeClr val="tx1"/>
            </a:solidFill>
            <a:miter lim="800000"/>
            <a:headEnd/>
            <a:tailEnd/>
          </a:ln>
        </p:spPr>
        <p:txBody>
          <a:bodyPr>
            <a:spAutoFit/>
          </a:bodyPr>
          <a:lstStyle/>
          <a:p>
            <a:pPr eaLnBrk="1" hangingPunct="1">
              <a:spcBef>
                <a:spcPct val="50000"/>
              </a:spcBef>
            </a:pPr>
            <a:r>
              <a:rPr lang="en-US" sz="2400" dirty="0">
                <a:solidFill>
                  <a:srgbClr val="666699"/>
                </a:solidFill>
              </a:rPr>
              <a:t>G</a:t>
            </a:r>
            <a:r>
              <a:rPr lang="en-US" sz="2400" b="0" dirty="0">
                <a:solidFill>
                  <a:srgbClr val="666699"/>
                </a:solidFill>
              </a:rPr>
              <a:t>lobal </a:t>
            </a:r>
            <a:r>
              <a:rPr lang="en-US" sz="2400" dirty="0">
                <a:solidFill>
                  <a:srgbClr val="666699"/>
                </a:solidFill>
              </a:rPr>
              <a:t>In</a:t>
            </a:r>
            <a:r>
              <a:rPr lang="en-US" sz="2400" b="0" dirty="0">
                <a:solidFill>
                  <a:srgbClr val="666699"/>
                </a:solidFill>
              </a:rPr>
              <a:t>itiative for </a:t>
            </a:r>
            <a:r>
              <a:rPr lang="en-US" sz="2400" dirty="0">
                <a:solidFill>
                  <a:srgbClr val="666699"/>
                </a:solidFill>
              </a:rPr>
              <a:t>A</a:t>
            </a:r>
            <a:r>
              <a:rPr lang="en-US" sz="2400" b="0" dirty="0">
                <a:solidFill>
                  <a:srgbClr val="666699"/>
                </a:solidFill>
              </a:rPr>
              <a:t>sthma 2012</a:t>
            </a:r>
          </a:p>
        </p:txBody>
      </p:sp>
    </p:spTree>
    <p:extLst>
      <p:ext uri="{BB962C8B-B14F-4D97-AF65-F5344CB8AC3E}">
        <p14:creationId xmlns:p14="http://schemas.microsoft.com/office/powerpoint/2010/main" val="25944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08138" y="53975"/>
            <a:ext cx="7427912" cy="1143000"/>
          </a:xfrm>
        </p:spPr>
        <p:txBody>
          <a:bodyPr/>
          <a:lstStyle/>
          <a:p>
            <a:r>
              <a:rPr lang="en-US" sz="2900" b="1">
                <a:ea typeface="ＭＳ Ｐゴシック" pitchFamily="-110" charset="-128"/>
              </a:rPr>
              <a:t>Differential diagnosis of asthma in adults</a:t>
            </a:r>
          </a:p>
        </p:txBody>
      </p:sp>
      <p:pic>
        <p:nvPicPr>
          <p:cNvPr id="23555" name="Picture 3"/>
          <p:cNvPicPr>
            <a:picLocks noChangeAspect="1" noChangeArrowheads="1"/>
          </p:cNvPicPr>
          <p:nvPr/>
        </p:nvPicPr>
        <p:blipFill>
          <a:blip r:embed="rId2"/>
          <a:srcRect l="8742" t="5707" r="9392" b="17513"/>
          <a:stretch>
            <a:fillRect/>
          </a:stretch>
        </p:blipFill>
        <p:spPr bwMode="auto">
          <a:xfrm>
            <a:off x="827088" y="1341438"/>
            <a:ext cx="7416800" cy="5216525"/>
          </a:xfrm>
          <a:prstGeom prst="rect">
            <a:avLst/>
          </a:prstGeom>
          <a:noFill/>
          <a:ln w="9525">
            <a:noFill/>
            <a:miter lim="800000"/>
            <a:headEnd/>
            <a:tailEnd/>
          </a:ln>
        </p:spPr>
      </p:pic>
      <p:sp>
        <p:nvSpPr>
          <p:cNvPr id="3" name="Rectangle 2">
            <a:extLst>
              <a:ext uri="{FF2B5EF4-FFF2-40B4-BE49-F238E27FC236}">
                <a16:creationId xmlns:a16="http://schemas.microsoft.com/office/drawing/2014/main" id="{DAD8AE59-EA08-4D51-8933-330F38F102B3}"/>
              </a:ext>
            </a:extLst>
          </p:cNvPr>
          <p:cNvSpPr/>
          <p:nvPr/>
        </p:nvSpPr>
        <p:spPr>
          <a:xfrm>
            <a:off x="7034915" y="5271424"/>
            <a:ext cx="2010660" cy="1436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56" name="Rectangle 4"/>
          <p:cNvSpPr>
            <a:spLocks noChangeArrowheads="1"/>
          </p:cNvSpPr>
          <p:nvPr/>
        </p:nvSpPr>
        <p:spPr bwMode="auto">
          <a:xfrm>
            <a:off x="6877050" y="5373688"/>
            <a:ext cx="1008063" cy="719137"/>
          </a:xfrm>
          <a:prstGeom prst="rect">
            <a:avLst/>
          </a:prstGeom>
          <a:solidFill>
            <a:schemeClr val="bg1"/>
          </a:solidFill>
          <a:ln w="9525">
            <a:noFill/>
            <a:miter lim="800000"/>
            <a:headEnd/>
            <a:tailEnd/>
          </a:ln>
        </p:spPr>
        <p:txBody>
          <a:bodyPr wrap="none" anchor="ctr"/>
          <a:lstStyle/>
          <a:p>
            <a:endParaRPr lang="en-GB">
              <a:solidFill>
                <a:srgbClr val="336666"/>
              </a:solidFill>
            </a:endParaRPr>
          </a:p>
        </p:txBody>
      </p:sp>
      <p:sp>
        <p:nvSpPr>
          <p:cNvPr id="23557" name="Text Box 5"/>
          <p:cNvSpPr txBox="1">
            <a:spLocks noChangeArrowheads="1"/>
          </p:cNvSpPr>
          <p:nvPr/>
        </p:nvSpPr>
        <p:spPr bwMode="auto">
          <a:xfrm>
            <a:off x="6443663" y="5373688"/>
            <a:ext cx="1871662" cy="366712"/>
          </a:xfrm>
          <a:prstGeom prst="rect">
            <a:avLst/>
          </a:prstGeom>
          <a:noFill/>
          <a:ln w="9525">
            <a:noFill/>
            <a:miter lim="800000"/>
            <a:headEnd/>
            <a:tailEnd/>
          </a:ln>
        </p:spPr>
        <p:txBody>
          <a:bodyPr wrap="square">
            <a:spAutoFit/>
          </a:bodyPr>
          <a:lstStyle/>
          <a:p>
            <a:pPr algn="ctr" eaLnBrk="1" hangingPunct="1">
              <a:spcBef>
                <a:spcPct val="50000"/>
              </a:spcBef>
            </a:pPr>
            <a:r>
              <a:rPr lang="en-NZ" sz="1800">
                <a:solidFill>
                  <a:srgbClr val="FF0000"/>
                </a:solidFill>
              </a:rPr>
              <a:t>Bronchiectasis</a:t>
            </a:r>
            <a:endParaRPr lang="en-US" sz="1800">
              <a:solidFill>
                <a:srgbClr val="FF0000"/>
              </a:solidFill>
            </a:endParaRPr>
          </a:p>
        </p:txBody>
      </p:sp>
      <p:cxnSp>
        <p:nvCxnSpPr>
          <p:cNvPr id="23558" name="Straight Connector 6"/>
          <p:cNvCxnSpPr>
            <a:cxnSpLocks noChangeShapeType="1"/>
          </p:cNvCxnSpPr>
          <p:nvPr/>
        </p:nvCxnSpPr>
        <p:spPr bwMode="auto">
          <a:xfrm rot="10800000" flipV="1">
            <a:off x="1981200" y="5791200"/>
            <a:ext cx="2590800" cy="457200"/>
          </a:xfrm>
          <a:prstGeom prst="line">
            <a:avLst/>
          </a:prstGeom>
          <a:noFill/>
          <a:ln w="12700">
            <a:solidFill>
              <a:schemeClr val="tx2"/>
            </a:solidFill>
            <a:round/>
            <a:headEnd/>
            <a:tailEnd/>
          </a:ln>
        </p:spPr>
      </p:cxnSp>
      <p:sp>
        <p:nvSpPr>
          <p:cNvPr id="23559" name="TextBox 7"/>
          <p:cNvSpPr txBox="1">
            <a:spLocks noChangeArrowheads="1"/>
          </p:cNvSpPr>
          <p:nvPr/>
        </p:nvSpPr>
        <p:spPr bwMode="auto">
          <a:xfrm>
            <a:off x="762000" y="5983288"/>
            <a:ext cx="1447800" cy="369332"/>
          </a:xfrm>
          <a:prstGeom prst="rect">
            <a:avLst/>
          </a:prstGeom>
          <a:noFill/>
          <a:ln w="9525">
            <a:noFill/>
            <a:miter lim="800000"/>
            <a:headEnd/>
            <a:tailEnd/>
          </a:ln>
        </p:spPr>
        <p:txBody>
          <a:bodyPr wrap="square">
            <a:spAutoFit/>
          </a:bodyPr>
          <a:lstStyle/>
          <a:p>
            <a:pPr algn="ctr"/>
            <a:r>
              <a:rPr lang="en-US" sz="1800">
                <a:solidFill>
                  <a:srgbClr val="FF0000"/>
                </a:solidFill>
              </a:rPr>
              <a:t>Heart failure</a:t>
            </a:r>
          </a:p>
        </p:txBody>
      </p:sp>
      <p:cxnSp>
        <p:nvCxnSpPr>
          <p:cNvPr id="23560" name="Straight Connector 10"/>
          <p:cNvCxnSpPr>
            <a:cxnSpLocks noChangeShapeType="1"/>
          </p:cNvCxnSpPr>
          <p:nvPr/>
        </p:nvCxnSpPr>
        <p:spPr bwMode="auto">
          <a:xfrm>
            <a:off x="5257800" y="6096000"/>
            <a:ext cx="1524000" cy="1588"/>
          </a:xfrm>
          <a:prstGeom prst="line">
            <a:avLst/>
          </a:prstGeom>
          <a:noFill/>
          <a:ln w="12700">
            <a:solidFill>
              <a:srgbClr val="000000"/>
            </a:solidFill>
            <a:round/>
            <a:headEnd/>
            <a:tailEnd/>
          </a:ln>
        </p:spPr>
      </p:cxnSp>
      <p:sp>
        <p:nvSpPr>
          <p:cNvPr id="23561" name="TextBox 12"/>
          <p:cNvSpPr txBox="1">
            <a:spLocks noChangeArrowheads="1"/>
          </p:cNvSpPr>
          <p:nvPr/>
        </p:nvSpPr>
        <p:spPr bwMode="auto">
          <a:xfrm>
            <a:off x="6781800" y="5867400"/>
            <a:ext cx="2209800" cy="369332"/>
          </a:xfrm>
          <a:prstGeom prst="rect">
            <a:avLst/>
          </a:prstGeom>
          <a:noFill/>
          <a:ln w="9525">
            <a:noFill/>
            <a:miter lim="800000"/>
            <a:headEnd/>
            <a:tailEnd/>
          </a:ln>
        </p:spPr>
        <p:txBody>
          <a:bodyPr wrap="square">
            <a:spAutoFit/>
          </a:bodyPr>
          <a:lstStyle/>
          <a:p>
            <a:r>
              <a:rPr lang="en-US" sz="1800" dirty="0">
                <a:solidFill>
                  <a:srgbClr val="FF0000"/>
                </a:solidFill>
              </a:rPr>
              <a:t>Pulmonary fibrosis</a:t>
            </a:r>
          </a:p>
        </p:txBody>
      </p:sp>
      <p:cxnSp>
        <p:nvCxnSpPr>
          <p:cNvPr id="23562" name="Straight Connector 14"/>
          <p:cNvCxnSpPr>
            <a:cxnSpLocks noChangeShapeType="1"/>
          </p:cNvCxnSpPr>
          <p:nvPr/>
        </p:nvCxnSpPr>
        <p:spPr bwMode="auto">
          <a:xfrm rot="10800000" flipV="1">
            <a:off x="2057400" y="4953000"/>
            <a:ext cx="2438400" cy="533400"/>
          </a:xfrm>
          <a:prstGeom prst="line">
            <a:avLst/>
          </a:prstGeom>
          <a:noFill/>
          <a:ln w="12700">
            <a:solidFill>
              <a:srgbClr val="000000"/>
            </a:solidFill>
            <a:round/>
            <a:headEnd/>
            <a:tailEnd/>
          </a:ln>
        </p:spPr>
      </p:cxnSp>
      <p:sp>
        <p:nvSpPr>
          <p:cNvPr id="23563" name="TextBox 15"/>
          <p:cNvSpPr txBox="1">
            <a:spLocks noChangeArrowheads="1"/>
          </p:cNvSpPr>
          <p:nvPr/>
        </p:nvSpPr>
        <p:spPr bwMode="auto">
          <a:xfrm>
            <a:off x="381000" y="5257800"/>
            <a:ext cx="1752600" cy="646113"/>
          </a:xfrm>
          <a:prstGeom prst="rect">
            <a:avLst/>
          </a:prstGeom>
          <a:noFill/>
          <a:ln w="9525">
            <a:noFill/>
            <a:miter lim="800000"/>
            <a:headEnd/>
            <a:tailEnd/>
          </a:ln>
        </p:spPr>
        <p:txBody>
          <a:bodyPr wrap="square">
            <a:spAutoFit/>
          </a:bodyPr>
          <a:lstStyle/>
          <a:p>
            <a:pPr algn="ctr"/>
            <a:r>
              <a:rPr lang="en-US" sz="1800">
                <a:solidFill>
                  <a:srgbClr val="FF0000"/>
                </a:solidFill>
              </a:rPr>
              <a:t>Inhaled foreign body</a:t>
            </a:r>
          </a:p>
        </p:txBody>
      </p:sp>
    </p:spTree>
    <p:extLst>
      <p:ext uri="{BB962C8B-B14F-4D97-AF65-F5344CB8AC3E}">
        <p14:creationId xmlns:p14="http://schemas.microsoft.com/office/powerpoint/2010/main" val="263827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49392" y="422189"/>
            <a:ext cx="8785225" cy="1143000"/>
          </a:xfrm>
        </p:spPr>
        <p:txBody>
          <a:bodyPr/>
          <a:lstStyle/>
          <a:p>
            <a:pPr eaLnBrk="1" hangingPunct="1"/>
            <a:r>
              <a:rPr lang="en-US" sz="3400" b="1" dirty="0">
                <a:ea typeface="ＭＳ Ｐゴシック" pitchFamily="-110" charset="-128"/>
              </a:rPr>
              <a:t>Diagnosing asthma – objective measurements</a:t>
            </a:r>
          </a:p>
        </p:txBody>
      </p:sp>
      <p:sp>
        <p:nvSpPr>
          <p:cNvPr id="28675" name="Content Placeholder 2"/>
          <p:cNvSpPr>
            <a:spLocks noGrp="1"/>
          </p:cNvSpPr>
          <p:nvPr>
            <p:ph type="body" idx="1"/>
          </p:nvPr>
        </p:nvSpPr>
        <p:spPr/>
        <p:txBody>
          <a:bodyPr/>
          <a:lstStyle/>
          <a:p>
            <a:pPr eaLnBrk="1" hangingPunct="1"/>
            <a:r>
              <a:rPr lang="en-US" sz="2400" dirty="0">
                <a:ea typeface="ＭＳ Ｐゴシック" pitchFamily="-110" charset="-128"/>
              </a:rPr>
              <a:t>Conventional lung function measurements</a:t>
            </a:r>
          </a:p>
          <a:p>
            <a:pPr lvl="1" eaLnBrk="1" hangingPunct="1"/>
            <a:r>
              <a:rPr lang="en-US" sz="2400" dirty="0">
                <a:ea typeface="ＭＳ Ｐゴシック" pitchFamily="-110" charset="-128"/>
              </a:rPr>
              <a:t>Peak expiratory flows</a:t>
            </a:r>
          </a:p>
          <a:p>
            <a:pPr lvl="1" eaLnBrk="1" hangingPunct="1"/>
            <a:r>
              <a:rPr lang="en-US" sz="2400" dirty="0" err="1">
                <a:ea typeface="ＭＳ Ｐゴシック" pitchFamily="-110" charset="-128"/>
              </a:rPr>
              <a:t>Spirometry</a:t>
            </a:r>
            <a:endParaRPr lang="en-US" sz="2400" dirty="0">
              <a:ea typeface="ＭＳ Ｐゴシック" pitchFamily="-110" charset="-128"/>
            </a:endParaRPr>
          </a:p>
          <a:p>
            <a:pPr lvl="1" eaLnBrk="1" hangingPunct="1"/>
            <a:r>
              <a:rPr lang="en-US" sz="2400" dirty="0">
                <a:ea typeface="ＭＳ Ｐゴシック" pitchFamily="-110" charset="-128"/>
              </a:rPr>
              <a:t>Measurement of airway </a:t>
            </a:r>
            <a:r>
              <a:rPr lang="en-US" sz="2400" dirty="0" err="1">
                <a:ea typeface="ＭＳ Ｐゴシック" pitchFamily="-110" charset="-128"/>
              </a:rPr>
              <a:t>hyperresponsivess</a:t>
            </a:r>
            <a:r>
              <a:rPr lang="en-US" sz="2400" dirty="0">
                <a:ea typeface="ＭＳ Ｐゴシック" pitchFamily="-110" charset="-128"/>
              </a:rPr>
              <a:t> with bronchial challenge tests</a:t>
            </a:r>
          </a:p>
          <a:p>
            <a:pPr eaLnBrk="1" hangingPunct="1"/>
            <a:r>
              <a:rPr lang="en-US" sz="2400" dirty="0">
                <a:ea typeface="ＭＳ Ｐゴシック" pitchFamily="-110" charset="-128"/>
              </a:rPr>
              <a:t>Novel / future diagnostic tests</a:t>
            </a:r>
          </a:p>
          <a:p>
            <a:pPr lvl="1" eaLnBrk="1" hangingPunct="1"/>
            <a:r>
              <a:rPr lang="en-US" sz="2400" dirty="0">
                <a:ea typeface="ＭＳ Ｐゴシック" pitchFamily="-110" charset="-128"/>
              </a:rPr>
              <a:t>Measurements of airway inflammation</a:t>
            </a:r>
          </a:p>
          <a:p>
            <a:pPr lvl="2" eaLnBrk="1" hangingPunct="1"/>
            <a:r>
              <a:rPr lang="en-US" sz="2000" dirty="0">
                <a:ea typeface="ＭＳ Ｐゴシック" pitchFamily="-110" charset="-128"/>
              </a:rPr>
              <a:t>Induced sputum cell count</a:t>
            </a:r>
          </a:p>
          <a:p>
            <a:pPr lvl="2" eaLnBrk="1" hangingPunct="1"/>
            <a:r>
              <a:rPr lang="en-US" sz="2000" dirty="0">
                <a:ea typeface="ＭＳ Ｐゴシック" pitchFamily="-110" charset="-128"/>
              </a:rPr>
              <a:t>Exhaled nitric oxide (F</a:t>
            </a:r>
            <a:r>
              <a:rPr lang="en-US" sz="1600" dirty="0">
                <a:ea typeface="ＭＳ Ｐゴシック" pitchFamily="-110" charset="-128"/>
              </a:rPr>
              <a:t>E</a:t>
            </a:r>
            <a:r>
              <a:rPr lang="en-US" sz="2000" baseline="-25000" dirty="0">
                <a:ea typeface="ＭＳ Ｐゴシック" pitchFamily="-110" charset="-128"/>
              </a:rPr>
              <a:t>NO</a:t>
            </a:r>
            <a:r>
              <a:rPr lang="en-US" sz="2000" dirty="0">
                <a:ea typeface="ＭＳ Ｐゴシック" pitchFamily="-110" charset="-128"/>
              </a:rPr>
              <a:t>)</a:t>
            </a:r>
          </a:p>
          <a:p>
            <a:pPr eaLnBrk="1" hangingPunct="1"/>
            <a:endParaRPr lang="en-US" sz="2800" dirty="0">
              <a:solidFill>
                <a:srgbClr val="336666"/>
              </a:solidFill>
              <a:ea typeface="ＭＳ Ｐゴシック" pitchFamily="-110" charset="-128"/>
            </a:endParaRPr>
          </a:p>
        </p:txBody>
      </p:sp>
    </p:spTree>
    <p:extLst>
      <p:ext uri="{BB962C8B-B14F-4D97-AF65-F5344CB8AC3E}">
        <p14:creationId xmlns:p14="http://schemas.microsoft.com/office/powerpoint/2010/main" val="385338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idx="4294967295"/>
          </p:nvPr>
        </p:nvSpPr>
        <p:spPr>
          <a:xfrm>
            <a:off x="1676400" y="0"/>
            <a:ext cx="7010400" cy="1527175"/>
          </a:xfrm>
        </p:spPr>
        <p:txBody>
          <a:bodyPr/>
          <a:lstStyle/>
          <a:p>
            <a:r>
              <a:rPr lang="en-US" sz="3400" b="1">
                <a:ea typeface="ＭＳ Ｐゴシック" pitchFamily="-110" charset="-128"/>
              </a:rPr>
              <a:t>Diurnal peak flow variability</a:t>
            </a:r>
          </a:p>
        </p:txBody>
      </p:sp>
      <p:grpSp>
        <p:nvGrpSpPr>
          <p:cNvPr id="30723" name="Group 10"/>
          <p:cNvGrpSpPr>
            <a:grpSpLocks/>
          </p:cNvGrpSpPr>
          <p:nvPr/>
        </p:nvGrpSpPr>
        <p:grpSpPr bwMode="auto">
          <a:xfrm>
            <a:off x="384747" y="1903751"/>
            <a:ext cx="6408738" cy="4103688"/>
            <a:chOff x="634" y="0"/>
            <a:chExt cx="5126" cy="3475"/>
          </a:xfrm>
        </p:grpSpPr>
        <p:pic>
          <p:nvPicPr>
            <p:cNvPr id="30730" name="Picture 6"/>
            <p:cNvPicPr>
              <a:picLocks noChangeAspect="1" noChangeArrowheads="1"/>
            </p:cNvPicPr>
            <p:nvPr/>
          </p:nvPicPr>
          <p:blipFill>
            <a:blip r:embed="rId2"/>
            <a:srcRect l="8122" t="13585" r="8447" b="11002"/>
            <a:stretch>
              <a:fillRect/>
            </a:stretch>
          </p:blipFill>
          <p:spPr bwMode="auto">
            <a:xfrm>
              <a:off x="634" y="0"/>
              <a:ext cx="5126" cy="3475"/>
            </a:xfrm>
            <a:prstGeom prst="rect">
              <a:avLst/>
            </a:prstGeom>
            <a:noFill/>
            <a:ln w="9525">
              <a:noFill/>
              <a:miter lim="800000"/>
              <a:headEnd/>
              <a:tailEnd/>
            </a:ln>
          </p:spPr>
        </p:pic>
        <p:sp>
          <p:nvSpPr>
            <p:cNvPr id="9" name="Rectangle 8"/>
            <p:cNvSpPr>
              <a:spLocks noChangeArrowheads="1"/>
            </p:cNvSpPr>
            <p:nvPr/>
          </p:nvSpPr>
          <p:spPr bwMode="auto">
            <a:xfrm>
              <a:off x="703" y="3021"/>
              <a:ext cx="1950" cy="454"/>
            </a:xfrm>
            <a:prstGeom prst="rect">
              <a:avLst/>
            </a:prstGeom>
            <a:solidFill>
              <a:srgbClr val="FFFFFF"/>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pitchFamily="-110" charset="0"/>
                <a:cs typeface="ＭＳ Ｐゴシック" pitchFamily="-110" charset="-128"/>
              </a:endParaRPr>
            </a:p>
          </p:txBody>
        </p:sp>
      </p:grpSp>
      <p:sp>
        <p:nvSpPr>
          <p:cNvPr id="30724" name="TextBox 9"/>
          <p:cNvSpPr txBox="1">
            <a:spLocks noChangeArrowheads="1"/>
          </p:cNvSpPr>
          <p:nvPr/>
        </p:nvSpPr>
        <p:spPr bwMode="auto">
          <a:xfrm>
            <a:off x="1603947" y="2510176"/>
            <a:ext cx="533400" cy="307975"/>
          </a:xfrm>
          <a:prstGeom prst="rect">
            <a:avLst/>
          </a:prstGeom>
          <a:noFill/>
          <a:ln w="9525">
            <a:noFill/>
            <a:miter lim="800000"/>
            <a:headEnd/>
            <a:tailEnd/>
          </a:ln>
        </p:spPr>
        <p:txBody>
          <a:bodyPr>
            <a:spAutoFit/>
          </a:bodyPr>
          <a:lstStyle/>
          <a:p>
            <a:r>
              <a:rPr lang="en-US">
                <a:solidFill>
                  <a:srgbClr val="336666"/>
                </a:solidFill>
              </a:rPr>
              <a:t>pm</a:t>
            </a:r>
          </a:p>
        </p:txBody>
      </p:sp>
      <p:sp>
        <p:nvSpPr>
          <p:cNvPr id="30725" name="TextBox 10"/>
          <p:cNvSpPr txBox="1">
            <a:spLocks noChangeArrowheads="1"/>
          </p:cNvSpPr>
          <p:nvPr/>
        </p:nvSpPr>
        <p:spPr bwMode="auto">
          <a:xfrm>
            <a:off x="2061147" y="4418351"/>
            <a:ext cx="533400" cy="307975"/>
          </a:xfrm>
          <a:prstGeom prst="rect">
            <a:avLst/>
          </a:prstGeom>
          <a:noFill/>
          <a:ln w="9525">
            <a:noFill/>
            <a:miter lim="800000"/>
            <a:headEnd/>
            <a:tailEnd/>
          </a:ln>
        </p:spPr>
        <p:txBody>
          <a:bodyPr>
            <a:spAutoFit/>
          </a:bodyPr>
          <a:lstStyle/>
          <a:p>
            <a:r>
              <a:rPr lang="en-US">
                <a:solidFill>
                  <a:srgbClr val="336666"/>
                </a:solidFill>
              </a:rPr>
              <a:t>am</a:t>
            </a:r>
          </a:p>
        </p:txBody>
      </p:sp>
      <p:sp>
        <p:nvSpPr>
          <p:cNvPr id="30726" name="TextBox 11"/>
          <p:cNvSpPr txBox="1">
            <a:spLocks noChangeArrowheads="1"/>
          </p:cNvSpPr>
          <p:nvPr/>
        </p:nvSpPr>
        <p:spPr bwMode="auto">
          <a:xfrm>
            <a:off x="3280347" y="2513351"/>
            <a:ext cx="533400" cy="307975"/>
          </a:xfrm>
          <a:prstGeom prst="rect">
            <a:avLst/>
          </a:prstGeom>
          <a:noFill/>
          <a:ln w="9525">
            <a:noFill/>
            <a:miter lim="800000"/>
            <a:headEnd/>
            <a:tailEnd/>
          </a:ln>
        </p:spPr>
        <p:txBody>
          <a:bodyPr>
            <a:spAutoFit/>
          </a:bodyPr>
          <a:lstStyle/>
          <a:p>
            <a:r>
              <a:rPr lang="en-US">
                <a:solidFill>
                  <a:srgbClr val="336666"/>
                </a:solidFill>
              </a:rPr>
              <a:t>pm</a:t>
            </a:r>
          </a:p>
        </p:txBody>
      </p:sp>
      <p:sp>
        <p:nvSpPr>
          <p:cNvPr id="30727" name="TextBox 12"/>
          <p:cNvSpPr txBox="1">
            <a:spLocks noChangeArrowheads="1"/>
          </p:cNvSpPr>
          <p:nvPr/>
        </p:nvSpPr>
        <p:spPr bwMode="auto">
          <a:xfrm>
            <a:off x="2365947" y="2513351"/>
            <a:ext cx="533400" cy="307975"/>
          </a:xfrm>
          <a:prstGeom prst="rect">
            <a:avLst/>
          </a:prstGeom>
          <a:noFill/>
          <a:ln w="9525">
            <a:noFill/>
            <a:miter lim="800000"/>
            <a:headEnd/>
            <a:tailEnd/>
          </a:ln>
        </p:spPr>
        <p:txBody>
          <a:bodyPr>
            <a:spAutoFit/>
          </a:bodyPr>
          <a:lstStyle/>
          <a:p>
            <a:r>
              <a:rPr lang="en-US">
                <a:solidFill>
                  <a:srgbClr val="336666"/>
                </a:solidFill>
              </a:rPr>
              <a:t>pm</a:t>
            </a:r>
          </a:p>
        </p:txBody>
      </p:sp>
      <p:sp>
        <p:nvSpPr>
          <p:cNvPr id="30728" name="TextBox 13"/>
          <p:cNvSpPr txBox="1">
            <a:spLocks noChangeArrowheads="1"/>
          </p:cNvSpPr>
          <p:nvPr/>
        </p:nvSpPr>
        <p:spPr bwMode="auto">
          <a:xfrm>
            <a:off x="3813747" y="4418351"/>
            <a:ext cx="533400" cy="307975"/>
          </a:xfrm>
          <a:prstGeom prst="rect">
            <a:avLst/>
          </a:prstGeom>
          <a:noFill/>
          <a:ln w="9525">
            <a:noFill/>
            <a:miter lim="800000"/>
            <a:headEnd/>
            <a:tailEnd/>
          </a:ln>
        </p:spPr>
        <p:txBody>
          <a:bodyPr>
            <a:spAutoFit/>
          </a:bodyPr>
          <a:lstStyle/>
          <a:p>
            <a:r>
              <a:rPr lang="en-US">
                <a:solidFill>
                  <a:srgbClr val="336666"/>
                </a:solidFill>
              </a:rPr>
              <a:t>am</a:t>
            </a:r>
          </a:p>
        </p:txBody>
      </p:sp>
      <p:sp>
        <p:nvSpPr>
          <p:cNvPr id="30729" name="TextBox 14"/>
          <p:cNvSpPr txBox="1">
            <a:spLocks noChangeArrowheads="1"/>
          </p:cNvSpPr>
          <p:nvPr/>
        </p:nvSpPr>
        <p:spPr bwMode="auto">
          <a:xfrm>
            <a:off x="2899347" y="4418351"/>
            <a:ext cx="533400" cy="307975"/>
          </a:xfrm>
          <a:prstGeom prst="rect">
            <a:avLst/>
          </a:prstGeom>
          <a:noFill/>
          <a:ln w="9525">
            <a:noFill/>
            <a:miter lim="800000"/>
            <a:headEnd/>
            <a:tailEnd/>
          </a:ln>
        </p:spPr>
        <p:txBody>
          <a:bodyPr>
            <a:spAutoFit/>
          </a:bodyPr>
          <a:lstStyle/>
          <a:p>
            <a:r>
              <a:rPr lang="en-US">
                <a:solidFill>
                  <a:srgbClr val="336666"/>
                </a:solidFill>
              </a:rPr>
              <a:t>am</a:t>
            </a:r>
          </a:p>
        </p:txBody>
      </p:sp>
    </p:spTree>
    <p:extLst>
      <p:ext uri="{BB962C8B-B14F-4D97-AF65-F5344CB8AC3E}">
        <p14:creationId xmlns:p14="http://schemas.microsoft.com/office/powerpoint/2010/main" val="353318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8"/>
          <p:cNvSpPr txBox="1">
            <a:spLocks noChangeArrowheads="1"/>
          </p:cNvSpPr>
          <p:nvPr/>
        </p:nvSpPr>
        <p:spPr bwMode="auto">
          <a:xfrm>
            <a:off x="611188" y="657225"/>
            <a:ext cx="3816350" cy="1200150"/>
          </a:xfrm>
          <a:prstGeom prst="rect">
            <a:avLst/>
          </a:prstGeom>
          <a:noFill/>
          <a:ln w="9525">
            <a:noFill/>
            <a:miter lim="800000"/>
            <a:headEnd/>
            <a:tailEnd/>
          </a:ln>
        </p:spPr>
        <p:txBody>
          <a:bodyPr>
            <a:spAutoFit/>
          </a:bodyPr>
          <a:lstStyle/>
          <a:p>
            <a:pPr algn="ctr">
              <a:spcBef>
                <a:spcPct val="50000"/>
              </a:spcBef>
            </a:pPr>
            <a:r>
              <a:rPr lang="en-NZ" sz="2400">
                <a:solidFill>
                  <a:srgbClr val="000000"/>
                </a:solidFill>
              </a:rPr>
              <a:t>Confirming the presence of airflow obstruction: use of spirometry</a:t>
            </a:r>
            <a:endParaRPr lang="en-GB" sz="2400">
              <a:solidFill>
                <a:srgbClr val="000000"/>
              </a:solidFill>
            </a:endParaRPr>
          </a:p>
        </p:txBody>
      </p:sp>
      <p:sp>
        <p:nvSpPr>
          <p:cNvPr id="31747" name="Text Box 9"/>
          <p:cNvSpPr txBox="1">
            <a:spLocks noChangeArrowheads="1"/>
          </p:cNvSpPr>
          <p:nvPr/>
        </p:nvSpPr>
        <p:spPr bwMode="auto">
          <a:xfrm>
            <a:off x="5508625" y="4076700"/>
            <a:ext cx="3024188" cy="1016000"/>
          </a:xfrm>
          <a:prstGeom prst="rect">
            <a:avLst/>
          </a:prstGeom>
          <a:noFill/>
          <a:ln w="9525">
            <a:noFill/>
            <a:miter lim="800000"/>
            <a:headEnd/>
            <a:tailEnd/>
          </a:ln>
        </p:spPr>
        <p:txBody>
          <a:bodyPr>
            <a:spAutoFit/>
          </a:bodyPr>
          <a:lstStyle/>
          <a:p>
            <a:pPr>
              <a:spcBef>
                <a:spcPct val="50000"/>
              </a:spcBef>
            </a:pPr>
            <a:r>
              <a:rPr lang="en-NZ" sz="2400" b="0">
                <a:solidFill>
                  <a:srgbClr val="336666"/>
                </a:solidFill>
              </a:rPr>
              <a:t>Sensitivity = 35%</a:t>
            </a:r>
          </a:p>
          <a:p>
            <a:pPr>
              <a:spcBef>
                <a:spcPct val="50000"/>
              </a:spcBef>
            </a:pPr>
            <a:r>
              <a:rPr lang="en-NZ" sz="2400" b="0">
                <a:solidFill>
                  <a:srgbClr val="336666"/>
                </a:solidFill>
              </a:rPr>
              <a:t>Specificity = 100%</a:t>
            </a:r>
            <a:endParaRPr lang="en-GB" sz="2400" b="0">
              <a:solidFill>
                <a:srgbClr val="336666"/>
              </a:solidFill>
            </a:endParaRPr>
          </a:p>
        </p:txBody>
      </p:sp>
      <p:sp>
        <p:nvSpPr>
          <p:cNvPr id="31748" name="Text Box 10"/>
          <p:cNvSpPr txBox="1">
            <a:spLocks noChangeArrowheads="1"/>
          </p:cNvSpPr>
          <p:nvPr/>
        </p:nvSpPr>
        <p:spPr bwMode="auto">
          <a:xfrm>
            <a:off x="3950689" y="6471444"/>
            <a:ext cx="3600450" cy="369888"/>
          </a:xfrm>
          <a:prstGeom prst="rect">
            <a:avLst/>
          </a:prstGeom>
          <a:noFill/>
          <a:ln w="9525">
            <a:noFill/>
            <a:miter lim="800000"/>
            <a:headEnd/>
            <a:tailEnd/>
          </a:ln>
        </p:spPr>
        <p:txBody>
          <a:bodyPr>
            <a:spAutoFit/>
          </a:bodyPr>
          <a:lstStyle/>
          <a:p>
            <a:pPr>
              <a:spcBef>
                <a:spcPct val="50000"/>
              </a:spcBef>
            </a:pPr>
            <a:r>
              <a:rPr lang="en-US" sz="1800" dirty="0">
                <a:solidFill>
                  <a:srgbClr val="666699"/>
                </a:solidFill>
              </a:rPr>
              <a:t>Smith et al. AJRCCM., 2004</a:t>
            </a:r>
          </a:p>
        </p:txBody>
      </p:sp>
      <p:sp>
        <p:nvSpPr>
          <p:cNvPr id="31749" name="Text Box 12"/>
          <p:cNvSpPr txBox="1">
            <a:spLocks noChangeArrowheads="1"/>
          </p:cNvSpPr>
          <p:nvPr/>
        </p:nvSpPr>
        <p:spPr bwMode="auto">
          <a:xfrm>
            <a:off x="179388" y="2565400"/>
            <a:ext cx="792162" cy="369888"/>
          </a:xfrm>
          <a:prstGeom prst="rect">
            <a:avLst/>
          </a:prstGeom>
          <a:noFill/>
          <a:ln w="9525">
            <a:noFill/>
            <a:miter lim="800000"/>
            <a:headEnd/>
            <a:tailEnd/>
          </a:ln>
        </p:spPr>
        <p:txBody>
          <a:bodyPr>
            <a:spAutoFit/>
          </a:bodyPr>
          <a:lstStyle/>
          <a:p>
            <a:pPr>
              <a:spcBef>
                <a:spcPct val="50000"/>
              </a:spcBef>
            </a:pPr>
            <a:r>
              <a:rPr lang="en-US" sz="1800">
                <a:solidFill>
                  <a:srgbClr val="000000"/>
                </a:solidFill>
              </a:rPr>
              <a:t>litres</a:t>
            </a:r>
          </a:p>
        </p:txBody>
      </p:sp>
      <p:sp>
        <p:nvSpPr>
          <p:cNvPr id="31750" name="Text Box 13"/>
          <p:cNvSpPr txBox="1">
            <a:spLocks noChangeArrowheads="1"/>
          </p:cNvSpPr>
          <p:nvPr/>
        </p:nvSpPr>
        <p:spPr bwMode="auto">
          <a:xfrm>
            <a:off x="179388" y="4149725"/>
            <a:ext cx="863600" cy="369888"/>
          </a:xfrm>
          <a:prstGeom prst="rect">
            <a:avLst/>
          </a:prstGeom>
          <a:noFill/>
          <a:ln w="9525">
            <a:noFill/>
            <a:miter lim="800000"/>
            <a:headEnd/>
            <a:tailEnd/>
          </a:ln>
        </p:spPr>
        <p:txBody>
          <a:bodyPr>
            <a:spAutoFit/>
          </a:bodyPr>
          <a:lstStyle/>
          <a:p>
            <a:pPr>
              <a:spcBef>
                <a:spcPct val="50000"/>
              </a:spcBef>
            </a:pPr>
            <a:r>
              <a:rPr lang="en-US" sz="1800">
                <a:solidFill>
                  <a:srgbClr val="000000"/>
                </a:solidFill>
              </a:rPr>
              <a:t>FEV</a:t>
            </a:r>
            <a:r>
              <a:rPr lang="en-US" sz="1800" baseline="-25000">
                <a:solidFill>
                  <a:srgbClr val="000000"/>
                </a:solidFill>
              </a:rPr>
              <a:t>1</a:t>
            </a:r>
          </a:p>
        </p:txBody>
      </p:sp>
      <p:sp>
        <p:nvSpPr>
          <p:cNvPr id="31751" name="Text Box 15"/>
          <p:cNvSpPr txBox="1">
            <a:spLocks noChangeArrowheads="1"/>
          </p:cNvSpPr>
          <p:nvPr/>
        </p:nvSpPr>
        <p:spPr bwMode="auto">
          <a:xfrm>
            <a:off x="2627313" y="6375400"/>
            <a:ext cx="2520950" cy="369888"/>
          </a:xfrm>
          <a:prstGeom prst="rect">
            <a:avLst/>
          </a:prstGeom>
          <a:noFill/>
          <a:ln w="9525">
            <a:noFill/>
            <a:miter lim="800000"/>
            <a:headEnd/>
            <a:tailEnd/>
          </a:ln>
        </p:spPr>
        <p:txBody>
          <a:bodyPr>
            <a:spAutoFit/>
          </a:bodyPr>
          <a:lstStyle/>
          <a:p>
            <a:pPr>
              <a:spcBef>
                <a:spcPct val="50000"/>
              </a:spcBef>
            </a:pPr>
            <a:r>
              <a:rPr lang="en-US" sz="1800">
                <a:solidFill>
                  <a:srgbClr val="000000"/>
                </a:solidFill>
              </a:rPr>
              <a:t>seconds</a:t>
            </a:r>
          </a:p>
        </p:txBody>
      </p:sp>
      <p:grpSp>
        <p:nvGrpSpPr>
          <p:cNvPr id="31752" name="Group 17"/>
          <p:cNvGrpSpPr>
            <a:grpSpLocks/>
          </p:cNvGrpSpPr>
          <p:nvPr/>
        </p:nvGrpSpPr>
        <p:grpSpPr bwMode="auto">
          <a:xfrm>
            <a:off x="898525" y="2565400"/>
            <a:ext cx="4752975" cy="3790950"/>
            <a:chOff x="657" y="1184"/>
            <a:chExt cx="2994" cy="2388"/>
          </a:xfrm>
        </p:grpSpPr>
        <p:grpSp>
          <p:nvGrpSpPr>
            <p:cNvPr id="31757" name="Group 18"/>
            <p:cNvGrpSpPr>
              <a:grpSpLocks/>
            </p:cNvGrpSpPr>
            <p:nvPr/>
          </p:nvGrpSpPr>
          <p:grpSpPr bwMode="auto">
            <a:xfrm>
              <a:off x="657" y="2341"/>
              <a:ext cx="2994" cy="1231"/>
              <a:chOff x="657" y="2341"/>
              <a:chExt cx="2994" cy="1231"/>
            </a:xfrm>
          </p:grpSpPr>
          <p:grpSp>
            <p:nvGrpSpPr>
              <p:cNvPr id="31761" name="Group 19"/>
              <p:cNvGrpSpPr>
                <a:grpSpLocks/>
              </p:cNvGrpSpPr>
              <p:nvPr/>
            </p:nvGrpSpPr>
            <p:grpSpPr bwMode="auto">
              <a:xfrm>
                <a:off x="657" y="2341"/>
                <a:ext cx="2994" cy="1231"/>
                <a:chOff x="657" y="2341"/>
                <a:chExt cx="2994" cy="1231"/>
              </a:xfrm>
            </p:grpSpPr>
            <p:sp>
              <p:nvSpPr>
                <p:cNvPr id="31763" name="Line 20"/>
                <p:cNvSpPr>
                  <a:spLocks noChangeShapeType="1"/>
                </p:cNvSpPr>
                <p:nvPr/>
              </p:nvSpPr>
              <p:spPr bwMode="auto">
                <a:xfrm>
                  <a:off x="657" y="3249"/>
                  <a:ext cx="2994" cy="0"/>
                </a:xfrm>
                <a:prstGeom prst="line">
                  <a:avLst/>
                </a:prstGeom>
                <a:noFill/>
                <a:ln w="38100">
                  <a:solidFill>
                    <a:schemeClr val="tx1"/>
                  </a:solidFill>
                  <a:round/>
                  <a:headEnd/>
                  <a:tailEnd/>
                </a:ln>
              </p:spPr>
              <p:txBody>
                <a:bodyPr/>
                <a:lstStyle/>
                <a:p>
                  <a:endParaRPr lang="en-GB"/>
                </a:p>
              </p:txBody>
            </p:sp>
            <p:sp>
              <p:nvSpPr>
                <p:cNvPr id="31764" name="Text Box 21"/>
                <p:cNvSpPr txBox="1">
                  <a:spLocks noChangeArrowheads="1"/>
                </p:cNvSpPr>
                <p:nvPr/>
              </p:nvSpPr>
              <p:spPr bwMode="auto">
                <a:xfrm>
                  <a:off x="1111" y="3339"/>
                  <a:ext cx="2177" cy="233"/>
                </a:xfrm>
                <a:prstGeom prst="rect">
                  <a:avLst/>
                </a:prstGeom>
                <a:noFill/>
                <a:ln w="9525">
                  <a:noFill/>
                  <a:miter lim="800000"/>
                  <a:headEnd/>
                  <a:tailEnd/>
                </a:ln>
              </p:spPr>
              <p:txBody>
                <a:bodyPr>
                  <a:spAutoFit/>
                </a:bodyPr>
                <a:lstStyle/>
                <a:p>
                  <a:pPr>
                    <a:spcBef>
                      <a:spcPct val="50000"/>
                    </a:spcBef>
                  </a:pPr>
                  <a:r>
                    <a:rPr lang="en-US" sz="1800">
                      <a:solidFill>
                        <a:srgbClr val="336666"/>
                      </a:solidFill>
                    </a:rPr>
                    <a:t>1      2      3      4      5      6    </a:t>
                  </a:r>
                </a:p>
              </p:txBody>
            </p:sp>
            <p:sp>
              <p:nvSpPr>
                <p:cNvPr id="31765" name="Line 22"/>
                <p:cNvSpPr>
                  <a:spLocks noChangeShapeType="1"/>
                </p:cNvSpPr>
                <p:nvPr/>
              </p:nvSpPr>
              <p:spPr bwMode="auto">
                <a:xfrm flipV="1">
                  <a:off x="1202" y="2341"/>
                  <a:ext cx="0" cy="908"/>
                </a:xfrm>
                <a:prstGeom prst="line">
                  <a:avLst/>
                </a:prstGeom>
                <a:noFill/>
                <a:ln w="50800" cap="rnd">
                  <a:solidFill>
                    <a:schemeClr val="tx1"/>
                  </a:solidFill>
                  <a:prstDash val="sysDot"/>
                  <a:round/>
                  <a:headEnd/>
                  <a:tailEnd/>
                </a:ln>
              </p:spPr>
              <p:txBody>
                <a:bodyPr/>
                <a:lstStyle/>
                <a:p>
                  <a:endParaRPr lang="en-GB"/>
                </a:p>
              </p:txBody>
            </p:sp>
          </p:grpSp>
          <p:sp>
            <p:nvSpPr>
              <p:cNvPr id="31762" name="Line 23"/>
              <p:cNvSpPr>
                <a:spLocks noChangeShapeType="1"/>
              </p:cNvSpPr>
              <p:nvPr/>
            </p:nvSpPr>
            <p:spPr bwMode="auto">
              <a:xfrm flipH="1">
                <a:off x="748" y="2341"/>
                <a:ext cx="454" cy="0"/>
              </a:xfrm>
              <a:prstGeom prst="line">
                <a:avLst/>
              </a:prstGeom>
              <a:noFill/>
              <a:ln w="50800" cap="rnd">
                <a:solidFill>
                  <a:schemeClr val="tx1"/>
                </a:solidFill>
                <a:prstDash val="sysDot"/>
                <a:round/>
                <a:headEnd/>
                <a:tailEnd/>
              </a:ln>
            </p:spPr>
            <p:txBody>
              <a:bodyPr/>
              <a:lstStyle/>
              <a:p>
                <a:endParaRPr lang="en-GB"/>
              </a:p>
            </p:txBody>
          </p:sp>
        </p:grpSp>
        <p:grpSp>
          <p:nvGrpSpPr>
            <p:cNvPr id="31758" name="Group 24"/>
            <p:cNvGrpSpPr>
              <a:grpSpLocks/>
            </p:cNvGrpSpPr>
            <p:nvPr/>
          </p:nvGrpSpPr>
          <p:grpSpPr bwMode="auto">
            <a:xfrm>
              <a:off x="748" y="1184"/>
              <a:ext cx="1361" cy="2155"/>
              <a:chOff x="748" y="1184"/>
              <a:chExt cx="1361" cy="2155"/>
            </a:xfrm>
          </p:grpSpPr>
          <p:sp>
            <p:nvSpPr>
              <p:cNvPr id="31759" name="Line 25"/>
              <p:cNvSpPr>
                <a:spLocks noChangeShapeType="1"/>
              </p:cNvSpPr>
              <p:nvPr/>
            </p:nvSpPr>
            <p:spPr bwMode="auto">
              <a:xfrm>
                <a:off x="748" y="1207"/>
                <a:ext cx="0" cy="2132"/>
              </a:xfrm>
              <a:prstGeom prst="line">
                <a:avLst/>
              </a:prstGeom>
              <a:noFill/>
              <a:ln w="38100">
                <a:solidFill>
                  <a:schemeClr val="tx1"/>
                </a:solidFill>
                <a:round/>
                <a:headEnd/>
                <a:tailEnd/>
              </a:ln>
            </p:spPr>
            <p:txBody>
              <a:bodyPr/>
              <a:lstStyle/>
              <a:p>
                <a:endParaRPr lang="en-GB"/>
              </a:p>
            </p:txBody>
          </p:sp>
          <p:sp>
            <p:nvSpPr>
              <p:cNvPr id="31760" name="Text Box 26"/>
              <p:cNvSpPr txBox="1">
                <a:spLocks noChangeArrowheads="1"/>
              </p:cNvSpPr>
              <p:nvPr/>
            </p:nvSpPr>
            <p:spPr bwMode="auto">
              <a:xfrm>
                <a:off x="1156" y="1184"/>
                <a:ext cx="953" cy="250"/>
              </a:xfrm>
              <a:prstGeom prst="rect">
                <a:avLst/>
              </a:prstGeom>
              <a:noFill/>
              <a:ln w="9525">
                <a:noFill/>
                <a:miter lim="800000"/>
                <a:headEnd/>
                <a:tailEnd/>
              </a:ln>
            </p:spPr>
            <p:txBody>
              <a:bodyPr>
                <a:spAutoFit/>
              </a:bodyPr>
              <a:lstStyle/>
              <a:p>
                <a:pPr>
                  <a:spcBef>
                    <a:spcPct val="50000"/>
                  </a:spcBef>
                </a:pPr>
                <a:r>
                  <a:rPr lang="en-US" sz="2000">
                    <a:solidFill>
                      <a:srgbClr val="336666"/>
                    </a:solidFill>
                  </a:rPr>
                  <a:t>NORMAL</a:t>
                </a:r>
              </a:p>
            </p:txBody>
          </p:sp>
        </p:grpSp>
      </p:grpSp>
      <p:sp>
        <p:nvSpPr>
          <p:cNvPr id="31753" name="Freeform 29"/>
          <p:cNvSpPr>
            <a:spLocks/>
          </p:cNvSpPr>
          <p:nvPr/>
        </p:nvSpPr>
        <p:spPr bwMode="auto">
          <a:xfrm>
            <a:off x="1042988" y="2708275"/>
            <a:ext cx="4464050" cy="3097213"/>
          </a:xfrm>
          <a:custGeom>
            <a:avLst/>
            <a:gdLst>
              <a:gd name="T0" fmla="*/ 0 w 2812"/>
              <a:gd name="T1" fmla="*/ 2147483647 h 1951"/>
              <a:gd name="T2" fmla="*/ 2147483647 w 2812"/>
              <a:gd name="T3" fmla="*/ 2147483647 h 1951"/>
              <a:gd name="T4" fmla="*/ 2147483647 w 2812"/>
              <a:gd name="T5" fmla="*/ 0 h 1951"/>
              <a:gd name="T6" fmla="*/ 0 60000 65536"/>
              <a:gd name="T7" fmla="*/ 0 60000 65536"/>
              <a:gd name="T8" fmla="*/ 0 60000 65536"/>
              <a:gd name="T9" fmla="*/ 0 w 2812"/>
              <a:gd name="T10" fmla="*/ 0 h 1951"/>
              <a:gd name="T11" fmla="*/ 2812 w 2812"/>
              <a:gd name="T12" fmla="*/ 1951 h 1951"/>
            </a:gdLst>
            <a:ahLst/>
            <a:cxnLst>
              <a:cxn ang="T6">
                <a:pos x="T0" y="T1"/>
              </a:cxn>
              <a:cxn ang="T7">
                <a:pos x="T2" y="T3"/>
              </a:cxn>
              <a:cxn ang="T8">
                <a:pos x="T4" y="T5"/>
              </a:cxn>
            </a:cxnLst>
            <a:rect l="T9" t="T10" r="T11" b="T12"/>
            <a:pathLst>
              <a:path w="2812" h="1951">
                <a:moveTo>
                  <a:pt x="0" y="1951"/>
                </a:moveTo>
                <a:cubicBezTo>
                  <a:pt x="15" y="1342"/>
                  <a:pt x="30" y="733"/>
                  <a:pt x="499" y="408"/>
                </a:cubicBezTo>
                <a:cubicBezTo>
                  <a:pt x="968" y="83"/>
                  <a:pt x="2427" y="68"/>
                  <a:pt x="2812" y="0"/>
                </a:cubicBezTo>
              </a:path>
            </a:pathLst>
          </a:custGeom>
          <a:noFill/>
          <a:ln w="50800">
            <a:solidFill>
              <a:srgbClr val="00FFFF"/>
            </a:solidFill>
            <a:round/>
            <a:headEnd/>
            <a:tailEnd/>
          </a:ln>
        </p:spPr>
        <p:txBody>
          <a:bodyPr/>
          <a:lstStyle/>
          <a:p>
            <a:endParaRPr lang="en-GB"/>
          </a:p>
        </p:txBody>
      </p:sp>
      <p:sp>
        <p:nvSpPr>
          <p:cNvPr id="31754" name="Freeform 30"/>
          <p:cNvSpPr>
            <a:spLocks/>
          </p:cNvSpPr>
          <p:nvPr/>
        </p:nvSpPr>
        <p:spPr bwMode="auto">
          <a:xfrm>
            <a:off x="1114425" y="2852738"/>
            <a:ext cx="4392613" cy="2952750"/>
          </a:xfrm>
          <a:custGeom>
            <a:avLst/>
            <a:gdLst>
              <a:gd name="T0" fmla="*/ 0 w 2767"/>
              <a:gd name="T1" fmla="*/ 2147483647 h 1860"/>
              <a:gd name="T2" fmla="*/ 2147483647 w 2767"/>
              <a:gd name="T3" fmla="*/ 2147483647 h 1860"/>
              <a:gd name="T4" fmla="*/ 2147483647 w 2767"/>
              <a:gd name="T5" fmla="*/ 0 h 1860"/>
              <a:gd name="T6" fmla="*/ 0 60000 65536"/>
              <a:gd name="T7" fmla="*/ 0 60000 65536"/>
              <a:gd name="T8" fmla="*/ 0 60000 65536"/>
              <a:gd name="T9" fmla="*/ 0 w 2767"/>
              <a:gd name="T10" fmla="*/ 0 h 1860"/>
              <a:gd name="T11" fmla="*/ 2767 w 2767"/>
              <a:gd name="T12" fmla="*/ 1860 h 1860"/>
            </a:gdLst>
            <a:ahLst/>
            <a:cxnLst>
              <a:cxn ang="T6">
                <a:pos x="T0" y="T1"/>
              </a:cxn>
              <a:cxn ang="T7">
                <a:pos x="T2" y="T3"/>
              </a:cxn>
              <a:cxn ang="T8">
                <a:pos x="T4" y="T5"/>
              </a:cxn>
            </a:cxnLst>
            <a:rect l="T9" t="T10" r="T11" b="T12"/>
            <a:pathLst>
              <a:path w="2767" h="1860">
                <a:moveTo>
                  <a:pt x="0" y="1860"/>
                </a:moveTo>
                <a:cubicBezTo>
                  <a:pt x="178" y="1380"/>
                  <a:pt x="356" y="900"/>
                  <a:pt x="817" y="590"/>
                </a:cubicBezTo>
                <a:cubicBezTo>
                  <a:pt x="1278" y="280"/>
                  <a:pt x="2022" y="140"/>
                  <a:pt x="2767" y="0"/>
                </a:cubicBezTo>
              </a:path>
            </a:pathLst>
          </a:custGeom>
          <a:noFill/>
          <a:ln w="50800">
            <a:solidFill>
              <a:srgbClr val="FF0000"/>
            </a:solidFill>
            <a:round/>
            <a:headEnd/>
            <a:tailEnd/>
          </a:ln>
        </p:spPr>
        <p:txBody>
          <a:bodyPr/>
          <a:lstStyle/>
          <a:p>
            <a:endParaRPr lang="en-GB"/>
          </a:p>
        </p:txBody>
      </p:sp>
      <p:sp>
        <p:nvSpPr>
          <p:cNvPr id="31755" name="Text Box 31"/>
          <p:cNvSpPr txBox="1">
            <a:spLocks noChangeArrowheads="1"/>
          </p:cNvSpPr>
          <p:nvPr/>
        </p:nvSpPr>
        <p:spPr bwMode="auto">
          <a:xfrm>
            <a:off x="2484438" y="3824288"/>
            <a:ext cx="2159000" cy="396875"/>
          </a:xfrm>
          <a:prstGeom prst="rect">
            <a:avLst/>
          </a:prstGeom>
          <a:noFill/>
          <a:ln w="9525">
            <a:noFill/>
            <a:miter lim="800000"/>
            <a:headEnd/>
            <a:tailEnd/>
          </a:ln>
        </p:spPr>
        <p:txBody>
          <a:bodyPr>
            <a:spAutoFit/>
          </a:bodyPr>
          <a:lstStyle/>
          <a:p>
            <a:pPr>
              <a:spcBef>
                <a:spcPct val="50000"/>
              </a:spcBef>
            </a:pPr>
            <a:r>
              <a:rPr lang="en-US" sz="2000">
                <a:solidFill>
                  <a:srgbClr val="336666"/>
                </a:solidFill>
              </a:rPr>
              <a:t>OBSTRUCTED</a:t>
            </a:r>
          </a:p>
        </p:txBody>
      </p:sp>
    </p:spTree>
    <p:extLst>
      <p:ext uri="{BB962C8B-B14F-4D97-AF65-F5344CB8AC3E}">
        <p14:creationId xmlns:p14="http://schemas.microsoft.com/office/powerpoint/2010/main" val="3887840953"/>
      </p:ext>
    </p:extLst>
  </p:cSld>
  <p:clrMapOvr>
    <a:masterClrMapping/>
  </p:clrMapOvr>
</p:sld>
</file>

<file path=ppt/theme/theme1.xml><?xml version="1.0" encoding="utf-8"?>
<a:theme xmlns:a="http://schemas.openxmlformats.org/drawingml/2006/main" name="QUACK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CK theme" id="{75FFE468-3B7E-4C82-A462-E22C6E5790A0}" vid="{E73379FD-5B52-4EB3-A98B-74B0B41F0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QUACK theme</Template>
  <TotalTime>188</TotalTime>
  <Words>1205</Words>
  <Application>Microsoft Office PowerPoint</Application>
  <PresentationFormat>On-screen Show (4:3)</PresentationFormat>
  <Paragraphs>233</Paragraphs>
  <Slides>29</Slides>
  <Notes>8</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Arial Black</vt:lpstr>
      <vt:lpstr>Calibri</vt:lpstr>
      <vt:lpstr>Calibri Light</vt:lpstr>
      <vt:lpstr>Times New Roman</vt:lpstr>
      <vt:lpstr>Wingdings</vt:lpstr>
      <vt:lpstr>QUACK theme</vt:lpstr>
      <vt:lpstr>Chart</vt:lpstr>
      <vt:lpstr>Update on Chronic Asthma Management </vt:lpstr>
      <vt:lpstr>Disclaimer*</vt:lpstr>
      <vt:lpstr>Outline</vt:lpstr>
      <vt:lpstr>Asthma prevalence</vt:lpstr>
      <vt:lpstr>Diagnosing asthma</vt:lpstr>
      <vt:lpstr>Differential diagnosis of asthma in adults</vt:lpstr>
      <vt:lpstr>Diagnosing asthma – objective measurements</vt:lpstr>
      <vt:lpstr>Diurnal peak flow variability</vt:lpstr>
      <vt:lpstr>PowerPoint Presentation</vt:lpstr>
      <vt:lpstr>PowerPoint Presentation</vt:lpstr>
      <vt:lpstr>PowerPoint Presentation</vt:lpstr>
      <vt:lpstr>Combined FENO / spirometry for diagnosing asthma</vt:lpstr>
      <vt:lpstr>National Review of Asthma Deaths findings – (6,7 &amp; 8 of 17)</vt:lpstr>
      <vt:lpstr>NRAD recommendations  – (7,8 &amp; 9 of 19)</vt:lpstr>
      <vt:lpstr>The Annual review</vt:lpstr>
      <vt:lpstr>Self management education and personalised action plans</vt:lpstr>
      <vt:lpstr>PowerPoint Presentation</vt:lpstr>
      <vt:lpstr>PowerPoint Presentation</vt:lpstr>
      <vt:lpstr>PowerPoint Presentation</vt:lpstr>
      <vt:lpstr>NHSL Inhaler Algorithm</vt:lpstr>
      <vt:lpstr>Potential reasons for “asthma symptoms” in adults to be considered prior to increasing ICS dose</vt:lpstr>
      <vt:lpstr>National Review of Asthma Deaths findings – (11 - 13 of 17)</vt:lpstr>
      <vt:lpstr>NRAD recommendations  – (12,14 &amp; 15 of 19)</vt:lpstr>
      <vt:lpstr>Summary</vt:lpstr>
      <vt:lpstr>Increased FENO predicts steroid responsiveness in patients with non-specific respiratory symptoms</vt:lpstr>
      <vt:lpstr>PowerPoint Presentation</vt:lpstr>
      <vt:lpstr>Stepping down combination asthma inhaler therapy: FENO project</vt:lpstr>
      <vt:lpstr>PowerPoint Presentation</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Marie McGrory</dc:creator>
  <cp:lastModifiedBy>INGRAM, Gareth (NHS GREATER GLASGOW &amp; CLYDE)</cp:lastModifiedBy>
  <cp:revision>15</cp:revision>
  <dcterms:created xsi:type="dcterms:W3CDTF">2020-08-22T14:25:18Z</dcterms:created>
  <dcterms:modified xsi:type="dcterms:W3CDTF">2020-08-30T13:35:57Z</dcterms:modified>
</cp:coreProperties>
</file>