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61"/>
  </p:notesMasterIdLst>
  <p:sldIdLst>
    <p:sldId id="267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71" r:id="rId40"/>
    <p:sldId id="372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70" r:id="rId53"/>
    <p:sldId id="357" r:id="rId54"/>
    <p:sldId id="350" r:id="rId55"/>
    <p:sldId id="351" r:id="rId56"/>
    <p:sldId id="352" r:id="rId57"/>
    <p:sldId id="353" r:id="rId58"/>
    <p:sldId id="299" r:id="rId59"/>
    <p:sldId id="286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13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30C62-676B-4E72-B5B0-B2450A5B9C17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1248C-ED8F-4A25-99F9-E450A7F8E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3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6C6A8A-63E4-488B-90A6-6F3FA1ADD320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/>
              <a:t>Pr – pressure related flow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31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25661D-7C88-4679-955F-33936D040C59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/>
              <a:t>CPAP therapy indicated in sleepy patients (ESS 11 plus) and moderate to severe AHI (&gt;15) or significant desaturations (DI &gt;10 events an hour of 4% dip of baseline).</a:t>
            </a:r>
          </a:p>
          <a:p>
            <a:pPr eaLnBrk="1" hangingPunct="1"/>
            <a:r>
              <a:rPr lang="en-GB" altLang="en-US"/>
              <a:t>Some evidence in improvement in patients with mild OSA (AHI 5-14) if sleepy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47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FC95B9-0BD2-4D79-88AB-3A323AE0EB08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/>
              <a:t>CPAP therapy indicated in sleepy patients (ESS 11 plus) and moderate to severe AHI (&gt;15) or significant desaturations (DI &gt;10 events an hour of 4% dip of baseline).</a:t>
            </a:r>
          </a:p>
          <a:p>
            <a:pPr eaLnBrk="1" hangingPunct="1"/>
            <a:r>
              <a:rPr lang="en-GB" altLang="en-US"/>
              <a:t>Some evidence in improvement in patients with mild OSA (AHI 5-14) if sleepy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51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4AE885-841C-4540-8595-218600AC9DA9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Functional Outcomes of </a:t>
            </a:r>
            <a:r>
              <a:rPr lang="en-US" altLang="en-US" b="1"/>
              <a:t>Sleep</a:t>
            </a:r>
            <a:r>
              <a:rPr lang="en-US" altLang="en-US"/>
              <a:t> Questionnaire (</a:t>
            </a:r>
            <a:r>
              <a:rPr lang="en-US" altLang="en-US" b="1"/>
              <a:t>FOSQ)</a:t>
            </a:r>
          </a:p>
          <a:p>
            <a:pPr eaLnBrk="1" hangingPunct="1"/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12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753838-7262-4257-B340-03755A9FB692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DB8B5DD-2AAF-4C84-8078-F4CBE7BF1B09}" type="slidenum">
              <a:rPr lang="en-GB" altLang="en-US" sz="1200">
                <a:ea typeface="ＭＳ Ｐゴシック" panose="020B0600070205080204" pitchFamily="34" charset="-128"/>
              </a:rPr>
              <a:pPr algn="r" eaLnBrk="1" hangingPunct="1"/>
              <a:t>38</a:t>
            </a:fld>
            <a:endParaRPr lang="en-GB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/>
              <a:t>White bars before and grey bars after treatment</a:t>
            </a:r>
          </a:p>
        </p:txBody>
      </p:sp>
    </p:spTree>
    <p:extLst>
      <p:ext uri="{BB962C8B-B14F-4D97-AF65-F5344CB8AC3E}">
        <p14:creationId xmlns:p14="http://schemas.microsoft.com/office/powerpoint/2010/main" val="408267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6BC3F6-78AA-44E9-A630-0010B580F679}" type="slidenum">
              <a:rPr lang="en-GB" altLang="en-US"/>
              <a:pPr/>
              <a:t>53</a:t>
            </a:fld>
            <a:endParaRPr lang="en-GB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/>
              <a:t>?referral bias.</a:t>
            </a:r>
          </a:p>
          <a:p>
            <a:pPr eaLnBrk="1" hangingPunct="1"/>
            <a:r>
              <a:rPr lang="en-GB" altLang="en-US"/>
              <a:t>? If relatively more patients aged &gt; 50 are being treated and so reduces their AHI and consequently their mortality</a:t>
            </a:r>
          </a:p>
        </p:txBody>
      </p:sp>
    </p:spTree>
    <p:extLst>
      <p:ext uri="{BB962C8B-B14F-4D97-AF65-F5344CB8AC3E}">
        <p14:creationId xmlns:p14="http://schemas.microsoft.com/office/powerpoint/2010/main" val="22786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9788-E037-4A25-BE12-2CF8478C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0E7E-80E2-450D-A10C-903CDC05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317B-350C-4B44-BB7A-E9C5F23F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CC03-B838-4157-9B1B-C5588CA27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5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9A86-3883-4AE5-9410-8BD5533F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10D81-CB70-44BB-81F9-CB60F79B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D260-BD88-4564-8EB0-37D7CC4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2605-438C-4505-95EF-FF846D0A3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2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E3BF-F9FA-4EE7-B3BE-9F886081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5796-B0A7-40CA-B1FD-CCD6A797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8884-9911-49FF-9A1C-F2C531E7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9922-3A3C-423C-9016-2F3A3B7D8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3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5075-2100-43BD-9725-688CFE40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A252-5425-4426-AF40-EEE17966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9AE8-AB27-4CCD-A49F-2132A27D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CA0A-2909-4C6A-AC28-3D3D80DE2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1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3CF1-A808-4C9E-BFB6-9C65EC4C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D56C-8C79-4C29-982B-FC9CAF0A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6AB8-20AD-4F32-ACF5-5B03641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F44B-4230-41EB-B998-B4378FEA6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3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A1B3E-E5B7-439D-BEA4-42987DB7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3DB56-5981-4C18-B7E4-2C508692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897B2-EB95-410F-B532-CA133C86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1329-5DB7-4FCE-933B-A62D06F27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7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D4881A-DC38-43F5-B5ED-C78377C3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165423-4595-4438-AA03-135F5C92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ABD042-531B-40CA-BB2E-9A2BB3F1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8C04-C79D-4A57-98FB-D0C153A4A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78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D2EC60-77FE-4F11-85C7-996352A7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850703-CFFC-4548-AFE2-7606CBAE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F50877-369B-45D1-95D0-A5FC24F9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87F6-1126-4051-B1DA-3FF903DE2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94D85-DFE1-48BC-A0A2-06A491FD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6B3389-754A-40BE-8587-4134AD3E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92EDE-6B46-48CB-A8A2-5A4D112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80EB-4253-4BBD-AE4E-C4BE8CE2A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F5A2FC-2132-463E-8B67-BBAA14E6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0948B-85A1-4517-BAC2-D61B471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105DE7-6475-4A0E-8FA4-632A67AA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1F79-E21A-4831-880C-F964DB851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7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5CD7E1-4A1F-40B3-B7F2-E97B17D4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8E634-B295-450A-80DB-37BA7D77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56F4F7-EA55-4D8C-A410-85BD5FC4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EAD4-A427-4BB8-A592-0CB4EE444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08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3BC154-B474-48B6-B282-60B071098C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EC792F-D5DF-4B30-ABC4-2386E64C2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EDBA-B91C-4868-AC73-19DD10E50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DE3F-AF11-4A13-8052-94BA02CC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EED6-119B-4A3C-A4E5-5D991AE8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74D3CC-67DC-46E4-894B-DB7C92365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nplacenews.com/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4785"/>
                </a:solidFill>
              </a:rPr>
              <a:t>pathways for clinical learning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03525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z="3200" dirty="0"/>
              <a:t>Obstructive Sleep Apnoea</a:t>
            </a:r>
          </a:p>
          <a:p>
            <a:pPr eaLnBrk="1" hangingPunct="1"/>
            <a:r>
              <a:rPr lang="en-GB" altLang="en-US" sz="3200" dirty="0"/>
              <a:t>Dr Manish Patel</a:t>
            </a:r>
          </a:p>
          <a:p>
            <a:pPr eaLnBrk="1" hangingPunct="1"/>
            <a:r>
              <a:rPr lang="en-GB" altLang="en-US" sz="3200" dirty="0"/>
              <a:t>Respiratory Consultant, Wishaw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8" y="1185435"/>
            <a:ext cx="7529384" cy="25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2"/>
    </mc:Choice>
    <mc:Fallback xmlns="">
      <p:transition spd="slow" advTm="598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Mechanism of OSAHS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096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60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34290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000" i="1" dirty="0">
                <a:ea typeface="ＭＳ Ｐゴシック" panose="020B0600070205080204" pitchFamily="34" charset="-128"/>
              </a:rPr>
              <a:t>Pharyngeal narrowing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438400" y="32766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000" i="1">
                <a:ea typeface="ＭＳ Ｐゴシック" panose="020B0600070205080204" pitchFamily="34" charset="-128"/>
              </a:rPr>
              <a:t>Negative thoracic pressure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191000" y="3581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000" i="1" dirty="0">
                <a:ea typeface="ＭＳ Ｐゴシック" panose="020B0600070205080204" pitchFamily="34" charset="-128"/>
              </a:rPr>
              <a:t>Arousal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257800" y="26670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000" i="1" dirty="0">
                <a:ea typeface="ＭＳ Ｐゴシック" panose="020B0600070205080204" pitchFamily="34" charset="-128"/>
              </a:rPr>
              <a:t>Sleep disruption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257800" y="41148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000" i="1" dirty="0">
                <a:ea typeface="ＭＳ Ｐゴシック" panose="020B0600070205080204" pitchFamily="34" charset="-128"/>
              </a:rPr>
              <a:t>Blood pressure surge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162800" y="1447800"/>
            <a:ext cx="1524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000" i="1" dirty="0">
                <a:ea typeface="ＭＳ Ｐゴシック" panose="020B0600070205080204" pitchFamily="34" charset="-128"/>
              </a:rPr>
              <a:t>Sleepiness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2000" i="1" dirty="0">
                <a:ea typeface="ＭＳ Ｐゴシック" panose="020B0600070205080204" pitchFamily="34" charset="-128"/>
              </a:rPr>
              <a:t>Reduced quality of life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162800" y="32766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000" i="1" dirty="0">
                <a:ea typeface="ＭＳ Ｐゴシック" panose="020B0600070205080204" pitchFamily="34" charset="-128"/>
              </a:rPr>
              <a:t>Road accidents</a:t>
            </a:r>
            <a:endParaRPr lang="en-GB" altLang="en-US" sz="2000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162800" y="41148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000" i="1" dirty="0">
                <a:ea typeface="ＭＳ Ｐゴシック" panose="020B0600070205080204" pitchFamily="34" charset="-128"/>
              </a:rPr>
              <a:t>Heart attacks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7200900" y="5166621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000" i="1" dirty="0">
                <a:ea typeface="ＭＳ Ｐゴシック" panose="020B0600070205080204" pitchFamily="34" charset="-128"/>
              </a:rPr>
              <a:t>Strokes</a:t>
            </a:r>
          </a:p>
        </p:txBody>
      </p:sp>
      <p:sp>
        <p:nvSpPr>
          <p:cNvPr id="14349" name="AutoShape 14"/>
          <p:cNvSpPr>
            <a:spLocks noChangeArrowheads="1"/>
          </p:cNvSpPr>
          <p:nvPr/>
        </p:nvSpPr>
        <p:spPr bwMode="auto">
          <a:xfrm>
            <a:off x="1828800" y="36576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3733800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351" name="AutoShape 16"/>
          <p:cNvSpPr>
            <a:spLocks noChangeArrowheads="1"/>
          </p:cNvSpPr>
          <p:nvPr/>
        </p:nvSpPr>
        <p:spPr bwMode="auto">
          <a:xfrm>
            <a:off x="3581400" y="36576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52" name="AutoShape 17"/>
          <p:cNvSpPr>
            <a:spLocks noChangeArrowheads="1"/>
          </p:cNvSpPr>
          <p:nvPr/>
        </p:nvSpPr>
        <p:spPr bwMode="auto">
          <a:xfrm rot="1342808">
            <a:off x="6629400" y="3124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53" name="AutoShape 18"/>
          <p:cNvSpPr>
            <a:spLocks noChangeArrowheads="1"/>
          </p:cNvSpPr>
          <p:nvPr/>
        </p:nvSpPr>
        <p:spPr bwMode="auto">
          <a:xfrm rot="2419354">
            <a:off x="4648200" y="41910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54" name="AutoShape 19"/>
          <p:cNvSpPr>
            <a:spLocks noChangeArrowheads="1"/>
          </p:cNvSpPr>
          <p:nvPr/>
        </p:nvSpPr>
        <p:spPr bwMode="auto">
          <a:xfrm rot="-2340276">
            <a:off x="4648200" y="3200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55" name="AutoShape 20"/>
          <p:cNvSpPr>
            <a:spLocks noChangeArrowheads="1"/>
          </p:cNvSpPr>
          <p:nvPr/>
        </p:nvSpPr>
        <p:spPr bwMode="auto">
          <a:xfrm rot="1115824">
            <a:off x="6553200" y="5127014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56" name="AutoShape 21"/>
          <p:cNvSpPr>
            <a:spLocks noChangeArrowheads="1"/>
          </p:cNvSpPr>
          <p:nvPr/>
        </p:nvSpPr>
        <p:spPr bwMode="auto">
          <a:xfrm rot="-1175341">
            <a:off x="6553200" y="44196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57" name="AutoShape 22"/>
          <p:cNvSpPr>
            <a:spLocks noChangeArrowheads="1"/>
          </p:cNvSpPr>
          <p:nvPr/>
        </p:nvSpPr>
        <p:spPr bwMode="auto">
          <a:xfrm rot="-2300605">
            <a:off x="6400800" y="21336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228600" y="5715000"/>
            <a:ext cx="586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i="1">
                <a:solidFill>
                  <a:srgbClr val="99FFCC"/>
                </a:solidFill>
                <a:ea typeface="ＭＳ Ｐゴシック" panose="020B0600070205080204" pitchFamily="34" charset="-128"/>
              </a:rPr>
              <a:t>(Douglas -  Lancet 1994;334:653-5)</a:t>
            </a:r>
            <a:endParaRPr lang="en-GB" altLang="en-US" sz="2000">
              <a:solidFill>
                <a:srgbClr val="99FFCC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31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Prevalence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/>
              <a:t>							</a:t>
            </a:r>
            <a:r>
              <a:rPr lang="en-GB" altLang="en-US" sz="2400" dirty="0"/>
              <a:t>% Men	% Women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AHI &gt; 5					  24			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AHI&gt;5 + daytime somnolence	   4			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75% patients undiagnosed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Middle aged men 1-2% - similar to Type 1 Diabetes</a:t>
            </a:r>
          </a:p>
        </p:txBody>
      </p:sp>
    </p:spTree>
    <p:extLst>
      <p:ext uri="{BB962C8B-B14F-4D97-AF65-F5344CB8AC3E}">
        <p14:creationId xmlns:p14="http://schemas.microsoft.com/office/powerpoint/2010/main" val="941044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Age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4213" y="1690688"/>
            <a:ext cx="7063774" cy="3897304"/>
          </a:xfrm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451725" y="630872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SHHS</a:t>
            </a:r>
          </a:p>
        </p:txBody>
      </p:sp>
    </p:spTree>
    <p:extLst>
      <p:ext uri="{BB962C8B-B14F-4D97-AF65-F5344CB8AC3E}">
        <p14:creationId xmlns:p14="http://schemas.microsoft.com/office/powerpoint/2010/main" val="143575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Risk factors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Male Gender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Post-menopausal state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Excess body weight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Increasing age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Race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Craniofacial anatomy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Familial and genetic predisposition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Alcohol consumption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Smoking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443663" y="6165850"/>
            <a:ext cx="2305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bg1"/>
                </a:solidFill>
                <a:ea typeface="ＭＳ Ｐゴシック" panose="020B0600070205080204" pitchFamily="34" charset="-128"/>
              </a:rPr>
              <a:t>Young.  AJRCCM 2002</a:t>
            </a:r>
          </a:p>
        </p:txBody>
      </p:sp>
    </p:spTree>
    <p:extLst>
      <p:ext uri="{BB962C8B-B14F-4D97-AF65-F5344CB8AC3E}">
        <p14:creationId xmlns:p14="http://schemas.microsoft.com/office/powerpoint/2010/main" val="92458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Excess body weight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10% weight gain is associated with a six-fold increased risk of OSA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2736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Obstructive sleep apnoea</a:t>
            </a: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Background</a:t>
            </a:r>
          </a:p>
          <a:p>
            <a:pPr eaLnBrk="1" hangingPunct="1"/>
            <a:r>
              <a:rPr lang="en-GB" altLang="en-US" sz="2400" dirty="0">
                <a:solidFill>
                  <a:srgbClr val="FF0000"/>
                </a:solidFill>
              </a:rPr>
              <a:t>Clinical features</a:t>
            </a:r>
          </a:p>
          <a:p>
            <a:pPr eaLnBrk="1" hangingPunct="1"/>
            <a:r>
              <a:rPr lang="en-GB" altLang="en-US" sz="2400" dirty="0"/>
              <a:t>Investigations</a:t>
            </a:r>
          </a:p>
          <a:p>
            <a:pPr eaLnBrk="1" hangingPunct="1"/>
            <a:r>
              <a:rPr lang="en-GB" altLang="en-US" sz="2400" dirty="0"/>
              <a:t>Treatment</a:t>
            </a:r>
          </a:p>
          <a:p>
            <a:pPr eaLnBrk="1" hangingPunct="1"/>
            <a:r>
              <a:rPr lang="en-GB" altLang="en-US" sz="2400" dirty="0"/>
              <a:t>Summary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830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Symptoms and signs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FF0000"/>
                </a:solidFill>
              </a:rPr>
              <a:t>Excessive Daytime Somnolence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Snoring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Impaired concentration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Witnessed </a:t>
            </a:r>
            <a:r>
              <a:rPr lang="en-GB" altLang="en-US" sz="2400" dirty="0" err="1"/>
              <a:t>apnoeas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Obesity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Hypertension</a:t>
            </a:r>
            <a:endParaRPr lang="en-GB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Family history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Non-restorative sleep</a:t>
            </a:r>
          </a:p>
        </p:txBody>
      </p:sp>
    </p:spTree>
    <p:extLst>
      <p:ext uri="{BB962C8B-B14F-4D97-AF65-F5344CB8AC3E}">
        <p14:creationId xmlns:p14="http://schemas.microsoft.com/office/powerpoint/2010/main" val="94203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Potential causes of excessive daytime sleepiness in adults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fragmented sleep (quality of sleep)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sleep deprivation (quantity of sleep)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shift work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depression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narcolepsy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hypothyroidism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restless leg syndrome /periodic limb movement disorder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dirty="0"/>
              <a:t>drugs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1800" dirty="0"/>
              <a:t>	- sedatives </a:t>
            </a:r>
            <a:br>
              <a:rPr lang="en-US" altLang="en-US" sz="1800" dirty="0"/>
            </a:br>
            <a:r>
              <a:rPr lang="en-US" altLang="en-US" sz="1800" dirty="0"/>
              <a:t>- stimulants (caffeine, </a:t>
            </a:r>
            <a:r>
              <a:rPr lang="en-US" altLang="en-US" sz="1800" dirty="0" err="1"/>
              <a:t>theophyllines</a:t>
            </a:r>
            <a:r>
              <a:rPr lang="en-US" altLang="en-US" sz="1800" dirty="0"/>
              <a:t>, amphetamines)</a:t>
            </a:r>
            <a:br>
              <a:rPr lang="en-US" altLang="en-US" sz="1800" dirty="0"/>
            </a:br>
            <a:r>
              <a:rPr lang="en-US" altLang="en-US" sz="1800" dirty="0"/>
              <a:t>- beta-blockers</a:t>
            </a:r>
            <a:br>
              <a:rPr lang="en-US" altLang="en-US" sz="1800" dirty="0"/>
            </a:br>
            <a:r>
              <a:rPr lang="en-US" altLang="en-US" sz="1800" dirty="0"/>
              <a:t>- selective serotonin reuptake inhibitors (SSRIs) </a:t>
            </a:r>
          </a:p>
          <a:p>
            <a:pPr>
              <a:lnSpc>
                <a:spcPct val="80000"/>
              </a:lnSpc>
            </a:pPr>
            <a:r>
              <a:rPr lang="en-US" altLang="en-US" sz="1800" dirty="0"/>
              <a:t>idiopathic </a:t>
            </a:r>
            <a:r>
              <a:rPr lang="en-US" altLang="en-US" sz="1800" dirty="0" err="1"/>
              <a:t>hypersomnolence</a:t>
            </a:r>
            <a:r>
              <a:rPr lang="en-US" alt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1800" dirty="0"/>
              <a:t>excess alcohol </a:t>
            </a:r>
          </a:p>
          <a:p>
            <a:pPr>
              <a:lnSpc>
                <a:spcPct val="80000"/>
              </a:lnSpc>
            </a:pPr>
            <a:r>
              <a:rPr lang="en-US" altLang="en-US" sz="1800" dirty="0"/>
              <a:t>neurological conditions</a:t>
            </a:r>
            <a:br>
              <a:rPr lang="en-US" altLang="en-US" sz="1800" dirty="0"/>
            </a:br>
            <a:r>
              <a:rPr lang="en-US" altLang="en-US" sz="1800" dirty="0"/>
              <a:t>- </a:t>
            </a:r>
            <a:r>
              <a:rPr lang="en-US" altLang="en-US" sz="1800" dirty="0" err="1"/>
              <a:t>dystrophica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myotonica</a:t>
            </a:r>
            <a:br>
              <a:rPr lang="en-US" altLang="en-US" sz="1800" dirty="0"/>
            </a:br>
            <a:r>
              <a:rPr lang="en-US" altLang="en-US" sz="1800" dirty="0"/>
              <a:t>- previous encephalitis</a:t>
            </a:r>
            <a:br>
              <a:rPr lang="en-US" altLang="en-US" sz="1800" dirty="0"/>
            </a:br>
            <a:r>
              <a:rPr lang="en-US" altLang="en-US" sz="1800" dirty="0"/>
              <a:t>- previous head injury</a:t>
            </a:r>
            <a:br>
              <a:rPr lang="en-US" altLang="en-US" sz="1800" dirty="0"/>
            </a:br>
            <a:r>
              <a:rPr lang="en-US" altLang="en-US" sz="1800" dirty="0"/>
              <a:t>- parkinsonism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71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894750"/>
            <a:ext cx="7886700" cy="4351338"/>
          </a:xfrm>
        </p:spPr>
      </p:pic>
    </p:spTree>
    <p:extLst>
      <p:ext uri="{BB962C8B-B14F-4D97-AF65-F5344CB8AC3E}">
        <p14:creationId xmlns:p14="http://schemas.microsoft.com/office/powerpoint/2010/main" val="175050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Reaction times</a:t>
            </a:r>
          </a:p>
        </p:txBody>
      </p:sp>
      <p:grpSp>
        <p:nvGrpSpPr>
          <p:cNvPr id="23555" name="Group 6"/>
          <p:cNvGrpSpPr>
            <a:grpSpLocks/>
          </p:cNvGrpSpPr>
          <p:nvPr/>
        </p:nvGrpSpPr>
        <p:grpSpPr bwMode="auto">
          <a:xfrm>
            <a:off x="323850" y="1561499"/>
            <a:ext cx="8496300" cy="3384550"/>
            <a:chOff x="204" y="981"/>
            <a:chExt cx="5352" cy="2132"/>
          </a:xfrm>
        </p:grpSpPr>
        <p:pic>
          <p:nvPicPr>
            <p:cNvPr id="23556" name="Picture 5" descr="show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81"/>
              <a:ext cx="5171" cy="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Rectangle 6"/>
            <p:cNvSpPr>
              <a:spLocks noChangeArrowheads="1"/>
            </p:cNvSpPr>
            <p:nvPr/>
          </p:nvSpPr>
          <p:spPr bwMode="auto">
            <a:xfrm>
              <a:off x="204" y="2840"/>
              <a:ext cx="5352" cy="2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1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Learning Outcomes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615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Background</a:t>
            </a:r>
          </a:p>
          <a:p>
            <a:pPr eaLnBrk="1" hangingPunct="1"/>
            <a:r>
              <a:rPr lang="en-GB" altLang="en-US" sz="2400" dirty="0"/>
              <a:t>Clinical features</a:t>
            </a:r>
          </a:p>
          <a:p>
            <a:pPr eaLnBrk="1" hangingPunct="1"/>
            <a:r>
              <a:rPr lang="en-GB" altLang="en-US" sz="2400" dirty="0"/>
              <a:t>Investigations</a:t>
            </a:r>
          </a:p>
          <a:p>
            <a:pPr eaLnBrk="1" hangingPunct="1"/>
            <a:r>
              <a:rPr lang="en-GB" altLang="en-US" sz="2400" dirty="0"/>
              <a:t>Treatment</a:t>
            </a:r>
          </a:p>
          <a:p>
            <a:pPr eaLnBrk="1" hangingPunct="1"/>
            <a:r>
              <a:rPr lang="en-GB" altLang="en-US" sz="2400" dirty="0"/>
              <a:t>Summary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780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Driving simulator</a:t>
            </a:r>
          </a:p>
        </p:txBody>
      </p:sp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287337" y="1360359"/>
            <a:ext cx="8569325" cy="4032250"/>
            <a:chOff x="158" y="981"/>
            <a:chExt cx="5398" cy="2540"/>
          </a:xfrm>
        </p:grpSpPr>
        <p:pic>
          <p:nvPicPr>
            <p:cNvPr id="24580" name="Picture 5" descr="show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81"/>
              <a:ext cx="5216" cy="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1" name="Rectangle 6"/>
            <p:cNvSpPr>
              <a:spLocks noChangeArrowheads="1"/>
            </p:cNvSpPr>
            <p:nvPr/>
          </p:nvSpPr>
          <p:spPr bwMode="auto">
            <a:xfrm>
              <a:off x="158" y="3113"/>
              <a:ext cx="5398" cy="4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669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OSA and Cardiovascular risk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Good evidence that OSAS causes BP elevation</a:t>
            </a:r>
          </a:p>
          <a:p>
            <a:pPr lvl="1" eaLnBrk="1" hangingPunct="1"/>
            <a:r>
              <a:rPr lang="en-US" altLang="en-US" sz="2400" dirty="0"/>
              <a:t>Animal studies</a:t>
            </a:r>
          </a:p>
          <a:p>
            <a:pPr lvl="1" eaLnBrk="1" hangingPunct="1"/>
            <a:r>
              <a:rPr lang="en-US" altLang="en-US" sz="2400" dirty="0"/>
              <a:t>Epidemiology</a:t>
            </a:r>
            <a:endParaRPr lang="en-GB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Factors such as age, obesity, alcohol consumption can make this interpretation difficult - however still an independent association</a:t>
            </a:r>
          </a:p>
        </p:txBody>
      </p:sp>
    </p:spTree>
    <p:extLst>
      <p:ext uri="{BB962C8B-B14F-4D97-AF65-F5344CB8AC3E}">
        <p14:creationId xmlns:p14="http://schemas.microsoft.com/office/powerpoint/2010/main" val="366290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CPAP therapy can reduce BP by up to 3.3 mmHg</a:t>
            </a:r>
          </a:p>
          <a:p>
            <a:pPr eaLnBrk="1" hangingPunct="1"/>
            <a:r>
              <a:rPr lang="en-GB" altLang="en-US" sz="2400" dirty="0"/>
              <a:t>Should equate to reduction in cardiac and stroke risk</a:t>
            </a:r>
          </a:p>
          <a:p>
            <a:pPr eaLnBrk="1" hangingPunct="1"/>
            <a:r>
              <a:rPr lang="en-GB" altLang="en-US" sz="2400" dirty="0"/>
              <a:t>Claims of direct association between OSAHS and MI and stroke are yet unproven</a:t>
            </a:r>
            <a:endParaRPr lang="en-US" altLang="en-US" sz="2400" dirty="0"/>
          </a:p>
        </p:txBody>
      </p:sp>
      <p:sp>
        <p:nvSpPr>
          <p:cNvPr id="26627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/>
              <a:t>OSA and Cardiovascular risk</a:t>
            </a:r>
          </a:p>
        </p:txBody>
      </p:sp>
    </p:spTree>
    <p:extLst>
      <p:ext uri="{BB962C8B-B14F-4D97-AF65-F5344CB8AC3E}">
        <p14:creationId xmlns:p14="http://schemas.microsoft.com/office/powerpoint/2010/main" val="3907187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Obstructive sleep apnoea</a:t>
            </a: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615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Background</a:t>
            </a:r>
          </a:p>
          <a:p>
            <a:pPr eaLnBrk="1" hangingPunct="1"/>
            <a:r>
              <a:rPr lang="en-GB" altLang="en-US" sz="2400" dirty="0"/>
              <a:t>Clinical features</a:t>
            </a:r>
          </a:p>
          <a:p>
            <a:pPr eaLnBrk="1" hangingPunct="1"/>
            <a:r>
              <a:rPr lang="en-GB" altLang="en-US" sz="2400" dirty="0">
                <a:solidFill>
                  <a:srgbClr val="FF0000"/>
                </a:solidFill>
              </a:rPr>
              <a:t>Investigations</a:t>
            </a:r>
          </a:p>
          <a:p>
            <a:pPr eaLnBrk="1" hangingPunct="1"/>
            <a:r>
              <a:rPr lang="en-GB" altLang="en-US" sz="2400" dirty="0"/>
              <a:t>Treatment</a:t>
            </a:r>
          </a:p>
          <a:p>
            <a:pPr eaLnBrk="1" hangingPunct="1"/>
            <a:r>
              <a:rPr lang="en-GB" altLang="en-US" sz="2400" dirty="0"/>
              <a:t>Summary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856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0" t="25821" r="26189" b="11418"/>
          <a:stretch>
            <a:fillRect/>
          </a:stretch>
        </p:blipFill>
        <p:spPr bwMode="auto">
          <a:xfrm>
            <a:off x="980089" y="126829"/>
            <a:ext cx="5878512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1042988" y="6381750"/>
            <a:ext cx="681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&lt;11 – normal;    11-14 – mild;    15-18 – moderate;    &gt;18 - severe</a:t>
            </a: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42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Sleep studies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/>
              <a:t>To confirm clinical suspicion of OSAHS and assess severity</a:t>
            </a:r>
          </a:p>
          <a:p>
            <a:pPr eaLnBrk="1" hangingPunct="1"/>
            <a:r>
              <a:rPr lang="en-GB" altLang="en-US" sz="2400" dirty="0">
                <a:solidFill>
                  <a:srgbClr val="FF3300"/>
                </a:solidFill>
              </a:rPr>
              <a:t>Type 1</a:t>
            </a:r>
            <a:r>
              <a:rPr lang="en-GB" altLang="en-US" sz="2400" dirty="0"/>
              <a:t>:	Full attended overnight PSG</a:t>
            </a:r>
          </a:p>
          <a:p>
            <a:pPr eaLnBrk="1" hangingPunct="1"/>
            <a:r>
              <a:rPr lang="en-GB" altLang="en-US" sz="2400" dirty="0">
                <a:solidFill>
                  <a:srgbClr val="FF3300"/>
                </a:solidFill>
              </a:rPr>
              <a:t>Type 2</a:t>
            </a:r>
            <a:r>
              <a:rPr lang="en-GB" altLang="en-US" sz="2400" dirty="0"/>
              <a:t>:	Full PSG (unattended)</a:t>
            </a:r>
          </a:p>
          <a:p>
            <a:pPr eaLnBrk="1" hangingPunct="1"/>
            <a:r>
              <a:rPr lang="en-GB" altLang="en-US" sz="2400" dirty="0">
                <a:solidFill>
                  <a:srgbClr val="FF3300"/>
                </a:solidFill>
              </a:rPr>
              <a:t>Type 3</a:t>
            </a:r>
            <a:r>
              <a:rPr lang="en-GB" altLang="en-US" sz="2400" dirty="0"/>
              <a:t>:	at least 4 channels</a:t>
            </a:r>
          </a:p>
          <a:p>
            <a:pPr eaLnBrk="1" hangingPunct="1"/>
            <a:r>
              <a:rPr lang="en-GB" altLang="en-US" sz="2400" dirty="0">
                <a:solidFill>
                  <a:srgbClr val="FF3300"/>
                </a:solidFill>
              </a:rPr>
              <a:t>Type 4</a:t>
            </a:r>
            <a:r>
              <a:rPr lang="en-GB" altLang="en-US" sz="2400" dirty="0"/>
              <a:t>:	one or 2 channels</a:t>
            </a:r>
          </a:p>
        </p:txBody>
      </p:sp>
    </p:spTree>
    <p:extLst>
      <p:ext uri="{BB962C8B-B14F-4D97-AF65-F5344CB8AC3E}">
        <p14:creationId xmlns:p14="http://schemas.microsoft.com/office/powerpoint/2010/main" val="878504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5" descr="picture2_-_p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72" y="680635"/>
            <a:ext cx="7135083" cy="46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902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Obstructive apnoeas with arousal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DB4E53-105D-460E-80E2-7EF4EA20F479}"/>
              </a:ext>
            </a:extLst>
          </p:cNvPr>
          <p:cNvGrpSpPr/>
          <p:nvPr/>
        </p:nvGrpSpPr>
        <p:grpSpPr>
          <a:xfrm>
            <a:off x="263942" y="1429061"/>
            <a:ext cx="6561580" cy="4959793"/>
            <a:chOff x="678669" y="1431379"/>
            <a:chExt cx="7275513" cy="5302250"/>
          </a:xfrm>
        </p:grpSpPr>
        <p:pic>
          <p:nvPicPr>
            <p:cNvPr id="32771" name="Picture 5" descr="S07977-0ap1-g0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157" y="1431379"/>
              <a:ext cx="6769100" cy="530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678669" y="4742904"/>
              <a:ext cx="7273925" cy="6477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680257" y="5246141"/>
              <a:ext cx="7273925" cy="5778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678669" y="5679529"/>
              <a:ext cx="7273925" cy="3603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383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Central apnoea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BCAB45-2B3D-454F-B5DD-DEE27448EA9E}"/>
              </a:ext>
            </a:extLst>
          </p:cNvPr>
          <p:cNvGrpSpPr/>
          <p:nvPr/>
        </p:nvGrpSpPr>
        <p:grpSpPr>
          <a:xfrm>
            <a:off x="197502" y="1633928"/>
            <a:ext cx="6578053" cy="5089161"/>
            <a:chOff x="827088" y="1330325"/>
            <a:chExt cx="7273925" cy="5527675"/>
          </a:xfrm>
        </p:grpSpPr>
        <p:pic>
          <p:nvPicPr>
            <p:cNvPr id="34820" name="Picture 5" descr="S07977-0ap1-g0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330325"/>
              <a:ext cx="7056437" cy="552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827088" y="5229225"/>
              <a:ext cx="7273925" cy="6477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827088" y="5659438"/>
              <a:ext cx="7273925" cy="5778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827088" y="4508500"/>
              <a:ext cx="7273925" cy="3603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545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Obstructive sleep apnoea</a:t>
            </a: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758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Background</a:t>
            </a:r>
          </a:p>
          <a:p>
            <a:pPr eaLnBrk="1" hangingPunct="1"/>
            <a:r>
              <a:rPr lang="en-GB" altLang="en-US" sz="2400" dirty="0"/>
              <a:t>Clinical features</a:t>
            </a:r>
          </a:p>
          <a:p>
            <a:pPr eaLnBrk="1" hangingPunct="1"/>
            <a:r>
              <a:rPr lang="en-GB" altLang="en-US" sz="2400" dirty="0"/>
              <a:t>Investigations</a:t>
            </a:r>
          </a:p>
          <a:p>
            <a:pPr eaLnBrk="1" hangingPunct="1"/>
            <a:r>
              <a:rPr lang="en-GB" altLang="en-US" sz="2400" dirty="0">
                <a:solidFill>
                  <a:srgbClr val="FF0000"/>
                </a:solidFill>
              </a:rPr>
              <a:t>Treatment</a:t>
            </a:r>
          </a:p>
          <a:p>
            <a:pPr eaLnBrk="1" hangingPunct="1"/>
            <a:r>
              <a:rPr lang="en-GB" altLang="en-US" sz="2400" dirty="0"/>
              <a:t>Summary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680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Obstructive sleep apnoea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615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z="2400" dirty="0">
                <a:solidFill>
                  <a:srgbClr val="FF0000"/>
                </a:solidFill>
              </a:rPr>
              <a:t>Background</a:t>
            </a:r>
          </a:p>
          <a:p>
            <a:pPr eaLnBrk="1" hangingPunct="1"/>
            <a:r>
              <a:rPr lang="en-GB" altLang="en-US" sz="2400" dirty="0"/>
              <a:t>Clinical features</a:t>
            </a:r>
          </a:p>
          <a:p>
            <a:pPr eaLnBrk="1" hangingPunct="1"/>
            <a:r>
              <a:rPr lang="en-GB" altLang="en-US" sz="2400" dirty="0"/>
              <a:t>Investigations</a:t>
            </a:r>
          </a:p>
          <a:p>
            <a:pPr eaLnBrk="1" hangingPunct="1"/>
            <a:r>
              <a:rPr lang="en-GB" altLang="en-US" sz="2400" dirty="0"/>
              <a:t>Treatment</a:t>
            </a:r>
          </a:p>
          <a:p>
            <a:pPr eaLnBrk="1" hangingPunct="1"/>
            <a:r>
              <a:rPr lang="en-GB" altLang="en-US" sz="2400" dirty="0"/>
              <a:t>Summary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3917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Treatment of OSAS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758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Behavioural therapy</a:t>
            </a:r>
          </a:p>
          <a:p>
            <a:pPr eaLnBrk="1" hangingPunct="1"/>
            <a:r>
              <a:rPr lang="en-GB" altLang="en-US" sz="2400" dirty="0"/>
              <a:t>CPAP</a:t>
            </a:r>
          </a:p>
          <a:p>
            <a:pPr eaLnBrk="1" hangingPunct="1"/>
            <a:r>
              <a:rPr lang="en-GB" altLang="en-US" sz="2400" dirty="0"/>
              <a:t>Mandibular advancement splints</a:t>
            </a:r>
          </a:p>
          <a:p>
            <a:pPr eaLnBrk="1" hangingPunct="1"/>
            <a:r>
              <a:rPr lang="en-GB" altLang="en-US" sz="2400" dirty="0"/>
              <a:t>Surgery</a:t>
            </a:r>
          </a:p>
        </p:txBody>
      </p:sp>
    </p:spTree>
    <p:extLst>
      <p:ext uri="{BB962C8B-B14F-4D97-AF65-F5344CB8AC3E}">
        <p14:creationId xmlns:p14="http://schemas.microsoft.com/office/powerpoint/2010/main" val="1067376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Weight reduction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/>
              <a:t>Weight reduction has huge impact on OSA</a:t>
            </a:r>
          </a:p>
          <a:p>
            <a:pPr lvl="1" eaLnBrk="1" hangingPunct="1"/>
            <a:r>
              <a:rPr lang="en-GB" altLang="en-US" sz="2000" dirty="0"/>
              <a:t>20% reduction in weight can result in almost a 50% reduction in AHI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89" y="2690143"/>
            <a:ext cx="5815828" cy="319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506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Stop smoking (worry over weight gain)</a:t>
            </a:r>
          </a:p>
          <a:p>
            <a:pPr eaLnBrk="1" hangingPunct="1"/>
            <a:r>
              <a:rPr lang="en-GB" altLang="en-US" sz="2400" dirty="0"/>
              <a:t>Avoid sedatives and alcohol (decrease airway dilator function)</a:t>
            </a:r>
          </a:p>
          <a:p>
            <a:pPr eaLnBrk="1" hangingPunct="1"/>
            <a:r>
              <a:rPr lang="en-GB" altLang="en-US" sz="2400" dirty="0"/>
              <a:t>Non sleepy snorers – avoid sleeping on back</a:t>
            </a:r>
            <a:endParaRPr lang="en-US" altLang="en-US" sz="2400" dirty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dirty="0"/>
              <a:t>Other behavioural therapies</a:t>
            </a:r>
          </a:p>
        </p:txBody>
      </p:sp>
    </p:spTree>
    <p:extLst>
      <p:ext uri="{BB962C8B-B14F-4D97-AF65-F5344CB8AC3E}">
        <p14:creationId xmlns:p14="http://schemas.microsoft.com/office/powerpoint/2010/main" val="422050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CPAP</a:t>
            </a:r>
          </a:p>
        </p:txBody>
      </p:sp>
      <p:pic>
        <p:nvPicPr>
          <p:cNvPr id="40964" name="Picture 7" descr="cp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273970"/>
            <a:ext cx="44640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08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5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13593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442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Effect of treatment</a:t>
            </a:r>
          </a:p>
        </p:txBody>
      </p:sp>
      <p:pic>
        <p:nvPicPr>
          <p:cNvPr id="44036" name="Picture 5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6" y="1690688"/>
            <a:ext cx="6119812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901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Benefits of CPAP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/>
              <a:t>Randomised control trial evidence that CPAP improves:</a:t>
            </a:r>
          </a:p>
          <a:p>
            <a:pPr lvl="1" eaLnBrk="1" hangingPunct="1"/>
            <a:r>
              <a:rPr lang="en-GB" altLang="en-US" sz="2400" dirty="0"/>
              <a:t>Sleepiness</a:t>
            </a:r>
          </a:p>
          <a:p>
            <a:pPr lvl="1" eaLnBrk="1" hangingPunct="1"/>
            <a:r>
              <a:rPr lang="en-GB" altLang="en-US" sz="2400" dirty="0"/>
              <a:t>Cognition</a:t>
            </a:r>
          </a:p>
          <a:p>
            <a:pPr lvl="1" eaLnBrk="1" hangingPunct="1"/>
            <a:r>
              <a:rPr lang="en-GB" altLang="en-US" sz="2400" dirty="0"/>
              <a:t>Health status</a:t>
            </a:r>
          </a:p>
          <a:p>
            <a:pPr lvl="1" eaLnBrk="1" hangingPunct="1"/>
            <a:r>
              <a:rPr lang="en-GB" altLang="en-US" sz="2400" dirty="0"/>
              <a:t>Driving</a:t>
            </a:r>
          </a:p>
          <a:p>
            <a:pPr lvl="1" eaLnBrk="1" hangingPunct="1"/>
            <a:r>
              <a:rPr lang="en-GB" altLang="en-US" sz="2400" dirty="0"/>
              <a:t>Blood pressure</a:t>
            </a:r>
          </a:p>
        </p:txBody>
      </p:sp>
    </p:spTree>
    <p:extLst>
      <p:ext uri="{BB962C8B-B14F-4D97-AF65-F5344CB8AC3E}">
        <p14:creationId xmlns:p14="http://schemas.microsoft.com/office/powerpoint/2010/main" val="4072264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More CPAP = Less sleepiness</a:t>
            </a:r>
          </a:p>
        </p:txBody>
      </p:sp>
      <p:pic>
        <p:nvPicPr>
          <p:cNvPr id="46083" name="Picture 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210" y="1566848"/>
            <a:ext cx="7131393" cy="3934612"/>
          </a:xfrm>
        </p:spPr>
      </p:pic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5724525" y="6308725"/>
            <a:ext cx="3168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bg1"/>
                </a:solidFill>
                <a:ea typeface="ＭＳ Ｐゴシック" panose="020B0600070205080204" pitchFamily="34" charset="-128"/>
              </a:rPr>
              <a:t>Weaver et al.  Sleep 2007</a:t>
            </a:r>
          </a:p>
        </p:txBody>
      </p:sp>
    </p:spTree>
    <p:extLst>
      <p:ext uri="{BB962C8B-B14F-4D97-AF65-F5344CB8AC3E}">
        <p14:creationId xmlns:p14="http://schemas.microsoft.com/office/powerpoint/2010/main" val="1645551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CPAP in non-sleepy OSA patients</a:t>
            </a:r>
          </a:p>
        </p:txBody>
      </p:sp>
      <p:pic>
        <p:nvPicPr>
          <p:cNvPr id="48131" name="Picture 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" y="1600200"/>
            <a:ext cx="4295931" cy="5130384"/>
          </a:xfrm>
        </p:spPr>
      </p:pic>
      <p:pic>
        <p:nvPicPr>
          <p:cNvPr id="48132" name="Picture 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199" y="1600200"/>
            <a:ext cx="4295931" cy="5130384"/>
          </a:xfrm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4932363" y="6308725"/>
            <a:ext cx="360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bg1"/>
                </a:solidFill>
                <a:ea typeface="ＭＳ Ｐゴシック" panose="020B0600070205080204" pitchFamily="34" charset="-128"/>
              </a:rPr>
              <a:t>Barbe et al.  Annals Intern Medicine 2001</a:t>
            </a:r>
          </a:p>
        </p:txBody>
      </p:sp>
    </p:spTree>
    <p:extLst>
      <p:ext uri="{BB962C8B-B14F-4D97-AF65-F5344CB8AC3E}">
        <p14:creationId xmlns:p14="http://schemas.microsoft.com/office/powerpoint/2010/main" val="1291170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1" y="823784"/>
            <a:ext cx="60452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84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Obstructive Sleep Apnoea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/>
              <a:t>Male</a:t>
            </a:r>
          </a:p>
          <a:p>
            <a:pPr eaLnBrk="1" hangingPunct="1"/>
            <a:r>
              <a:rPr lang="en-GB" altLang="en-US" sz="2400" dirty="0"/>
              <a:t>Obese</a:t>
            </a:r>
          </a:p>
          <a:p>
            <a:pPr eaLnBrk="1" hangingPunct="1"/>
            <a:r>
              <a:rPr lang="en-GB" altLang="en-US" sz="2400" dirty="0"/>
              <a:t>Snorer</a:t>
            </a:r>
          </a:p>
          <a:p>
            <a:pPr eaLnBrk="1" hangingPunct="1"/>
            <a:r>
              <a:rPr lang="en-GB" altLang="en-US" sz="2400" dirty="0"/>
              <a:t>Hypertensive</a:t>
            </a:r>
          </a:p>
          <a:p>
            <a:pPr eaLnBrk="1" hangingPunct="1"/>
            <a:r>
              <a:rPr lang="en-GB" altLang="en-US" sz="2400" dirty="0"/>
              <a:t>Diabetic</a:t>
            </a:r>
          </a:p>
        </p:txBody>
      </p:sp>
      <p:sp>
        <p:nvSpPr>
          <p:cNvPr id="8196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8197" name="Picture 6" descr="obese_fat_guy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2169" y="1690688"/>
            <a:ext cx="3458204" cy="352360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386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Effect of CPAP therapy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Improves insulin sensitivity</a:t>
            </a:r>
          </a:p>
          <a:p>
            <a:pPr eaLnBrk="1" hangingPunct="1"/>
            <a:r>
              <a:rPr lang="en-US" altLang="en-US" sz="2400" dirty="0"/>
              <a:t>Reduces post-prandial glucose </a:t>
            </a:r>
          </a:p>
          <a:p>
            <a:pPr eaLnBrk="1" hangingPunct="1"/>
            <a:r>
              <a:rPr lang="en-US" altLang="en-US" sz="2400" dirty="0"/>
              <a:t>Reduces HbA1c levels</a:t>
            </a:r>
          </a:p>
        </p:txBody>
      </p:sp>
    </p:spTree>
    <p:extLst>
      <p:ext uri="{BB962C8B-B14F-4D97-AF65-F5344CB8AC3E}">
        <p14:creationId xmlns:p14="http://schemas.microsoft.com/office/powerpoint/2010/main" val="1102609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Mandibular Advancement Devices</a:t>
            </a:r>
          </a:p>
        </p:txBody>
      </p:sp>
      <p:pic>
        <p:nvPicPr>
          <p:cNvPr id="50180" name="Picture 5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7" y="2387600"/>
            <a:ext cx="3429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SUA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52" y="2424112"/>
            <a:ext cx="302418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333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Mandibular advancement devices</a:t>
            </a:r>
          </a:p>
        </p:txBody>
      </p:sp>
      <p:pic>
        <p:nvPicPr>
          <p:cNvPr id="51204" name="Picture 5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0" y="1563975"/>
            <a:ext cx="6245451" cy="468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368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Manibular Advancement devices Evidence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0348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MADs do reduce AHI in those with OSA, but not as effectively as CPAP therapy</a:t>
            </a:r>
          </a:p>
          <a:p>
            <a:pPr eaLnBrk="1" hangingPunct="1"/>
            <a:r>
              <a:rPr lang="en-GB" altLang="en-US" sz="2400" dirty="0"/>
              <a:t>Some evidence to suggest that MADs reduce BP and reduces oxidative stress and endothelial dysfunction</a:t>
            </a:r>
          </a:p>
        </p:txBody>
      </p:sp>
    </p:spTree>
    <p:extLst>
      <p:ext uri="{BB962C8B-B14F-4D97-AF65-F5344CB8AC3E}">
        <p14:creationId xmlns:p14="http://schemas.microsoft.com/office/powerpoint/2010/main" val="2468922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SIGN Recommendations</a:t>
            </a:r>
            <a:br>
              <a:rPr lang="en-GB" altLang="en-US" sz="4000"/>
            </a:br>
            <a:r>
              <a:rPr lang="en-GB" altLang="en-US" sz="4000"/>
              <a:t>Mandibular advancement devices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4950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Intra-oral devices are an appropriate therapy for snorers and for patients with mild OSAS with normal daytime alertness</a:t>
            </a:r>
          </a:p>
          <a:p>
            <a:pPr eaLnBrk="1" hangingPunct="1"/>
            <a:r>
              <a:rPr lang="en-GB" altLang="en-US" sz="2400" dirty="0"/>
              <a:t>Intra-oral devices are an appropriate alternative therapy for patients who are unable to tolerate CPAP </a:t>
            </a:r>
          </a:p>
        </p:txBody>
      </p:sp>
    </p:spTree>
    <p:extLst>
      <p:ext uri="{BB962C8B-B14F-4D97-AF65-F5344CB8AC3E}">
        <p14:creationId xmlns:p14="http://schemas.microsoft.com/office/powerpoint/2010/main" val="31578145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Surgery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Bariatric surgery</a:t>
            </a:r>
          </a:p>
          <a:p>
            <a:pPr eaLnBrk="1" hangingPunct="1"/>
            <a:r>
              <a:rPr lang="en-GB" altLang="en-US" sz="2400" dirty="0"/>
              <a:t>Tracheostomy</a:t>
            </a:r>
          </a:p>
          <a:p>
            <a:pPr eaLnBrk="1" hangingPunct="1"/>
            <a:r>
              <a:rPr lang="en-GB" altLang="en-US" sz="2400" dirty="0"/>
              <a:t>Jaw advancement surgery</a:t>
            </a:r>
          </a:p>
          <a:p>
            <a:pPr eaLnBrk="1" hangingPunct="1"/>
            <a:r>
              <a:rPr lang="en-GB" altLang="en-US" sz="2400" dirty="0"/>
              <a:t>Palatal surgery</a:t>
            </a:r>
          </a:p>
          <a:p>
            <a:pPr eaLnBrk="1" hangingPunct="1"/>
            <a:r>
              <a:rPr lang="en-GB" altLang="en-US" sz="2400" dirty="0"/>
              <a:t>Tonsillectomy</a:t>
            </a:r>
          </a:p>
          <a:p>
            <a:pPr eaLnBrk="1" hangingPunct="1"/>
            <a:r>
              <a:rPr lang="en-GB" altLang="en-US" sz="2400" dirty="0"/>
              <a:t>Palatal implants</a:t>
            </a:r>
          </a:p>
          <a:p>
            <a:pPr eaLnBrk="1" hangingPunct="1"/>
            <a:r>
              <a:rPr lang="en-GB" altLang="en-US" sz="2400" dirty="0"/>
              <a:t>Laser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54867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Bariatric surgery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1615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Surgically induced weight loss significantly improves obesity-related OSA and parameters of sleep quality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580063" y="6165850"/>
            <a:ext cx="331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bg1"/>
                </a:solidFill>
                <a:ea typeface="ＭＳ Ｐゴシック" panose="020B0600070205080204" pitchFamily="34" charset="-128"/>
              </a:rPr>
              <a:t>Haines et al 2007.  Surgery</a:t>
            </a:r>
          </a:p>
        </p:txBody>
      </p:sp>
    </p:spTree>
    <p:extLst>
      <p:ext uri="{BB962C8B-B14F-4D97-AF65-F5344CB8AC3E}">
        <p14:creationId xmlns:p14="http://schemas.microsoft.com/office/powerpoint/2010/main" val="2728538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Tracheostomy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/>
              <a:t>Usually effective</a:t>
            </a:r>
          </a:p>
          <a:p>
            <a:pPr eaLnBrk="1" hangingPunct="1"/>
            <a:r>
              <a:rPr lang="en-GB" altLang="en-US" sz="2400" dirty="0"/>
              <a:t>Good benefits on BP</a:t>
            </a:r>
          </a:p>
          <a:p>
            <a:pPr eaLnBrk="1" hangingPunct="1"/>
            <a:r>
              <a:rPr lang="en-GB" altLang="en-US" sz="2400" dirty="0"/>
              <a:t>But…long-term complications of tracheostomy</a:t>
            </a:r>
          </a:p>
          <a:p>
            <a:pPr eaLnBrk="1" hangingPunct="1"/>
            <a:r>
              <a:rPr lang="en-GB" altLang="en-US" sz="2400" dirty="0"/>
              <a:t>Social stigma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SIGN - “Only considered when all else fails in a carefully selected patients”</a:t>
            </a:r>
          </a:p>
        </p:txBody>
      </p:sp>
    </p:spTree>
    <p:extLst>
      <p:ext uri="{BB962C8B-B14F-4D97-AF65-F5344CB8AC3E}">
        <p14:creationId xmlns:p14="http://schemas.microsoft.com/office/powerpoint/2010/main" val="5967075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Jaw advancement surgery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758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One controlled trial evidence that </a:t>
            </a:r>
            <a:r>
              <a:rPr lang="en-GB" altLang="en-US" sz="2400" dirty="0" err="1"/>
              <a:t>maxillo</a:t>
            </a:r>
            <a:r>
              <a:rPr lang="en-GB" altLang="en-US" sz="2400" dirty="0"/>
              <a:t>-mandibular advancement improves AHI to similar extent as CPAP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No RCT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948488" y="6165850"/>
            <a:ext cx="180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bg1"/>
                </a:solidFill>
                <a:ea typeface="ＭＳ Ｐゴシック" panose="020B0600070205080204" pitchFamily="34" charset="-128"/>
              </a:rPr>
              <a:t>Condrat et al 1998</a:t>
            </a:r>
          </a:p>
        </p:txBody>
      </p:sp>
    </p:spTree>
    <p:extLst>
      <p:ext uri="{BB962C8B-B14F-4D97-AF65-F5344CB8AC3E}">
        <p14:creationId xmlns:p14="http://schemas.microsoft.com/office/powerpoint/2010/main" val="1703229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Palatal surgery</a:t>
            </a:r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6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/>
              <a:t>Uvulopalatopharyngoplasty (UPPP) and laser-assisted uvulopalatopharyngoplasty (LAUP) for treatment of OSAHS is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recommended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US" altLang="en-US"/>
              <a:t>Uncontrolled case series suggest, at best, a 50% improvement in 50% of patients</a:t>
            </a:r>
          </a:p>
        </p:txBody>
      </p:sp>
    </p:spTree>
    <p:extLst>
      <p:ext uri="{BB962C8B-B14F-4D97-AF65-F5344CB8AC3E}">
        <p14:creationId xmlns:p14="http://schemas.microsoft.com/office/powerpoint/2010/main" val="262982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Definition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82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Recurrent episodes of partial  (hypopnoea) or complete upper airway obstruction (apnoea) during sleep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AHI &gt; 5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Excessive daytime sleepiness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/>
              <a:t>2 or more of the following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Choking or gasping during sleep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Recurrent awakenings from sleep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Unrefreshing sleep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Daytime fatigue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/>
              <a:t>Impaired concentration</a:t>
            </a:r>
          </a:p>
        </p:txBody>
      </p:sp>
    </p:spTree>
    <p:extLst>
      <p:ext uri="{BB962C8B-B14F-4D97-AF65-F5344CB8AC3E}">
        <p14:creationId xmlns:p14="http://schemas.microsoft.com/office/powerpoint/2010/main" val="33425660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Tonsillectomy</a:t>
            </a:r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Tonsillectomy is usually carried out in conjunction with conventional UPPP, but may in its own right improve OSAHS. Case series support this conclusion but no RCT data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presence of large tonsils in a patient with diagnosed OSAHS should prompt referral to an ENT surgeon for consideration of tonsillectomy</a:t>
            </a:r>
          </a:p>
        </p:txBody>
      </p:sp>
    </p:spTree>
    <p:extLst>
      <p:ext uri="{BB962C8B-B14F-4D97-AF65-F5344CB8AC3E}">
        <p14:creationId xmlns:p14="http://schemas.microsoft.com/office/powerpoint/2010/main" val="1872981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Drugs for OSAS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There are no drugs for the primary treatment of OSAS</a:t>
            </a:r>
          </a:p>
          <a:p>
            <a:pPr eaLnBrk="1" hangingPunct="1"/>
            <a:r>
              <a:rPr lang="en-US" altLang="en-US" sz="2400" dirty="0" err="1"/>
              <a:t>Modafanil</a:t>
            </a:r>
            <a:r>
              <a:rPr lang="en-US" altLang="en-US" sz="2400" dirty="0"/>
              <a:t> (a non-amphetamine based stimulant) may have a role in the adjuvant treatment of OSAS if objective sleepiness remains after good CPAP compliance</a:t>
            </a:r>
          </a:p>
          <a:p>
            <a:pPr eaLnBrk="1" hangingPunct="1"/>
            <a:r>
              <a:rPr lang="en-US" altLang="en-US" sz="2400" dirty="0"/>
              <a:t>Not approved by SMC for this use!</a:t>
            </a:r>
          </a:p>
        </p:txBody>
      </p:sp>
    </p:spTree>
    <p:extLst>
      <p:ext uri="{BB962C8B-B14F-4D97-AF65-F5344CB8AC3E}">
        <p14:creationId xmlns:p14="http://schemas.microsoft.com/office/powerpoint/2010/main" val="2823108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Jaw advancement surgery</a:t>
            </a:r>
          </a:p>
        </p:txBody>
      </p:sp>
      <p:pic>
        <p:nvPicPr>
          <p:cNvPr id="82948" name="Picture 5" descr="105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16" y="1428365"/>
            <a:ext cx="4608512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526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All cause mortality in OSA:</a:t>
            </a:r>
            <a:br>
              <a:rPr lang="en-GB" altLang="en-US" sz="4000"/>
            </a:br>
            <a:r>
              <a:rPr lang="en-GB" altLang="en-US" sz="4000"/>
              <a:t>Declining mortality with age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6659563" y="630872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bg1"/>
                </a:solidFill>
                <a:ea typeface="ＭＳ Ｐゴシック" panose="020B0600070205080204" pitchFamily="34" charset="-128"/>
              </a:rPr>
              <a:t>Lavie.  ERJ 2005</a:t>
            </a:r>
          </a:p>
        </p:txBody>
      </p:sp>
      <p:pic>
        <p:nvPicPr>
          <p:cNvPr id="67588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865" y="1843238"/>
            <a:ext cx="6208754" cy="3425563"/>
          </a:xfrm>
        </p:spPr>
      </p:pic>
    </p:spTree>
    <p:extLst>
      <p:ext uri="{BB962C8B-B14F-4D97-AF65-F5344CB8AC3E}">
        <p14:creationId xmlns:p14="http://schemas.microsoft.com/office/powerpoint/2010/main" val="6295093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CPAP may improve CV outcomes in mild to moderate OSAS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557338"/>
            <a:ext cx="3332163" cy="4525962"/>
          </a:xfrm>
        </p:spPr>
      </p:pic>
      <p:sp>
        <p:nvSpPr>
          <p:cNvPr id="6144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012092"/>
            <a:ext cx="4038600" cy="4525963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28% overall 10 </a:t>
            </a:r>
            <a:r>
              <a:rPr lang="en-GB" altLang="en-US" sz="2400" dirty="0" err="1"/>
              <a:t>yr</a:t>
            </a:r>
            <a:r>
              <a:rPr lang="en-GB" altLang="en-US" sz="2400" dirty="0"/>
              <a:t> CV absolute risk reduction</a:t>
            </a:r>
          </a:p>
          <a:p>
            <a:pPr eaLnBrk="1" hangingPunct="1"/>
            <a:r>
              <a:rPr lang="en-GB" altLang="en-US" sz="2400" dirty="0"/>
              <a:t>Independent of age and pre-existing CV disease</a:t>
            </a:r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 rot="-5400000">
            <a:off x="-246857" y="4514057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Mild-moderate</a:t>
            </a: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 rot="-5400000">
            <a:off x="-84931" y="2310606"/>
            <a:ext cx="132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All patients</a:t>
            </a:r>
          </a:p>
        </p:txBody>
      </p:sp>
      <p:sp>
        <p:nvSpPr>
          <p:cNvPr id="61447" name="Text Box 9"/>
          <p:cNvSpPr txBox="1">
            <a:spLocks noChangeArrowheads="1"/>
          </p:cNvSpPr>
          <p:nvPr/>
        </p:nvSpPr>
        <p:spPr bwMode="auto">
          <a:xfrm>
            <a:off x="5724525" y="6092825"/>
            <a:ext cx="3024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bg1"/>
                </a:solidFill>
                <a:ea typeface="ＭＳ Ｐゴシック" panose="020B0600070205080204" pitchFamily="34" charset="-128"/>
              </a:rPr>
              <a:t>Buchner et al.  AJRCCM 2007</a:t>
            </a:r>
          </a:p>
        </p:txBody>
      </p:sp>
    </p:spTree>
    <p:extLst>
      <p:ext uri="{BB962C8B-B14F-4D97-AF65-F5344CB8AC3E}">
        <p14:creationId xmlns:p14="http://schemas.microsoft.com/office/powerpoint/2010/main" val="30188651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Effect of CPAP on BP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Placebo controlled trials have shown that CPAP treatment decreases mean BP in symptomatic OSAS</a:t>
            </a:r>
          </a:p>
          <a:p>
            <a:pPr lvl="1" eaLnBrk="1" hangingPunct="1"/>
            <a:r>
              <a:rPr lang="en-US" altLang="en-US" sz="2400" dirty="0"/>
              <a:t>4-5mmHg in patients with &gt; 20 4% desaturations/hour</a:t>
            </a:r>
          </a:p>
          <a:p>
            <a:pPr lvl="1"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3.3mmHg reduction should be associated with 20% reduced risk of stroke and 15% reduced risk of coronary event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5181600" y="60960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ea typeface="ＭＳ Ｐゴシック" panose="020B0600070205080204" pitchFamily="34" charset="-128"/>
              </a:rPr>
              <a:t>Faccenda AJRCCM 2001</a:t>
            </a:r>
          </a:p>
          <a:p>
            <a:pPr eaLnBrk="1" hangingPunct="1"/>
            <a:r>
              <a:rPr lang="en-US" altLang="en-US" sz="1200">
                <a:solidFill>
                  <a:schemeClr val="bg1"/>
                </a:solidFill>
                <a:ea typeface="ＭＳ Ｐゴシック" panose="020B0600070205080204" pitchFamily="34" charset="-128"/>
              </a:rPr>
              <a:t>Pepperell Lancet 2002</a:t>
            </a:r>
          </a:p>
        </p:txBody>
      </p:sp>
    </p:spTree>
    <p:extLst>
      <p:ext uri="{BB962C8B-B14F-4D97-AF65-F5344CB8AC3E}">
        <p14:creationId xmlns:p14="http://schemas.microsoft.com/office/powerpoint/2010/main" val="2424567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Obstructive sleep apnoea</a:t>
            </a: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615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Background</a:t>
            </a:r>
          </a:p>
          <a:p>
            <a:pPr eaLnBrk="1" hangingPunct="1"/>
            <a:r>
              <a:rPr lang="en-GB" altLang="en-US" sz="2400" dirty="0"/>
              <a:t>Clinical features</a:t>
            </a:r>
          </a:p>
          <a:p>
            <a:pPr eaLnBrk="1" hangingPunct="1"/>
            <a:r>
              <a:rPr lang="en-GB" altLang="en-US" sz="2400" dirty="0"/>
              <a:t>Investigations</a:t>
            </a:r>
          </a:p>
          <a:p>
            <a:pPr eaLnBrk="1" hangingPunct="1"/>
            <a:r>
              <a:rPr lang="en-GB" altLang="en-US" sz="2400" dirty="0"/>
              <a:t>Treatment</a:t>
            </a:r>
          </a:p>
          <a:p>
            <a:pPr eaLnBrk="1" hangingPunct="1"/>
            <a:r>
              <a:rPr lang="en-GB" altLang="en-US" sz="2400" dirty="0">
                <a:solidFill>
                  <a:srgbClr val="FF0000"/>
                </a:solidFill>
              </a:rPr>
              <a:t>Summary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55996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Summary</a:t>
            </a:r>
            <a:endParaRPr lang="en-US" altLang="en-US"/>
          </a:p>
        </p:txBody>
      </p:sp>
      <p:pic>
        <p:nvPicPr>
          <p:cNvPr id="7988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34071" r="42851" b="30617"/>
          <a:stretch>
            <a:fillRect/>
          </a:stretch>
        </p:blipFill>
        <p:spPr>
          <a:xfrm>
            <a:off x="395288" y="1700213"/>
            <a:ext cx="3671887" cy="2047875"/>
          </a:xfrm>
          <a:noFill/>
        </p:spPr>
      </p:pic>
      <p:pic>
        <p:nvPicPr>
          <p:cNvPr id="798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4" t="14433" r="20401" b="75067"/>
          <a:stretch>
            <a:fillRect/>
          </a:stretch>
        </p:blipFill>
        <p:spPr bwMode="auto">
          <a:xfrm>
            <a:off x="395288" y="4268788"/>
            <a:ext cx="367347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5" t="66016" r="20264" b="18008"/>
          <a:stretch>
            <a:fillRect/>
          </a:stretch>
        </p:blipFill>
        <p:spPr bwMode="auto">
          <a:xfrm>
            <a:off x="395288" y="5541963"/>
            <a:ext cx="3673475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9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t="25847" r="3558" b="63777"/>
          <a:stretch>
            <a:fillRect/>
          </a:stretch>
        </p:blipFill>
        <p:spPr bwMode="auto">
          <a:xfrm>
            <a:off x="5306073" y="1700213"/>
            <a:ext cx="36718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97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t="31978" r="3558" b="57021"/>
          <a:stretch>
            <a:fillRect/>
          </a:stretch>
        </p:blipFill>
        <p:spPr bwMode="auto">
          <a:xfrm>
            <a:off x="5306074" y="2591127"/>
            <a:ext cx="3671887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00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t="57797" r="3558" b="28668"/>
          <a:stretch>
            <a:fillRect/>
          </a:stretch>
        </p:blipFill>
        <p:spPr bwMode="auto">
          <a:xfrm>
            <a:off x="5306075" y="3473450"/>
            <a:ext cx="3671887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03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t="76295" r="3558" b="17575"/>
          <a:stretch>
            <a:fillRect/>
          </a:stretch>
        </p:blipFill>
        <p:spPr bwMode="auto">
          <a:xfrm>
            <a:off x="5306076" y="4733924"/>
            <a:ext cx="367347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09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2" t="68918" r="3558" b="13860"/>
          <a:stretch>
            <a:fillRect/>
          </a:stretch>
        </p:blipFill>
        <p:spPr bwMode="auto">
          <a:xfrm>
            <a:off x="5306076" y="5541963"/>
            <a:ext cx="36718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0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Thank you</a:t>
            </a:r>
          </a:p>
          <a:p>
            <a:r>
              <a:rPr lang="en-GB" altLang="en-US" dirty="0"/>
              <a:t>Please fill out the online survey to obtain a certificate</a:t>
            </a:r>
          </a:p>
        </p:txBody>
      </p:sp>
    </p:spTree>
    <p:extLst>
      <p:ext uri="{BB962C8B-B14F-4D97-AF65-F5344CB8AC3E}">
        <p14:creationId xmlns:p14="http://schemas.microsoft.com/office/powerpoint/2010/main" val="18856718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Apnoeas and hypopnoeas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060575"/>
            <a:ext cx="8229600" cy="5184775"/>
          </a:xfrm>
        </p:spPr>
        <p:txBody>
          <a:bodyPr/>
          <a:lstStyle/>
          <a:p>
            <a:pPr eaLnBrk="1" hangingPunct="1"/>
            <a:r>
              <a:rPr lang="en-GB" altLang="en-US" sz="2400" dirty="0">
                <a:solidFill>
                  <a:srgbClr val="FF3300"/>
                </a:solidFill>
              </a:rPr>
              <a:t>Apnoea</a:t>
            </a:r>
          </a:p>
          <a:p>
            <a:pPr lvl="1" eaLnBrk="1" hangingPunct="1"/>
            <a:r>
              <a:rPr lang="en-GB" altLang="en-US" sz="2400" dirty="0"/>
              <a:t>Reduction in airflow of &gt;90% of baseline for at least 10 seconds</a:t>
            </a:r>
          </a:p>
          <a:p>
            <a:pPr lvl="1" eaLnBrk="1" hangingPunct="1"/>
            <a:endParaRPr lang="en-GB" altLang="en-US" sz="2400" dirty="0"/>
          </a:p>
          <a:p>
            <a:pPr eaLnBrk="1" hangingPunct="1"/>
            <a:r>
              <a:rPr lang="en-GB" altLang="en-US" sz="2400" dirty="0">
                <a:solidFill>
                  <a:srgbClr val="FF3300"/>
                </a:solidFill>
              </a:rPr>
              <a:t>Hypopnoea</a:t>
            </a:r>
          </a:p>
          <a:p>
            <a:pPr lvl="1" eaLnBrk="1" hangingPunct="1"/>
            <a:r>
              <a:rPr lang="en-GB" altLang="en-US" sz="2400" dirty="0"/>
              <a:t>Reduction in airflow of &gt;50% of baseline for at least 10 seconds, associated with &gt;4% desaturation from pre-event baseline</a:t>
            </a:r>
          </a:p>
        </p:txBody>
      </p:sp>
    </p:spTree>
    <p:extLst>
      <p:ext uri="{BB962C8B-B14F-4D97-AF65-F5344CB8AC3E}">
        <p14:creationId xmlns:p14="http://schemas.microsoft.com/office/powerpoint/2010/main" val="272742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Balance of forces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373" y="1401809"/>
            <a:ext cx="7057253" cy="3893706"/>
          </a:xfrm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9813" y="6237288"/>
            <a:ext cx="3024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bg1"/>
                </a:solidFill>
                <a:ea typeface="ＭＳ Ｐゴシック" panose="020B0600070205080204" pitchFamily="34" charset="-128"/>
              </a:rPr>
              <a:t>Malhotra.  Lancet 2002</a:t>
            </a:r>
          </a:p>
        </p:txBody>
      </p:sp>
    </p:spTree>
    <p:extLst>
      <p:ext uri="{BB962C8B-B14F-4D97-AF65-F5344CB8AC3E}">
        <p14:creationId xmlns:p14="http://schemas.microsoft.com/office/powerpoint/2010/main" val="132280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/>
              <a:t>Normal subject awake and sleep</a:t>
            </a:r>
          </a:p>
        </p:txBody>
      </p:sp>
      <p:pic>
        <p:nvPicPr>
          <p:cNvPr id="12291" name="Picture 5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27" y="1690688"/>
            <a:ext cx="4862398" cy="400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05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1783020" y="572401"/>
            <a:ext cx="5041900" cy="6001393"/>
            <a:chOff x="1247" y="255"/>
            <a:chExt cx="3176" cy="3992"/>
          </a:xfrm>
        </p:grpSpPr>
        <p:pic>
          <p:nvPicPr>
            <p:cNvPr id="13317" name="Picture 5" descr="show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55"/>
              <a:ext cx="3175" cy="2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7" descr="show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960"/>
              <a:ext cx="3176" cy="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9682020"/>
      </p:ext>
    </p:extLst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ACK theme" id="{75FFE468-3B7E-4C82-A462-E22C6E5790A0}" vid="{E73379FD-5B52-4EB3-A98B-74B0B41F0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QUACK theme</Template>
  <TotalTime>189</TotalTime>
  <Words>1276</Words>
  <Application>Microsoft Office PowerPoint</Application>
  <PresentationFormat>On-screen Show (4:3)</PresentationFormat>
  <Paragraphs>266</Paragraphs>
  <Slides>59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QUACK theme</vt:lpstr>
      <vt:lpstr>PowerPoint Presentation</vt:lpstr>
      <vt:lpstr>Learning Outcomes</vt:lpstr>
      <vt:lpstr>Obstructive sleep apnoea</vt:lpstr>
      <vt:lpstr>Obstructive Sleep Apnoea</vt:lpstr>
      <vt:lpstr>Definition</vt:lpstr>
      <vt:lpstr>Apnoeas and hypopnoeas</vt:lpstr>
      <vt:lpstr>Balance of forces</vt:lpstr>
      <vt:lpstr>Normal subject awake and sleep</vt:lpstr>
      <vt:lpstr>PowerPoint Presentation</vt:lpstr>
      <vt:lpstr>Mechanism of OSAHS</vt:lpstr>
      <vt:lpstr>Prevalence</vt:lpstr>
      <vt:lpstr>Age</vt:lpstr>
      <vt:lpstr>Risk factors</vt:lpstr>
      <vt:lpstr>Excess body weight</vt:lpstr>
      <vt:lpstr>Obstructive sleep apnoea</vt:lpstr>
      <vt:lpstr>Symptoms and signs</vt:lpstr>
      <vt:lpstr>Potential causes of excessive daytime sleepiness in adults </vt:lpstr>
      <vt:lpstr>PowerPoint Presentation</vt:lpstr>
      <vt:lpstr>Reaction times</vt:lpstr>
      <vt:lpstr>Driving simulator</vt:lpstr>
      <vt:lpstr>OSA and Cardiovascular risk</vt:lpstr>
      <vt:lpstr>PowerPoint Presentation</vt:lpstr>
      <vt:lpstr>Obstructive sleep apnoea</vt:lpstr>
      <vt:lpstr>PowerPoint Presentation</vt:lpstr>
      <vt:lpstr>Sleep studies</vt:lpstr>
      <vt:lpstr>PowerPoint Presentation</vt:lpstr>
      <vt:lpstr>Obstructive apnoeas with arousal</vt:lpstr>
      <vt:lpstr>Central apnoea</vt:lpstr>
      <vt:lpstr>Obstructive sleep apnoea</vt:lpstr>
      <vt:lpstr>Treatment of OSAS</vt:lpstr>
      <vt:lpstr>Weight reduction</vt:lpstr>
      <vt:lpstr>PowerPoint Presentation</vt:lpstr>
      <vt:lpstr>CPAP</vt:lpstr>
      <vt:lpstr>PowerPoint Presentation</vt:lpstr>
      <vt:lpstr>Effect of treatment</vt:lpstr>
      <vt:lpstr>Benefits of CPAP</vt:lpstr>
      <vt:lpstr>More CPAP = Less sleepiness</vt:lpstr>
      <vt:lpstr>CPAP in non-sleepy OSA patients</vt:lpstr>
      <vt:lpstr>PowerPoint Presentation</vt:lpstr>
      <vt:lpstr>Effect of CPAP therapy</vt:lpstr>
      <vt:lpstr>Mandibular Advancement Devices</vt:lpstr>
      <vt:lpstr>Mandibular advancement devices</vt:lpstr>
      <vt:lpstr>Manibular Advancement devices Evidence</vt:lpstr>
      <vt:lpstr>SIGN Recommendations Mandibular advancement devices</vt:lpstr>
      <vt:lpstr>Surgery</vt:lpstr>
      <vt:lpstr>Bariatric surgery</vt:lpstr>
      <vt:lpstr>Tracheostomy</vt:lpstr>
      <vt:lpstr>Jaw advancement surgery</vt:lpstr>
      <vt:lpstr>Palatal surgery</vt:lpstr>
      <vt:lpstr>Tonsillectomy</vt:lpstr>
      <vt:lpstr>Drugs for OSAS</vt:lpstr>
      <vt:lpstr>Jaw advancement surgery</vt:lpstr>
      <vt:lpstr>All cause mortality in OSA: Declining mortality with age</vt:lpstr>
      <vt:lpstr>CPAP may improve CV outcomes in mild to moderate OSAS</vt:lpstr>
      <vt:lpstr>Effect of CPAP on BP</vt:lpstr>
      <vt:lpstr>Obstructive sleep apnoea</vt:lpstr>
      <vt:lpstr>Summary</vt:lpstr>
      <vt:lpstr>PowerPoint Presentation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Marie McGrory</dc:creator>
  <cp:lastModifiedBy>INGRAM, Gareth (NHS GREATER GLASGOW &amp; CLYDE)</cp:lastModifiedBy>
  <cp:revision>18</cp:revision>
  <dcterms:created xsi:type="dcterms:W3CDTF">2020-08-22T14:25:18Z</dcterms:created>
  <dcterms:modified xsi:type="dcterms:W3CDTF">2020-11-14T13:32:36Z</dcterms:modified>
</cp:coreProperties>
</file>