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8960" autoAdjust="0"/>
  </p:normalViewPr>
  <p:slideViewPr>
    <p:cSldViewPr snapToGrid="0">
      <p:cViewPr>
        <p:scale>
          <a:sx n="61" d="100"/>
          <a:sy n="61" d="100"/>
        </p:scale>
        <p:origin x="3470" y="8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Weil’s Disease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Gareth Ingram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Acute Medicine Clinical Fellow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Initial management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Diagnosed as likely LRTI/CAP following recent viral infection but admitted to exclude leptospirosis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IV benpen and oral clarithromycin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IV fluids whilst reduced oral intake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Admitted to ID Ward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Progress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Day 2 of admission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Feeling better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IV fluids discontinued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Neutrophilia settled, CRP peaked at 166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Switched to oral doxycycline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Routine HIV screening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Day 3 of admission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Remained apyrexial throughout admission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Discharged home to complete 7 day course of oral antibiotics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Clinic and CXR as outpatient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Discharge and follow up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Leptospirosis urine antigen negative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2 sets of blood cultures – no growth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HIV negative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Formal CXR report – no evidence of consolidation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6/52 in general ID clinic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Weil’s disease/leptospirosis</a:t>
            </a:r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Many different names including mud fever and sewerman’s flu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Leptospirosis  is an infection caused by spirochetes of the genus Leptospira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It is originally an aquatic organism and its main host is animals including rodents, dogs and cattle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The host animal is usually asymptomatic, but will excrete leptospires in their urine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Transmitted to humans via contact with contaminated water, infected urine or infected animal tissues via abrasions in the skin or via mucous membranes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Causative organism</a:t>
            </a: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628651" y="2226469"/>
            <a:ext cx="4370471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From the genus Leptospira – 21 species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9 are known pathogenic – leptospira interrogans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5 uncertain pathogenicity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7 non-pathogenic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Spiral-shaped, highly motile aerobic spirochetes best visualised via dark field microscopy or fluorescent microscopy</a:t>
            </a:r>
            <a:endParaRPr/>
          </a:p>
        </p:txBody>
      </p:sp>
      <p:pic>
        <p:nvPicPr>
          <p:cNvPr id="174" name="Google Shape;17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7148" y="4083926"/>
            <a:ext cx="3784891" cy="237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7148" y="1353118"/>
            <a:ext cx="3768160" cy="2319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Epidemiology and aetiology</a:t>
            </a:r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Most widespread zoonosis in the world!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Relatively uncommon in the UK 1 case per million (England PH)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Most common in tropical regions, slums and during rainy seasons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Increasingly more common with water sports and outdoor activities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Potential occupation exposure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</a:t>
            </a:r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Has a wide variety of presentations, from subclinical to life-threatening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Has an incubation period of 2-30 days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Often presents as a mild form, with viral like symptoms of malaise, dry cough muscle pain and headache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2 phases of illness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More severe disease is Weil’s which presents with jaundice and can sometimes feature with renal  failure and pulmonary haemorrhage and multiorgan failure (5% mortality)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Physical examination</a:t>
            </a:r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Skin breaks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Conjunctival suffusion 30% in Weil’s disease, often early on during illness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Neck stiffness and signs of meningism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Fever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Jaundice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Anaemia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Hepatosplenomegaly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Rarely acalculous cholecystitis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194" name="Google Shape;19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361959"/>
            <a:ext cx="4264819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Diagnosis</a:t>
            </a:r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Clinical history and examination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Risk factors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Blood cultures – though only positive during early illness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PCR – via urine and blood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Urine appears more sensitive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Treatment</a:t>
            </a:r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1"/>
          </p:nvPr>
        </p:nvSpPr>
        <p:spPr>
          <a:xfrm>
            <a:off x="628650" y="1690688"/>
            <a:ext cx="7886700" cy="372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Supportive if multiorgan failure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Antibiotics </a:t>
            </a:r>
            <a:endParaRPr/>
          </a:p>
          <a:p>
            <a:pPr marL="514350" lvl="1" indent="-17145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Doxycylcine </a:t>
            </a:r>
            <a:endParaRPr/>
          </a:p>
          <a:p>
            <a:pPr marL="514350" lvl="1" indent="-17145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IV penicillins</a:t>
            </a:r>
            <a:endParaRPr/>
          </a:p>
          <a:p>
            <a:pPr marL="857250" lvl="2" indent="-17145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Cochrane review uncertain of clinical significant</a:t>
            </a:r>
            <a:endParaRPr/>
          </a:p>
          <a:p>
            <a:pPr marL="857250" lvl="2" indent="-17145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Started before laboratory confirmation </a:t>
            </a:r>
            <a:endParaRPr/>
          </a:p>
          <a:p>
            <a:pPr marL="857250" lvl="2" indent="-17145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Found to reduce clinical illness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Steroids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Ophthalmic drops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685800" lvl="2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GB" sz="1000"/>
              <a:t>Brett-Major DM, Coldren R. Antibiotics for leptospirosis. </a:t>
            </a:r>
            <a:r>
              <a:rPr lang="en-GB" sz="1000" i="1"/>
              <a:t>Cochrane Database Syst Rev</a:t>
            </a:r>
            <a:r>
              <a:rPr lang="en-GB" sz="1000"/>
              <a:t>. 2012 Feb 15. 2:CD008264.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Disclaimer*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Please note that QUACK is a regional teaching programme operating across GG&amp;C, Lanarkshire and Ayrshire &amp; Arran.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This presentation outlines general management, though local variances e.g. antibiotic prescription may vary slightly depending on your local trust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Remember to check your local guidelines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Prevention</a:t>
            </a:r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1"/>
          </p:nvPr>
        </p:nvSpPr>
        <p:spPr>
          <a:xfrm>
            <a:off x="628650" y="2226468"/>
            <a:ext cx="7886700" cy="351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GB" sz="1942"/>
              <a:t>Occupational hygiene and protective clothing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GB" sz="1942"/>
              <a:t>No licensed vaccine in the UK– current availability is usually only for a specific serovar</a:t>
            </a:r>
            <a:endParaRPr sz="1942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GB" sz="1942"/>
              <a:t>Use of antibiotics in those at risk of short term exposure</a:t>
            </a:r>
            <a:endParaRPr/>
          </a:p>
          <a:p>
            <a:pPr marL="171450" lvl="0" indent="-481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171450" lvl="0" indent="-481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171450" lvl="0" indent="-481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171450" lvl="0" indent="-481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171450" lvl="0" indent="-481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2"/>
              <a:buNone/>
            </a:pPr>
            <a:r>
              <a:rPr lang="en-GB" sz="1202"/>
              <a:t>Guidugli F, Castro AA, Atallah AN. Antibiotics for preventing leptospirosis. </a:t>
            </a:r>
            <a:r>
              <a:rPr lang="en-GB" sz="1202" i="1"/>
              <a:t>Cochrane Database Syst Rev</a:t>
            </a:r>
            <a:r>
              <a:rPr lang="en-GB" sz="1202"/>
              <a:t>. 2000. CD001305</a:t>
            </a:r>
            <a:endParaRPr sz="1202"/>
          </a:p>
          <a:p>
            <a:pPr marL="171450" lvl="0" indent="-481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</a:t>
            </a:r>
            <a:r>
              <a:rPr lang="en-US" u="sng" err="1">
                <a:solidFill>
                  <a:schemeClr val="hlink"/>
                </a:solidFill>
              </a:rPr>
              <a:t>quackmeded</a:t>
            </a:r>
            <a:r>
              <a:rPr lang="en-US" u="sng">
                <a:solidFill>
                  <a:schemeClr val="hlink"/>
                </a:solidFill>
              </a:rPr>
              <a:t>@nhs.scot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28 year old male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GP referral ?Weil’s disease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Originally referred to ID – no beds at present – so directed to medical receiving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History of presenting complaint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Generally unwell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16 day history since events began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Initial flu like symptoms (off work for a week)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Started to resolve, went back to work then symptoms began to return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Reduced oral intake for 48 hours and feverish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Vomiting for 24 hours, no haematemesis, no bowel upset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Productive cough of clear sputum, plus an isolated episode of haemoptysis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Works on a recycling plant – worsening occupational advice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history information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628650" y="1847529"/>
            <a:ext cx="2650331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en-GB" sz="1942"/>
              <a:t>PMH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GB" sz="1942"/>
              <a:t>Nasal polyps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GB" sz="1942"/>
              <a:t>Psychiatric history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GB" sz="1942"/>
              <a:t>Generally well</a:t>
            </a:r>
            <a:endParaRPr/>
          </a:p>
          <a:p>
            <a:pPr marL="171450" lvl="0" indent="-4813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en-GB" sz="1942"/>
              <a:t>Systemic inquiry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GB" sz="1942"/>
              <a:t>No weight loss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GB" sz="1942"/>
              <a:t>No headaches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GB" sz="1942"/>
              <a:t>No rashes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GB" sz="1942"/>
              <a:t>No cardiac symptoms</a:t>
            </a:r>
            <a:endParaRPr/>
          </a:p>
          <a:p>
            <a:pPr marL="171450" lvl="0" indent="-4813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</p:txBody>
      </p:sp>
      <p:sp>
        <p:nvSpPr>
          <p:cNvPr id="114" name="Google Shape;114;p17"/>
          <p:cNvSpPr txBox="1"/>
          <p:nvPr/>
        </p:nvSpPr>
        <p:spPr>
          <a:xfrm>
            <a:off x="4424749" y="1847529"/>
            <a:ext cx="4214060" cy="355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None/>
            </a:pPr>
            <a:r>
              <a:rPr lang="en-GB" sz="19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•"/>
            </a:pPr>
            <a:r>
              <a:rPr lang="en-GB" sz="19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Nil regular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•"/>
            </a:pPr>
            <a:r>
              <a:rPr lang="en-GB" sz="19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known drug allergies</a:t>
            </a:r>
            <a:endParaRPr/>
          </a:p>
          <a:p>
            <a:pPr marL="228600" marR="0" lvl="0" indent="-105283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None/>
            </a:pPr>
            <a:endParaRPr sz="194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None/>
            </a:pPr>
            <a:r>
              <a:rPr lang="en-GB" sz="19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history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•"/>
            </a:pPr>
            <a:r>
              <a:rPr lang="en-GB" sz="19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alone generally, independent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•"/>
            </a:pPr>
            <a:r>
              <a:rPr lang="en-GB" sz="19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and uncle close contacts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•"/>
            </a:pPr>
            <a:r>
              <a:rPr lang="en-GB" sz="19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Never smoked, alcohol 12 units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•"/>
            </a:pPr>
            <a:r>
              <a:rPr lang="en-GB" sz="19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Goes to the gym regularly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•"/>
            </a:pPr>
            <a:r>
              <a:rPr lang="en-GB" sz="19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 on a recycling plant</a:t>
            </a:r>
            <a:endParaRPr/>
          </a:p>
          <a:p>
            <a:pPr marL="228600" marR="0" lvl="0" indent="-105283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None/>
            </a:pPr>
            <a:endParaRPr sz="194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Clinical Examination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628649" y="2226469"/>
            <a:ext cx="8308182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 –patent, talking in sentences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 – No evidence of SOB, no supplementary O</a:t>
            </a:r>
            <a:r>
              <a:rPr lang="en-GB" baseline="-25000"/>
              <a:t>2, </a:t>
            </a:r>
            <a:r>
              <a:rPr lang="en-GB"/>
              <a:t>left basal creps, no wheeze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 – HS I +II+0, JVP not seen, nil oedema, peripherally warm, regular pulse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 – abdomen soft, no organomegaly, dry mucous membranes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 – alert and orientated, no evidence of jaundice or icteric sclera</a:t>
            </a:r>
            <a:endParaRPr/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Neurologically intact, no gross deficit 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General skin survey – no evidence of bites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28650" y="118523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Bloods and observations</a:t>
            </a: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3516229" y="2340769"/>
            <a:ext cx="2264569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Hb 145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WCC </a:t>
            </a:r>
            <a:r>
              <a:rPr lang="en-GB" sz="1800">
                <a:solidFill>
                  <a:srgbClr val="FF0000"/>
                </a:solidFill>
              </a:rPr>
              <a:t>14.0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Neutrophils </a:t>
            </a:r>
            <a:r>
              <a:rPr lang="en-GB" sz="1800">
                <a:solidFill>
                  <a:srgbClr val="FF0000"/>
                </a:solidFill>
              </a:rPr>
              <a:t>11.7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Platelets 169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MCV 88.8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PT </a:t>
            </a:r>
            <a:r>
              <a:rPr lang="en-GB" sz="1800">
                <a:solidFill>
                  <a:srgbClr val="FF0000"/>
                </a:solidFill>
              </a:rPr>
              <a:t>15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APTT 27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CRP </a:t>
            </a:r>
            <a:r>
              <a:rPr lang="en-GB" sz="1800">
                <a:solidFill>
                  <a:srgbClr val="FF0000"/>
                </a:solidFill>
              </a:rPr>
              <a:t>118</a:t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742950" y="2340769"/>
            <a:ext cx="2264569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 at triage: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 37.1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Pulse 85bpm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Sats 98% on air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Respiratory rate 16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BP 119/84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6250782" y="2340769"/>
            <a:ext cx="2264569" cy="36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GB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140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GB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4.5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lang="en-GB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105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Urea 4.4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Creatinine 79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eGFR &gt;60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Bilirubin 12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 16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 16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Chest X-ray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l="26677" t="18985" r="25758" b="12664"/>
          <a:stretch/>
        </p:blipFill>
        <p:spPr>
          <a:xfrm>
            <a:off x="628650" y="1479092"/>
            <a:ext cx="5820277" cy="4706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ECG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 rotWithShape="1">
          <a:blip r:embed="rId3">
            <a:alphaModFix/>
          </a:blip>
          <a:srcRect l="13548" t="36243" r="28727" b="8095"/>
          <a:stretch/>
        </p:blipFill>
        <p:spPr>
          <a:xfrm>
            <a:off x="114300" y="2184930"/>
            <a:ext cx="6851984" cy="371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 rotWithShape="1">
          <a:blip r:embed="rId4">
            <a:alphaModFix/>
          </a:blip>
          <a:srcRect l="22500" t="15439" r="47793" b="74035"/>
          <a:stretch/>
        </p:blipFill>
        <p:spPr>
          <a:xfrm>
            <a:off x="2562726" y="1123267"/>
            <a:ext cx="5325998" cy="1061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On-screen Show (4:3)</PresentationFormat>
  <Paragraphs>172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QUACK theme</vt:lpstr>
      <vt:lpstr>Weil’s Disease</vt:lpstr>
      <vt:lpstr>Disclaimer*</vt:lpstr>
      <vt:lpstr>Case</vt:lpstr>
      <vt:lpstr>History of presenting complaint</vt:lpstr>
      <vt:lpstr>Other history information</vt:lpstr>
      <vt:lpstr>Clinical Examination</vt:lpstr>
      <vt:lpstr>Bloods and observations</vt:lpstr>
      <vt:lpstr>Chest X-ray</vt:lpstr>
      <vt:lpstr>ECG</vt:lpstr>
      <vt:lpstr>Initial management</vt:lpstr>
      <vt:lpstr>Progress</vt:lpstr>
      <vt:lpstr>Discharge and follow up</vt:lpstr>
      <vt:lpstr>Weil’s disease/leptospirosis</vt:lpstr>
      <vt:lpstr>Causative organism</vt:lpstr>
      <vt:lpstr>Epidemiology and aetiology</vt:lpstr>
      <vt:lpstr>Presentation</vt:lpstr>
      <vt:lpstr>Physical examination</vt:lpstr>
      <vt:lpstr>Diagnosis</vt:lpstr>
      <vt:lpstr>Treatment</vt:lpstr>
      <vt:lpstr>Prevention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Weil’s Disease</dc:title>
  <cp:lastModifiedBy>INGRAM, Gareth (NHS GREATER GLASGOW &amp; CLYDE)</cp:lastModifiedBy>
  <cp:revision>1</cp:revision>
  <dcterms:modified xsi:type="dcterms:W3CDTF">2020-11-12T12:13:31Z</dcterms:modified>
</cp:coreProperties>
</file>