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605" y="5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ckmeded.co.uk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gc.quackmeded@nhs.sco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Anaemia</a:t>
            </a:r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Rosie Haddock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Gastro Registrar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Microcytic anaemia</a:t>
            </a:r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Small red cells (&lt;80fl)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Iron deficiency: MOST COMMON the cause of which must always be determined.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Anaemia of chronic disease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Thalassaemia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Sideroblastic anaemia</a:t>
            </a:r>
            <a:br>
              <a:rPr lang="en-US" sz="2800"/>
            </a:br>
            <a:endParaRPr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Iron Deficiency</a:t>
            </a:r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Iron absorbed in duodenum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Transported bound to transferrin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Causes?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Blood loss – most common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Premenopausal women! 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Reduced absorption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Increased demands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Growth, pregnancy, exercise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Poor intake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Investigations?</a:t>
            </a:r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FBC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Low Hb and low MCV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Blood film- RBC hypochromic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Serum Ferritin, transferrin and transferrin saturations.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Upper and lower GI endoscopy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Coeliac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? Bone Marrow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Management</a:t>
            </a:r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Treat cause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Iron replacement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Oral – Ferrous Fumerate 210mg TDS for 3 months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Parenteral- If not absorbed orally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Case 1</a:t>
            </a:r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A 50 year old man presents with fatigue and change in bowel habit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Hb 105 MCV 78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Blood film shows hypochronic microcytic anaemia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What is your approach to history and examination?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What investigations might you undertake?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Red flag symptoms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FH malignancy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Chronic inflammatory diseases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PR exam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Investigations?</a:t>
            </a:r>
            <a:endParaRPr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Ferritin 8 (15-200)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Transferrin - normal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Transferrin saturations 10% (20-55%)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Endoscopy/colonoscopy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Case 2</a:t>
            </a:r>
            <a:endParaRPr/>
          </a:p>
        </p:txBody>
      </p:sp>
      <p:sp>
        <p:nvSpPr>
          <p:cNvPr id="185" name="Google Shape;185;p2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25 year old pregnant women who is found to have a low Hb on first antenatal visit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Hb 10.7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MCV 64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Plx 202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WCC 7.2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What diagnosis do you consider?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Thalassamia</a:t>
            </a:r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Haemoglobinopathy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Normal adult Hb is made up of haem and 2 polypeptide chains – α and β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Genetic defect resulting in reduced rate of production of one of globin chain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Haemolysis/ early red cell death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Haemoglobin electrophoresis, increase in HbF and reduced HbA(normal haemoglobin)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Different forms depending on if homo/heterozygous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Repeated blood transfusions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Leads to excess iron deposition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Disclaimer*</a:t>
            </a:r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Please note that QUACK is a regional teaching programme operating across GG&amp;C, Lanarkshire and Ayrshire &amp; Arran. 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This presentation outlines general management, though local variances e.g. antibiotic prescription may vary slightly depending on your local trust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Remember to check your local guidelines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3" name="Google Shape;203;p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0678" b="10677"/>
          <a:stretch/>
        </p:blipFill>
        <p:spPr>
          <a:xfrm>
            <a:off x="628650" y="894749"/>
            <a:ext cx="7886700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Normocytic anaemia</a:t>
            </a:r>
            <a:endParaRPr/>
          </a:p>
        </p:txBody>
      </p:sp>
      <p:sp>
        <p:nvSpPr>
          <p:cNvPr id="209" name="Google Shape;209;p3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Acute blood loss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Anaemia of chronic disease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Aplastic anaemia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Haemolytic anaemia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Endocrine disorders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Macrocytic anaemia</a:t>
            </a:r>
            <a:endParaRPr/>
          </a:p>
        </p:txBody>
      </p:sp>
      <p:sp>
        <p:nvSpPr>
          <p:cNvPr id="215" name="Google Shape;215;p3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Megaloblastic or non Megaloblastic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Megaloblastic- defective DNA synthesis.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Causes?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B12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Folate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Non megalobblastic- haemolysis, myelodysplasia, chemotherapy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B12 deficiency</a:t>
            </a:r>
            <a:endParaRPr/>
          </a:p>
        </p:txBody>
      </p:sp>
      <p:sp>
        <p:nvSpPr>
          <p:cNvPr id="221" name="Google Shape;221;p3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Necessary to synthesise DNA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Binds to intrinsic factor to be absorbed in the terminal ileum.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Causes?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Low dietary intake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Impaired absorption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Pernicious anaemia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Coeliac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Ileal disease or resection- Crohn’s disease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Investigations?</a:t>
            </a:r>
            <a:endParaRPr/>
          </a:p>
        </p:txBody>
      </p:sp>
      <p:sp>
        <p:nvSpPr>
          <p:cNvPr id="227" name="Google Shape;227;p3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FBC Hb low MCV &gt;98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Blood film- macrocytic anamia.  Severe- pancytopenia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Autoantibodies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Intrinsic factor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Parietal cell (in stomach, secrete IF)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Coeliac screen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Management</a:t>
            </a:r>
            <a:endParaRPr/>
          </a:p>
        </p:txBody>
      </p:sp>
      <p:sp>
        <p:nvSpPr>
          <p:cNvPr id="233" name="Google Shape;233;p3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IM hydroxycobalamin 1mg alternate days for 3 weeks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Then 3 monthly after that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Folate deficiency</a:t>
            </a:r>
            <a:endParaRPr/>
          </a:p>
        </p:txBody>
      </p:sp>
      <p:sp>
        <p:nvSpPr>
          <p:cNvPr id="239" name="Google Shape;239;p3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Poor intake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Malabsorption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Excess utilisation 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Pregnancy, lactation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Dialysis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Haematological malignancy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Drugs- Methotrexate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Case 3</a:t>
            </a:r>
            <a:endParaRPr/>
          </a:p>
        </p:txBody>
      </p:sp>
      <p:sp>
        <p:nvSpPr>
          <p:cNvPr id="245" name="Google Shape;245;p3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36 year old woman with a history of tiredness and loose bowel motions.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Hb 8 g/dL MCV 110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What is most likely cause of raised MCV?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What investigations would you do?</a:t>
            </a: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Haemolytic anaemia</a:t>
            </a:r>
            <a:endParaRPr/>
          </a:p>
        </p:txBody>
      </p:sp>
      <p:sp>
        <p:nvSpPr>
          <p:cNvPr id="251" name="Google Shape;251;p4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Increased destruction of red cells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Normal life span 120 days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Extra or intravascular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Causes?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Causes</a:t>
            </a:r>
            <a:endParaRPr/>
          </a:p>
        </p:txBody>
      </p:sp>
      <p:sp>
        <p:nvSpPr>
          <p:cNvPr id="257" name="Google Shape;257;p4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Inherited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Hereditary spherocytosis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Hb abnormalities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Red cell metabolic defects</a:t>
            </a:r>
            <a:endParaRPr/>
          </a:p>
        </p:txBody>
      </p:sp>
      <p:sp>
        <p:nvSpPr>
          <p:cNvPr id="258" name="Google Shape;258;p41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Acquired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Immune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Autoimmune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Transfusion reaction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Drugs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Non immune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Infections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Drugs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Hypersplenism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Learning Outcomes</a:t>
            </a:r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Definition of anaemia and how to identify it</a:t>
            </a:r>
            <a:endParaRPr sz="240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Describe difference in macro/normo/microcytic anaemia and causes</a:t>
            </a:r>
            <a:endParaRPr sz="240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Describe common investigations of anaemia and investigations related to specific types of anaemia</a:t>
            </a:r>
            <a:endParaRPr sz="2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Clinical features</a:t>
            </a:r>
            <a:endParaRPr/>
          </a:p>
        </p:txBody>
      </p:sp>
      <p:sp>
        <p:nvSpPr>
          <p:cNvPr id="264" name="Google Shape;264;p4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Jaundice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Splenomegaly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Gallstones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Investigations</a:t>
            </a:r>
            <a:endParaRPr/>
          </a:p>
        </p:txBody>
      </p:sp>
      <p:sp>
        <p:nvSpPr>
          <p:cNvPr id="270" name="Google Shape;270;p4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FBC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Haptoglobins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Unconjugated bilirubin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Coombs test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Find cause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Get in touch!</a:t>
            </a:r>
            <a:endParaRPr/>
          </a:p>
        </p:txBody>
      </p:sp>
      <p:sp>
        <p:nvSpPr>
          <p:cNvPr id="276" name="Google Shape;276;p4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dirty="0"/>
              <a:t>Website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www.quackmeded.co.uk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dirty="0"/>
              <a:t>Email</a:t>
            </a:r>
            <a:endParaRPr dirty="0"/>
          </a:p>
          <a:p>
            <a:pPr marL="11430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ggc.quackmeded@nhs.scot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dirty="0"/>
              <a:t>Social Media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dirty="0"/>
              <a:t>Twitter: @QUACK_ Med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dirty="0"/>
              <a:t>Facebook: QUACK education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Anaemia</a:t>
            </a:r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Function of Haemoglobin?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Carry and deliver O2 to tissues from the lung</a:t>
            </a:r>
            <a:endParaRPr/>
          </a:p>
          <a:p>
            <a:pPr marL="514350" lvl="1" indent="-19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Anaemia is simply a reduction in the haemoglobin level below the normal range for a population of the same age and sex. </a:t>
            </a:r>
            <a:br>
              <a:rPr lang="en-US" sz="2400"/>
            </a:br>
            <a:br>
              <a:rPr lang="en-US" sz="2000"/>
            </a:b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Symptoms?</a:t>
            </a:r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Depend on rate of fall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Compensates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Non specific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Fatigue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Breathlessness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Angina if co-existent arterial disease</a:t>
            </a:r>
            <a:endParaRPr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Signs?</a:t>
            </a:r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Pale skin/mucous membranes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Tachycardia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Iron deficiency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Brittle nails/ Koilonychia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Hair loss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Angular stomatitis/ glossitis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Pale skin/mucous membranes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5" name="Google Shape;125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099" b="1099"/>
          <a:stretch/>
        </p:blipFill>
        <p:spPr>
          <a:xfrm>
            <a:off x="735742" y="1027906"/>
            <a:ext cx="7886700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1" name="Google Shape;131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7638" r="-7639"/>
          <a:stretch/>
        </p:blipFill>
        <p:spPr>
          <a:xfrm>
            <a:off x="628650" y="1027906"/>
            <a:ext cx="7886700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Mean Corpuscle Volume important clue to pathophysiology </a:t>
            </a:r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b="1"/>
              <a:t>LOW MCV</a:t>
            </a:r>
            <a:r>
              <a:rPr lang="en-US" sz="2800"/>
              <a:t> - indicates  that  haemoglobin synthesis is impaired  from a number of possible causes.- low HB content in RBC </a:t>
            </a:r>
            <a:br>
              <a:rPr lang="en-US" sz="2800"/>
            </a:br>
            <a:endParaRPr sz="2800"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b="1"/>
              <a:t>HIGH MCV</a:t>
            </a:r>
            <a:r>
              <a:rPr lang="en-US" sz="2800"/>
              <a:t> - indicates that DNA synthesis is impaired or that there is an increase in the RBC membrane. </a:t>
            </a:r>
            <a:br>
              <a:rPr lang="en-US" sz="2800"/>
            </a:br>
            <a:endParaRPr sz="2800"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b="1"/>
              <a:t>NORMAL MCV</a:t>
            </a:r>
            <a:r>
              <a:rPr lang="en-US" sz="2800"/>
              <a:t>  -  suggests other causes underproduction, haemolysis or acute blood loss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QUACK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765</Words>
  <Application>Microsoft Office PowerPoint</Application>
  <PresentationFormat>On-screen Show (4:3)</PresentationFormat>
  <Paragraphs>182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QUACK theme</vt:lpstr>
      <vt:lpstr>Anaemia</vt:lpstr>
      <vt:lpstr>Disclaimer*</vt:lpstr>
      <vt:lpstr>Learning Outcomes</vt:lpstr>
      <vt:lpstr>Anaemia</vt:lpstr>
      <vt:lpstr>Symptoms?</vt:lpstr>
      <vt:lpstr>Signs?</vt:lpstr>
      <vt:lpstr>PowerPoint Presentation</vt:lpstr>
      <vt:lpstr>PowerPoint Presentation</vt:lpstr>
      <vt:lpstr>Mean Corpuscle Volume important clue to pathophysiology </vt:lpstr>
      <vt:lpstr>Microcytic anaemia</vt:lpstr>
      <vt:lpstr>Iron Deficiency</vt:lpstr>
      <vt:lpstr>Investigations?</vt:lpstr>
      <vt:lpstr>Management</vt:lpstr>
      <vt:lpstr>Case 1</vt:lpstr>
      <vt:lpstr>PowerPoint Presentation</vt:lpstr>
      <vt:lpstr>PowerPoint Presentation</vt:lpstr>
      <vt:lpstr>Case 2</vt:lpstr>
      <vt:lpstr>Thalassamia</vt:lpstr>
      <vt:lpstr>PowerPoint Presentation</vt:lpstr>
      <vt:lpstr>PowerPoint Presentation</vt:lpstr>
      <vt:lpstr>Normocytic anaemia</vt:lpstr>
      <vt:lpstr>Macrocytic anaemia</vt:lpstr>
      <vt:lpstr>B12 deficiency</vt:lpstr>
      <vt:lpstr>Investigations?</vt:lpstr>
      <vt:lpstr>Management</vt:lpstr>
      <vt:lpstr>Folate deficiency</vt:lpstr>
      <vt:lpstr>Case 3</vt:lpstr>
      <vt:lpstr>Haemolytic anaemia</vt:lpstr>
      <vt:lpstr>Causes</vt:lpstr>
      <vt:lpstr>Clinical features</vt:lpstr>
      <vt:lpstr>Investigations</vt:lpstr>
      <vt:lpstr>Get in touch!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Anaemia</dc:title>
  <cp:lastModifiedBy>INGRAM, Gareth (NHS GREATER GLASGOW &amp; CLYDE)</cp:lastModifiedBy>
  <cp:revision>1</cp:revision>
  <dcterms:modified xsi:type="dcterms:W3CDTF">2020-11-11T20:53:00Z</dcterms:modified>
</cp:coreProperties>
</file>