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</p:sldMasterIdLst>
  <p:notesMasterIdLst>
    <p:notesMasterId r:id="rId23"/>
  </p:notesMasterIdLst>
  <p:sldIdLst>
    <p:sldId id="306" r:id="rId3"/>
    <p:sldId id="327" r:id="rId4"/>
    <p:sldId id="316" r:id="rId5"/>
    <p:sldId id="307" r:id="rId6"/>
    <p:sldId id="308" r:id="rId7"/>
    <p:sldId id="309" r:id="rId8"/>
    <p:sldId id="310" r:id="rId9"/>
    <p:sldId id="312" r:id="rId10"/>
    <p:sldId id="313" r:id="rId11"/>
    <p:sldId id="314" r:id="rId12"/>
    <p:sldId id="317" r:id="rId13"/>
    <p:sldId id="318" r:id="rId14"/>
    <p:sldId id="319" r:id="rId15"/>
    <p:sldId id="320" r:id="rId16"/>
    <p:sldId id="321" r:id="rId17"/>
    <p:sldId id="325" r:id="rId18"/>
    <p:sldId id="326" r:id="rId19"/>
    <p:sldId id="328" r:id="rId20"/>
    <p:sldId id="322" r:id="rId21"/>
    <p:sldId id="304" r:id="rId22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792" y="7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C6E531DF-9ED9-406C-B0A3-E417B17246DD}" type="datetimeFigureOut">
              <a:rPr lang="en-GB"/>
              <a:pPr>
                <a:defRPr/>
              </a:pPr>
              <a:t>20/07/2020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F0DE78C1-977E-4978-806F-9EC0BD2F995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77872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3428E9E-FB28-4314-9D8C-A45100346929}" type="slidenum">
              <a:rPr lang="en-US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smtClean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2939291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3428E9E-FB28-4314-9D8C-A45100346929}" type="slidenum">
              <a:rPr lang="en-US">
                <a:solidFill>
                  <a:prstClr val="black"/>
                </a:solidFill>
              </a:rPr>
              <a:pPr/>
              <a:t>11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smtClean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0322480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3428E9E-FB28-4314-9D8C-A45100346929}" type="slidenum">
              <a:rPr lang="en-US">
                <a:solidFill>
                  <a:prstClr val="black"/>
                </a:solidFill>
              </a:rPr>
              <a:pPr/>
              <a:t>12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smtClean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1946699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3428E9E-FB28-4314-9D8C-A45100346929}" type="slidenum">
              <a:rPr lang="en-US">
                <a:solidFill>
                  <a:prstClr val="black"/>
                </a:solidFill>
              </a:rPr>
              <a:pPr/>
              <a:t>13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smtClean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6871061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3428E9E-FB28-4314-9D8C-A45100346929}" type="slidenum">
              <a:rPr lang="en-US">
                <a:solidFill>
                  <a:prstClr val="black"/>
                </a:solidFill>
              </a:rPr>
              <a:pPr/>
              <a:t>14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smtClean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3868094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3428E9E-FB28-4314-9D8C-A45100346929}" type="slidenum">
              <a:rPr lang="en-US">
                <a:solidFill>
                  <a:prstClr val="black"/>
                </a:solidFill>
              </a:rPr>
              <a:pPr/>
              <a:t>15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smtClean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1274590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3428E9E-FB28-4314-9D8C-A45100346929}" type="slidenum">
              <a:rPr lang="en-US">
                <a:solidFill>
                  <a:prstClr val="black"/>
                </a:solidFill>
              </a:rPr>
              <a:pPr/>
              <a:t>16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smtClean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7760383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3428E9E-FB28-4314-9D8C-A45100346929}" type="slidenum">
              <a:rPr lang="en-US">
                <a:solidFill>
                  <a:prstClr val="black"/>
                </a:solidFill>
              </a:rPr>
              <a:pPr/>
              <a:t>17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smtClean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6450199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3428E9E-FB28-4314-9D8C-A45100346929}" type="slidenum">
              <a:rPr lang="en-US">
                <a:solidFill>
                  <a:prstClr val="black"/>
                </a:solidFill>
              </a:rPr>
              <a:pPr/>
              <a:t>18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smtClean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2307968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3428E9E-FB28-4314-9D8C-A45100346929}" type="slidenum">
              <a:rPr lang="en-US">
                <a:solidFill>
                  <a:prstClr val="black"/>
                </a:solidFill>
              </a:rPr>
              <a:pPr/>
              <a:t>19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smtClean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880659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3428E9E-FB28-4314-9D8C-A45100346929}" type="slidenum">
              <a:rPr lang="en-US">
                <a:solidFill>
                  <a:prstClr val="black"/>
                </a:solidFill>
              </a:rPr>
              <a:pPr/>
              <a:t>3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smtClean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045393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3428E9E-FB28-4314-9D8C-A45100346929}" type="slidenum">
              <a:rPr lang="en-US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smtClean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453767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3428E9E-FB28-4314-9D8C-A45100346929}" type="slidenum">
              <a:rPr lang="en-US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smtClean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122672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3428E9E-FB28-4314-9D8C-A45100346929}" type="slidenum">
              <a:rPr lang="en-US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smtClean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568118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3428E9E-FB28-4314-9D8C-A45100346929}" type="slidenum">
              <a:rPr lang="en-US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smtClean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108324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3428E9E-FB28-4314-9D8C-A45100346929}" type="slidenum">
              <a:rPr lang="en-US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smtClean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584583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3428E9E-FB28-4314-9D8C-A45100346929}" type="slidenum">
              <a:rPr lang="en-US">
                <a:solidFill>
                  <a:prstClr val="black"/>
                </a:solidFill>
              </a:rPr>
              <a:pPr/>
              <a:t>9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smtClean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271090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3428E9E-FB28-4314-9D8C-A45100346929}" type="slidenum">
              <a:rPr lang="en-US">
                <a:solidFill>
                  <a:prstClr val="black"/>
                </a:solidFill>
              </a:rPr>
              <a:pPr/>
              <a:t>10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smtClean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69070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7056FC-2731-47A0-833D-B255266E6668}" type="datetimeFigureOut">
              <a:rPr lang="en-GB"/>
              <a:pPr>
                <a:defRPr/>
              </a:pPr>
              <a:t>20/07/2020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ACFAAE-31B8-4478-BC3E-302D7A5D549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008DE0-86B9-400C-9178-3B01923E912E}" type="datetimeFigureOut">
              <a:rPr lang="en-GB"/>
              <a:pPr>
                <a:defRPr/>
              </a:pPr>
              <a:t>20/07/2020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B8F262-CAEB-4305-A703-5BBDED26ACF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6C48C3-5F3D-4D4D-BB1D-815C4BF0D597}" type="datetimeFigureOut">
              <a:rPr lang="en-GB"/>
              <a:pPr>
                <a:defRPr/>
              </a:pPr>
              <a:t>20/07/2020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6D5916-F869-4135-8534-A08292CD81A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77F7FD-CE17-46B3-AE8C-718D0E2A8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750B4E-B8B1-4C3C-B163-80FE7847BB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1DC96F-22BA-41F2-B146-7525BDB5C9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DF7497-A971-4689-A171-B6673AA19B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8032F2-D93B-4E39-A309-830EF16114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7F5D6B-88E3-4C0C-B3C6-F37CE19114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ED263C-CEBA-48A2-9619-C9575BC1B7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B84A5-F71F-4574-B17B-863AD5B173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678E2C-E32E-41F9-AD64-868EF1A2ADCA}" type="datetimeFigureOut">
              <a:rPr lang="en-GB"/>
              <a:pPr>
                <a:defRPr/>
              </a:pPr>
              <a:t>20/07/2020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AA387D-2CE3-4730-973A-2E9AF18FCFD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EE2563-AAD5-472D-BB7F-F964DDA29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9AABF9-796B-47F3-B1B6-8C27BB5C83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334FCA-180F-4369-8AFD-F645F3E30E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3631F9-CB9D-4025-98C7-F6B4BC7436B6}" type="datetimeFigureOut">
              <a:rPr lang="en-GB"/>
              <a:pPr>
                <a:defRPr/>
              </a:pPr>
              <a:t>20/07/2020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7112AE-DD32-4ED4-A304-AC08DA93602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30FBBB-B8BB-47DD-ABE7-1C03CBB239BA}" type="datetimeFigureOut">
              <a:rPr lang="en-GB"/>
              <a:pPr>
                <a:defRPr/>
              </a:pPr>
              <a:t>20/07/2020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F2201-615E-4F23-A236-1E7CEB8185C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A19977-34BD-4C7D-9158-5184EAA16B03}" type="datetimeFigureOut">
              <a:rPr lang="en-GB"/>
              <a:pPr>
                <a:defRPr/>
              </a:pPr>
              <a:t>20/07/2020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C1770C-AF88-451E-89DA-C78551234CA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DDAEAD-55A0-41F1-AB9E-5C8E421F4F93}" type="datetimeFigureOut">
              <a:rPr lang="en-GB"/>
              <a:pPr>
                <a:defRPr/>
              </a:pPr>
              <a:t>20/07/2020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64931B-C0DA-4EA4-91DF-0035EE60F5A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486E07-5ECF-48BC-BB0D-BD6F179C7B10}" type="datetimeFigureOut">
              <a:rPr lang="en-GB"/>
              <a:pPr>
                <a:defRPr/>
              </a:pPr>
              <a:t>20/07/2020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9121D5-8BD2-48A0-ADCD-1666473AAED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358613-33C4-4743-B7DB-E3C354FDA735}" type="datetimeFigureOut">
              <a:rPr lang="en-GB"/>
              <a:pPr>
                <a:defRPr/>
              </a:pPr>
              <a:t>20/07/2020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E08601-E82A-41C2-8239-70214562650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F7CD93-CC71-42E7-BF32-F0985042B922}" type="datetimeFigureOut">
              <a:rPr lang="en-GB"/>
              <a:pPr>
                <a:defRPr/>
              </a:pPr>
              <a:t>20/07/2020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476C8E-CEBC-41F5-9B40-182FA741963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05979"/>
            <a:ext cx="82296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B831C97-309D-4CE1-AFE4-68DE3F832F97}" type="datetimeFigureOut">
              <a:rPr lang="en-GB"/>
              <a:pPr>
                <a:defRPr/>
              </a:pPr>
              <a:t>20/07/2020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59F36A0-9A51-4E9F-B031-EA0580F40F0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05979"/>
            <a:ext cx="82296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 eaLnBrk="0" hangingPunct="0"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 eaLnBrk="0" hangingPunct="0"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 eaLnBrk="0" hangingPunct="0">
              <a:defRPr/>
            </a:pPr>
            <a:fld id="{565DCFBD-253F-41CE-B227-AF98647AC1B4}" type="slidenum">
              <a:rPr lang="en-US">
                <a:ea typeface="ＭＳ Ｐゴシック" pitchFamily="34" charset="-128"/>
                <a:cs typeface="+mn-cs"/>
              </a:rPr>
              <a:pPr eaLnBrk="0" hangingPunct="0">
                <a:defRPr/>
              </a:pPr>
              <a:t>‹#›</a:t>
            </a:fld>
            <a:endParaRPr lang="en-US">
              <a:ea typeface="ＭＳ Ｐゴシック" pitchFamily="34" charset="-128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Relationship Id="rId5" Type="http://schemas.openxmlformats.org/officeDocument/2006/relationships/hyperlink" Target="youtube.com/watch?v=uzt2Wzsq7tU" TargetMode="Externa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www.google.co.uk/url?sa=i&amp;rct=j&amp;q=&amp;esrc=s&amp;source=images&amp;cd=&amp;cad=rja&amp;uact=8&amp;ved=2ahUKEwiDhIr-z4niAhWCtXEKHe65A28QjRx6BAgBEAU&amp;url=https://www.theselfemployed.com/start_ups/9-self-employment-pitfalls-avoid/&amp;psig=AOvVaw3dWLEZGZ3hpl5W5s96JOCK&amp;ust=1557325183755599" TargetMode="Externa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s://www.google.co.uk/url?sa=i&amp;rct=j&amp;q=&amp;esrc=s&amp;source=images&amp;cd=&amp;cad=rja&amp;uact=8&amp;ved=2ahUKEwj-veO50IniAhU8WhUIHWikBNoQjRx6BAgBEAU&amp;url=https://www.michaelpage.com.hk/advice/management-advice/staff-development/5-most-common-onboarding-pitfalls-and-how-avoid-them&amp;psig=AOvVaw3dWLEZGZ3hpl5W5s96JOCK&amp;ust=1557325183755599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s://abcd.care/sites/abcd.care/files/resources/JBDS_IP_HHS_Adults.pdf" TargetMode="Externa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6" descr="Whoos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112294"/>
            <a:ext cx="9144000" cy="178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3003798"/>
            <a:ext cx="6400800" cy="1314450"/>
          </a:xfrm>
        </p:spPr>
        <p:txBody>
          <a:bodyPr/>
          <a:lstStyle/>
          <a:p>
            <a:pPr eaLnBrk="1" hangingPunct="1"/>
            <a:r>
              <a:rPr lang="en-GB" sz="2400" dirty="0" smtClean="0">
                <a:solidFill>
                  <a:schemeClr val="tx1"/>
                </a:solidFill>
                <a:latin typeface="Arial" charset="0"/>
                <a:ea typeface="ＭＳ Ｐゴシック" pitchFamily="34" charset="-128"/>
              </a:rPr>
              <a:t>Principles of Management</a:t>
            </a:r>
          </a:p>
          <a:p>
            <a:pPr eaLnBrk="1" hangingPunct="1"/>
            <a:r>
              <a:rPr lang="en-GB" sz="2400" dirty="0" smtClean="0">
                <a:solidFill>
                  <a:schemeClr val="tx1"/>
                </a:solidFill>
                <a:latin typeface="Arial" charset="0"/>
                <a:ea typeface="ＭＳ Ｐゴシック" pitchFamily="34" charset="-128"/>
              </a:rPr>
              <a:t>&amp;</a:t>
            </a:r>
          </a:p>
          <a:p>
            <a:pPr eaLnBrk="1" hangingPunct="1"/>
            <a:r>
              <a:rPr lang="en-GB" sz="2400" dirty="0" smtClean="0">
                <a:solidFill>
                  <a:schemeClr val="tx1"/>
                </a:solidFill>
                <a:latin typeface="Arial" charset="0"/>
                <a:ea typeface="ＭＳ Ｐゴシック" pitchFamily="34" charset="-128"/>
              </a:rPr>
              <a:t>HHS Care Pathway</a:t>
            </a:r>
            <a:endParaRPr lang="en-GB" sz="1800" dirty="0" smtClean="0">
              <a:solidFill>
                <a:schemeClr val="tx1"/>
              </a:solidFill>
              <a:latin typeface="Arial" charset="0"/>
              <a:ea typeface="ＭＳ Ｐゴシック" pitchFamily="34" charset="-128"/>
            </a:endParaRPr>
          </a:p>
          <a:p>
            <a:pPr eaLnBrk="1" hangingPunct="1"/>
            <a:r>
              <a:rPr lang="en-GB" sz="1800" dirty="0" smtClean="0">
                <a:solidFill>
                  <a:schemeClr val="tx1"/>
                </a:solidFill>
                <a:latin typeface="Arial" charset="0"/>
                <a:ea typeface="ＭＳ Ｐゴシック" pitchFamily="34" charset="-128"/>
              </a:rPr>
              <a:t>Slide-set produced by Diabetes MCN Inpatient Subgroup</a:t>
            </a:r>
          </a:p>
        </p:txBody>
      </p:sp>
      <p:pic>
        <p:nvPicPr>
          <p:cNvPr id="2052" name="Picture 4" descr="NHSGG&amp;C*SPOT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96200" y="158354"/>
            <a:ext cx="1219200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10" descr="deliveri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2400" y="4629151"/>
            <a:ext cx="2160588" cy="4131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4" name="Text Box 2"/>
          <p:cNvSpPr txBox="1">
            <a:spLocks noChangeArrowheads="1"/>
          </p:cNvSpPr>
          <p:nvPr/>
        </p:nvSpPr>
        <p:spPr bwMode="auto">
          <a:xfrm>
            <a:off x="395288" y="915641"/>
            <a:ext cx="8424862" cy="1944141"/>
          </a:xfrm>
          <a:prstGeom prst="rect">
            <a:avLst/>
          </a:prstGeom>
          <a:solidFill>
            <a:srgbClr val="0099CC"/>
          </a:solidFill>
          <a:ln w="9525">
            <a:solidFill>
              <a:srgbClr val="000080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spcAft>
                <a:spcPts val="1000"/>
              </a:spcAft>
            </a:pPr>
            <a:r>
              <a:rPr lang="en-GB" sz="4400" b="1" dirty="0" smtClean="0">
                <a:solidFill>
                  <a:srgbClr val="FFFFFF"/>
                </a:solidFill>
                <a:latin typeface="Calibri" pitchFamily="34" charset="0"/>
                <a:ea typeface="ＭＳ Ｐゴシック" pitchFamily="34" charset="-128"/>
                <a:cs typeface="+mn-cs"/>
              </a:rPr>
              <a:t>HHS  </a:t>
            </a:r>
          </a:p>
          <a:p>
            <a:pPr algn="ctr" eaLnBrk="0" hangingPunct="0">
              <a:spcAft>
                <a:spcPts val="1000"/>
              </a:spcAft>
            </a:pPr>
            <a:r>
              <a:rPr lang="en-GB" sz="3600" b="1" dirty="0" smtClean="0">
                <a:solidFill>
                  <a:srgbClr val="FFFFFF"/>
                </a:solidFill>
                <a:latin typeface="Calibri" pitchFamily="34" charset="0"/>
                <a:ea typeface="ＭＳ Ｐゴシック" pitchFamily="34" charset="-128"/>
                <a:cs typeface="+mn-cs"/>
              </a:rPr>
              <a:t>(</a:t>
            </a:r>
            <a:r>
              <a:rPr lang="en-GB" sz="3600" b="1" dirty="0" err="1" smtClean="0">
                <a:solidFill>
                  <a:srgbClr val="FFFFFF"/>
                </a:solidFill>
                <a:latin typeface="Calibri" pitchFamily="34" charset="0"/>
                <a:ea typeface="ＭＳ Ｐゴシック" pitchFamily="34" charset="-128"/>
                <a:cs typeface="+mn-cs"/>
              </a:rPr>
              <a:t>Hyperosmolar</a:t>
            </a:r>
            <a:r>
              <a:rPr lang="en-GB" sz="3600" b="1" dirty="0" smtClean="0">
                <a:solidFill>
                  <a:srgbClr val="FFFFFF"/>
                </a:solidFill>
                <a:latin typeface="Calibri" pitchFamily="34" charset="0"/>
                <a:ea typeface="ＭＳ Ｐゴシック" pitchFamily="34" charset="-128"/>
                <a:cs typeface="+mn-cs"/>
              </a:rPr>
              <a:t> </a:t>
            </a:r>
            <a:r>
              <a:rPr lang="en-GB" sz="2800" b="1" dirty="0" smtClean="0">
                <a:solidFill>
                  <a:srgbClr val="FFFFFF"/>
                </a:solidFill>
                <a:latin typeface="Calibri" pitchFamily="34" charset="0"/>
                <a:ea typeface="ＭＳ Ｐゴシック" pitchFamily="34" charset="-128"/>
                <a:cs typeface="+mn-cs"/>
              </a:rPr>
              <a:t>Hyperglycaemic</a:t>
            </a:r>
            <a:r>
              <a:rPr lang="en-GB" sz="3600" b="1" dirty="0" smtClean="0">
                <a:solidFill>
                  <a:srgbClr val="FFFFFF"/>
                </a:solidFill>
                <a:latin typeface="Calibri" pitchFamily="34" charset="0"/>
                <a:ea typeface="ＭＳ Ｐゴシック" pitchFamily="34" charset="-128"/>
                <a:cs typeface="+mn-cs"/>
              </a:rPr>
              <a:t> State)</a:t>
            </a:r>
          </a:p>
          <a:p>
            <a:pPr algn="ctr" eaLnBrk="0" hangingPunct="0">
              <a:spcAft>
                <a:spcPts val="1000"/>
              </a:spcAft>
            </a:pPr>
            <a:r>
              <a:rPr lang="en-GB" sz="2800" b="1" dirty="0" smtClean="0">
                <a:solidFill>
                  <a:srgbClr val="FFFFFF"/>
                </a:solidFill>
                <a:latin typeface="Calibri" pitchFamily="34" charset="0"/>
                <a:ea typeface="ＭＳ Ｐゴシック" pitchFamily="34" charset="-128"/>
                <a:cs typeface="+mn-cs"/>
              </a:rPr>
              <a:t>For  ADULT patients</a:t>
            </a:r>
            <a:endParaRPr lang="en-US" sz="2800" dirty="0" smtClean="0">
              <a:solidFill>
                <a:prstClr val="black"/>
              </a:solidFill>
              <a:ea typeface="ＭＳ Ｐゴシック" pitchFamily="34" charset="-128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6" descr="Whoos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112294"/>
            <a:ext cx="9144000" cy="178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 descr="NHSGG&amp;C*SPOT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96200" y="158354"/>
            <a:ext cx="1219200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10" descr="deliveri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2400" y="4629151"/>
            <a:ext cx="2160588" cy="4131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4" name="Text Box 2"/>
          <p:cNvSpPr txBox="1">
            <a:spLocks noChangeArrowheads="1"/>
          </p:cNvSpPr>
          <p:nvPr/>
        </p:nvSpPr>
        <p:spPr bwMode="auto">
          <a:xfrm>
            <a:off x="395288" y="1059657"/>
            <a:ext cx="8424862" cy="18359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spcAft>
                <a:spcPts val="1000"/>
              </a:spcAft>
            </a:pPr>
            <a:endParaRPr lang="en-US" sz="2800" dirty="0" smtClean="0">
              <a:ea typeface="ＭＳ Ｐゴシック" pitchFamily="34" charset="-128"/>
              <a:cs typeface="+mn-cs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FF0000"/>
                </a:solidFill>
              </a:rPr>
              <a:t>HEADLINE CONCEPTS 1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059582"/>
            <a:ext cx="8229600" cy="3394472"/>
          </a:xfrm>
        </p:spPr>
        <p:txBody>
          <a:bodyPr/>
          <a:lstStyle/>
          <a:p>
            <a:pPr marL="0" indent="0">
              <a:buNone/>
            </a:pPr>
            <a:r>
              <a:rPr lang="en-GB" sz="2400" b="1" dirty="0" smtClean="0"/>
              <a:t>CORRECT DIAGNOSIS?</a:t>
            </a:r>
            <a:endParaRPr lang="en-GB" sz="2400" dirty="0" smtClean="0"/>
          </a:p>
          <a:p>
            <a:pPr marL="265113" indent="-265113"/>
            <a:r>
              <a:rPr lang="en-GB" sz="2400" dirty="0" smtClean="0"/>
              <a:t>Differentiating HHS from DKA is more problematic in context of severe </a:t>
            </a:r>
            <a:r>
              <a:rPr lang="en-GB" sz="2400" dirty="0" err="1" smtClean="0"/>
              <a:t>intercurrent</a:t>
            </a:r>
            <a:r>
              <a:rPr lang="en-GB" sz="2400" dirty="0" smtClean="0"/>
              <a:t> illness due to increased ketosis (</a:t>
            </a:r>
            <a:r>
              <a:rPr lang="en-GB" sz="2400" dirty="0" err="1" smtClean="0"/>
              <a:t>eg</a:t>
            </a:r>
            <a:r>
              <a:rPr lang="en-GB" sz="2400" dirty="0" smtClean="0"/>
              <a:t> SGLT2i, fasting ketosis) and non-</a:t>
            </a:r>
            <a:r>
              <a:rPr lang="en-GB" sz="2400" dirty="0" err="1" smtClean="0"/>
              <a:t>ketotic</a:t>
            </a:r>
            <a:r>
              <a:rPr lang="en-GB" sz="2400" dirty="0" smtClean="0"/>
              <a:t> metabolic acidosis (</a:t>
            </a:r>
            <a:r>
              <a:rPr lang="en-GB" sz="2400" dirty="0" err="1" smtClean="0"/>
              <a:t>eg</a:t>
            </a:r>
            <a:r>
              <a:rPr lang="en-GB" sz="2400" dirty="0" smtClean="0"/>
              <a:t> AKI). </a:t>
            </a:r>
          </a:p>
          <a:p>
            <a:pPr marL="265113" indent="-265113"/>
            <a:r>
              <a:rPr lang="en-GB" sz="2400" dirty="0" smtClean="0"/>
              <a:t>If predominant diagnosis unclear (HHS v DKA v both), then seek early specialist input to help tailor protocol to individual patient need.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6" descr="Whoos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112294"/>
            <a:ext cx="9144000" cy="178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 descr="NHSGG&amp;C*SPOT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96200" y="158354"/>
            <a:ext cx="1219200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10" descr="deliveri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2400" y="4629151"/>
            <a:ext cx="2160588" cy="4131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4" name="Text Box 2"/>
          <p:cNvSpPr txBox="1">
            <a:spLocks noChangeArrowheads="1"/>
          </p:cNvSpPr>
          <p:nvPr/>
        </p:nvSpPr>
        <p:spPr bwMode="auto">
          <a:xfrm>
            <a:off x="395288" y="1059657"/>
            <a:ext cx="8424862" cy="18359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spcAft>
                <a:spcPts val="1000"/>
              </a:spcAft>
            </a:pPr>
            <a:endParaRPr lang="en-US" sz="2800" dirty="0" smtClean="0">
              <a:ea typeface="ＭＳ Ｐゴシック" pitchFamily="34" charset="-128"/>
              <a:cs typeface="+mn-cs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FF0000"/>
                </a:solidFill>
              </a:rPr>
              <a:t>HEADLINE CONCEPTS 2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915566"/>
            <a:ext cx="8363272" cy="3394472"/>
          </a:xfrm>
        </p:spPr>
        <p:txBody>
          <a:bodyPr/>
          <a:lstStyle/>
          <a:p>
            <a:pPr marL="0" indent="0">
              <a:buNone/>
            </a:pPr>
            <a:r>
              <a:rPr lang="en-GB" sz="2400" b="1" dirty="0" smtClean="0"/>
              <a:t>APPROPRIATE IV FLUIDS?</a:t>
            </a:r>
            <a:endParaRPr lang="en-GB" sz="2400" dirty="0" smtClean="0"/>
          </a:p>
          <a:p>
            <a:pPr marL="269875" indent="-269875"/>
            <a:r>
              <a:rPr lang="en-GB" sz="1800" dirty="0" smtClean="0"/>
              <a:t>Use intravenous (IV) </a:t>
            </a:r>
            <a:r>
              <a:rPr lang="en-GB" sz="1800" b="1" dirty="0" smtClean="0"/>
              <a:t>0.9%</a:t>
            </a:r>
            <a:r>
              <a:rPr lang="en-GB" sz="1800" dirty="0" smtClean="0"/>
              <a:t> sodium chloride to restore circulating volume and reverse dehydration (NB total body sodium is significantly deplete).</a:t>
            </a:r>
          </a:p>
          <a:p>
            <a:pPr marL="269875" indent="-269875"/>
            <a:r>
              <a:rPr lang="en-GB" sz="1800" dirty="0" smtClean="0"/>
              <a:t>Only switch to 0.45% sodium chloride solution if the </a:t>
            </a:r>
            <a:r>
              <a:rPr lang="en-GB" sz="1800" dirty="0" err="1" smtClean="0"/>
              <a:t>osmolality</a:t>
            </a:r>
            <a:r>
              <a:rPr lang="en-GB" sz="1800" dirty="0" smtClean="0"/>
              <a:t> is not declining  (&lt;3 </a:t>
            </a:r>
            <a:r>
              <a:rPr lang="en-GB" sz="1800" dirty="0" err="1" smtClean="0"/>
              <a:t>mOsm</a:t>
            </a:r>
            <a:r>
              <a:rPr lang="en-GB" sz="1800" dirty="0" smtClean="0"/>
              <a:t>/kg/hr)despite adequate positive fluid balance. </a:t>
            </a:r>
          </a:p>
          <a:p>
            <a:pPr marL="269875" indent="-269875"/>
            <a:r>
              <a:rPr lang="en-GB" sz="1800" u="sng" dirty="0" smtClean="0"/>
              <a:t>An initial rise in sodium is expected </a:t>
            </a:r>
            <a:r>
              <a:rPr lang="en-GB" sz="1800" dirty="0" smtClean="0"/>
              <a:t>(reversal of relative </a:t>
            </a:r>
            <a:r>
              <a:rPr lang="en-GB" sz="1800" dirty="0" err="1" smtClean="0"/>
              <a:t>pseudohyponatraemia</a:t>
            </a:r>
            <a:r>
              <a:rPr lang="en-GB" sz="1800" dirty="0" smtClean="0"/>
              <a:t> in context of hyperglycaemia) and is not itself an indication for hypotonic fluids. </a:t>
            </a:r>
          </a:p>
          <a:p>
            <a:pPr marL="269875" indent="-269875"/>
            <a:r>
              <a:rPr lang="en-GB" sz="1800" dirty="0" smtClean="0"/>
              <a:t>The rate of fall of plasma sodium should not exceed 10 </a:t>
            </a:r>
            <a:r>
              <a:rPr lang="en-GB" sz="1800" dirty="0" err="1" smtClean="0"/>
              <a:t>mmol</a:t>
            </a:r>
            <a:r>
              <a:rPr lang="en-GB" sz="1800" dirty="0" smtClean="0"/>
              <a:t>/L in 24 hours. </a:t>
            </a:r>
          </a:p>
          <a:p>
            <a:pPr marL="269875" indent="-269875"/>
            <a:r>
              <a:rPr lang="en-GB" sz="1800" dirty="0" smtClean="0"/>
              <a:t>Aim for 2-3 litres positive balance in first 3-6 hours and 3-6 litres positive balance in first 6-12 hours </a:t>
            </a:r>
          </a:p>
          <a:p>
            <a:pPr marL="269875" indent="-269875"/>
            <a:r>
              <a:rPr lang="en-GB" sz="1800" dirty="0" smtClean="0"/>
              <a:t>Consider less aggressive fluid resuscitation in context of heart failure and </a:t>
            </a:r>
            <a:r>
              <a:rPr lang="en-GB" sz="1800" dirty="0" err="1" smtClean="0"/>
              <a:t>oliguric</a:t>
            </a:r>
            <a:r>
              <a:rPr lang="en-GB" sz="1800" dirty="0" smtClean="0"/>
              <a:t> renal failure.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6" descr="Whoos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112294"/>
            <a:ext cx="9144000" cy="178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 descr="NHSGG&amp;C*SPOT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96200" y="158354"/>
            <a:ext cx="1219200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10" descr="deliveri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2400" y="4629151"/>
            <a:ext cx="2160588" cy="4131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4" name="Text Box 2"/>
          <p:cNvSpPr txBox="1">
            <a:spLocks noChangeArrowheads="1"/>
          </p:cNvSpPr>
          <p:nvPr/>
        </p:nvSpPr>
        <p:spPr bwMode="auto">
          <a:xfrm>
            <a:off x="395288" y="1059657"/>
            <a:ext cx="8424862" cy="18359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spcAft>
                <a:spcPts val="1000"/>
              </a:spcAft>
            </a:pPr>
            <a:endParaRPr lang="en-US" sz="2800" dirty="0" smtClean="0">
              <a:ea typeface="ＭＳ Ｐゴシック" pitchFamily="34" charset="-128"/>
              <a:cs typeface="+mn-cs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FF0000"/>
                </a:solidFill>
              </a:rPr>
              <a:t>HEADLINE CONCEPTS 3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059582"/>
            <a:ext cx="8229600" cy="3394472"/>
          </a:xfrm>
        </p:spPr>
        <p:txBody>
          <a:bodyPr/>
          <a:lstStyle/>
          <a:p>
            <a:pPr marL="0" indent="0">
              <a:buNone/>
            </a:pPr>
            <a:r>
              <a:rPr lang="en-GB" sz="2400" b="1" dirty="0" smtClean="0"/>
              <a:t>INSULIN – WHEN AND WHAT RATE?</a:t>
            </a:r>
            <a:endParaRPr lang="en-GB" sz="2400" dirty="0" smtClean="0"/>
          </a:p>
          <a:p>
            <a:pPr marL="0" indent="0">
              <a:buNone/>
            </a:pPr>
            <a:r>
              <a:rPr lang="en-GB" sz="2400" dirty="0" smtClean="0"/>
              <a:t>The fall in blood glucose should be no more than 5 </a:t>
            </a:r>
            <a:r>
              <a:rPr lang="en-GB" sz="2400" dirty="0" err="1" smtClean="0"/>
              <a:t>mmol</a:t>
            </a:r>
            <a:r>
              <a:rPr lang="en-GB" sz="2400" dirty="0" smtClean="0"/>
              <a:t>/L/hr (so that serum </a:t>
            </a:r>
            <a:r>
              <a:rPr lang="en-GB" sz="2400" dirty="0" err="1" smtClean="0"/>
              <a:t>osmolality</a:t>
            </a:r>
            <a:r>
              <a:rPr lang="en-GB" sz="2400" dirty="0" smtClean="0"/>
              <a:t> doesn’t fall too quickly). Low dose IV insulin </a:t>
            </a:r>
            <a:r>
              <a:rPr lang="en-GB" sz="2400" u="sng" dirty="0" smtClean="0"/>
              <a:t>should only be commenced</a:t>
            </a:r>
            <a:r>
              <a:rPr lang="en-GB" sz="2400" dirty="0" smtClean="0"/>
              <a:t>:</a:t>
            </a:r>
          </a:p>
          <a:p>
            <a:pPr marL="360363" indent="-360363"/>
            <a:r>
              <a:rPr lang="en-GB" sz="2400" b="1" u="sng" dirty="0" smtClean="0"/>
              <a:t>EITHER</a:t>
            </a:r>
            <a:r>
              <a:rPr lang="en-GB" sz="2400" dirty="0" smtClean="0"/>
              <a:t> once the blood glucose level plateaus with IV fluids alone </a:t>
            </a:r>
          </a:p>
          <a:p>
            <a:pPr marL="360363" indent="-360363"/>
            <a:r>
              <a:rPr lang="en-GB" sz="2400" b="1" u="sng" dirty="0" smtClean="0"/>
              <a:t>OR</a:t>
            </a:r>
            <a:r>
              <a:rPr lang="en-GB" sz="2400" dirty="0" smtClean="0"/>
              <a:t> immediately if there is significant ketosis (blood </a:t>
            </a:r>
            <a:r>
              <a:rPr lang="en-GB" sz="2400" dirty="0" err="1" smtClean="0"/>
              <a:t>ketones</a:t>
            </a:r>
            <a:r>
              <a:rPr lang="en-GB" sz="2400" dirty="0" smtClean="0"/>
              <a:t> &gt; 1.5 or urine </a:t>
            </a:r>
            <a:r>
              <a:rPr lang="en-GB" sz="2400" dirty="0" err="1" smtClean="0"/>
              <a:t>ketones</a:t>
            </a:r>
            <a:r>
              <a:rPr lang="en-GB" sz="2400" dirty="0" smtClean="0"/>
              <a:t> greater than ‘+’ </a:t>
            </a:r>
            <a:endParaRPr lang="en-GB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2915817" y="4461960"/>
            <a:ext cx="3166829" cy="52322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GB" sz="2800" b="1" dirty="0" smtClean="0">
                <a:solidFill>
                  <a:schemeClr val="bg1"/>
                </a:solidFill>
              </a:rPr>
              <a:t>SEE APPENDIX A</a:t>
            </a:r>
            <a:endParaRPr lang="en-GB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6" descr="Whoos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112294"/>
            <a:ext cx="9144000" cy="178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 descr="NHSGG&amp;C*SPOT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96200" y="158354"/>
            <a:ext cx="1219200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10" descr="deliveri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2400" y="4629151"/>
            <a:ext cx="2160588" cy="4131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4" name="Text Box 2"/>
          <p:cNvSpPr txBox="1">
            <a:spLocks noChangeArrowheads="1"/>
          </p:cNvSpPr>
          <p:nvPr/>
        </p:nvSpPr>
        <p:spPr bwMode="auto">
          <a:xfrm>
            <a:off x="395288" y="1059657"/>
            <a:ext cx="8424862" cy="18359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spcAft>
                <a:spcPts val="1000"/>
              </a:spcAft>
            </a:pPr>
            <a:endParaRPr lang="en-US" sz="2800" dirty="0" smtClean="0">
              <a:ea typeface="ＭＳ Ｐゴシック" pitchFamily="34" charset="-128"/>
              <a:cs typeface="+mn-cs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sz="2400" b="1" dirty="0" smtClean="0"/>
              <a:t>Scenario 1</a:t>
            </a:r>
            <a:r>
              <a:rPr lang="en-GB" sz="2400" dirty="0" smtClean="0"/>
              <a:t> – </a:t>
            </a:r>
            <a:r>
              <a:rPr lang="en-GB" sz="2400" b="1" dirty="0" smtClean="0">
                <a:solidFill>
                  <a:srgbClr val="FF0000"/>
                </a:solidFill>
              </a:rPr>
              <a:t>HHS and CBK &lt;1.5 (UK – or +)</a:t>
            </a:r>
            <a:endParaRPr lang="en-GB" sz="2400" dirty="0" smtClean="0">
              <a:solidFill>
                <a:srgbClr val="FF0000"/>
              </a:solidFill>
            </a:endParaRPr>
          </a:p>
          <a:p>
            <a:r>
              <a:rPr lang="en-GB" sz="2000" u="sng" dirty="0" smtClean="0"/>
              <a:t>Do not start FRIII immediately </a:t>
            </a:r>
            <a:endParaRPr lang="en-GB" sz="2000" dirty="0" smtClean="0"/>
          </a:p>
          <a:p>
            <a:r>
              <a:rPr lang="en-GB" sz="2000" dirty="0" smtClean="0"/>
              <a:t>Continue to monitor BG during IV fluid replacement (use laboratory venous BG if CBG ‘&gt;28’ or ‘hi’)</a:t>
            </a:r>
          </a:p>
          <a:p>
            <a:r>
              <a:rPr lang="en-GB" sz="2000" dirty="0" smtClean="0"/>
              <a:t>If BG plateaus, commence FRIII at rate of 0.05 units/kg/hr (correct to nearest whole unit), aiming for target CBG 10-15</a:t>
            </a:r>
          </a:p>
          <a:p>
            <a:endParaRPr lang="en-GB" dirty="0"/>
          </a:p>
        </p:txBody>
      </p:sp>
      <p:sp>
        <p:nvSpPr>
          <p:cNvPr id="8" name="Title 7"/>
          <p:cNvSpPr txBox="1">
            <a:spLocks noGrp="1"/>
          </p:cNvSpPr>
          <p:nvPr>
            <p:ph type="title"/>
          </p:nvPr>
        </p:nvSpPr>
        <p:spPr>
          <a:xfrm>
            <a:off x="3564352" y="372994"/>
            <a:ext cx="2015295" cy="52322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GB" sz="2800" b="1" dirty="0" smtClean="0">
                <a:solidFill>
                  <a:schemeClr val="bg1"/>
                </a:solidFill>
              </a:rPr>
              <a:t>APPENDIX A</a:t>
            </a:r>
            <a:endParaRPr lang="en-GB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6" descr="Whoos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112294"/>
            <a:ext cx="9144000" cy="178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 descr="NHSGG&amp;C*SPOT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96200" y="158354"/>
            <a:ext cx="1219200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10" descr="deliveri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2400" y="4629151"/>
            <a:ext cx="2160588" cy="4131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4" name="Text Box 2"/>
          <p:cNvSpPr txBox="1">
            <a:spLocks noChangeArrowheads="1"/>
          </p:cNvSpPr>
          <p:nvPr/>
        </p:nvSpPr>
        <p:spPr bwMode="auto">
          <a:xfrm>
            <a:off x="395288" y="1059657"/>
            <a:ext cx="8424862" cy="18359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spcAft>
                <a:spcPts val="1000"/>
              </a:spcAft>
            </a:pPr>
            <a:endParaRPr lang="en-US" sz="2800" dirty="0" smtClean="0">
              <a:ea typeface="ＭＳ Ｐゴシック" pitchFamily="34" charset="-128"/>
              <a:cs typeface="+mn-cs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sz="2400" b="1" dirty="0" smtClean="0"/>
              <a:t>Scenario 2</a:t>
            </a:r>
            <a:r>
              <a:rPr lang="en-GB" sz="2400" dirty="0" smtClean="0"/>
              <a:t> </a:t>
            </a:r>
            <a:r>
              <a:rPr lang="en-GB" sz="2400" dirty="0" smtClean="0">
                <a:solidFill>
                  <a:srgbClr val="FF0000"/>
                </a:solidFill>
              </a:rPr>
              <a:t>– </a:t>
            </a:r>
            <a:r>
              <a:rPr lang="en-GB" sz="2400" b="1" dirty="0" smtClean="0">
                <a:solidFill>
                  <a:srgbClr val="FF0000"/>
                </a:solidFill>
              </a:rPr>
              <a:t>HHS and CBK </a:t>
            </a:r>
            <a:r>
              <a:rPr lang="en-GB" sz="2400" b="1" u="sng" dirty="0" smtClean="0">
                <a:solidFill>
                  <a:srgbClr val="FF0000"/>
                </a:solidFill>
              </a:rPr>
              <a:t>&gt;</a:t>
            </a:r>
            <a:r>
              <a:rPr lang="en-GB" sz="2400" b="1" dirty="0" smtClean="0">
                <a:solidFill>
                  <a:srgbClr val="FF0000"/>
                </a:solidFill>
              </a:rPr>
              <a:t>1.5 (UK &gt;+) and [H</a:t>
            </a:r>
            <a:r>
              <a:rPr lang="en-GB" sz="2400" b="1" baseline="30000" dirty="0" smtClean="0">
                <a:solidFill>
                  <a:srgbClr val="FF0000"/>
                </a:solidFill>
              </a:rPr>
              <a:t>+</a:t>
            </a:r>
            <a:r>
              <a:rPr lang="en-GB" sz="2400" b="1" dirty="0" smtClean="0">
                <a:solidFill>
                  <a:srgbClr val="FF0000"/>
                </a:solidFill>
              </a:rPr>
              <a:t>] &lt;50</a:t>
            </a:r>
            <a:endParaRPr lang="en-GB" sz="2400" dirty="0" smtClean="0">
              <a:solidFill>
                <a:srgbClr val="FF0000"/>
              </a:solidFill>
            </a:endParaRPr>
          </a:p>
          <a:p>
            <a:r>
              <a:rPr lang="en-GB" sz="2000" u="sng" dirty="0" smtClean="0"/>
              <a:t>Start FRIII immediately</a:t>
            </a:r>
            <a:r>
              <a:rPr lang="en-GB" sz="2000" dirty="0" smtClean="0"/>
              <a:t> at rate of 0.05 units/kg/hr (correct to nearest whole unit)</a:t>
            </a:r>
          </a:p>
          <a:p>
            <a:r>
              <a:rPr lang="en-GB" sz="2000" dirty="0" smtClean="0"/>
              <a:t>Repeat BG (use laboratory venous BG if CBG ‘&gt;28’ or ‘hi’) and CBK at hourly intervals  </a:t>
            </a:r>
          </a:p>
          <a:p>
            <a:r>
              <a:rPr lang="en-GB" sz="2000" u="sng" dirty="0" smtClean="0"/>
              <a:t>If BG decreasing too quickly</a:t>
            </a:r>
            <a:r>
              <a:rPr lang="en-GB" sz="2000" dirty="0" smtClean="0"/>
              <a:t> (&gt; 5mmol/l/hr), reduce FRIII rate by 50%</a:t>
            </a:r>
          </a:p>
          <a:p>
            <a:r>
              <a:rPr lang="en-GB" sz="2000" dirty="0" smtClean="0"/>
              <a:t>Repeat BG and CBK regularly and, if necessary, adjust insulin rate to ensure both </a:t>
            </a:r>
            <a:r>
              <a:rPr lang="en-GB" sz="2000" dirty="0" err="1" smtClean="0"/>
              <a:t>ketones</a:t>
            </a:r>
            <a:r>
              <a:rPr lang="en-GB" sz="2000" dirty="0" smtClean="0"/>
              <a:t> are clearing and glucose is falling in a controlled manner, aiming for target CBG 10-15</a:t>
            </a:r>
          </a:p>
          <a:p>
            <a:pPr>
              <a:buNone/>
            </a:pPr>
            <a:endParaRPr lang="en-GB" sz="2000" dirty="0"/>
          </a:p>
        </p:txBody>
      </p:sp>
      <p:sp>
        <p:nvSpPr>
          <p:cNvPr id="8" name="Title 7"/>
          <p:cNvSpPr txBox="1">
            <a:spLocks/>
          </p:cNvSpPr>
          <p:nvPr/>
        </p:nvSpPr>
        <p:spPr bwMode="auto">
          <a:xfrm>
            <a:off x="3564352" y="372994"/>
            <a:ext cx="2015295" cy="523220"/>
          </a:xfrm>
          <a:prstGeom prst="rect">
            <a:avLst/>
          </a:prstGeom>
          <a:solidFill>
            <a:schemeClr val="tx2">
              <a:lumMod val="75000"/>
            </a:schemeClr>
          </a:solidFill>
          <a:ln w="9525">
            <a:solidFill>
              <a:schemeClr val="tx2">
                <a:lumMod val="75000"/>
              </a:schemeClr>
            </a:solidFill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ＭＳ Ｐゴシック" charset="0"/>
                <a:cs typeface="ＭＳ Ｐゴシック" charset="0"/>
              </a:rPr>
              <a:t>APPENDIX A</a:t>
            </a:r>
            <a:endParaRPr kumimoji="0" lang="en-GB" sz="2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6" descr="Whoos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112294"/>
            <a:ext cx="9144000" cy="178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 descr="NHSGG&amp;C*SPOT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96200" y="158354"/>
            <a:ext cx="1219200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10" descr="deliveri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2400" y="4629151"/>
            <a:ext cx="2160588" cy="4131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4" name="Text Box 2"/>
          <p:cNvSpPr txBox="1">
            <a:spLocks noChangeArrowheads="1"/>
          </p:cNvSpPr>
          <p:nvPr/>
        </p:nvSpPr>
        <p:spPr bwMode="auto">
          <a:xfrm>
            <a:off x="395288" y="1059657"/>
            <a:ext cx="8424862" cy="18359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spcAft>
                <a:spcPts val="1000"/>
              </a:spcAft>
            </a:pPr>
            <a:endParaRPr lang="en-US" sz="2800" dirty="0" smtClean="0">
              <a:ea typeface="ＭＳ Ｐゴシック" pitchFamily="34" charset="-128"/>
              <a:cs typeface="+mn-cs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sz="2400" b="1" dirty="0" smtClean="0"/>
              <a:t>Scenario 3</a:t>
            </a:r>
            <a:r>
              <a:rPr lang="en-GB" sz="2400" dirty="0" smtClean="0"/>
              <a:t> – </a:t>
            </a:r>
            <a:r>
              <a:rPr lang="en-GB" sz="2400" b="1" dirty="0" smtClean="0">
                <a:solidFill>
                  <a:srgbClr val="FF0000"/>
                </a:solidFill>
              </a:rPr>
              <a:t>HHS and CBK </a:t>
            </a:r>
            <a:r>
              <a:rPr lang="en-GB" sz="2400" b="1" u="sng" dirty="0" smtClean="0">
                <a:solidFill>
                  <a:srgbClr val="FF0000"/>
                </a:solidFill>
              </a:rPr>
              <a:t>&gt;</a:t>
            </a:r>
            <a:r>
              <a:rPr lang="en-GB" sz="2400" b="1" dirty="0" smtClean="0">
                <a:solidFill>
                  <a:srgbClr val="FF0000"/>
                </a:solidFill>
              </a:rPr>
              <a:t>1.5 (UK &gt;+) and [H</a:t>
            </a:r>
            <a:r>
              <a:rPr lang="en-GB" sz="2400" b="1" baseline="30000" dirty="0" smtClean="0">
                <a:solidFill>
                  <a:srgbClr val="FF0000"/>
                </a:solidFill>
              </a:rPr>
              <a:t>+</a:t>
            </a:r>
            <a:r>
              <a:rPr lang="en-GB" sz="2400" b="1" dirty="0" smtClean="0">
                <a:solidFill>
                  <a:srgbClr val="FF0000"/>
                </a:solidFill>
              </a:rPr>
              <a:t>] </a:t>
            </a:r>
            <a:r>
              <a:rPr lang="en-GB" sz="2400" b="1" u="sng" dirty="0" smtClean="0">
                <a:solidFill>
                  <a:srgbClr val="FF0000"/>
                </a:solidFill>
              </a:rPr>
              <a:t>&gt;</a:t>
            </a:r>
            <a:r>
              <a:rPr lang="en-GB" sz="2400" b="1" dirty="0" smtClean="0">
                <a:solidFill>
                  <a:srgbClr val="FF0000"/>
                </a:solidFill>
              </a:rPr>
              <a:t>50</a:t>
            </a:r>
            <a:endParaRPr lang="en-GB" sz="2400" dirty="0" smtClean="0">
              <a:solidFill>
                <a:srgbClr val="FF0000"/>
              </a:solidFill>
            </a:endParaRPr>
          </a:p>
          <a:p>
            <a:r>
              <a:rPr lang="en-GB" sz="2000" u="sng" dirty="0" smtClean="0"/>
              <a:t>Start FRIII immediately at rate of 6 units/hr</a:t>
            </a:r>
            <a:r>
              <a:rPr lang="en-GB" sz="2000" dirty="0" smtClean="0"/>
              <a:t> (or 0.05 units/kg/hr, if weight &gt;120kg - correct to nearest whole unit)  </a:t>
            </a:r>
          </a:p>
          <a:p>
            <a:r>
              <a:rPr lang="en-GB" sz="2000" dirty="0" smtClean="0"/>
              <a:t>Continue to monitor BG, CBK and [H</a:t>
            </a:r>
            <a:r>
              <a:rPr lang="en-GB" sz="2000" baseline="30000" dirty="0" smtClean="0"/>
              <a:t>+</a:t>
            </a:r>
            <a:r>
              <a:rPr lang="en-GB" sz="2000" dirty="0" smtClean="0"/>
              <a:t>] regularly and adjust insulin rate as required (be guided by insulin adjustment principles from the ‘DKA protocol’), aiming for target CBG 10-15</a:t>
            </a:r>
          </a:p>
          <a:p>
            <a:pPr>
              <a:buNone/>
            </a:pPr>
            <a:endParaRPr lang="en-GB" sz="2400" dirty="0"/>
          </a:p>
        </p:txBody>
      </p:sp>
      <p:sp>
        <p:nvSpPr>
          <p:cNvPr id="8" name="Title 7"/>
          <p:cNvSpPr txBox="1">
            <a:spLocks/>
          </p:cNvSpPr>
          <p:nvPr/>
        </p:nvSpPr>
        <p:spPr bwMode="auto">
          <a:xfrm>
            <a:off x="3564352" y="372994"/>
            <a:ext cx="2015295" cy="523220"/>
          </a:xfrm>
          <a:prstGeom prst="rect">
            <a:avLst/>
          </a:prstGeom>
          <a:solidFill>
            <a:schemeClr val="tx2">
              <a:lumMod val="75000"/>
            </a:schemeClr>
          </a:solidFill>
          <a:ln w="9525">
            <a:solidFill>
              <a:schemeClr val="tx2">
                <a:lumMod val="75000"/>
              </a:schemeClr>
            </a:solidFill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ＭＳ Ｐゴシック" charset="0"/>
                <a:cs typeface="ＭＳ Ｐゴシック" charset="0"/>
              </a:rPr>
              <a:t>APPENDIX A</a:t>
            </a:r>
            <a:endParaRPr kumimoji="0" lang="en-GB" sz="2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6" descr="Whoos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112294"/>
            <a:ext cx="9144000" cy="178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 descr="NHSGG&amp;C*SPOT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96200" y="158354"/>
            <a:ext cx="1219200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10" descr="deliveri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2400" y="4629151"/>
            <a:ext cx="2160588" cy="4131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4" name="Text Box 2"/>
          <p:cNvSpPr txBox="1">
            <a:spLocks noChangeArrowheads="1"/>
          </p:cNvSpPr>
          <p:nvPr/>
        </p:nvSpPr>
        <p:spPr bwMode="auto">
          <a:xfrm>
            <a:off x="395288" y="1059657"/>
            <a:ext cx="8424862" cy="18359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spcAft>
                <a:spcPts val="1000"/>
              </a:spcAft>
            </a:pPr>
            <a:endParaRPr lang="en-US" sz="2800" dirty="0" smtClean="0">
              <a:ea typeface="ＭＳ Ｐゴシック" pitchFamily="34" charset="-128"/>
              <a:cs typeface="+mn-cs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FF0000"/>
                </a:solidFill>
              </a:rPr>
              <a:t>HEADLINE CONCEPTS 4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059582"/>
            <a:ext cx="8229600" cy="3394472"/>
          </a:xfrm>
        </p:spPr>
        <p:txBody>
          <a:bodyPr/>
          <a:lstStyle/>
          <a:p>
            <a:pPr marL="0" indent="0">
              <a:buNone/>
            </a:pPr>
            <a:r>
              <a:rPr lang="en-GB" sz="2400" b="1" dirty="0" smtClean="0"/>
              <a:t>TREATMENT TARGETS</a:t>
            </a:r>
            <a:endParaRPr lang="en-GB" sz="2400" dirty="0" smtClean="0"/>
          </a:p>
          <a:p>
            <a:pPr marL="265113" indent="-265113"/>
            <a:r>
              <a:rPr lang="en-GB" sz="2400" dirty="0" smtClean="0"/>
              <a:t>If IV fluids and insulin are managed as above, serum </a:t>
            </a:r>
            <a:r>
              <a:rPr lang="en-GB" sz="2400" dirty="0" err="1" smtClean="0"/>
              <a:t>osmolality</a:t>
            </a:r>
            <a:r>
              <a:rPr lang="en-GB" sz="2400" dirty="0" smtClean="0"/>
              <a:t> should fall within the target range of 3-8 </a:t>
            </a:r>
            <a:r>
              <a:rPr lang="en-GB" sz="2400" dirty="0" err="1" smtClean="0"/>
              <a:t>mOsm</a:t>
            </a:r>
            <a:r>
              <a:rPr lang="en-GB" sz="2400" dirty="0" smtClean="0"/>
              <a:t>/kg/hr.  Ideally, laboratory-measured </a:t>
            </a:r>
            <a:r>
              <a:rPr lang="en-GB" sz="2400" dirty="0" err="1" smtClean="0"/>
              <a:t>osmolality</a:t>
            </a:r>
            <a:r>
              <a:rPr lang="en-GB" sz="2400" dirty="0" smtClean="0"/>
              <a:t> should be used, but calculated </a:t>
            </a:r>
            <a:r>
              <a:rPr lang="en-GB" sz="2400" dirty="0" err="1" smtClean="0"/>
              <a:t>osmolality</a:t>
            </a:r>
            <a:r>
              <a:rPr lang="en-GB" sz="2400" dirty="0" smtClean="0"/>
              <a:t> is adequate surrogate:  </a:t>
            </a:r>
            <a:r>
              <a:rPr lang="en-GB" sz="2400" b="1" dirty="0" smtClean="0"/>
              <a:t>2(Na</a:t>
            </a:r>
            <a:r>
              <a:rPr lang="en-GB" sz="2400" b="1" baseline="30000" dirty="0" smtClean="0"/>
              <a:t>+</a:t>
            </a:r>
            <a:r>
              <a:rPr lang="en-GB" sz="2400" b="1" dirty="0" smtClean="0"/>
              <a:t> + K</a:t>
            </a:r>
            <a:r>
              <a:rPr lang="en-GB" sz="2400" b="1" baseline="30000" dirty="0" smtClean="0"/>
              <a:t>+</a:t>
            </a:r>
            <a:r>
              <a:rPr lang="en-GB" sz="2400" b="1" dirty="0" smtClean="0"/>
              <a:t>) + glucose + urea</a:t>
            </a:r>
            <a:r>
              <a:rPr lang="en-GB" sz="2400" dirty="0" smtClean="0"/>
              <a:t>.</a:t>
            </a:r>
          </a:p>
          <a:p>
            <a:pPr marL="265113" indent="-265113"/>
            <a:r>
              <a:rPr lang="en-GB" sz="2400" dirty="0" smtClean="0"/>
              <a:t>Failure to achieve this target increases risk of neurological complications such as cerebral oedema and </a:t>
            </a:r>
            <a:r>
              <a:rPr lang="en-GB" sz="2400" dirty="0" err="1" smtClean="0"/>
              <a:t>pontine</a:t>
            </a:r>
            <a:r>
              <a:rPr lang="en-GB" sz="2400" dirty="0" smtClean="0"/>
              <a:t> </a:t>
            </a:r>
            <a:r>
              <a:rPr lang="en-GB" sz="2400" dirty="0" err="1" smtClean="0"/>
              <a:t>myelinolysis</a:t>
            </a:r>
            <a:r>
              <a:rPr lang="en-GB" sz="2400" dirty="0" smtClean="0"/>
              <a:t>.</a:t>
            </a:r>
          </a:p>
          <a:p>
            <a:pPr marL="0" indent="0">
              <a:buNone/>
            </a:pPr>
            <a:r>
              <a:rPr lang="en-GB" sz="2400" b="1" dirty="0" smtClean="0"/>
              <a:t> </a:t>
            </a:r>
            <a:endParaRPr lang="en-GB" sz="2400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6" descr="Whoos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112294"/>
            <a:ext cx="9144000" cy="178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 descr="NHSGG&amp;C*SPOT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96200" y="158354"/>
            <a:ext cx="1219200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10" descr="deliveri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2400" y="4629151"/>
            <a:ext cx="2160588" cy="4131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4" name="Text Box 2"/>
          <p:cNvSpPr txBox="1">
            <a:spLocks noChangeArrowheads="1"/>
          </p:cNvSpPr>
          <p:nvPr/>
        </p:nvSpPr>
        <p:spPr bwMode="auto">
          <a:xfrm>
            <a:off x="395288" y="1059657"/>
            <a:ext cx="8424862" cy="18359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spcAft>
                <a:spcPts val="1000"/>
              </a:spcAft>
            </a:pPr>
            <a:endParaRPr lang="en-US" sz="2800" dirty="0" smtClean="0">
              <a:ea typeface="ＭＳ Ｐゴシック" pitchFamily="34" charset="-128"/>
              <a:cs typeface="+mn-cs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FF0000"/>
                </a:solidFill>
              </a:rPr>
              <a:t>HEADLINE CONCEPTS 5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059582"/>
            <a:ext cx="8229600" cy="3394472"/>
          </a:xfrm>
        </p:spPr>
        <p:txBody>
          <a:bodyPr/>
          <a:lstStyle/>
          <a:p>
            <a:pPr marL="0" indent="0">
              <a:buNone/>
            </a:pPr>
            <a:r>
              <a:rPr lang="en-GB" sz="2400" b="1" dirty="0" smtClean="0"/>
              <a:t>OTHER ISSUES?</a:t>
            </a:r>
            <a:endParaRPr lang="en-GB" sz="2400" dirty="0" smtClean="0"/>
          </a:p>
          <a:p>
            <a:pPr marL="0" indent="0">
              <a:buNone/>
            </a:pPr>
            <a:r>
              <a:rPr lang="en-GB" sz="2400" dirty="0" smtClean="0"/>
              <a:t>Remember also to: </a:t>
            </a:r>
          </a:p>
          <a:p>
            <a:pPr marL="457200" indent="-457200">
              <a:buAutoNum type="alphaLcParenBoth"/>
            </a:pPr>
            <a:r>
              <a:rPr lang="en-GB" sz="2400" dirty="0" smtClean="0"/>
              <a:t>correct other electrolyte deficiencies </a:t>
            </a:r>
            <a:r>
              <a:rPr lang="en-GB" sz="2400" dirty="0" err="1" smtClean="0"/>
              <a:t>eg</a:t>
            </a:r>
            <a:r>
              <a:rPr lang="en-GB" sz="2400" dirty="0" smtClean="0"/>
              <a:t> [Mg</a:t>
            </a:r>
            <a:r>
              <a:rPr lang="en-GB" sz="2400" baseline="30000" dirty="0" smtClean="0"/>
              <a:t>++</a:t>
            </a:r>
            <a:r>
              <a:rPr lang="en-GB" sz="2400" dirty="0" smtClean="0"/>
              <a:t>], [K</a:t>
            </a:r>
            <a:r>
              <a:rPr lang="en-GB" sz="2400" baseline="30000" dirty="0" smtClean="0"/>
              <a:t>+</a:t>
            </a:r>
            <a:r>
              <a:rPr lang="en-GB" sz="2400" dirty="0" smtClean="0"/>
              <a:t>], [Ca</a:t>
            </a:r>
            <a:r>
              <a:rPr lang="en-GB" sz="2400" baseline="30000" dirty="0" smtClean="0"/>
              <a:t>++</a:t>
            </a:r>
            <a:r>
              <a:rPr lang="en-GB" sz="2400" dirty="0" smtClean="0"/>
              <a:t>], [PO</a:t>
            </a:r>
            <a:r>
              <a:rPr lang="en-GB" sz="2400" baseline="-25000" dirty="0" smtClean="0"/>
              <a:t>4</a:t>
            </a:r>
            <a:r>
              <a:rPr lang="en-GB" sz="2400" baseline="30000" dirty="0" smtClean="0"/>
              <a:t>3-</a:t>
            </a:r>
            <a:r>
              <a:rPr lang="en-GB" sz="2400" dirty="0" smtClean="0"/>
              <a:t>] </a:t>
            </a:r>
          </a:p>
          <a:p>
            <a:pPr marL="457200" indent="-457200">
              <a:buAutoNum type="alphaLcParenBoth"/>
            </a:pPr>
            <a:r>
              <a:rPr lang="en-GB" sz="2400" dirty="0" smtClean="0"/>
              <a:t>prescribe prophylactic anticoagulation </a:t>
            </a:r>
          </a:p>
          <a:p>
            <a:pPr marL="457200" indent="-457200">
              <a:buAutoNum type="alphaLcParenBoth"/>
            </a:pPr>
            <a:r>
              <a:rPr lang="en-GB" sz="2400" dirty="0" smtClean="0"/>
              <a:t>investigate for and treat </a:t>
            </a:r>
            <a:r>
              <a:rPr lang="en-GB" sz="2400" dirty="0" err="1" smtClean="0"/>
              <a:t>intercurrent</a:t>
            </a:r>
            <a:r>
              <a:rPr lang="en-GB" sz="2400" dirty="0" smtClean="0"/>
              <a:t> illness </a:t>
            </a:r>
            <a:r>
              <a:rPr lang="en-GB" sz="2400" dirty="0" err="1" smtClean="0"/>
              <a:t>eg</a:t>
            </a:r>
            <a:r>
              <a:rPr lang="en-GB" sz="2400" dirty="0" smtClean="0"/>
              <a:t> sepsis </a:t>
            </a:r>
          </a:p>
          <a:p>
            <a:pPr marL="457200" indent="-457200">
              <a:buAutoNum type="alphaLcParenBoth"/>
            </a:pPr>
            <a:r>
              <a:rPr lang="en-GB" sz="2400" dirty="0" smtClean="0"/>
              <a:t>risk assess for pressure ulceration, especially in context of peripheral sensory neuropathy.</a:t>
            </a:r>
          </a:p>
          <a:p>
            <a:pPr marL="0" indent="0">
              <a:buNone/>
            </a:pPr>
            <a:r>
              <a:rPr lang="en-GB" sz="2400" b="1" dirty="0" smtClean="0"/>
              <a:t> </a:t>
            </a:r>
            <a:endParaRPr lang="en-GB" sz="2400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6" descr="Whoos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801987"/>
            <a:ext cx="9144000" cy="178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 descr="NHSGG&amp;C*SPOT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96200" y="132327"/>
            <a:ext cx="1219200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10" descr="deliveri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2400" y="4588873"/>
            <a:ext cx="2160588" cy="4131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4" name="Text Box 2"/>
          <p:cNvSpPr txBox="1">
            <a:spLocks noChangeArrowheads="1"/>
          </p:cNvSpPr>
          <p:nvPr/>
        </p:nvSpPr>
        <p:spPr bwMode="auto">
          <a:xfrm>
            <a:off x="395288" y="749349"/>
            <a:ext cx="8424862" cy="18359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spcAft>
                <a:spcPts val="1000"/>
              </a:spcAft>
            </a:pPr>
            <a:endParaRPr lang="en-US" sz="2800" dirty="0" smtClean="0">
              <a:ea typeface="ＭＳ Ｐゴシック" pitchFamily="34" charset="-128"/>
              <a:cs typeface="+mn-cs"/>
            </a:endParaRPr>
          </a:p>
        </p:txBody>
      </p:sp>
      <p:sp>
        <p:nvSpPr>
          <p:cNvPr id="28" name="Title 1"/>
          <p:cNvSpPr txBox="1">
            <a:spLocks/>
          </p:cNvSpPr>
          <p:nvPr/>
        </p:nvSpPr>
        <p:spPr bwMode="auto">
          <a:xfrm>
            <a:off x="251520" y="123478"/>
            <a:ext cx="82296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Ideal first 24 hours for non-</a:t>
            </a:r>
            <a:r>
              <a:rPr kumimoji="0" lang="en-GB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ketotic</a:t>
            </a:r>
            <a:r>
              <a:rPr kumimoji="0" lang="en-GB" sz="28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 HHS Rx</a:t>
            </a:r>
          </a:p>
        </p:txBody>
      </p:sp>
      <p:cxnSp>
        <p:nvCxnSpPr>
          <p:cNvPr id="29" name="Straight Connector 28"/>
          <p:cNvCxnSpPr/>
          <p:nvPr/>
        </p:nvCxnSpPr>
        <p:spPr>
          <a:xfrm>
            <a:off x="1476375" y="1073199"/>
            <a:ext cx="0" cy="3132535"/>
          </a:xfrm>
          <a:prstGeom prst="line">
            <a:avLst/>
          </a:prstGeom>
          <a:noFill/>
          <a:ln w="57150" cap="flat" cmpd="sng" algn="ctr">
            <a:solidFill>
              <a:srgbClr val="8064A2">
                <a:lumMod val="75000"/>
              </a:srgbClr>
            </a:solidFill>
            <a:prstDash val="solid"/>
          </a:ln>
          <a:effectLst/>
        </p:spPr>
      </p:cxnSp>
      <p:cxnSp>
        <p:nvCxnSpPr>
          <p:cNvPr id="30" name="Straight Connector 29"/>
          <p:cNvCxnSpPr/>
          <p:nvPr/>
        </p:nvCxnSpPr>
        <p:spPr>
          <a:xfrm>
            <a:off x="1476375" y="4205734"/>
            <a:ext cx="6191250" cy="0"/>
          </a:xfrm>
          <a:prstGeom prst="line">
            <a:avLst/>
          </a:prstGeom>
          <a:noFill/>
          <a:ln w="57150" cap="flat" cmpd="sng" algn="ctr">
            <a:solidFill>
              <a:srgbClr val="002060"/>
            </a:solidFill>
            <a:prstDash val="solid"/>
          </a:ln>
          <a:effectLst/>
        </p:spPr>
      </p:cxnSp>
      <p:sp>
        <p:nvSpPr>
          <p:cNvPr id="31" name="TextBox 7"/>
          <p:cNvSpPr txBox="1">
            <a:spLocks noChangeArrowheads="1"/>
          </p:cNvSpPr>
          <p:nvPr/>
        </p:nvSpPr>
        <p:spPr bwMode="auto">
          <a:xfrm>
            <a:off x="4211638" y="4314080"/>
            <a:ext cx="71609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>
                <a:latin typeface="Calibri" pitchFamily="34" charset="0"/>
              </a:rPr>
              <a:t>hours</a:t>
            </a:r>
          </a:p>
        </p:txBody>
      </p:sp>
      <p:sp>
        <p:nvSpPr>
          <p:cNvPr id="32" name="TextBox 8"/>
          <p:cNvSpPr txBox="1">
            <a:spLocks noChangeArrowheads="1"/>
          </p:cNvSpPr>
          <p:nvPr/>
        </p:nvSpPr>
        <p:spPr bwMode="auto">
          <a:xfrm>
            <a:off x="7019926" y="4314080"/>
            <a:ext cx="57626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dirty="0" smtClean="0">
                <a:latin typeface="Calibri" pitchFamily="34" charset="0"/>
              </a:rPr>
              <a:t>24</a:t>
            </a:r>
            <a:endParaRPr lang="en-GB" dirty="0">
              <a:latin typeface="Calibri" pitchFamily="34" charset="0"/>
            </a:endParaRPr>
          </a:p>
        </p:txBody>
      </p:sp>
      <p:sp>
        <p:nvSpPr>
          <p:cNvPr id="33" name="TextBox 9"/>
          <p:cNvSpPr txBox="1">
            <a:spLocks noChangeArrowheads="1"/>
          </p:cNvSpPr>
          <p:nvPr/>
        </p:nvSpPr>
        <p:spPr bwMode="auto">
          <a:xfrm>
            <a:off x="1835151" y="4314080"/>
            <a:ext cx="57626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>
                <a:latin typeface="Calibri" pitchFamily="34" charset="0"/>
              </a:rPr>
              <a:t>0</a:t>
            </a:r>
          </a:p>
        </p:txBody>
      </p:sp>
      <p:cxnSp>
        <p:nvCxnSpPr>
          <p:cNvPr id="34" name="Straight Connector 33"/>
          <p:cNvCxnSpPr/>
          <p:nvPr/>
        </p:nvCxnSpPr>
        <p:spPr>
          <a:xfrm>
            <a:off x="1979614" y="1235124"/>
            <a:ext cx="5113337" cy="864394"/>
          </a:xfrm>
          <a:prstGeom prst="line">
            <a:avLst/>
          </a:prstGeom>
          <a:noFill/>
          <a:ln w="38100" cap="flat" cmpd="sng" algn="ctr">
            <a:solidFill>
              <a:srgbClr val="F79646"/>
            </a:solidFill>
            <a:prstDash val="solid"/>
          </a:ln>
          <a:effectLst/>
        </p:spPr>
      </p:cxnSp>
      <p:sp>
        <p:nvSpPr>
          <p:cNvPr id="35" name="TextBox 34"/>
          <p:cNvSpPr txBox="1"/>
          <p:nvPr/>
        </p:nvSpPr>
        <p:spPr>
          <a:xfrm>
            <a:off x="1587500" y="1019621"/>
            <a:ext cx="535724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F79646"/>
                </a:solidFill>
                <a:effectLst/>
                <a:uLnTx/>
                <a:uFillTx/>
                <a:latin typeface="Calibri"/>
                <a:cs typeface="+mn-cs"/>
              </a:rPr>
              <a:t>388</a:t>
            </a: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F79646"/>
              </a:solidFill>
              <a:effectLst/>
              <a:uLnTx/>
              <a:uFillTx/>
              <a:latin typeface="Calibri"/>
              <a:cs typeface="+mn-cs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7092950" y="1876871"/>
            <a:ext cx="535724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 kern="0" dirty="0" smtClean="0">
                <a:solidFill>
                  <a:srgbClr val="F79646"/>
                </a:solidFill>
                <a:latin typeface="Calibri"/>
                <a:cs typeface="+mn-cs"/>
              </a:rPr>
              <a:t>311</a:t>
            </a: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F79646"/>
              </a:solidFill>
              <a:effectLst/>
              <a:uLnTx/>
              <a:uFillTx/>
              <a:latin typeface="Calibri"/>
              <a:cs typeface="+mn-cs"/>
            </a:endParaRPr>
          </a:p>
        </p:txBody>
      </p:sp>
      <p:sp>
        <p:nvSpPr>
          <p:cNvPr id="37" name="TextBox 36"/>
          <p:cNvSpPr txBox="1">
            <a:spLocks noChangeArrowheads="1"/>
          </p:cNvSpPr>
          <p:nvPr/>
        </p:nvSpPr>
        <p:spPr bwMode="auto">
          <a:xfrm rot="431565">
            <a:off x="3977008" y="1261445"/>
            <a:ext cx="121379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b="1" i="0" u="none" strike="noStrike" kern="0" cap="none" spc="0" normalizeH="0" baseline="0" noProof="0" dirty="0" err="1">
                <a:ln>
                  <a:noFill/>
                </a:ln>
                <a:solidFill>
                  <a:srgbClr val="F79646"/>
                </a:solidFill>
                <a:effectLst/>
                <a:uLnTx/>
                <a:uFillTx/>
                <a:latin typeface="Calibri"/>
                <a:cs typeface="+mn-cs"/>
              </a:rPr>
              <a:t>Osmolality</a:t>
            </a:r>
            <a:endParaRPr kumimoji="0" lang="en-GB" b="1" i="0" u="none" strike="noStrike" kern="0" cap="none" spc="0" normalizeH="0" baseline="0" noProof="0" dirty="0">
              <a:ln>
                <a:noFill/>
              </a:ln>
              <a:solidFill>
                <a:srgbClr val="F79646"/>
              </a:solidFill>
              <a:effectLst/>
              <a:uLnTx/>
              <a:uFillTx/>
              <a:latin typeface="Calibri"/>
              <a:cs typeface="+mn-cs"/>
            </a:endParaRPr>
          </a:p>
        </p:txBody>
      </p:sp>
      <p:cxnSp>
        <p:nvCxnSpPr>
          <p:cNvPr id="38" name="Straight Connector 37"/>
          <p:cNvCxnSpPr/>
          <p:nvPr/>
        </p:nvCxnSpPr>
        <p:spPr>
          <a:xfrm>
            <a:off x="2051051" y="3665190"/>
            <a:ext cx="5184775" cy="378619"/>
          </a:xfrm>
          <a:prstGeom prst="line">
            <a:avLst/>
          </a:prstGeom>
          <a:noFill/>
          <a:ln w="28575" cap="flat" cmpd="sng" algn="ctr">
            <a:solidFill>
              <a:srgbClr val="00B050"/>
            </a:solidFill>
            <a:prstDash val="solid"/>
          </a:ln>
          <a:effectLst/>
        </p:spPr>
      </p:cxnSp>
      <p:sp>
        <p:nvSpPr>
          <p:cNvPr id="39" name="TextBox 17"/>
          <p:cNvSpPr txBox="1">
            <a:spLocks noChangeArrowheads="1"/>
          </p:cNvSpPr>
          <p:nvPr/>
        </p:nvSpPr>
        <p:spPr bwMode="auto">
          <a:xfrm rot="256527">
            <a:off x="3915362" y="3446258"/>
            <a:ext cx="6437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rgbClr val="00B050"/>
                </a:solidFill>
                <a:latin typeface="Calibri" pitchFamily="34" charset="0"/>
              </a:rPr>
              <a:t>Urea</a:t>
            </a:r>
          </a:p>
        </p:txBody>
      </p:sp>
      <p:sp>
        <p:nvSpPr>
          <p:cNvPr id="40" name="TextBox 18"/>
          <p:cNvSpPr txBox="1">
            <a:spLocks noChangeArrowheads="1"/>
          </p:cNvSpPr>
          <p:nvPr/>
        </p:nvSpPr>
        <p:spPr bwMode="auto">
          <a:xfrm>
            <a:off x="7150696" y="3827116"/>
            <a:ext cx="3016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rgbClr val="00B050"/>
                </a:solidFill>
                <a:latin typeface="Calibri" pitchFamily="34" charset="0"/>
              </a:rPr>
              <a:t>9</a:t>
            </a:r>
          </a:p>
        </p:txBody>
      </p:sp>
      <p:sp>
        <p:nvSpPr>
          <p:cNvPr id="41" name="TextBox 19"/>
          <p:cNvSpPr txBox="1">
            <a:spLocks noChangeArrowheads="1"/>
          </p:cNvSpPr>
          <p:nvPr/>
        </p:nvSpPr>
        <p:spPr bwMode="auto">
          <a:xfrm>
            <a:off x="1691681" y="3483657"/>
            <a:ext cx="79216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b="1" dirty="0">
                <a:solidFill>
                  <a:srgbClr val="00B050"/>
                </a:solidFill>
                <a:latin typeface="Calibri" pitchFamily="34" charset="0"/>
              </a:rPr>
              <a:t>22</a:t>
            </a:r>
          </a:p>
        </p:txBody>
      </p:sp>
      <p:cxnSp>
        <p:nvCxnSpPr>
          <p:cNvPr id="42" name="Straight Connector 41"/>
          <p:cNvCxnSpPr>
            <a:stCxn id="51" idx="0"/>
            <a:endCxn id="58" idx="0"/>
          </p:cNvCxnSpPr>
          <p:nvPr/>
        </p:nvCxnSpPr>
        <p:spPr>
          <a:xfrm>
            <a:off x="3669817" y="2834337"/>
            <a:ext cx="2099633" cy="195564"/>
          </a:xfrm>
          <a:prstGeom prst="line">
            <a:avLst/>
          </a:prstGeom>
          <a:noFill/>
          <a:ln w="38100" cap="flat" cmpd="sng" algn="ctr">
            <a:solidFill>
              <a:srgbClr val="8064A2"/>
            </a:solidFill>
            <a:prstDash val="solid"/>
          </a:ln>
          <a:effectLst/>
        </p:spPr>
      </p:cxnSp>
      <p:sp>
        <p:nvSpPr>
          <p:cNvPr id="43" name="TextBox 42"/>
          <p:cNvSpPr txBox="1"/>
          <p:nvPr/>
        </p:nvSpPr>
        <p:spPr>
          <a:xfrm rot="391666">
            <a:off x="3869873" y="2551868"/>
            <a:ext cx="938077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b="1" i="0" u="none" strike="noStrike" kern="0" cap="none" spc="0" normalizeH="0" baseline="0" noProof="0" dirty="0">
                <a:ln>
                  <a:noFill/>
                </a:ln>
                <a:solidFill>
                  <a:srgbClr val="8064A2"/>
                </a:solidFill>
                <a:effectLst/>
                <a:uLnTx/>
                <a:uFillTx/>
                <a:latin typeface="Calibri"/>
                <a:cs typeface="+mn-cs"/>
              </a:rPr>
              <a:t>Glucose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660525" y="1383618"/>
            <a:ext cx="418704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 kern="0" dirty="0">
                <a:solidFill>
                  <a:srgbClr val="8064A2"/>
                </a:solidFill>
                <a:latin typeface="Calibri"/>
                <a:cs typeface="+mn-cs"/>
              </a:rPr>
              <a:t>5</a:t>
            </a: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8064A2"/>
                </a:solidFill>
                <a:effectLst/>
                <a:uLnTx/>
                <a:uFillTx/>
                <a:latin typeface="Calibri"/>
                <a:cs typeface="+mn-cs"/>
              </a:rPr>
              <a:t>8</a:t>
            </a: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8064A2"/>
              </a:solidFill>
              <a:effectLst/>
              <a:uLnTx/>
              <a:uFillTx/>
              <a:latin typeface="Calibri"/>
              <a:cs typeface="+mn-cs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7105228" y="3428461"/>
            <a:ext cx="418704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>
                <a:ln>
                  <a:noFill/>
                </a:ln>
                <a:solidFill>
                  <a:srgbClr val="8064A2"/>
                </a:solidFill>
                <a:effectLst/>
                <a:uLnTx/>
                <a:uFillTx/>
                <a:latin typeface="Calibri"/>
                <a:cs typeface="+mn-cs"/>
              </a:rPr>
              <a:t>10</a:t>
            </a:r>
          </a:p>
        </p:txBody>
      </p:sp>
      <p:sp>
        <p:nvSpPr>
          <p:cNvPr id="46" name="Freeform 45"/>
          <p:cNvSpPr/>
          <p:nvPr/>
        </p:nvSpPr>
        <p:spPr>
          <a:xfrm>
            <a:off x="2024063" y="1937593"/>
            <a:ext cx="5141912" cy="921544"/>
          </a:xfrm>
          <a:custGeom>
            <a:avLst/>
            <a:gdLst>
              <a:gd name="connsiteX0" fmla="*/ 0 w 5141626"/>
              <a:gd name="connsiteY0" fmla="*/ 509665 h 1229193"/>
              <a:gd name="connsiteX1" fmla="*/ 1843790 w 5141626"/>
              <a:gd name="connsiteY1" fmla="*/ 119921 h 1229193"/>
              <a:gd name="connsiteX2" fmla="*/ 5141626 w 5141626"/>
              <a:gd name="connsiteY2" fmla="*/ 1229193 h 12291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141626" h="1229193">
                <a:moveTo>
                  <a:pt x="0" y="509665"/>
                </a:moveTo>
                <a:cubicBezTo>
                  <a:pt x="493426" y="254832"/>
                  <a:pt x="986852" y="0"/>
                  <a:pt x="1843790" y="119921"/>
                </a:cubicBezTo>
                <a:cubicBezTo>
                  <a:pt x="2700728" y="239842"/>
                  <a:pt x="5141626" y="1229193"/>
                  <a:pt x="5141626" y="1229193"/>
                </a:cubicBezTo>
              </a:path>
            </a:pathLst>
          </a:custGeom>
          <a:noFill/>
          <a:ln w="28575" cap="flat" cmpd="sng" algn="ctr">
            <a:solidFill>
              <a:srgbClr val="FF0000"/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7" name="TextBox 30"/>
          <p:cNvSpPr txBox="1">
            <a:spLocks noChangeArrowheads="1"/>
          </p:cNvSpPr>
          <p:nvPr/>
        </p:nvSpPr>
        <p:spPr bwMode="auto">
          <a:xfrm rot="565547">
            <a:off x="3945040" y="1769409"/>
            <a:ext cx="90762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rgbClr val="FF0000"/>
                </a:solidFill>
                <a:latin typeface="Calibri" pitchFamily="34" charset="0"/>
              </a:rPr>
              <a:t>Sodium</a:t>
            </a:r>
          </a:p>
        </p:txBody>
      </p:sp>
      <p:sp>
        <p:nvSpPr>
          <p:cNvPr id="48" name="TextBox 31"/>
          <p:cNvSpPr txBox="1">
            <a:spLocks noChangeArrowheads="1"/>
          </p:cNvSpPr>
          <p:nvPr/>
        </p:nvSpPr>
        <p:spPr bwMode="auto">
          <a:xfrm>
            <a:off x="1619673" y="2133507"/>
            <a:ext cx="53572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rgbClr val="FF0000"/>
                </a:solidFill>
                <a:latin typeface="Calibri" pitchFamily="34" charset="0"/>
              </a:rPr>
              <a:t>150</a:t>
            </a:r>
          </a:p>
        </p:txBody>
      </p:sp>
      <p:sp>
        <p:nvSpPr>
          <p:cNvPr id="49" name="TextBox 32"/>
          <p:cNvSpPr txBox="1">
            <a:spLocks noChangeArrowheads="1"/>
          </p:cNvSpPr>
          <p:nvPr/>
        </p:nvSpPr>
        <p:spPr bwMode="auto">
          <a:xfrm>
            <a:off x="7092950" y="2855565"/>
            <a:ext cx="53572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b="1" dirty="0" smtClean="0">
                <a:solidFill>
                  <a:srgbClr val="FF0000"/>
                </a:solidFill>
                <a:latin typeface="Calibri" pitchFamily="34" charset="0"/>
              </a:rPr>
              <a:t>142</a:t>
            </a:r>
            <a:endParaRPr lang="en-GB" b="1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51" name="Arc 50"/>
          <p:cNvSpPr/>
          <p:nvPr/>
        </p:nvSpPr>
        <p:spPr>
          <a:xfrm rot="8389266">
            <a:off x="2134788" y="-322158"/>
            <a:ext cx="1029427" cy="3533195"/>
          </a:xfrm>
          <a:prstGeom prst="arc">
            <a:avLst>
              <a:gd name="adj1" fmla="val 16433805"/>
              <a:gd name="adj2" fmla="val 2880117"/>
            </a:avLst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Arc 57"/>
          <p:cNvSpPr/>
          <p:nvPr/>
        </p:nvSpPr>
        <p:spPr>
          <a:xfrm rot="18234807">
            <a:off x="6516351" y="2442487"/>
            <a:ext cx="700779" cy="2877742"/>
          </a:xfrm>
          <a:prstGeom prst="arc">
            <a:avLst>
              <a:gd name="adj1" fmla="val 16433805"/>
              <a:gd name="adj2" fmla="val 1427900"/>
            </a:avLst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0" name="Straight Arrow Connector 59"/>
          <p:cNvCxnSpPr/>
          <p:nvPr/>
        </p:nvCxnSpPr>
        <p:spPr>
          <a:xfrm flipH="1" flipV="1">
            <a:off x="5775019" y="3035971"/>
            <a:ext cx="21117" cy="32786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5471373" y="3282538"/>
            <a:ext cx="684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/>
              <a:t>FRIII</a:t>
            </a:r>
            <a:endParaRPr lang="en-GB" b="1" dirty="0"/>
          </a:p>
        </p:txBody>
      </p:sp>
      <p:cxnSp>
        <p:nvCxnSpPr>
          <p:cNvPr id="64" name="Straight Arrow Connector 63"/>
          <p:cNvCxnSpPr/>
          <p:nvPr/>
        </p:nvCxnSpPr>
        <p:spPr>
          <a:xfrm flipH="1" flipV="1">
            <a:off x="1979713" y="2625756"/>
            <a:ext cx="21117" cy="32786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1691680" y="2897092"/>
            <a:ext cx="15841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IV 0.9% Saline</a:t>
            </a:r>
            <a:endParaRPr lang="en-GB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NHSGG&amp;C*SPO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96200" y="158354"/>
            <a:ext cx="1219200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10" descr="deliveri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2400" y="4629151"/>
            <a:ext cx="2160588" cy="4131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4" name="Text Box 2"/>
          <p:cNvSpPr txBox="1">
            <a:spLocks noChangeArrowheads="1"/>
          </p:cNvSpPr>
          <p:nvPr/>
        </p:nvSpPr>
        <p:spPr bwMode="auto">
          <a:xfrm>
            <a:off x="1058523" y="715379"/>
            <a:ext cx="8424862" cy="18359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spcAft>
                <a:spcPts val="1000"/>
              </a:spcAft>
            </a:pPr>
            <a:endParaRPr lang="en-US" sz="2800" dirty="0" smtClean="0">
              <a:ea typeface="ＭＳ Ｐゴシック" pitchFamily="34" charset="-128"/>
              <a:cs typeface="+mn-cs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FF0000"/>
                </a:solidFill>
              </a:rPr>
              <a:t>HHS CHARTING  - VIDEO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2" name="Content Placeholder 1"/>
          <p:cNvSpPr>
            <a:spLocks noGrp="1" noChangeArrowheads="1"/>
          </p:cNvSpPr>
          <p:nvPr>
            <p:ph idx="1"/>
          </p:nvPr>
        </p:nvSpPr>
        <p:spPr bwMode="auto">
          <a:xfrm>
            <a:off x="2051720" y="2166306"/>
            <a:ext cx="481375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400" b="0" i="0" u="none" strike="noStrike" cap="none" normalizeH="0" baseline="0" dirty="0" smtClean="0">
                <a:ln>
                  <a:noFill/>
                </a:ln>
                <a:solidFill>
                  <a:srgbClr val="954F7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5" action="ppaction://hlinkfile"/>
              </a:rPr>
              <a:t>youtube.com/</a:t>
            </a:r>
            <a:r>
              <a:rPr kumimoji="0" lang="en-GB" altLang="en-US" sz="2400" b="0" i="0" u="none" strike="noStrike" cap="none" normalizeH="0" baseline="0" dirty="0" err="1" smtClean="0">
                <a:ln>
                  <a:noFill/>
                </a:ln>
                <a:solidFill>
                  <a:srgbClr val="954F7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5" action="ppaction://hlinkfile"/>
              </a:rPr>
              <a:t>watch?v</a:t>
            </a:r>
            <a:r>
              <a:rPr kumimoji="0" lang="en-GB" altLang="en-US" sz="2400" b="0" i="0" u="none" strike="noStrike" cap="none" normalizeH="0" baseline="0" dirty="0" smtClean="0">
                <a:ln>
                  <a:noFill/>
                </a:ln>
                <a:solidFill>
                  <a:srgbClr val="954F7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5" action="ppaction://hlinkfile"/>
              </a:rPr>
              <a:t>=uzt2Wzsq7tU</a:t>
            </a:r>
            <a:endParaRPr kumimoji="0" lang="en-GB" altLang="en-US" sz="2400" b="0" i="0" u="none" strike="noStrike" cap="none" normalizeH="0" baseline="0" dirty="0" smtClean="0">
              <a:ln>
                <a:noFill/>
              </a:ln>
              <a:solidFill>
                <a:srgbClr val="954F72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2" descr="Image result for pitfalls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5237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smtClean="0"/>
          </a:p>
        </p:txBody>
      </p:sp>
      <p:sp>
        <p:nvSpPr>
          <p:cNvPr id="6246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smtClean="0"/>
          </a:p>
        </p:txBody>
      </p:sp>
      <p:pic>
        <p:nvPicPr>
          <p:cNvPr id="62467" name="Picture 2" descr="Image result for pitfalls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0"/>
            <a:ext cx="9217025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6" descr="Whoos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112294"/>
            <a:ext cx="9144000" cy="178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 descr="NHSGG&amp;C*SPOT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96200" y="158354"/>
            <a:ext cx="1219200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10" descr="deliveri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2400" y="4629151"/>
            <a:ext cx="2160588" cy="4131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4" name="Text Box 2"/>
          <p:cNvSpPr txBox="1">
            <a:spLocks noChangeArrowheads="1"/>
          </p:cNvSpPr>
          <p:nvPr/>
        </p:nvSpPr>
        <p:spPr bwMode="auto">
          <a:xfrm>
            <a:off x="395288" y="1059657"/>
            <a:ext cx="8424862" cy="18359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spcAft>
                <a:spcPts val="1000"/>
              </a:spcAft>
            </a:pPr>
            <a:endParaRPr lang="en-US" sz="2800" dirty="0" smtClean="0">
              <a:ea typeface="ＭＳ Ｐゴシック" pitchFamily="34" charset="-128"/>
              <a:cs typeface="+mn-cs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8229600" cy="857250"/>
          </a:xfrm>
        </p:spPr>
        <p:txBody>
          <a:bodyPr/>
          <a:lstStyle/>
          <a:p>
            <a:r>
              <a:rPr lang="en-GB" b="1" dirty="0" smtClean="0"/>
              <a:t>Features of HHS</a:t>
            </a:r>
            <a:endParaRPr lang="en-GB" b="1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 smtClean="0"/>
              <a:t>Usually in elderly patients with type 2 diabetes (can be first presentation of diabetes)</a:t>
            </a:r>
          </a:p>
          <a:p>
            <a:r>
              <a:rPr lang="en-GB" sz="2400" dirty="0" smtClean="0"/>
              <a:t>Can take days (or weeks) to evolve</a:t>
            </a:r>
          </a:p>
          <a:p>
            <a:r>
              <a:rPr lang="en-GB" sz="2400" dirty="0" smtClean="0"/>
              <a:t>Severe dehydration is predominant clinical presentation</a:t>
            </a:r>
          </a:p>
          <a:p>
            <a:r>
              <a:rPr lang="en-GB" sz="2400" dirty="0" smtClean="0"/>
              <a:t>Ketosis or </a:t>
            </a:r>
            <a:r>
              <a:rPr lang="en-GB" sz="2400" dirty="0" err="1" smtClean="0"/>
              <a:t>ketoacidosis</a:t>
            </a:r>
            <a:r>
              <a:rPr lang="en-GB" sz="2400" dirty="0" smtClean="0"/>
              <a:t> can complicate HHS</a:t>
            </a:r>
          </a:p>
          <a:p>
            <a:r>
              <a:rPr lang="en-GB" sz="2400" dirty="0" smtClean="0"/>
              <a:t>Mortality is high (15-20%) reflecting age and </a:t>
            </a:r>
            <a:r>
              <a:rPr lang="en-GB" sz="2400" dirty="0" err="1" smtClean="0"/>
              <a:t>comorbidity</a:t>
            </a:r>
            <a:r>
              <a:rPr lang="en-GB" sz="2400" dirty="0" smtClean="0"/>
              <a:t>, but also iatrogenic component</a:t>
            </a:r>
            <a:endParaRPr lang="en-GB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6" descr="Whoos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112294"/>
            <a:ext cx="9144000" cy="178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 descr="NHSGG&amp;C*SPOT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96200" y="158354"/>
            <a:ext cx="1219200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10" descr="deliveri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2400" y="4629151"/>
            <a:ext cx="2160588" cy="4131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4" name="Text Box 2"/>
          <p:cNvSpPr txBox="1">
            <a:spLocks noChangeArrowheads="1"/>
          </p:cNvSpPr>
          <p:nvPr/>
        </p:nvSpPr>
        <p:spPr bwMode="auto">
          <a:xfrm>
            <a:off x="395288" y="1059657"/>
            <a:ext cx="8424862" cy="18359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spcAft>
                <a:spcPts val="1000"/>
              </a:spcAft>
            </a:pPr>
            <a:endParaRPr lang="en-US" sz="2800" dirty="0" smtClean="0">
              <a:ea typeface="ＭＳ Ｐゴシック" pitchFamily="34" charset="-128"/>
              <a:cs typeface="+mn-cs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115616" y="1563638"/>
          <a:ext cx="6912768" cy="30480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4256"/>
                <a:gridCol w="2304256"/>
                <a:gridCol w="2304256"/>
              </a:tblGrid>
              <a:tr h="494918"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700" dirty="0" smtClean="0"/>
                        <a:t>HHS</a:t>
                      </a:r>
                      <a:endParaRPr lang="en-GB" sz="27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700" dirty="0" smtClean="0"/>
                        <a:t>DKA</a:t>
                      </a:r>
                      <a:endParaRPr lang="en-GB" sz="2700" dirty="0"/>
                    </a:p>
                  </a:txBody>
                  <a:tcPr marT="34290" marB="34290"/>
                </a:tc>
              </a:tr>
              <a:tr h="384936">
                <a:tc>
                  <a:txBody>
                    <a:bodyPr/>
                    <a:lstStyle/>
                    <a:p>
                      <a:r>
                        <a:rPr lang="en-GB" sz="2000" b="1" dirty="0" smtClean="0"/>
                        <a:t>Age</a:t>
                      </a:r>
                      <a:endParaRPr lang="en-GB" sz="2000" b="1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Usually older</a:t>
                      </a:r>
                      <a:endParaRPr lang="en-GB" sz="20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Usually younger</a:t>
                      </a:r>
                      <a:endParaRPr lang="en-GB" sz="2000" dirty="0"/>
                    </a:p>
                  </a:txBody>
                  <a:tcPr marT="34290" marB="34290"/>
                </a:tc>
              </a:tr>
              <a:tr h="384936">
                <a:tc>
                  <a:txBody>
                    <a:bodyPr/>
                    <a:lstStyle/>
                    <a:p>
                      <a:r>
                        <a:rPr lang="en-GB" sz="2000" b="1" dirty="0" smtClean="0"/>
                        <a:t>Volume depletion</a:t>
                      </a:r>
                      <a:endParaRPr lang="en-GB" sz="2000" b="1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10-20%</a:t>
                      </a:r>
                      <a:endParaRPr lang="en-GB" sz="20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5-10%</a:t>
                      </a:r>
                      <a:endParaRPr lang="en-GB" sz="2000" dirty="0"/>
                    </a:p>
                  </a:txBody>
                  <a:tcPr marT="34290" marB="34290"/>
                </a:tc>
              </a:tr>
              <a:tr h="384936">
                <a:tc>
                  <a:txBody>
                    <a:bodyPr/>
                    <a:lstStyle/>
                    <a:p>
                      <a:r>
                        <a:rPr lang="en-GB" sz="2000" b="1" dirty="0" smtClean="0"/>
                        <a:t>Duration of onset</a:t>
                      </a:r>
                      <a:endParaRPr lang="en-GB" sz="2000" b="1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Days to weeks</a:t>
                      </a:r>
                      <a:endParaRPr lang="en-GB" sz="20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Hours to days</a:t>
                      </a:r>
                      <a:endParaRPr lang="en-GB" sz="2000" dirty="0"/>
                    </a:p>
                  </a:txBody>
                  <a:tcPr marT="34290" marB="34290"/>
                </a:tc>
              </a:tr>
              <a:tr h="699170">
                <a:tc>
                  <a:txBody>
                    <a:bodyPr/>
                    <a:lstStyle/>
                    <a:p>
                      <a:r>
                        <a:rPr lang="en-GB" sz="2000" b="1" dirty="0" smtClean="0"/>
                        <a:t>Endogenous insulin</a:t>
                      </a:r>
                      <a:endParaRPr lang="en-GB" sz="2000" b="1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Usually present</a:t>
                      </a:r>
                      <a:endParaRPr lang="en-GB" sz="20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Absent</a:t>
                      </a:r>
                      <a:endParaRPr lang="en-GB" sz="2000" dirty="0"/>
                    </a:p>
                  </a:txBody>
                  <a:tcPr marT="34290" marB="34290"/>
                </a:tc>
              </a:tr>
              <a:tr h="699170">
                <a:tc>
                  <a:txBody>
                    <a:bodyPr/>
                    <a:lstStyle/>
                    <a:p>
                      <a:r>
                        <a:rPr lang="en-GB" sz="2000" b="1" dirty="0" err="1" smtClean="0"/>
                        <a:t>Ketoacidosis</a:t>
                      </a:r>
                      <a:endParaRPr lang="en-GB" sz="2000" b="1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Absent / mild</a:t>
                      </a:r>
                      <a:endParaRPr lang="en-GB" sz="20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Mild / Mod / Severe</a:t>
                      </a:r>
                      <a:endParaRPr lang="en-GB" sz="2000" dirty="0"/>
                    </a:p>
                  </a:txBody>
                  <a:tcPr marT="34290" marB="34290"/>
                </a:tc>
              </a:tr>
            </a:tbl>
          </a:graphicData>
        </a:graphic>
      </p:graphicFrame>
      <p:sp>
        <p:nvSpPr>
          <p:cNvPr id="9" name="Title 5"/>
          <p:cNvSpPr txBox="1">
            <a:spLocks/>
          </p:cNvSpPr>
          <p:nvPr/>
        </p:nvSpPr>
        <p:spPr bwMode="auto">
          <a:xfrm>
            <a:off x="457200" y="483518"/>
            <a:ext cx="82296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ＭＳ Ｐゴシック" charset="0"/>
                <a:cs typeface="ＭＳ Ｐゴシック" charset="0"/>
              </a:rPr>
              <a:t>Clinical presentation</a:t>
            </a:r>
          </a:p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ＭＳ Ｐゴシック" charset="0"/>
                <a:cs typeface="ＭＳ Ｐゴシック" charset="0"/>
              </a:rPr>
              <a:t>HHS v DKA</a:t>
            </a:r>
            <a:endParaRPr kumimoji="0" lang="en-GB" sz="4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6" descr="Whoos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112294"/>
            <a:ext cx="9144000" cy="178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 descr="NHSGG&amp;C*SPOT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96200" y="158354"/>
            <a:ext cx="1219200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10" descr="deliveri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2400" y="4629151"/>
            <a:ext cx="2160588" cy="4131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4" name="Text Box 2"/>
          <p:cNvSpPr txBox="1">
            <a:spLocks noChangeArrowheads="1"/>
          </p:cNvSpPr>
          <p:nvPr/>
        </p:nvSpPr>
        <p:spPr bwMode="auto">
          <a:xfrm>
            <a:off x="395288" y="1059657"/>
            <a:ext cx="8424862" cy="18359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spcAft>
                <a:spcPts val="1000"/>
              </a:spcAft>
            </a:pPr>
            <a:endParaRPr lang="en-US" sz="2800" dirty="0" smtClean="0">
              <a:ea typeface="ＭＳ Ｐゴシック" pitchFamily="34" charset="-128"/>
              <a:cs typeface="+mn-cs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634380"/>
            <a:ext cx="8229600" cy="857250"/>
          </a:xfrm>
        </p:spPr>
        <p:txBody>
          <a:bodyPr/>
          <a:lstStyle/>
          <a:p>
            <a:r>
              <a:rPr lang="en-GB" sz="3600" b="1" dirty="0" smtClean="0"/>
              <a:t>Why is HHS mortality double that of DKA?</a:t>
            </a:r>
            <a:endParaRPr lang="en-GB" sz="3600" b="1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653649"/>
            <a:ext cx="8229600" cy="2940974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GB" sz="2400" dirty="0" smtClean="0"/>
              <a:t>Older age and increased co-morbidity (</a:t>
            </a:r>
            <a:r>
              <a:rPr lang="en-GB" sz="2400" dirty="0" err="1" smtClean="0"/>
              <a:t>eg</a:t>
            </a:r>
            <a:r>
              <a:rPr lang="en-GB" sz="2400" dirty="0" smtClean="0"/>
              <a:t> </a:t>
            </a:r>
            <a:r>
              <a:rPr lang="en-GB" sz="2400" dirty="0" err="1" smtClean="0"/>
              <a:t>cerebrovascular</a:t>
            </a:r>
            <a:r>
              <a:rPr lang="en-GB" sz="2400" dirty="0" smtClean="0"/>
              <a:t>, coronary and chronic renal disease)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dirty="0" err="1" smtClean="0"/>
              <a:t>Hypercoagulable</a:t>
            </a:r>
            <a:r>
              <a:rPr lang="en-GB" sz="2400" dirty="0" smtClean="0"/>
              <a:t> state secondary to severe dehydration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dirty="0" smtClean="0"/>
              <a:t>Iatrogenic cerebral oedema and central </a:t>
            </a:r>
            <a:r>
              <a:rPr lang="en-GB" sz="2400" dirty="0" err="1" smtClean="0"/>
              <a:t>pontine</a:t>
            </a:r>
            <a:r>
              <a:rPr lang="en-GB" sz="2400" dirty="0" smtClean="0"/>
              <a:t> </a:t>
            </a:r>
            <a:r>
              <a:rPr lang="en-GB" sz="2400" dirty="0" err="1" smtClean="0"/>
              <a:t>myelinolysis</a:t>
            </a:r>
            <a:r>
              <a:rPr lang="en-GB" sz="2400" dirty="0" smtClean="0"/>
              <a:t> from rapid correction of serum </a:t>
            </a:r>
            <a:r>
              <a:rPr lang="en-GB" sz="2400" dirty="0" err="1" smtClean="0"/>
              <a:t>osmolality</a:t>
            </a:r>
            <a:endParaRPr lang="en-GB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6" descr="Whoos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112294"/>
            <a:ext cx="9144000" cy="178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 descr="NHSGG&amp;C*SPOT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96200" y="158354"/>
            <a:ext cx="1219200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10" descr="deliveri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2400" y="4629151"/>
            <a:ext cx="2160588" cy="4131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4" name="Text Box 2"/>
          <p:cNvSpPr txBox="1">
            <a:spLocks noChangeArrowheads="1"/>
          </p:cNvSpPr>
          <p:nvPr/>
        </p:nvSpPr>
        <p:spPr bwMode="auto">
          <a:xfrm>
            <a:off x="395288" y="1059657"/>
            <a:ext cx="8424862" cy="18359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spcAft>
                <a:spcPts val="1000"/>
              </a:spcAft>
            </a:pPr>
            <a:endParaRPr lang="en-US" sz="2800" dirty="0" smtClean="0">
              <a:ea typeface="ＭＳ Ｐゴシック" pitchFamily="34" charset="-128"/>
              <a:cs typeface="+mn-cs"/>
            </a:endParaRPr>
          </a:p>
        </p:txBody>
      </p:sp>
      <p:pic>
        <p:nvPicPr>
          <p:cNvPr id="14338" name="Picture 2" descr="on gassing and off gassing nitrogen the bends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39553" y="897564"/>
            <a:ext cx="8270633" cy="3618402"/>
          </a:xfrm>
          <a:prstGeom prst="rect">
            <a:avLst/>
          </a:prstGeom>
          <a:noFill/>
        </p:spPr>
      </p:pic>
      <p:sp>
        <p:nvSpPr>
          <p:cNvPr id="7" name="Title 5"/>
          <p:cNvSpPr txBox="1">
            <a:spLocks/>
          </p:cNvSpPr>
          <p:nvPr/>
        </p:nvSpPr>
        <p:spPr bwMode="auto">
          <a:xfrm>
            <a:off x="457200" y="205979"/>
            <a:ext cx="82296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4400" b="1" dirty="0" smtClean="0">
                <a:latin typeface="+mj-lt"/>
                <a:ea typeface="ＭＳ Ｐゴシック" charset="0"/>
                <a:cs typeface="ＭＳ Ｐゴシック" charset="0"/>
              </a:rPr>
              <a:t>Analogy of ‘The Bends’</a:t>
            </a:r>
            <a:endParaRPr kumimoji="0" lang="en-GB" sz="4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6" descr="Whoos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112294"/>
            <a:ext cx="9144000" cy="178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 descr="NHSGG&amp;C*SPOT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96200" y="158354"/>
            <a:ext cx="1219200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10" descr="deliveri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2400" y="4629151"/>
            <a:ext cx="2160588" cy="4131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4" name="Text Box 2"/>
          <p:cNvSpPr txBox="1">
            <a:spLocks noChangeArrowheads="1"/>
          </p:cNvSpPr>
          <p:nvPr/>
        </p:nvSpPr>
        <p:spPr bwMode="auto">
          <a:xfrm>
            <a:off x="395288" y="1059657"/>
            <a:ext cx="8424862" cy="18359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spcAft>
                <a:spcPts val="1000"/>
              </a:spcAft>
            </a:pPr>
            <a:endParaRPr lang="en-US" sz="2800" dirty="0" smtClean="0">
              <a:ea typeface="ＭＳ Ｐゴシック" pitchFamily="34" charset="-128"/>
              <a:cs typeface="+mn-cs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472362"/>
            <a:ext cx="8229600" cy="857250"/>
          </a:xfrm>
        </p:spPr>
        <p:txBody>
          <a:bodyPr/>
          <a:lstStyle/>
          <a:p>
            <a:r>
              <a:rPr lang="en-GB" sz="4000" b="1" dirty="0" smtClean="0"/>
              <a:t>Principles of management</a:t>
            </a:r>
            <a:br>
              <a:rPr lang="en-GB" sz="4000" b="1" dirty="0" smtClean="0"/>
            </a:br>
            <a:r>
              <a:rPr lang="en-GB" sz="4000" b="1" dirty="0" smtClean="0"/>
              <a:t>HHS v DKA</a:t>
            </a:r>
            <a:endParaRPr lang="en-GB" sz="4000" b="1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491631"/>
            <a:ext cx="8229600" cy="3102992"/>
          </a:xfrm>
        </p:spPr>
        <p:txBody>
          <a:bodyPr/>
          <a:lstStyle/>
          <a:p>
            <a:r>
              <a:rPr lang="en-GB" sz="2400" dirty="0" smtClean="0"/>
              <a:t>HHS has slower onset than DKA, usually with no urgent need to clear </a:t>
            </a:r>
            <a:r>
              <a:rPr lang="en-GB" sz="2400" dirty="0" err="1" smtClean="0"/>
              <a:t>ketoacidosis</a:t>
            </a:r>
            <a:r>
              <a:rPr lang="en-GB" sz="2400" dirty="0" smtClean="0"/>
              <a:t>, and occurs in patients with brains at higher risk of injury by rapid shifts in sodium and glucose</a:t>
            </a:r>
          </a:p>
          <a:p>
            <a:r>
              <a:rPr lang="en-GB" sz="2400" b="1" dirty="0" smtClean="0"/>
              <a:t>THEREFORE: </a:t>
            </a:r>
            <a:r>
              <a:rPr lang="en-GB" sz="2400" dirty="0" smtClean="0"/>
              <a:t>HHS requires </a:t>
            </a:r>
            <a:r>
              <a:rPr lang="en-GB" sz="2400" u="sng" dirty="0" smtClean="0"/>
              <a:t>less aggressive </a:t>
            </a:r>
            <a:r>
              <a:rPr lang="en-GB" sz="2400" dirty="0" smtClean="0"/>
              <a:t>fluid resuscitation and glucose-lowering strategies than DKA, with target rate of reduction of </a:t>
            </a:r>
            <a:r>
              <a:rPr lang="en-GB" sz="2400" dirty="0" err="1" smtClean="0"/>
              <a:t>osmolality</a:t>
            </a:r>
            <a:r>
              <a:rPr lang="en-GB" sz="2400" dirty="0" smtClean="0"/>
              <a:t>:  3-8 </a:t>
            </a:r>
            <a:r>
              <a:rPr lang="en-GB" sz="2400" dirty="0" err="1" smtClean="0"/>
              <a:t>mOsm</a:t>
            </a:r>
            <a:r>
              <a:rPr lang="en-GB" sz="2400" dirty="0" smtClean="0"/>
              <a:t>/kg/hr</a:t>
            </a:r>
            <a:endParaRPr lang="en-GB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6" descr="Whoos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801987"/>
            <a:ext cx="9144000" cy="178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 descr="NHSGG&amp;C*SPOT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96200" y="132327"/>
            <a:ext cx="1219200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10" descr="deliveri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2400" y="4588873"/>
            <a:ext cx="2160588" cy="4131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4" name="Text Box 2"/>
          <p:cNvSpPr txBox="1">
            <a:spLocks noChangeArrowheads="1"/>
          </p:cNvSpPr>
          <p:nvPr/>
        </p:nvSpPr>
        <p:spPr bwMode="auto">
          <a:xfrm>
            <a:off x="395288" y="749349"/>
            <a:ext cx="8424862" cy="18359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spcAft>
                <a:spcPts val="1000"/>
              </a:spcAft>
            </a:pPr>
            <a:endParaRPr lang="en-US" sz="2800" dirty="0" smtClean="0">
              <a:ea typeface="ＭＳ Ｐゴシック" pitchFamily="34" charset="-128"/>
              <a:cs typeface="+mn-cs"/>
            </a:endParaRPr>
          </a:p>
        </p:txBody>
      </p:sp>
      <p:sp>
        <p:nvSpPr>
          <p:cNvPr id="28" name="Title 1"/>
          <p:cNvSpPr txBox="1">
            <a:spLocks/>
          </p:cNvSpPr>
          <p:nvPr/>
        </p:nvSpPr>
        <p:spPr bwMode="auto">
          <a:xfrm>
            <a:off x="251520" y="123478"/>
            <a:ext cx="82296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Ideal first 24 hours for non-</a:t>
            </a:r>
            <a:r>
              <a:rPr kumimoji="0" lang="en-GB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ketotic</a:t>
            </a:r>
            <a:r>
              <a:rPr kumimoji="0" lang="en-GB" sz="28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 HHS Rx</a:t>
            </a:r>
          </a:p>
        </p:txBody>
      </p:sp>
      <p:cxnSp>
        <p:nvCxnSpPr>
          <p:cNvPr id="29" name="Straight Connector 28"/>
          <p:cNvCxnSpPr/>
          <p:nvPr/>
        </p:nvCxnSpPr>
        <p:spPr>
          <a:xfrm>
            <a:off x="1476375" y="1073199"/>
            <a:ext cx="0" cy="3132535"/>
          </a:xfrm>
          <a:prstGeom prst="line">
            <a:avLst/>
          </a:prstGeom>
          <a:noFill/>
          <a:ln w="57150" cap="flat" cmpd="sng" algn="ctr">
            <a:solidFill>
              <a:srgbClr val="8064A2">
                <a:lumMod val="75000"/>
              </a:srgbClr>
            </a:solidFill>
            <a:prstDash val="solid"/>
          </a:ln>
          <a:effectLst/>
        </p:spPr>
      </p:cxnSp>
      <p:cxnSp>
        <p:nvCxnSpPr>
          <p:cNvPr id="30" name="Straight Connector 29"/>
          <p:cNvCxnSpPr/>
          <p:nvPr/>
        </p:nvCxnSpPr>
        <p:spPr>
          <a:xfrm>
            <a:off x="1476375" y="4205734"/>
            <a:ext cx="6191250" cy="0"/>
          </a:xfrm>
          <a:prstGeom prst="line">
            <a:avLst/>
          </a:prstGeom>
          <a:noFill/>
          <a:ln w="57150" cap="flat" cmpd="sng" algn="ctr">
            <a:solidFill>
              <a:srgbClr val="002060"/>
            </a:solidFill>
            <a:prstDash val="solid"/>
          </a:ln>
          <a:effectLst/>
        </p:spPr>
      </p:cxnSp>
      <p:sp>
        <p:nvSpPr>
          <p:cNvPr id="31" name="TextBox 7"/>
          <p:cNvSpPr txBox="1">
            <a:spLocks noChangeArrowheads="1"/>
          </p:cNvSpPr>
          <p:nvPr/>
        </p:nvSpPr>
        <p:spPr bwMode="auto">
          <a:xfrm>
            <a:off x="4211638" y="4314080"/>
            <a:ext cx="71609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>
                <a:latin typeface="Calibri" pitchFamily="34" charset="0"/>
              </a:rPr>
              <a:t>hours</a:t>
            </a:r>
          </a:p>
        </p:txBody>
      </p:sp>
      <p:sp>
        <p:nvSpPr>
          <p:cNvPr id="32" name="TextBox 8"/>
          <p:cNvSpPr txBox="1">
            <a:spLocks noChangeArrowheads="1"/>
          </p:cNvSpPr>
          <p:nvPr/>
        </p:nvSpPr>
        <p:spPr bwMode="auto">
          <a:xfrm>
            <a:off x="7019926" y="4314080"/>
            <a:ext cx="57626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dirty="0" smtClean="0">
                <a:latin typeface="Calibri" pitchFamily="34" charset="0"/>
              </a:rPr>
              <a:t>24</a:t>
            </a:r>
            <a:endParaRPr lang="en-GB" dirty="0">
              <a:latin typeface="Calibri" pitchFamily="34" charset="0"/>
            </a:endParaRPr>
          </a:p>
        </p:txBody>
      </p:sp>
      <p:sp>
        <p:nvSpPr>
          <p:cNvPr id="33" name="TextBox 9"/>
          <p:cNvSpPr txBox="1">
            <a:spLocks noChangeArrowheads="1"/>
          </p:cNvSpPr>
          <p:nvPr/>
        </p:nvSpPr>
        <p:spPr bwMode="auto">
          <a:xfrm>
            <a:off x="1835151" y="4314080"/>
            <a:ext cx="57626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>
                <a:latin typeface="Calibri" pitchFamily="34" charset="0"/>
              </a:rPr>
              <a:t>0</a:t>
            </a:r>
          </a:p>
        </p:txBody>
      </p:sp>
      <p:cxnSp>
        <p:nvCxnSpPr>
          <p:cNvPr id="34" name="Straight Connector 33"/>
          <p:cNvCxnSpPr/>
          <p:nvPr/>
        </p:nvCxnSpPr>
        <p:spPr>
          <a:xfrm>
            <a:off x="1979614" y="1235124"/>
            <a:ext cx="5113337" cy="864394"/>
          </a:xfrm>
          <a:prstGeom prst="line">
            <a:avLst/>
          </a:prstGeom>
          <a:noFill/>
          <a:ln w="38100" cap="flat" cmpd="sng" algn="ctr">
            <a:solidFill>
              <a:srgbClr val="F79646"/>
            </a:solidFill>
            <a:prstDash val="solid"/>
          </a:ln>
          <a:effectLst/>
        </p:spPr>
      </p:cxnSp>
      <p:sp>
        <p:nvSpPr>
          <p:cNvPr id="35" name="TextBox 34"/>
          <p:cNvSpPr txBox="1"/>
          <p:nvPr/>
        </p:nvSpPr>
        <p:spPr>
          <a:xfrm>
            <a:off x="1587500" y="1019621"/>
            <a:ext cx="535724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F79646"/>
                </a:solidFill>
                <a:effectLst/>
                <a:uLnTx/>
                <a:uFillTx/>
                <a:latin typeface="Calibri"/>
                <a:cs typeface="+mn-cs"/>
              </a:rPr>
              <a:t>388</a:t>
            </a: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F79646"/>
              </a:solidFill>
              <a:effectLst/>
              <a:uLnTx/>
              <a:uFillTx/>
              <a:latin typeface="Calibri"/>
              <a:cs typeface="+mn-cs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7092950" y="1876871"/>
            <a:ext cx="535724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 kern="0" dirty="0" smtClean="0">
                <a:solidFill>
                  <a:srgbClr val="F79646"/>
                </a:solidFill>
                <a:latin typeface="Calibri"/>
                <a:cs typeface="+mn-cs"/>
              </a:rPr>
              <a:t>311</a:t>
            </a: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F79646"/>
              </a:solidFill>
              <a:effectLst/>
              <a:uLnTx/>
              <a:uFillTx/>
              <a:latin typeface="Calibri"/>
              <a:cs typeface="+mn-cs"/>
            </a:endParaRPr>
          </a:p>
        </p:txBody>
      </p:sp>
      <p:sp>
        <p:nvSpPr>
          <p:cNvPr id="37" name="TextBox 36"/>
          <p:cNvSpPr txBox="1">
            <a:spLocks noChangeArrowheads="1"/>
          </p:cNvSpPr>
          <p:nvPr/>
        </p:nvSpPr>
        <p:spPr bwMode="auto">
          <a:xfrm rot="431565">
            <a:off x="3977008" y="1261445"/>
            <a:ext cx="121379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b="1" i="0" u="none" strike="noStrike" kern="0" cap="none" spc="0" normalizeH="0" baseline="0" noProof="0" dirty="0" err="1">
                <a:ln>
                  <a:noFill/>
                </a:ln>
                <a:solidFill>
                  <a:srgbClr val="F79646"/>
                </a:solidFill>
                <a:effectLst/>
                <a:uLnTx/>
                <a:uFillTx/>
                <a:latin typeface="Calibri"/>
                <a:cs typeface="+mn-cs"/>
              </a:rPr>
              <a:t>Osmolality</a:t>
            </a:r>
            <a:endParaRPr kumimoji="0" lang="en-GB" b="1" i="0" u="none" strike="noStrike" kern="0" cap="none" spc="0" normalizeH="0" baseline="0" noProof="0" dirty="0">
              <a:ln>
                <a:noFill/>
              </a:ln>
              <a:solidFill>
                <a:srgbClr val="F79646"/>
              </a:solidFill>
              <a:effectLst/>
              <a:uLnTx/>
              <a:uFillTx/>
              <a:latin typeface="Calibri"/>
              <a:cs typeface="+mn-cs"/>
            </a:endParaRPr>
          </a:p>
        </p:txBody>
      </p:sp>
      <p:cxnSp>
        <p:nvCxnSpPr>
          <p:cNvPr id="38" name="Straight Connector 37"/>
          <p:cNvCxnSpPr/>
          <p:nvPr/>
        </p:nvCxnSpPr>
        <p:spPr>
          <a:xfrm>
            <a:off x="2051051" y="3665190"/>
            <a:ext cx="5184775" cy="378619"/>
          </a:xfrm>
          <a:prstGeom prst="line">
            <a:avLst/>
          </a:prstGeom>
          <a:noFill/>
          <a:ln w="28575" cap="flat" cmpd="sng" algn="ctr">
            <a:solidFill>
              <a:srgbClr val="00B050"/>
            </a:solidFill>
            <a:prstDash val="solid"/>
          </a:ln>
          <a:effectLst/>
        </p:spPr>
      </p:cxnSp>
      <p:sp>
        <p:nvSpPr>
          <p:cNvPr id="39" name="TextBox 17"/>
          <p:cNvSpPr txBox="1">
            <a:spLocks noChangeArrowheads="1"/>
          </p:cNvSpPr>
          <p:nvPr/>
        </p:nvSpPr>
        <p:spPr bwMode="auto">
          <a:xfrm rot="256527">
            <a:off x="3915362" y="3446258"/>
            <a:ext cx="6437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rgbClr val="00B050"/>
                </a:solidFill>
                <a:latin typeface="Calibri" pitchFamily="34" charset="0"/>
              </a:rPr>
              <a:t>Urea</a:t>
            </a:r>
          </a:p>
        </p:txBody>
      </p:sp>
      <p:sp>
        <p:nvSpPr>
          <p:cNvPr id="40" name="TextBox 18"/>
          <p:cNvSpPr txBox="1">
            <a:spLocks noChangeArrowheads="1"/>
          </p:cNvSpPr>
          <p:nvPr/>
        </p:nvSpPr>
        <p:spPr bwMode="auto">
          <a:xfrm>
            <a:off x="7150696" y="3827116"/>
            <a:ext cx="3016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rgbClr val="00B050"/>
                </a:solidFill>
                <a:latin typeface="Calibri" pitchFamily="34" charset="0"/>
              </a:rPr>
              <a:t>9</a:t>
            </a:r>
          </a:p>
        </p:txBody>
      </p:sp>
      <p:sp>
        <p:nvSpPr>
          <p:cNvPr id="41" name="TextBox 19"/>
          <p:cNvSpPr txBox="1">
            <a:spLocks noChangeArrowheads="1"/>
          </p:cNvSpPr>
          <p:nvPr/>
        </p:nvSpPr>
        <p:spPr bwMode="auto">
          <a:xfrm>
            <a:off x="1691681" y="3483657"/>
            <a:ext cx="79216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b="1" dirty="0">
                <a:solidFill>
                  <a:srgbClr val="00B050"/>
                </a:solidFill>
                <a:latin typeface="Calibri" pitchFamily="34" charset="0"/>
              </a:rPr>
              <a:t>22</a:t>
            </a:r>
          </a:p>
        </p:txBody>
      </p:sp>
      <p:cxnSp>
        <p:nvCxnSpPr>
          <p:cNvPr id="42" name="Straight Connector 41"/>
          <p:cNvCxnSpPr>
            <a:stCxn id="51" idx="0"/>
            <a:endCxn id="58" idx="0"/>
          </p:cNvCxnSpPr>
          <p:nvPr/>
        </p:nvCxnSpPr>
        <p:spPr>
          <a:xfrm>
            <a:off x="3669817" y="2834337"/>
            <a:ext cx="2099633" cy="195564"/>
          </a:xfrm>
          <a:prstGeom prst="line">
            <a:avLst/>
          </a:prstGeom>
          <a:noFill/>
          <a:ln w="38100" cap="flat" cmpd="sng" algn="ctr">
            <a:solidFill>
              <a:srgbClr val="8064A2"/>
            </a:solidFill>
            <a:prstDash val="solid"/>
          </a:ln>
          <a:effectLst/>
        </p:spPr>
      </p:cxnSp>
      <p:sp>
        <p:nvSpPr>
          <p:cNvPr id="43" name="TextBox 42"/>
          <p:cNvSpPr txBox="1"/>
          <p:nvPr/>
        </p:nvSpPr>
        <p:spPr>
          <a:xfrm rot="391666">
            <a:off x="3869873" y="2551868"/>
            <a:ext cx="938077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b="1" i="0" u="none" strike="noStrike" kern="0" cap="none" spc="0" normalizeH="0" baseline="0" noProof="0" dirty="0">
                <a:ln>
                  <a:noFill/>
                </a:ln>
                <a:solidFill>
                  <a:srgbClr val="8064A2"/>
                </a:solidFill>
                <a:effectLst/>
                <a:uLnTx/>
                <a:uFillTx/>
                <a:latin typeface="Calibri"/>
                <a:cs typeface="+mn-cs"/>
              </a:rPr>
              <a:t>Glucose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660525" y="1383618"/>
            <a:ext cx="418704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 kern="0" dirty="0">
                <a:solidFill>
                  <a:srgbClr val="8064A2"/>
                </a:solidFill>
                <a:latin typeface="Calibri"/>
                <a:cs typeface="+mn-cs"/>
              </a:rPr>
              <a:t>5</a:t>
            </a: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8064A2"/>
                </a:solidFill>
                <a:effectLst/>
                <a:uLnTx/>
                <a:uFillTx/>
                <a:latin typeface="Calibri"/>
                <a:cs typeface="+mn-cs"/>
              </a:rPr>
              <a:t>8</a:t>
            </a: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8064A2"/>
              </a:solidFill>
              <a:effectLst/>
              <a:uLnTx/>
              <a:uFillTx/>
              <a:latin typeface="Calibri"/>
              <a:cs typeface="+mn-cs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7105228" y="3428461"/>
            <a:ext cx="418704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>
                <a:ln>
                  <a:noFill/>
                </a:ln>
                <a:solidFill>
                  <a:srgbClr val="8064A2"/>
                </a:solidFill>
                <a:effectLst/>
                <a:uLnTx/>
                <a:uFillTx/>
                <a:latin typeface="Calibri"/>
                <a:cs typeface="+mn-cs"/>
              </a:rPr>
              <a:t>10</a:t>
            </a:r>
          </a:p>
        </p:txBody>
      </p:sp>
      <p:sp>
        <p:nvSpPr>
          <p:cNvPr id="46" name="Freeform 45"/>
          <p:cNvSpPr/>
          <p:nvPr/>
        </p:nvSpPr>
        <p:spPr>
          <a:xfrm>
            <a:off x="2024063" y="1937593"/>
            <a:ext cx="5141912" cy="921544"/>
          </a:xfrm>
          <a:custGeom>
            <a:avLst/>
            <a:gdLst>
              <a:gd name="connsiteX0" fmla="*/ 0 w 5141626"/>
              <a:gd name="connsiteY0" fmla="*/ 509665 h 1229193"/>
              <a:gd name="connsiteX1" fmla="*/ 1843790 w 5141626"/>
              <a:gd name="connsiteY1" fmla="*/ 119921 h 1229193"/>
              <a:gd name="connsiteX2" fmla="*/ 5141626 w 5141626"/>
              <a:gd name="connsiteY2" fmla="*/ 1229193 h 12291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141626" h="1229193">
                <a:moveTo>
                  <a:pt x="0" y="509665"/>
                </a:moveTo>
                <a:cubicBezTo>
                  <a:pt x="493426" y="254832"/>
                  <a:pt x="986852" y="0"/>
                  <a:pt x="1843790" y="119921"/>
                </a:cubicBezTo>
                <a:cubicBezTo>
                  <a:pt x="2700728" y="239842"/>
                  <a:pt x="5141626" y="1229193"/>
                  <a:pt x="5141626" y="1229193"/>
                </a:cubicBezTo>
              </a:path>
            </a:pathLst>
          </a:custGeom>
          <a:noFill/>
          <a:ln w="28575" cap="flat" cmpd="sng" algn="ctr">
            <a:solidFill>
              <a:srgbClr val="FF0000"/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7" name="TextBox 30"/>
          <p:cNvSpPr txBox="1">
            <a:spLocks noChangeArrowheads="1"/>
          </p:cNvSpPr>
          <p:nvPr/>
        </p:nvSpPr>
        <p:spPr bwMode="auto">
          <a:xfrm rot="565547">
            <a:off x="3945040" y="1769409"/>
            <a:ext cx="90762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rgbClr val="FF0000"/>
                </a:solidFill>
                <a:latin typeface="Calibri" pitchFamily="34" charset="0"/>
              </a:rPr>
              <a:t>Sodium</a:t>
            </a:r>
          </a:p>
        </p:txBody>
      </p:sp>
      <p:sp>
        <p:nvSpPr>
          <p:cNvPr id="48" name="TextBox 31"/>
          <p:cNvSpPr txBox="1">
            <a:spLocks noChangeArrowheads="1"/>
          </p:cNvSpPr>
          <p:nvPr/>
        </p:nvSpPr>
        <p:spPr bwMode="auto">
          <a:xfrm>
            <a:off x="1619673" y="2133507"/>
            <a:ext cx="53572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rgbClr val="FF0000"/>
                </a:solidFill>
                <a:latin typeface="Calibri" pitchFamily="34" charset="0"/>
              </a:rPr>
              <a:t>150</a:t>
            </a:r>
          </a:p>
        </p:txBody>
      </p:sp>
      <p:sp>
        <p:nvSpPr>
          <p:cNvPr id="49" name="TextBox 32"/>
          <p:cNvSpPr txBox="1">
            <a:spLocks noChangeArrowheads="1"/>
          </p:cNvSpPr>
          <p:nvPr/>
        </p:nvSpPr>
        <p:spPr bwMode="auto">
          <a:xfrm>
            <a:off x="7092950" y="2855565"/>
            <a:ext cx="53572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b="1" dirty="0" smtClean="0">
                <a:solidFill>
                  <a:srgbClr val="FF0000"/>
                </a:solidFill>
                <a:latin typeface="Calibri" pitchFamily="34" charset="0"/>
              </a:rPr>
              <a:t>142</a:t>
            </a:r>
            <a:endParaRPr lang="en-GB" b="1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51" name="Arc 50"/>
          <p:cNvSpPr/>
          <p:nvPr/>
        </p:nvSpPr>
        <p:spPr>
          <a:xfrm rot="8389266">
            <a:off x="2134788" y="-322158"/>
            <a:ext cx="1029427" cy="3533195"/>
          </a:xfrm>
          <a:prstGeom prst="arc">
            <a:avLst>
              <a:gd name="adj1" fmla="val 16433805"/>
              <a:gd name="adj2" fmla="val 2880117"/>
            </a:avLst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Arc 57"/>
          <p:cNvSpPr/>
          <p:nvPr/>
        </p:nvSpPr>
        <p:spPr>
          <a:xfrm rot="18234807">
            <a:off x="6516351" y="2442487"/>
            <a:ext cx="700779" cy="2877742"/>
          </a:xfrm>
          <a:prstGeom prst="arc">
            <a:avLst>
              <a:gd name="adj1" fmla="val 16433805"/>
              <a:gd name="adj2" fmla="val 1427900"/>
            </a:avLst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0" name="Straight Arrow Connector 59"/>
          <p:cNvCxnSpPr/>
          <p:nvPr/>
        </p:nvCxnSpPr>
        <p:spPr>
          <a:xfrm flipH="1" flipV="1">
            <a:off x="5775019" y="3035971"/>
            <a:ext cx="21117" cy="32786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5471373" y="3282538"/>
            <a:ext cx="684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/>
              <a:t>FRIII</a:t>
            </a:r>
            <a:endParaRPr lang="en-GB" b="1" dirty="0"/>
          </a:p>
        </p:txBody>
      </p:sp>
      <p:cxnSp>
        <p:nvCxnSpPr>
          <p:cNvPr id="64" name="Straight Arrow Connector 63"/>
          <p:cNvCxnSpPr/>
          <p:nvPr/>
        </p:nvCxnSpPr>
        <p:spPr>
          <a:xfrm flipH="1" flipV="1">
            <a:off x="1979713" y="2625756"/>
            <a:ext cx="21117" cy="32786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1691680" y="2897092"/>
            <a:ext cx="15841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IV 0.9% Saline</a:t>
            </a:r>
            <a:endParaRPr lang="en-GB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6" descr="Whoos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112294"/>
            <a:ext cx="9144000" cy="178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 descr="NHSGG&amp;C*SPOT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96200" y="158354"/>
            <a:ext cx="1219200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10" descr="deliveri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2400" y="4629151"/>
            <a:ext cx="2160588" cy="4131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4" name="Text Box 2"/>
          <p:cNvSpPr txBox="1">
            <a:spLocks noChangeArrowheads="1"/>
          </p:cNvSpPr>
          <p:nvPr/>
        </p:nvSpPr>
        <p:spPr bwMode="auto">
          <a:xfrm>
            <a:off x="395288" y="1059657"/>
            <a:ext cx="8424862" cy="18359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spcAft>
                <a:spcPts val="1000"/>
              </a:spcAft>
            </a:pPr>
            <a:endParaRPr lang="en-US" sz="2800" dirty="0" smtClean="0">
              <a:ea typeface="ＭＳ Ｐゴシック" pitchFamily="34" charset="-128"/>
              <a:cs typeface="+mn-cs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HHS guideline</a:t>
            </a:r>
            <a:endParaRPr lang="en-GB" b="1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 smtClean="0"/>
              <a:t>This NHSGGC Guideline and Care Pathway has been based on the Joint British Diabetes Societies (Inpatient Care Group) Guideline (2012), available to download at:  </a:t>
            </a:r>
            <a:r>
              <a:rPr lang="en-GB" sz="1800" b="1" u="sng" dirty="0" smtClean="0">
                <a:hlinkClick r:id="rId6"/>
              </a:rPr>
              <a:t>https://abcd.care/sites/abcd.care/files/resources/JBDS_IP_HHS_Adults.pdf</a:t>
            </a:r>
            <a:endParaRPr lang="en-GB" sz="1800" b="1" dirty="0" smtClean="0"/>
          </a:p>
          <a:p>
            <a:endParaRPr lang="en-GB" sz="2800" dirty="0" smtClean="0"/>
          </a:p>
          <a:p>
            <a:r>
              <a:rPr lang="en-GB" sz="2400" dirty="0" smtClean="0"/>
              <a:t>The complex </a:t>
            </a:r>
            <a:r>
              <a:rPr lang="en-GB" sz="2400" dirty="0" err="1" smtClean="0"/>
              <a:t>pathophysiology</a:t>
            </a:r>
            <a:r>
              <a:rPr lang="en-GB" sz="2400" dirty="0" smtClean="0"/>
              <a:t> and management of HHS means that level 2 care is usually most appropriate, with early input from specialist inpatient diabetes teams.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2275</TotalTime>
  <Words>952</Words>
  <Application>Microsoft Office PowerPoint</Application>
  <PresentationFormat>On-screen Show (16:9)</PresentationFormat>
  <Paragraphs>146</Paragraphs>
  <Slides>20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MS PGothic</vt:lpstr>
      <vt:lpstr>Arial</vt:lpstr>
      <vt:lpstr>Calibri</vt:lpstr>
      <vt:lpstr>Times New Roman</vt:lpstr>
      <vt:lpstr>Office Theme</vt:lpstr>
      <vt:lpstr>1_Office Theme</vt:lpstr>
      <vt:lpstr>PowerPoint Presentation</vt:lpstr>
      <vt:lpstr>PowerPoint Presentation</vt:lpstr>
      <vt:lpstr>Features of HHS</vt:lpstr>
      <vt:lpstr>PowerPoint Presentation</vt:lpstr>
      <vt:lpstr>Why is HHS mortality double that of DKA?</vt:lpstr>
      <vt:lpstr>PowerPoint Presentation</vt:lpstr>
      <vt:lpstr>Principles of management HHS v DKA</vt:lpstr>
      <vt:lpstr>PowerPoint Presentation</vt:lpstr>
      <vt:lpstr>HHS guideline</vt:lpstr>
      <vt:lpstr>HEADLINE CONCEPTS 1</vt:lpstr>
      <vt:lpstr>HEADLINE CONCEPTS 2</vt:lpstr>
      <vt:lpstr>HEADLINE CONCEPTS 3</vt:lpstr>
      <vt:lpstr>APPENDIX A</vt:lpstr>
      <vt:lpstr>PowerPoint Presentation</vt:lpstr>
      <vt:lpstr>PowerPoint Presentation</vt:lpstr>
      <vt:lpstr>HEADLINE CONCEPTS 4</vt:lpstr>
      <vt:lpstr>HEADLINE CONCEPTS 5</vt:lpstr>
      <vt:lpstr>PowerPoint Presentation</vt:lpstr>
      <vt:lpstr>HHS CHARTING  - VIDEO</vt:lpstr>
      <vt:lpstr>PowerPoint Presentation</vt:lpstr>
    </vt:vector>
  </TitlesOfParts>
  <Company>NHS Greater Glasgow and Clyde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Variable Rate Intravenous Insulin Infusion (VRIII)</dc:title>
  <dc:creator>Clelast538</dc:creator>
  <cp:lastModifiedBy>Steve Cleland</cp:lastModifiedBy>
  <cp:revision>184</cp:revision>
  <dcterms:created xsi:type="dcterms:W3CDTF">2018-12-02T14:07:00Z</dcterms:created>
  <dcterms:modified xsi:type="dcterms:W3CDTF">2020-07-20T14:28:27Z</dcterms:modified>
</cp:coreProperties>
</file>