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F44B59-7576-43CB-BAC8-A0FAD445F5A4}">
  <a:tblStyle styleId="{9FF44B59-7576-43CB-BAC8-A0FAD445F5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XWHL5XK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CKD, AKI &amp; Hyperkalaemia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8143056" cy="264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Gemma McGrory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Clinical Teaching Fellow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Creatinine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Indirect measure GFR, convenient, cheap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Generated from non enzymatic metabolism of creatine in skeletal muscle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Production is proportional to muscle mass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Little short term variation in an individual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25% derived from dietary meat intake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Varies inversely with GFR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Problems with estimating in bodybuilders, the elderly or underweight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Urea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653752" y="1700808"/>
            <a:ext cx="3658792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Synthesized in liver as a means of ammonia excretion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Rate of production not constant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Inverse relationship with GFR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graphicFrame>
        <p:nvGraphicFramePr>
          <p:cNvPr id="147" name="Google Shape;147;p23"/>
          <p:cNvGraphicFramePr/>
          <p:nvPr/>
        </p:nvGraphicFramePr>
        <p:xfrm>
          <a:off x="4682879" y="258776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{9FF44B59-7576-43CB-BAC8-A0FAD445F5A4}</a:tableStyleId>
              </a:tblPr>
              <a:tblGrid>
                <a:gridCol w="18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/>
                        <a:t>High Urea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Low Urea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High dietary protein intake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Low protein intake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GI Bleeding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Pregnancy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Catabolic states: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Haemorrhage; Trauma; Steroids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Liver Disease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Tetracycline Abx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Chronic Kidney Disease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is CKD?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are the causes of CKD?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Chronic Kidney Disease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What is CKD?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Chronic renal failure of varying degrees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Affects 1 in 10 people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Almost half of those over 75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Common causes	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Diabetes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Hypertension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Age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Less common causes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Glomerulonephritis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Renal artery stenosis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Polycystic kidney disease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Ureteric reflux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Repeated UTIs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6" descr="KDOQI CKD Stag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3120" y="1268760"/>
            <a:ext cx="7675585" cy="437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Clinical Signs of CKD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Often none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Picked up on routine testing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Anaemia due to reduced EPO (Stage III and later)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Secondary / tertiary hyperparathyroidism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Symptoms usually occur when Stage IV-V (pre-dialysis)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Fluid retention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Nausea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Cramps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Itch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Weight loss / poor appetite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Treatment of CKD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Treat the underlying cause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Good BP control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Good diabetes control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Treat anaemia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Treat proteinuria (ACE-I)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Avoid nephrotoxins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Sometimes supportive and prepare for renal replacement therapy (more in a minute...)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Acute Kidney Injury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Acute Kidney Injury (AKI) is defined as “a rapid reduction in kidney function resulting in a failure to maintain fluid, electrolyte and acid-base homoeostasis”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Affects ~10% of inpatients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AKI staging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Appreciation that small rises in serum creatinine can have detrimental effects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Increased mortality / morbidity / CKD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Longer inpatient stay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AKI Staging</a:t>
            </a:r>
            <a:endParaRPr/>
          </a:p>
        </p:txBody>
      </p:sp>
      <p:pic>
        <p:nvPicPr>
          <p:cNvPr id="190" name="Google Shape;190;p30" descr="AKI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0424" y="2276872"/>
            <a:ext cx="6680769" cy="266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example</a:t>
            </a:r>
            <a:endParaRPr/>
          </a:p>
        </p:txBody>
      </p:sp>
      <p:graphicFrame>
        <p:nvGraphicFramePr>
          <p:cNvPr id="196" name="Google Shape;196;p31"/>
          <p:cNvGraphicFramePr/>
          <p:nvPr/>
        </p:nvGraphicFramePr>
        <p:xfrm>
          <a:off x="628650" y="18256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{9FF44B59-7576-43CB-BAC8-A0FAD445F5A4}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87625" marR="876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Patient 1</a:t>
                      </a:r>
                      <a:endParaRPr/>
                    </a:p>
                  </a:txBody>
                  <a:tcPr marL="87625" marR="876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Patient 2</a:t>
                      </a:r>
                      <a:endParaRPr/>
                    </a:p>
                  </a:txBody>
                  <a:tcPr marL="87625" marR="876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Baseline</a:t>
                      </a:r>
                      <a:endParaRPr/>
                    </a:p>
                  </a:txBody>
                  <a:tcPr marL="87625" marR="876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50</a:t>
                      </a:r>
                      <a:endParaRPr/>
                    </a:p>
                  </a:txBody>
                  <a:tcPr marL="87625" marR="876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150</a:t>
                      </a:r>
                      <a:endParaRPr/>
                    </a:p>
                  </a:txBody>
                  <a:tcPr marL="87625" marR="876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AKI Stage I</a:t>
                      </a:r>
                      <a:endParaRPr sz="1350"/>
                    </a:p>
                  </a:txBody>
                  <a:tcPr marL="87625" marR="876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75</a:t>
                      </a:r>
                      <a:endParaRPr/>
                    </a:p>
                  </a:txBody>
                  <a:tcPr marL="87625" marR="876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175</a:t>
                      </a:r>
                      <a:endParaRPr/>
                    </a:p>
                  </a:txBody>
                  <a:tcPr marL="87625" marR="876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AKI Stage II</a:t>
                      </a:r>
                      <a:endParaRPr sz="1350"/>
                    </a:p>
                  </a:txBody>
                  <a:tcPr marL="87625" marR="876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100</a:t>
                      </a:r>
                      <a:endParaRPr/>
                    </a:p>
                  </a:txBody>
                  <a:tcPr marL="87625" marR="876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300</a:t>
                      </a:r>
                      <a:endParaRPr/>
                    </a:p>
                  </a:txBody>
                  <a:tcPr marL="87625" marR="876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AKI Stage III</a:t>
                      </a:r>
                      <a:endParaRPr sz="1350"/>
                    </a:p>
                  </a:txBody>
                  <a:tcPr marL="87625" marR="876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150</a:t>
                      </a:r>
                      <a:endParaRPr/>
                    </a:p>
                  </a:txBody>
                  <a:tcPr marL="87625" marR="876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450</a:t>
                      </a:r>
                      <a:endParaRPr/>
                    </a:p>
                  </a:txBody>
                  <a:tcPr marL="87625" marR="87625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Causes of AKI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 renal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Renal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Post renal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Pre-renal AKI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Char char="•"/>
            </a:pPr>
            <a:r>
              <a:rPr lang="en-GB" sz="2400"/>
              <a:t>SHOCK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GB" sz="2000"/>
              <a:t>Hypotension, Hypovolaemia, Hypoperfusion, Hypoxia</a:t>
            </a:r>
            <a:endParaRPr/>
          </a:p>
          <a:p>
            <a:pPr marL="171450" lvl="0" indent="-18288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Char char="•"/>
            </a:pPr>
            <a:r>
              <a:rPr lang="en-GB" sz="2400"/>
              <a:t>Sepsis</a:t>
            </a:r>
            <a:endParaRPr/>
          </a:p>
          <a:p>
            <a:pPr marL="171450" lvl="0" indent="-18288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Char char="•"/>
            </a:pPr>
            <a:r>
              <a:rPr lang="en-GB" sz="2400"/>
              <a:t>Drugs, toxins</a:t>
            </a:r>
            <a:endParaRPr/>
          </a:p>
          <a:p>
            <a:pPr marL="171450" lvl="0" indent="-18288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Char char="•"/>
            </a:pPr>
            <a:r>
              <a:rPr lang="en-GB" sz="2400"/>
              <a:t>If sufficiently severe and/or prolonged, acute tubular necrosis (ATN) occurs – may take days to weeks to recover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Post Renal AKI</a:t>
            </a:r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 the lumen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Stones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 the wall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Tumour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Outside the wall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External compression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Renal AKI</a:t>
            </a: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The weird and the wonderful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Glomerulonephritis (Glomeruli)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Tubulointerstital nephritis (Tubules)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Vasculitis (Blood vessels)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Cases...</a:t>
            </a:r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880914" y="1844824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76 year old lady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Asked to review on ward 3 days post hemi-arthroplasty following fall at home and associated prolonged lie (&gt;12 hours)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graphicFrame>
        <p:nvGraphicFramePr>
          <p:cNvPr id="233" name="Google Shape;233;p37"/>
          <p:cNvGraphicFramePr/>
          <p:nvPr/>
        </p:nvGraphicFramePr>
        <p:xfrm>
          <a:off x="1547664" y="39330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{9FF44B59-7576-43CB-BAC8-A0FAD445F5A4}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Day of Admission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Day 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Na (135-145)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148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140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K (3.5 – 5.0)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3.8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Ur  (&lt;8)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Cr (60 – 120)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95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eGFR (&gt;60)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53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</a:t>
            </a:r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else do you need to know?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is the cause of her AKI?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are you going to do about it?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else you need to know	</a:t>
            </a:r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Is she passing urine?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Is she well?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Is her potassium safe?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Are there signs of fluid overload?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is her CK? (prolonged lie on floor = rhabdomyolysis)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</a:t>
            </a:r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How do you know this is AKI and not chronic kidney disease (CKD)?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</a:t>
            </a:r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How do you know this is AKI and not chronic kidney disease (CKD)?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Anaemia (EPO)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Low Ca+ and high Phos suggest impaired Vitamin D metabolism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Small kidneys on USS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History from patient / notes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Look back through bloods to establish accurate baseline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Revise kidney function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 what U&amp;Es are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Review stages of CKD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 Acute Kidney Injury (AKI) using cases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Revise clinical presentation and management of hyperkalaemia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 Renal Replacement Therapy (RRT) and indications for acute haemodialysis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AKI Risk Factors</a:t>
            </a:r>
            <a:endParaRPr/>
          </a:p>
        </p:txBody>
      </p:sp>
      <p:pic>
        <p:nvPicPr>
          <p:cNvPr id="263" name="Google Shape;263;p42" descr="AKI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26371" y="1844824"/>
            <a:ext cx="3688875" cy="400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Nephrotoxins</a:t>
            </a:r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body" idx="1"/>
          </p:nvPr>
        </p:nvSpPr>
        <p:spPr>
          <a:xfrm>
            <a:off x="1115616" y="1916832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ACE-I / ARBs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Diuretics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NSAIDs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 Contrast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Antibiotics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Penicillins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Vancomycin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Gentamicin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Trimtheoprim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Investigations</a:t>
            </a:r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U&amp;Es, Bone profile, Bicarbonate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 Renal tract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Urine dip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uPCR and MSSU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Exclude infection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Fluid balance (CXR, catheter)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Consider the weird and the wonderful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Proteinuria, haematuria and funny symptoms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Glomerulonephritis, Vasculitis etc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ANA, ANCA, Anti-GMB, C3/C4, Myeloma screen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848421" y="1196752"/>
            <a:ext cx="343594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/>
              <a:t>Nephrotic Syndrome</a:t>
            </a:r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2"/>
          </p:nvPr>
        </p:nvSpPr>
        <p:spPr>
          <a:xfrm>
            <a:off x="858641" y="2129591"/>
            <a:ext cx="3658793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Proteinuria</a:t>
            </a:r>
            <a:endParaRPr sz="1600"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&lt;3g day in urine (frothy)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Hypoalbuminaemia</a:t>
            </a:r>
            <a:endParaRPr sz="1600"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&lt;30g/dl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Oedema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Loss of protein oncotic effect; increased salt ad water retention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Hypercholesterolaemia 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Liver makes more cholesterol  (linked to compensatory mechanism for low albumin)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Causes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Membranous GN (idiopathic; can be related to melignancy or Hep B)</a:t>
            </a:r>
            <a:endParaRPr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Diabetic glomerulosclerosis</a:t>
            </a:r>
            <a:endParaRPr sz="1400"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 sz="1400"/>
              <a:t>Amyloid</a:t>
            </a:r>
            <a:endParaRPr sz="1400"/>
          </a:p>
          <a:p>
            <a:pPr marL="171450" lvl="0" indent="-138112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25"/>
              <a:buNone/>
            </a:pPr>
            <a:endParaRPr sz="525"/>
          </a:p>
          <a:p>
            <a:pPr marL="514350" lvl="1" indent="-17145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</a:pPr>
            <a:endParaRPr sz="450"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3"/>
          </p:nvPr>
        </p:nvSpPr>
        <p:spPr>
          <a:xfrm>
            <a:off x="4851993" y="1294970"/>
            <a:ext cx="343356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/>
              <a:t>Nephritic Syndrome</a:t>
            </a:r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4"/>
          </p:nvPr>
        </p:nvSpPr>
        <p:spPr>
          <a:xfrm>
            <a:off x="4932040" y="2146879"/>
            <a:ext cx="3656408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Proteinuria</a:t>
            </a:r>
            <a:endParaRPr sz="16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Haematuria</a:t>
            </a:r>
            <a:endParaRPr sz="16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Hypertension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Oliguria</a:t>
            </a:r>
            <a:endParaRPr sz="16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Causes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IgA nephropathy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Post streptococcal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/>
              <a:t>SLE nephritis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body" idx="1"/>
          </p:nvPr>
        </p:nvSpPr>
        <p:spPr>
          <a:xfrm>
            <a:off x="856060" y="1844824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 45 year old man attends clinic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Renal deterioration noted by GP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USS showed multiple cysts on both kidneys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Sister required dialysis for renal failure</a:t>
            </a:r>
            <a:endParaRPr/>
          </a:p>
        </p:txBody>
      </p:sp>
      <p:graphicFrame>
        <p:nvGraphicFramePr>
          <p:cNvPr id="291" name="Google Shape;291;p46"/>
          <p:cNvGraphicFramePr/>
          <p:nvPr/>
        </p:nvGraphicFramePr>
        <p:xfrm>
          <a:off x="1691680" y="41490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{9FF44B59-7576-43CB-BAC8-A0FAD445F5A4}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Baseline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Clinic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Na (135-145)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135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137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K (3.5 – 5.0)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4.0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Ur  (&lt;8)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6.9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Cr (60 – 120)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54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eGFR (&gt;60)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&gt;60 (152)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58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Diagnosis?</a:t>
            </a:r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APKD</a:t>
            </a:r>
            <a:endParaRPr/>
          </a:p>
        </p:txBody>
      </p:sp>
      <p:sp>
        <p:nvSpPr>
          <p:cNvPr id="303" name="Google Shape;303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Adult Polycystic Kidney Disease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Autosomal Dominant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Clinical presentation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Abdominal pain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Haematuria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UTIs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Hypertension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Renal Failure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Associations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Liver or pancreatic cysts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Berry aneurysms (SAH)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Mitral valve prolapse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>
            <a:off x="456009" y="1594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95 year old man with known prostatic cancer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Presents to A&amp;E with acute abdominal pain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Unable to pass urine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Cause of AKI? What about his bloods?</a:t>
            </a:r>
            <a:endParaRPr/>
          </a:p>
        </p:txBody>
      </p:sp>
      <p:graphicFrame>
        <p:nvGraphicFramePr>
          <p:cNvPr id="310" name="Google Shape;310;p49"/>
          <p:cNvGraphicFramePr/>
          <p:nvPr/>
        </p:nvGraphicFramePr>
        <p:xfrm>
          <a:off x="1403648" y="37890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{9FF44B59-7576-43CB-BAC8-A0FAD445F5A4}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Baseline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A&amp;E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Na (135-145)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138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139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K (3.5 – 5.0)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6.3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Ur  (&lt;8)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7.2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Cr (60 – 120)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1034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eGFR (&gt;60)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&gt;60 (102)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Bic (20 – 30)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50" descr="ECG_Hyperkaemia_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5643" y="1628800"/>
            <a:ext cx="9159643" cy="4437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ECG Changes of Hyperkalaemia</a:t>
            </a:r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Tall tended T waves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Flattened P waves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Prolonged PR interval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	(1</a:t>
            </a:r>
            <a:r>
              <a:rPr lang="en-GB" baseline="30000"/>
              <a:t>st</a:t>
            </a:r>
            <a:r>
              <a:rPr lang="en-GB"/>
              <a:t> degree heart block)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Progressively widened QRS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Sine wave pattern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VF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cxnSp>
        <p:nvCxnSpPr>
          <p:cNvPr id="323" name="Google Shape;323;p51"/>
          <p:cNvCxnSpPr/>
          <p:nvPr/>
        </p:nvCxnSpPr>
        <p:spPr>
          <a:xfrm>
            <a:off x="5148064" y="2060848"/>
            <a:ext cx="0" cy="338437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24" name="Google Shape;324;p51"/>
          <p:cNvSpPr txBox="1"/>
          <p:nvPr/>
        </p:nvSpPr>
        <p:spPr>
          <a:xfrm>
            <a:off x="5436096" y="3429000"/>
            <a:ext cx="15566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K+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Kidney Function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do the kidneys do?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Hyperkalaemia</a:t>
            </a:r>
            <a:endParaRPr/>
          </a:p>
        </p:txBody>
      </p:sp>
      <p:sp>
        <p:nvSpPr>
          <p:cNvPr id="330" name="Google Shape;330;p5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Causes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Renal Failure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Drugs (ACE-I, K+ sparing diuretics, spironolactone)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Potassium supplements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Hypovolaemia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Acidosis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Addison’s (low Na, high K)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336" name="Google Shape;336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K+ 5.5 – 6.5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Oral calcium resonium 15g tds with lactulose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K+ 6.5 or greater, or ECG changes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10ml 10% calcium gluconate (6.8mmol Ca) protects the heart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/>
              <a:t>Peak effect in minutes, lasts 1 hour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10 units actrapid in 50mls 50% dextrose moves K+ into the cells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/>
              <a:t>Peak effect 15-20 mins, last 2-4 hours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Salbutamol nebulisers (need a lot for small effect)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Sodium bicarbonate (under senior / renal advice)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Case...</a:t>
            </a:r>
            <a:endParaRPr/>
          </a:p>
        </p:txBody>
      </p:sp>
      <p:sp>
        <p:nvSpPr>
          <p:cNvPr id="342" name="Google Shape;342;p54"/>
          <p:cNvSpPr txBox="1">
            <a:spLocks noGrp="1"/>
          </p:cNvSpPr>
          <p:nvPr>
            <p:ph type="body" idx="1"/>
          </p:nvPr>
        </p:nvSpPr>
        <p:spPr>
          <a:xfrm>
            <a:off x="856719" y="1844824"/>
            <a:ext cx="74294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Hyperkalaemia not coming down with medical management – what next?</a:t>
            </a:r>
            <a:endParaRPr/>
          </a:p>
        </p:txBody>
      </p:sp>
      <p:graphicFrame>
        <p:nvGraphicFramePr>
          <p:cNvPr id="343" name="Google Shape;343;p54"/>
          <p:cNvGraphicFramePr/>
          <p:nvPr/>
        </p:nvGraphicFramePr>
        <p:xfrm>
          <a:off x="1187624" y="314096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{9FF44B59-7576-43CB-BAC8-A0FAD445F5A4}</a:tableStyleId>
              </a:tblPr>
              <a:tblGrid>
                <a:gridCol w="160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Baseline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A&amp;E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 hours later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Na (135-145)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138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139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138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K (3.5 – 5.0)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6.5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Ur  (&lt;8)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7.2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7.3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Cr (60 – 120)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1034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1046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eGFR (&gt;60)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&gt;60 (102)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Bic (20 – 30)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Renal Replacement Therapy</a:t>
            </a:r>
            <a:endParaRPr/>
          </a:p>
        </p:txBody>
      </p:sp>
      <p:sp>
        <p:nvSpPr>
          <p:cNvPr id="349" name="Google Shape;349;p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Haemodialysis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(Peritoneal dialysis)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(Renal transplantation)</a:t>
            </a:r>
            <a:endParaRPr/>
          </a:p>
        </p:txBody>
      </p:sp>
      <p:pic>
        <p:nvPicPr>
          <p:cNvPr id="350" name="Google Shape;350;p55" descr="Patient_receiving_dialysis_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3645024"/>
            <a:ext cx="4427984" cy="292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6" name="Google Shape;356;p56" descr="654px-Hemodialysis-en_svg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332656"/>
            <a:ext cx="7200800" cy="6209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Indications Acute RRT</a:t>
            </a:r>
            <a:endParaRPr/>
          </a:p>
        </p:txBody>
      </p:sp>
      <p:sp>
        <p:nvSpPr>
          <p:cNvPr id="362" name="Google Shape;362;p5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Severe hyperkalaemia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Fluid overload (pulmonary oedema)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Severe acidosis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Uraemia leading to encephalopathy or pericarditis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368" name="Google Shape;368;p5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Revise kidney function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 what U&amp;Es are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Review stages of CKD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 Acute Kidney Injury (AKI) using cases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Revise clinical presentation and management of hyperkalaemia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 Renal Replacement Therapy (RRT) and indication for acute haemodialysis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Thank you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fill out feedback via the survey monkey link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https://www.surveymonkey.co.uk/r/XWHL5XK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80" name="Google Shape;380;p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ggc.quackmeded@nhs</a:t>
            </a:r>
            <a:r>
              <a:rPr lang="en-US" u="sng" err="1">
                <a:solidFill>
                  <a:schemeClr val="hlink"/>
                </a:solidFill>
              </a:rPr>
              <a:t>.</a:t>
            </a:r>
            <a:r>
              <a:rPr lang="en-US" u="sng">
                <a:solidFill>
                  <a:schemeClr val="hlink"/>
                </a:solidFill>
              </a:rPr>
              <a:t>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Kidney Function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do the kidneys do?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Eliminate waste products of metabolism and some drugs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Electrolyte balance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Acid base balance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Fluid balance and BP control (renin, angiotensin)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Endocrine function – EPO, Vitamin D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Determining Renal Function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Glomerular filtration rate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Tubular function (Na and K handling and urinary concentrating / diluting capacity)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Acid base balance (how much H+ is reabsorbed)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Endocrine function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Renin angiotensin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EPO production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Vitamin D metabolism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U&amp;Es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comprises a set of U&amp;Es?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U&amp;Es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Sodium (Na+)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Potassium (K+)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Chloride (Cl-)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Urea (Ur)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Creatinine (Cr)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eGFR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+- Bicarbonate (Bic)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GFR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Glomerular filtrate = ultrafiltrate of plasma that crosses the glomerular barrier into urinary space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GFR measured in unit time and represents the sum of filtration of all functioning nephrons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Creatinine / eGFR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eGFR useful for: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Providing a consistent measure of renal function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Monitoring progression of CKD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Forecast the need for RRT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Determining renal dose reduction for medication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Microsoft Office PowerPoint</Application>
  <PresentationFormat>On-screen Show (4:3)</PresentationFormat>
  <Paragraphs>391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QUACK theme</vt:lpstr>
      <vt:lpstr>CKD, AKI &amp; Hyperkalaemia</vt:lpstr>
      <vt:lpstr>Disclaimer*</vt:lpstr>
      <vt:lpstr>Learning Objectives</vt:lpstr>
      <vt:lpstr>Kidney Function</vt:lpstr>
      <vt:lpstr>Kidney Function</vt:lpstr>
      <vt:lpstr>Determining Renal Function</vt:lpstr>
      <vt:lpstr>U&amp;Es</vt:lpstr>
      <vt:lpstr>U&amp;Es</vt:lpstr>
      <vt:lpstr>GFR</vt:lpstr>
      <vt:lpstr>Creatinine</vt:lpstr>
      <vt:lpstr>Urea</vt:lpstr>
      <vt:lpstr>Chronic Kidney Disease</vt:lpstr>
      <vt:lpstr>Chronic Kidney Disease</vt:lpstr>
      <vt:lpstr>PowerPoint Presentation</vt:lpstr>
      <vt:lpstr>Clinical Signs of CKD</vt:lpstr>
      <vt:lpstr>Treatment of CKD</vt:lpstr>
      <vt:lpstr>Acute Kidney Injury</vt:lpstr>
      <vt:lpstr>AKI Staging</vt:lpstr>
      <vt:lpstr>For example</vt:lpstr>
      <vt:lpstr>Causes of AKI</vt:lpstr>
      <vt:lpstr>Pre-renal AKI</vt:lpstr>
      <vt:lpstr>Post Renal AKI</vt:lpstr>
      <vt:lpstr>Renal AKI</vt:lpstr>
      <vt:lpstr>Some Cases...</vt:lpstr>
      <vt:lpstr>Case 1</vt:lpstr>
      <vt:lpstr>Questions</vt:lpstr>
      <vt:lpstr>What else you need to know </vt:lpstr>
      <vt:lpstr>Question</vt:lpstr>
      <vt:lpstr>Question</vt:lpstr>
      <vt:lpstr>AKI Risk Factors</vt:lpstr>
      <vt:lpstr>Nephrotoxins</vt:lpstr>
      <vt:lpstr>Investigations</vt:lpstr>
      <vt:lpstr>PowerPoint Presentation</vt:lpstr>
      <vt:lpstr>Case 2</vt:lpstr>
      <vt:lpstr>Diagnosis?</vt:lpstr>
      <vt:lpstr>APKD</vt:lpstr>
      <vt:lpstr>Case 3</vt:lpstr>
      <vt:lpstr>PowerPoint Presentation</vt:lpstr>
      <vt:lpstr>ECG Changes of Hyperkalaemia</vt:lpstr>
      <vt:lpstr>Hyperkalaemia</vt:lpstr>
      <vt:lpstr>Management</vt:lpstr>
      <vt:lpstr>Our Case...</vt:lpstr>
      <vt:lpstr>Renal Replacement Therapy</vt:lpstr>
      <vt:lpstr>PowerPoint Presentation</vt:lpstr>
      <vt:lpstr>Indications Acute RRT</vt:lpstr>
      <vt:lpstr>Summary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CKD, AKI &amp; Hyperkalaemia</dc:title>
  <cp:lastModifiedBy>INGRAM, Gareth (NHS GREATER GLASGOW &amp; CLYDE)</cp:lastModifiedBy>
  <cp:revision>1</cp:revision>
  <dcterms:modified xsi:type="dcterms:W3CDTF">2020-11-11T22:51:08Z</dcterms:modified>
</cp:coreProperties>
</file>