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3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605" y="5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15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0" name="Google Shape;180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Parentheses are most common causes</a:t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19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5" name="Google Shape;205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21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8" name="Google Shape;218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9" name="Google Shape;219;p2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Studies dating back to 1960s provided evidence that BZDs were effective (and more so than neuroleptics)</a:t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6" name="Google Shape;226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2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3" name="Google Shape;233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2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0" name="Google Shape;240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2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7" name="Google Shape;247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2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" name="Google Shape;259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2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6" name="Google Shape;266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2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29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2" name="Google Shape;272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73" name="Google Shape;273;p2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Light somnolence defined as pt awake but falls asleep unless stimulated or is sleeping but easily aroused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3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9" name="Google Shape;279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3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5" name="Google Shape;285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3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1" name="Google Shape;291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3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7" name="Google Shape;297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3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3" name="Google Shape;303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3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9" name="Google Shape;309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2" name="Google Shape;112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“At-risk” drinking for men is &gt;4drinks/sitting or14 drinks/wk.  For women, &gt;7 drinks/wk or &gt;3/sitting. Equates to amt of alcohol that puts a person “at-risk” for health consequences related to drinking.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5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3"/>
          <p:cNvSpPr txBox="1">
            <a:spLocks noGrp="1"/>
          </p:cNvSpPr>
          <p:nvPr>
            <p:ph type="body" idx="1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1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Text, and Content" type="txAndObj">
  <p:cSld name="TEXT_AND_OBJEC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dt" idx="10"/>
          </p:nvPr>
        </p:nvSpPr>
        <p:spPr>
          <a:xfrm>
            <a:off x="457200" y="625157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5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8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11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11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quackmeded.co.uk/" TargetMode="Externa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4"/>
          <p:cNvSpPr txBox="1">
            <a:spLocks noGrp="1"/>
          </p:cNvSpPr>
          <p:nvPr>
            <p:ph type="ctrTitle"/>
          </p:nvPr>
        </p:nvSpPr>
        <p:spPr>
          <a:xfrm>
            <a:off x="685800" y="1447800"/>
            <a:ext cx="7772400" cy="2225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0"/>
              <a:t>Management of Alcohol Withdrawal</a:t>
            </a:r>
            <a:endParaRPr/>
          </a:p>
        </p:txBody>
      </p:sp>
      <p:sp>
        <p:nvSpPr>
          <p:cNvPr id="96" name="Google Shape;96;p14"/>
          <p:cNvSpPr txBox="1">
            <a:spLocks noGrp="1"/>
          </p:cNvSpPr>
          <p:nvPr>
            <p:ph type="subTitle" idx="1"/>
          </p:nvPr>
        </p:nvSpPr>
        <p:spPr>
          <a:xfrm>
            <a:off x="1143000" y="3807984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800"/>
              <a:t>Dr Christopher Brown</a:t>
            </a:r>
            <a:endParaRPr/>
          </a:p>
          <a:p>
            <a:pPr marL="0" lvl="0" indent="0" algn="ctr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800"/>
              <a:t>Consultant AIM</a:t>
            </a:r>
            <a:endParaRPr/>
          </a:p>
          <a:p>
            <a:pPr marL="0" lvl="0" indent="0" algn="ctr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/>
          </a:p>
          <a:p>
            <a:pPr marL="0" lvl="0" indent="0" algn="ctr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Alcohol Withdrawal Delirium</a:t>
            </a:r>
            <a:endParaRPr/>
          </a:p>
        </p:txBody>
      </p:sp>
      <p:sp>
        <p:nvSpPr>
          <p:cNvPr id="151" name="Google Shape;151;p23"/>
          <p:cNvSpPr txBox="1">
            <a:spLocks noGrp="1"/>
          </p:cNvSpPr>
          <p:nvPr>
            <p:ph type="body" idx="1"/>
          </p:nvPr>
        </p:nvSpPr>
        <p:spPr>
          <a:xfrm>
            <a:off x="914400" y="1722438"/>
            <a:ext cx="35814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Symptoms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Risk factors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Timing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Prognosis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/>
              <a:t>Diagnostic Criteria for Alcohol Withdrawal Delirium (AWD)</a:t>
            </a:r>
            <a:endParaRPr/>
          </a:p>
        </p:txBody>
      </p:sp>
      <p:sp>
        <p:nvSpPr>
          <p:cNvPr id="157" name="Google Shape;157;p24"/>
          <p:cNvSpPr txBox="1">
            <a:spLocks noGrp="1"/>
          </p:cNvSpPr>
          <p:nvPr>
            <p:ph type="body" idx="1"/>
          </p:nvPr>
        </p:nvSpPr>
        <p:spPr>
          <a:xfrm>
            <a:off x="457200" y="1798638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Disturbance of consciousness, with reduced ability to focus, sustain, or shift attention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Change in cognition or development of perceptual disturbance that is not better accounted for by pre-existing dementia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Develops in short period and tends to fluctuate throughout day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Evidence that symptoms developed during or shortly after a withdrawal syndrome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Symptoms of AWD</a:t>
            </a:r>
            <a:endParaRPr/>
          </a:p>
        </p:txBody>
      </p:sp>
      <p:sp>
        <p:nvSpPr>
          <p:cNvPr id="163" name="Google Shape;163;p25"/>
          <p:cNvSpPr txBox="1">
            <a:spLocks noGrp="1"/>
          </p:cNvSpPr>
          <p:nvPr>
            <p:ph type="body" idx="1"/>
          </p:nvPr>
        </p:nvSpPr>
        <p:spPr>
          <a:xfrm>
            <a:off x="9906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Agitation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Disorientation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Hallucinations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Autonomic instability 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Tachycardia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HTN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Hyperthermia 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Diaphoresis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Alcohol Withdrawal Delirium</a:t>
            </a:r>
            <a:endParaRPr/>
          </a:p>
        </p:txBody>
      </p:sp>
      <p:sp>
        <p:nvSpPr>
          <p:cNvPr id="169" name="Google Shape;169;p2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Occurs in ~5% of patients who experience alcohol withdrawal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Occurs 2-4 days after last drink and lasts 1-5 days (average of 2-3 days).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Be vigilant for a concurrent illness that may precipitate DTs 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/>
              <a:t>Infection (chest/urine/CNS), pancreatitis, OH hepatitis, GI bleed, cardiac ischemia…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Timing of Withdrawal</a:t>
            </a:r>
            <a:endParaRPr/>
          </a:p>
        </p:txBody>
      </p:sp>
      <p:pic>
        <p:nvPicPr>
          <p:cNvPr id="175" name="Google Shape;175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2362200"/>
            <a:ext cx="8850313" cy="2667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Google Shape;176;p27"/>
          <p:cNvSpPr txBox="1"/>
          <p:nvPr/>
        </p:nvSpPr>
        <p:spPr>
          <a:xfrm>
            <a:off x="152400" y="5517355"/>
            <a:ext cx="1607812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UpToDate, 08/2018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8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Mortality</a:t>
            </a:r>
            <a:endParaRPr/>
          </a:p>
        </p:txBody>
      </p:sp>
      <p:sp>
        <p:nvSpPr>
          <p:cNvPr id="183" name="Google Shape;183;p28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Mortality is ~5% 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Increased by older age, coexisting lung or liver disease, and temperature &gt;39 C 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Death due to arrhythmia, complicating illness, or failure to recognize triggering illness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9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Risk Factors for AWD</a:t>
            </a:r>
            <a:endParaRPr/>
          </a:p>
        </p:txBody>
      </p:sp>
      <p:sp>
        <p:nvSpPr>
          <p:cNvPr id="189" name="Google Shape;189;p29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History of Previous DTs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Age &gt;30 yr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Presence of concurrent illness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Sustained drinking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Experiencing EtOH withdrawal in presence of “elevated” alcohol level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Longer period since last drink (developing  withdrawal &gt;2 days since last drink)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Associated Biochemistry</a:t>
            </a:r>
            <a:endParaRPr/>
          </a:p>
        </p:txBody>
      </p:sp>
      <p:sp>
        <p:nvSpPr>
          <p:cNvPr id="195" name="Google Shape;195;p30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Dehydration (increased losses)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Hypokalemia (renal and extrarenal losses)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Hypomagnesemia (increases risk for seizures and arrhythmias)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Hypophosphatemia (increases risk for rhabdomyolysis and cardiac failure)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3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200"/>
              <a:t>Management</a:t>
            </a:r>
            <a:r>
              <a:rPr lang="en-US" sz="4000"/>
              <a:t> of EtOH Withdrawal</a:t>
            </a:r>
            <a:endParaRPr/>
          </a:p>
        </p:txBody>
      </p:sp>
      <p:sp>
        <p:nvSpPr>
          <p:cNvPr id="201" name="Google Shape;201;p31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Evaluate for other conditions 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/>
              <a:t>Bloods for metabolic causes 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/>
              <a:t>Consider CTB or LP for intracranial causes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/>
              <a:t>Consider GI bleed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Supportive care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Medications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32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Supportive Care for DTs</a:t>
            </a:r>
            <a:endParaRPr/>
          </a:p>
        </p:txBody>
      </p:sp>
      <p:sp>
        <p:nvSpPr>
          <p:cNvPr id="208" name="Google Shape;208;p32"/>
          <p:cNvSpPr txBox="1">
            <a:spLocks noGrp="1"/>
          </p:cNvSpPr>
          <p:nvPr>
            <p:ph type="body" idx="1"/>
          </p:nvPr>
        </p:nvSpPr>
        <p:spPr>
          <a:xfrm>
            <a:off x="5334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Replace volume deficits w/ isotonic fluids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Aggressively correct abnormal K</a:t>
            </a:r>
            <a:r>
              <a:rPr lang="en-US" baseline="30000"/>
              <a:t>+</a:t>
            </a:r>
            <a:r>
              <a:rPr lang="en-US"/>
              <a:t>, Mg</a:t>
            </a:r>
            <a:r>
              <a:rPr lang="en-US" baseline="30000"/>
              <a:t>2+</a:t>
            </a:r>
            <a:r>
              <a:rPr lang="en-US"/>
              <a:t>, PO</a:t>
            </a:r>
            <a:r>
              <a:rPr lang="en-US" baseline="-25000"/>
              <a:t>4</a:t>
            </a:r>
            <a:r>
              <a:rPr lang="en-US" baseline="30000"/>
              <a:t>-</a:t>
            </a:r>
            <a:r>
              <a:rPr lang="en-US"/>
              <a:t>, and glucose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Thiamine IV – Pabrinex 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Antipyretic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Antiemetic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Analgesia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/>
              <a:t>Disclaimer*</a:t>
            </a:r>
            <a:endParaRPr/>
          </a:p>
        </p:txBody>
      </p:sp>
      <p:sp>
        <p:nvSpPr>
          <p:cNvPr id="102" name="Google Shape;102;p1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Please note that QUACK is a regional teaching programme operating across GG&amp;C, Lanarkshire and Ayrshire &amp; Arran. 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This presentation outlines general management, though local variances e.g. antibiotic prescription may vary slightly depending on your local trust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Remember to check your local guidelines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3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Overview of Treatment</a:t>
            </a:r>
            <a:endParaRPr/>
          </a:p>
        </p:txBody>
      </p:sp>
      <p:sp>
        <p:nvSpPr>
          <p:cNvPr id="214" name="Google Shape;214;p33"/>
          <p:cNvSpPr txBox="1">
            <a:spLocks noGrp="1"/>
          </p:cNvSpPr>
          <p:nvPr>
            <p:ph type="body" idx="1"/>
          </p:nvPr>
        </p:nvSpPr>
        <p:spPr>
          <a:xfrm>
            <a:off x="5334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Benzodiazepines are current mainstay of EtOH withdrawal treatment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/>
              <a:t>6 prospective trials comparing BZD to placebo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/>
              <a:t>Risk reduction of 7.7 in preventing seizures 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/>
              <a:t>Risk reduction of 4.9 in preventing delirium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Work by stimulation GABA receptors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Treats agitation and prevents progression</a:t>
            </a:r>
            <a:endParaRPr/>
          </a:p>
        </p:txBody>
      </p:sp>
      <p:sp>
        <p:nvSpPr>
          <p:cNvPr id="215" name="Google Shape;215;p33"/>
          <p:cNvSpPr txBox="1"/>
          <p:nvPr/>
        </p:nvSpPr>
        <p:spPr>
          <a:xfrm>
            <a:off x="420130" y="4489493"/>
            <a:ext cx="333322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Kosten TR. </a:t>
            </a:r>
            <a:r>
              <a:rPr lang="en-US" sz="14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NEJM</a:t>
            </a: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2003; 348: 1786, SIGN 71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3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Benzo vs Neuroleptics</a:t>
            </a:r>
            <a:endParaRPr/>
          </a:p>
        </p:txBody>
      </p:sp>
      <p:sp>
        <p:nvSpPr>
          <p:cNvPr id="222" name="Google Shape;222;p3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Meta-analysis based on 5 studies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Benzos more effective in reducing mortality from AWD (RR 6.6 for neuroleptics, CI 1.2-34)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Time to achieve adequate sedation was less with BZDs (1.1 vs 3 hr, p=0.02)</a:t>
            </a:r>
            <a:endParaRPr/>
          </a:p>
        </p:txBody>
      </p:sp>
      <p:sp>
        <p:nvSpPr>
          <p:cNvPr id="223" name="Google Shape;223;p34"/>
          <p:cNvSpPr txBox="1"/>
          <p:nvPr/>
        </p:nvSpPr>
        <p:spPr>
          <a:xfrm>
            <a:off x="702876" y="4824756"/>
            <a:ext cx="2422458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Arch Int Med, vol 164, 2004.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/>
              <a:t>Fixed vs Symptom-triggered Dosing</a:t>
            </a:r>
            <a:endParaRPr/>
          </a:p>
        </p:txBody>
      </p:sp>
      <p:sp>
        <p:nvSpPr>
          <p:cNvPr id="229" name="Google Shape;229;p3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Double-blind RCT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Fixed dose: received chlordiazepoxide 6 hourly (50mg x 24hrs then 25mg x 48hrs) plus as required for CIWA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Symptom-triggered: received 25-100mg 1 hourly as required for CIWA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Primary outcome: Duration of medical treatment total amount of BZD prescribed</a:t>
            </a:r>
            <a:endParaRPr/>
          </a:p>
        </p:txBody>
      </p:sp>
      <p:sp>
        <p:nvSpPr>
          <p:cNvPr id="230" name="Google Shape;230;p35"/>
          <p:cNvSpPr txBox="1"/>
          <p:nvPr/>
        </p:nvSpPr>
        <p:spPr>
          <a:xfrm>
            <a:off x="686401" y="4710585"/>
            <a:ext cx="2694712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Saitz R. JAMA 1994; 272: 519.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36"/>
          <p:cNvSpPr txBox="1">
            <a:spLocks noGrp="1"/>
          </p:cNvSpPr>
          <p:nvPr>
            <p:ph type="title"/>
          </p:nvPr>
        </p:nvSpPr>
        <p:spPr>
          <a:xfrm>
            <a:off x="457200" y="381000"/>
            <a:ext cx="8686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80"/>
              <a:t>“Individualized treatment for alcohol withdrawal. A randomized double-blind controlled trial”</a:t>
            </a:r>
            <a:br>
              <a:rPr lang="en-US" sz="2880"/>
            </a:br>
            <a:endParaRPr sz="2880"/>
          </a:p>
        </p:txBody>
      </p:sp>
      <p:pic>
        <p:nvPicPr>
          <p:cNvPr id="236" name="Google Shape;236;p36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1600200" y="1271588"/>
            <a:ext cx="6248400" cy="4748212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pic>
      <p:sp>
        <p:nvSpPr>
          <p:cNvPr id="237" name="Google Shape;237;p36"/>
          <p:cNvSpPr txBox="1"/>
          <p:nvPr/>
        </p:nvSpPr>
        <p:spPr>
          <a:xfrm>
            <a:off x="2082114" y="6105439"/>
            <a:ext cx="5150708" cy="430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Figure 1 . Kaplan-Meier curves illustrate treatment times for both groups. Treatment time was shorter in the patients receiving symptom-triggered therapy (log rank test P &lt;.001)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37"/>
          <p:cNvSpPr txBox="1">
            <a:spLocks noGrp="1"/>
          </p:cNvSpPr>
          <p:nvPr>
            <p:ph type="title"/>
          </p:nvPr>
        </p:nvSpPr>
        <p:spPr>
          <a:xfrm>
            <a:off x="457200" y="350838"/>
            <a:ext cx="8229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/>
              <a:t>RESULTS: Fixed vs Symptom-triggered dosing</a:t>
            </a:r>
            <a:endParaRPr/>
          </a:p>
        </p:txBody>
      </p:sp>
      <p:sp>
        <p:nvSpPr>
          <p:cNvPr id="243" name="Google Shape;243;p37"/>
          <p:cNvSpPr txBox="1">
            <a:spLocks noGrp="1"/>
          </p:cNvSpPr>
          <p:nvPr>
            <p:ph type="body" idx="1"/>
          </p:nvPr>
        </p:nvSpPr>
        <p:spPr>
          <a:xfrm>
            <a:off x="457200" y="1874838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Median treatment duration was shorter in symptom-triggered group (9hr vs 68hr, p&lt;.001) 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Symptom triggered group received less BZD (100mg vs 425mg, p&lt;.001)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No difference between groups in severity (CIWA-Ar scores), incidence of DTs, hallucinations, seizures, leaving against advice, or re-admission rates</a:t>
            </a:r>
            <a:endParaRPr/>
          </a:p>
        </p:txBody>
      </p:sp>
      <p:sp>
        <p:nvSpPr>
          <p:cNvPr id="244" name="Google Shape;244;p37"/>
          <p:cNvSpPr txBox="1"/>
          <p:nvPr/>
        </p:nvSpPr>
        <p:spPr>
          <a:xfrm>
            <a:off x="457200" y="4364595"/>
            <a:ext cx="2694712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Saitz R. JAMA 1994; 272: 519.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38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/>
              <a:t>Clinical Institute Withdrawal Assessment (CIWA-Ar) scale</a:t>
            </a:r>
            <a:endParaRPr/>
          </a:p>
        </p:txBody>
      </p:sp>
      <p:pic>
        <p:nvPicPr>
          <p:cNvPr id="250" name="Google Shape;250;p3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3400" y="2514600"/>
            <a:ext cx="7412038" cy="3848100"/>
          </a:xfrm>
          <a:prstGeom prst="rect">
            <a:avLst/>
          </a:prstGeom>
          <a:noFill/>
          <a:ln>
            <a:noFill/>
          </a:ln>
        </p:spPr>
      </p:pic>
      <p:sp>
        <p:nvSpPr>
          <p:cNvPr id="251" name="Google Shape;251;p38"/>
          <p:cNvSpPr txBox="1"/>
          <p:nvPr/>
        </p:nvSpPr>
        <p:spPr>
          <a:xfrm>
            <a:off x="1295400" y="1614488"/>
            <a:ext cx="5229225" cy="885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-1651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-"/>
            </a:pPr>
            <a:r>
              <a:rPr lang="en-US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Maximum score of 67</a:t>
            </a:r>
            <a:endParaRPr/>
          </a:p>
          <a:p>
            <a:pPr marL="0" marR="0" lvl="0" indent="-1651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-"/>
            </a:pPr>
            <a:r>
              <a:rPr lang="en-US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Score &gt; 8 necessitates treatment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" name="Google Shape;256;p3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0600" y="76200"/>
            <a:ext cx="8089900" cy="5549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4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/>
              <a:t>What Does This Actually Mean?</a:t>
            </a:r>
            <a:br>
              <a:rPr lang="en-US" sz="4000"/>
            </a:br>
            <a:r>
              <a:rPr lang="en-US" sz="2400"/>
              <a:t>i.e. Current Practice Guidelines (SIGN/NICE)</a:t>
            </a:r>
            <a:endParaRPr/>
          </a:p>
        </p:txBody>
      </p:sp>
      <p:sp>
        <p:nvSpPr>
          <p:cNvPr id="262" name="Google Shape;262;p40"/>
          <p:cNvSpPr txBox="1">
            <a:spLocks noGrp="1"/>
          </p:cNvSpPr>
          <p:nvPr>
            <p:ph type="body" idx="1"/>
          </p:nvPr>
        </p:nvSpPr>
        <p:spPr>
          <a:xfrm>
            <a:off x="457200" y="1874838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Benzo should be primary agent for managing AWD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/>
              <a:t>Reduce mortality 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/>
              <a:t>Reduce duration of symptoms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/>
              <a:t>Less complications than neuroleptics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Initial goal is control of </a:t>
            </a:r>
            <a:r>
              <a:rPr lang="en-US" u="sng"/>
              <a:t>agitation 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/>
              <a:t>Rapid, adequate control of agitation reduces adverse events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</p:txBody>
      </p:sp>
      <p:sp>
        <p:nvSpPr>
          <p:cNvPr id="263" name="Google Shape;263;p40"/>
          <p:cNvSpPr txBox="1"/>
          <p:nvPr/>
        </p:nvSpPr>
        <p:spPr>
          <a:xfrm>
            <a:off x="457200" y="4421659"/>
            <a:ext cx="224657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Arch Int Med, vol 164, 2004.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4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Benzodiazepines</a:t>
            </a:r>
            <a:endParaRPr/>
          </a:p>
        </p:txBody>
      </p:sp>
      <p:sp>
        <p:nvSpPr>
          <p:cNvPr id="269" name="Google Shape;269;p4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Long-acting formulations preferred (Diazepam)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Shorter acting (Lorazepam) may be preferred in elderly or liver disease due to accumulation/metabolism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Onset of action for BZDs: 15sec – 2min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Peak action: 5-15 min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42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Examples of Medical Regimens</a:t>
            </a:r>
            <a:endParaRPr/>
          </a:p>
        </p:txBody>
      </p:sp>
      <p:sp>
        <p:nvSpPr>
          <p:cNvPr id="276" name="Google Shape;276;p42"/>
          <p:cNvSpPr txBox="1">
            <a:spLocks noGrp="1"/>
          </p:cNvSpPr>
          <p:nvPr>
            <p:ph type="body" idx="1"/>
          </p:nvPr>
        </p:nvSpPr>
        <p:spPr>
          <a:xfrm>
            <a:off x="381000" y="1447800"/>
            <a:ext cx="8686800" cy="50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78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Diazepam 20mg PO QID Fixed</a:t>
            </a:r>
            <a:endParaRPr/>
          </a:p>
          <a:p>
            <a:pPr marL="171450" lvl="0" indent="-17780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Diazepam 10-20mg PO PRN CIWA </a:t>
            </a:r>
            <a:endParaRPr/>
          </a:p>
          <a:p>
            <a:pPr marL="171450" lvl="0" indent="-17780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Diazepam 10mg IV (over 2 min)</a:t>
            </a:r>
            <a:endParaRPr/>
          </a:p>
          <a:p>
            <a:pPr marL="514350" lvl="1" indent="-171450" algn="l" rtl="0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Repeat in 10min if no effect</a:t>
            </a:r>
            <a:endParaRPr/>
          </a:p>
          <a:p>
            <a:pPr marL="514350" lvl="1" indent="-171450" algn="l" rtl="0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If still no effect, increase dose to 20mg IV</a:t>
            </a:r>
            <a:endParaRPr/>
          </a:p>
          <a:p>
            <a:pPr marL="514350" lvl="1" indent="-171450" algn="l" rtl="0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Important to monitor for over-sedation </a:t>
            </a:r>
            <a:endParaRPr/>
          </a:p>
          <a:p>
            <a:pPr marL="171450" lvl="0" indent="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/>
          </a:p>
          <a:p>
            <a:pPr marL="171450" lvl="0" indent="-17780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Lorazepam 1-2mg PO QID Fixed</a:t>
            </a:r>
            <a:endParaRPr/>
          </a:p>
          <a:p>
            <a:pPr marL="171450" lvl="0" indent="-17780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Lorazepam 1mg PO PRN CIWA</a:t>
            </a:r>
            <a:endParaRPr/>
          </a:p>
          <a:p>
            <a:pPr marL="171450" lvl="0" indent="-17780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Lorazepam 1-4MG IV (over 2mins)</a:t>
            </a:r>
            <a:endParaRPr/>
          </a:p>
          <a:p>
            <a:pPr marL="514350" lvl="1" indent="-171450" algn="l" rtl="0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Repeat in 15 min interval</a:t>
            </a:r>
            <a:endParaRPr/>
          </a:p>
          <a:p>
            <a:pPr marL="514350" lvl="1" indent="-171450" algn="l" rtl="0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Important to monitor for over sedation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Objectives</a:t>
            </a:r>
            <a:endParaRPr/>
          </a:p>
        </p:txBody>
      </p:sp>
      <p:sp>
        <p:nvSpPr>
          <p:cNvPr id="108" name="Google Shape;108;p1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Describe the different types of alcohol withdrawal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Recognize the symptoms of alcohol withdrawal 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Review the management of alcohol withdrawal</a:t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4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Prophylaxis Against AWD</a:t>
            </a:r>
            <a:endParaRPr/>
          </a:p>
        </p:txBody>
      </p:sp>
      <p:sp>
        <p:nvSpPr>
          <p:cNvPr id="282" name="Google Shape;282;p4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Often referred to as “Fixed dose” by Liaison Psych./CAT</a:t>
            </a:r>
            <a:endParaRPr/>
          </a:p>
          <a:p>
            <a:pPr marL="171450" lvl="0" indent="-19050" algn="l" rtl="0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/>
          </a:p>
          <a:p>
            <a:pPr marL="171450" lvl="0" indent="-171450" algn="l" rtl="0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Can be considered in patients with a history of withdrawal seizures, AWD, or prolonged, heavy alcohol use</a:t>
            </a:r>
            <a:endParaRPr/>
          </a:p>
          <a:p>
            <a:pPr marL="171450" lvl="0" indent="-171450" algn="l" rtl="0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Benefit unclear and may lead to increased BZD overall dose and longer treatment duration</a:t>
            </a:r>
            <a:endParaRPr/>
          </a:p>
          <a:p>
            <a:pPr marL="171450" lvl="0" indent="-19050" algn="l" rtl="0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/>
          </a:p>
          <a:p>
            <a:pPr marL="171450" lvl="0" indent="-171450" algn="l" rtl="0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Diazepam 20mg PO QID</a:t>
            </a:r>
            <a:endParaRPr/>
          </a:p>
          <a:p>
            <a:pPr marL="171450" lvl="0" indent="-171450" algn="l" rtl="0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Chlordiazepoxide 50mg PO QID</a:t>
            </a:r>
            <a:endParaRPr/>
          </a:p>
          <a:p>
            <a:pPr marL="171450" lvl="0" indent="-171450" algn="l" rtl="0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Aim to down titrate at 24hr intervals as symptoms resolve</a:t>
            </a:r>
            <a:endParaRPr/>
          </a:p>
          <a:p>
            <a:pPr marL="171450" lvl="0" indent="-19050" algn="l" rtl="0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/>
          </a:p>
          <a:p>
            <a:pPr marL="171450" lvl="0" indent="-171450" algn="l" rtl="0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Must still have CIWA scores charted and as required BZD prescribed </a:t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4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Adjunctive Neuroleptics</a:t>
            </a:r>
            <a:endParaRPr/>
          </a:p>
        </p:txBody>
      </p:sp>
      <p:sp>
        <p:nvSpPr>
          <p:cNvPr id="288" name="Google Shape;288;p4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Inferior to benzodiazepines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Increased risk of side effects, including lower seizure threshold, prolonged QTc and hypotension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No studies done on “newer” atypical agents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Can be used in conjunction w/ benzodiazepines in setting of perceptual disturbances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/>
              <a:t>Haloperidol </a:t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4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Adjunctive Medications </a:t>
            </a:r>
            <a:endParaRPr/>
          </a:p>
        </p:txBody>
      </p:sp>
      <p:sp>
        <p:nvSpPr>
          <p:cNvPr id="294" name="Google Shape;294;p4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Beta-blockers - not well studied 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/>
              <a:t>Mild reduction in autonomic manifestations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/>
              <a:t>One controlled study w/ propranolol: increased incidence of delirium?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/>
              <a:t>Can be considered if persistent HTN or tachycardia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Ethyl Alcohol – not recommended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/>
              <a:t>No controlled trials, potential severe GI/neurological effects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/>
              <a:t>Difficult to titrate, not readily available in hospital!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None/>
            </a:pP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4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Adjunctive Medications</a:t>
            </a:r>
            <a:endParaRPr/>
          </a:p>
        </p:txBody>
      </p:sp>
      <p:sp>
        <p:nvSpPr>
          <p:cNvPr id="300" name="Google Shape;300;p4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Clonidine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Effective for mild-moderate symptoms of withdrawal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No studies that show decrease rate of delirium or seizures in EtOH but widely used in ICU for similar indications</a:t>
            </a:r>
            <a:endParaRPr/>
          </a:p>
          <a:p>
            <a:pPr marL="17145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Carbamazepine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Effective for mild-moderate symptoms of withdrawal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Limited data on preventing seizures or delirium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Availabilty/familairity </a:t>
            </a:r>
            <a:endParaRPr/>
          </a:p>
          <a:p>
            <a:pPr marL="514350" lvl="1" indent="-190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4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Summary</a:t>
            </a:r>
            <a:endParaRPr/>
          </a:p>
        </p:txBody>
      </p:sp>
      <p:sp>
        <p:nvSpPr>
          <p:cNvPr id="306" name="Google Shape;306;p47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Alcohol withdrawal includes a number of clinical syndromes that exists along a time and severity continuum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Benzodiazepines are the mainstay of treatment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/>
              <a:t>Admin should be guided by CIWA scores (&gt;8)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Identification of a trigger for AWD and supportive treatment with Pabrinex, rehydration, glucose and electrolyte replacement are crucial</a:t>
            </a:r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48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References and Reading</a:t>
            </a:r>
            <a:endParaRPr/>
          </a:p>
        </p:txBody>
      </p:sp>
      <p:sp>
        <p:nvSpPr>
          <p:cNvPr id="312" name="Google Shape;312;p48"/>
          <p:cNvSpPr txBox="1">
            <a:spLocks noGrp="1"/>
          </p:cNvSpPr>
          <p:nvPr>
            <p:ph type="body" idx="1"/>
          </p:nvPr>
        </p:nvSpPr>
        <p:spPr>
          <a:xfrm>
            <a:off x="457200" y="1447800"/>
            <a:ext cx="6408728" cy="52437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dirty="0"/>
              <a:t>SIGN 71 (available online)</a:t>
            </a:r>
            <a:endParaRPr dirty="0"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dirty="0"/>
              <a:t>Best Practice (available online by subscription)</a:t>
            </a:r>
            <a:endParaRPr dirty="0"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dirty="0"/>
              <a:t>Ferguson JA, et al. Risk factors for delirium tremens development. J Gen Intern Med 1996; 11: 410.</a:t>
            </a:r>
            <a:endParaRPr dirty="0"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dirty="0"/>
              <a:t>Hack JB, et al.  Thiamine before glucose to prevent Wernicke Encephalopathy: examining the conventional wisdom.  JAMA 1998; 279: 583.</a:t>
            </a:r>
            <a:endParaRPr dirty="0"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dirty="0" err="1"/>
              <a:t>Kosten</a:t>
            </a:r>
            <a:r>
              <a:rPr lang="en-US" sz="2000" dirty="0"/>
              <a:t> TR.  Management of Drug and Alcohol </a:t>
            </a:r>
            <a:r>
              <a:rPr lang="en-US" sz="2000" dirty="0" err="1"/>
              <a:t>Witdrawal</a:t>
            </a:r>
            <a:r>
              <a:rPr lang="en-US" sz="2000" dirty="0"/>
              <a:t>.  NEJM 2003; 348: 1786.</a:t>
            </a:r>
            <a:endParaRPr dirty="0"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dirty="0"/>
              <a:t>Mayo-Smith MF.  Pharmacological management of alcohol withdrawal.  JAMA 1997; 278: 144</a:t>
            </a:r>
            <a:endParaRPr dirty="0"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dirty="0"/>
              <a:t>Mayo-Smith MF, et al.  Management of Alcohol Withdrawal Delirium.  Arch Intern Med 2004; 164: 1405</a:t>
            </a:r>
            <a:endParaRPr dirty="0"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dirty="0" err="1"/>
              <a:t>Ntais</a:t>
            </a:r>
            <a:r>
              <a:rPr lang="en-US" sz="2000" dirty="0"/>
              <a:t> C, et al.  Benzodiazepines for alcohol withdrawal.  Cochrane Database Syst Rev 2005.</a:t>
            </a:r>
            <a:endParaRPr dirty="0"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dirty="0" err="1"/>
              <a:t>Saitz</a:t>
            </a:r>
            <a:r>
              <a:rPr lang="en-US" sz="2000" dirty="0"/>
              <a:t> R, et al.  Individualized treatment for alcohol withdrawal.  JAMA 1994; 272: 519.</a:t>
            </a:r>
            <a:endParaRPr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4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Get in touch!</a:t>
            </a:r>
            <a:endParaRPr/>
          </a:p>
        </p:txBody>
      </p:sp>
      <p:sp>
        <p:nvSpPr>
          <p:cNvPr id="330" name="Google Shape;330;p4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Website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u="sng" dirty="0">
                <a:solidFill>
                  <a:schemeClr val="hlink"/>
                </a:solidFill>
                <a:hlinkClick r:id="rId3"/>
              </a:rPr>
              <a:t>www.quackmeded.co.uk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Email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US" u="sng" dirty="0" err="1">
                <a:solidFill>
                  <a:schemeClr val="hlink"/>
                </a:solidFill>
              </a:rPr>
              <a:t>ggc.</a:t>
            </a:r>
            <a:r>
              <a:rPr lang="en-US" u="sng" err="1">
                <a:solidFill>
                  <a:schemeClr val="hlink"/>
                </a:solidFill>
              </a:rPr>
              <a:t>quackmeded</a:t>
            </a:r>
            <a:r>
              <a:rPr lang="en-US" u="sng">
                <a:solidFill>
                  <a:schemeClr val="hlink"/>
                </a:solidFill>
              </a:rPr>
              <a:t>@nhs.scot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Social Media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Twitter: @QUACK_ Med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Facebook: QUACK education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Relevance</a:t>
            </a:r>
            <a:endParaRPr/>
          </a:p>
        </p:txBody>
      </p:sp>
      <p:sp>
        <p:nvSpPr>
          <p:cNvPr id="115" name="Google Shape;115;p17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/>
              <a:t>Problem drinking associated with increased morbidity and mortality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/>
              <a:t>250,000 self report features of alcohol dependence</a:t>
            </a:r>
            <a:endParaRPr sz="2000"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/>
              <a:t>16,000 report severe symptoms 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/>
              <a:t>Increased numbers of ED attendances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/>
              <a:t>Widespread throughout all IP specialty wards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/>
              <a:t>15% of pts in primary care have either an alcohol-related health problem or “at-risk” pattern of alcohol use</a:t>
            </a:r>
            <a:endParaRPr sz="2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8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Spectrum of EtOH withdrawal</a:t>
            </a:r>
            <a:endParaRPr/>
          </a:p>
        </p:txBody>
      </p:sp>
      <p:sp>
        <p:nvSpPr>
          <p:cNvPr id="121" name="Google Shape;121;p18"/>
          <p:cNvSpPr txBox="1">
            <a:spLocks noGrp="1"/>
          </p:cNvSpPr>
          <p:nvPr>
            <p:ph type="body" idx="1"/>
          </p:nvPr>
        </p:nvSpPr>
        <p:spPr>
          <a:xfrm>
            <a:off x="457200" y="1798638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Mild withdrawal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Withdrawal-associated seizures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Alcoholic Hallucinosis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Alcohol Withdrawal Delirium (aka Delerium Tremens)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9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/>
              <a:t>Alcohol Withdrawal Pathophysiology</a:t>
            </a:r>
            <a:endParaRPr/>
          </a:p>
        </p:txBody>
      </p:sp>
      <p:sp>
        <p:nvSpPr>
          <p:cNvPr id="127" name="Google Shape;127;p19"/>
          <p:cNvSpPr txBox="1">
            <a:spLocks noGrp="1"/>
          </p:cNvSpPr>
          <p:nvPr>
            <p:ph type="body" idx="1"/>
          </p:nvPr>
        </p:nvSpPr>
        <p:spPr>
          <a:xfrm>
            <a:off x="457200" y="1874838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GABA receptors have binding site for EtOH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/>
              <a:t>EtOH induces an insensitivity to GABA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/>
              <a:t>More EtOH needed to maintain inhibitory tone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EtOH inhibits glutamate-induced excitation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Withdrawal occurs w/ abrupt cessation after prolonged exposure (</a:t>
            </a:r>
            <a:r>
              <a:rPr lang="en-US" b="1"/>
              <a:t>not</a:t>
            </a:r>
            <a:r>
              <a:rPr lang="en-US"/>
              <a:t> a binge)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Leads to over-activity of CNS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Mild EtOH Withdrawal</a:t>
            </a:r>
            <a:endParaRPr/>
          </a:p>
        </p:txBody>
      </p:sp>
      <p:sp>
        <p:nvSpPr>
          <p:cNvPr id="133" name="Google Shape;133;p20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6-8hrs after stopping drinking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Resolves in 1-2 days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CNS overactivity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/>
              <a:t>Insomnia, anxiety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/>
              <a:t>Tremulousness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/>
              <a:t>Diaphoresis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/>
              <a:t>GI upset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/>
              <a:t>Headaches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Withdrawal-associated Seizures</a:t>
            </a:r>
            <a:endParaRPr/>
          </a:p>
        </p:txBody>
      </p:sp>
      <p:sp>
        <p:nvSpPr>
          <p:cNvPr id="139" name="Google Shape;139;p2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Occurs 12-48hr after last drink (can occur as soon as 2hr!)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Generalized tonic-clonic classically 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Usually single seizure (but may be several clustered over short time)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Status epilepticus NOT consistent usually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If untreated, approx 30% will progress to DTs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2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Alcoholic Hallucinosis</a:t>
            </a:r>
            <a:endParaRPr/>
          </a:p>
        </p:txBody>
      </p:sp>
      <p:sp>
        <p:nvSpPr>
          <p:cNvPr id="145" name="Google Shape;145;p2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These are the hallucinations that precede DTs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Develops &gt;12hr after cessation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Resolves within 48hr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Hallucinations principal symptom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Usually visual (but can be tactile or auditory)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Not part of DTs in context of normal vital signs and sensorium otherwise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Often have insight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QUACK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1655</Words>
  <Application>Microsoft Office PowerPoint</Application>
  <PresentationFormat>On-screen Show (4:3)</PresentationFormat>
  <Paragraphs>238</Paragraphs>
  <Slides>36</Slides>
  <Notes>36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1" baseType="lpstr">
      <vt:lpstr>Arial</vt:lpstr>
      <vt:lpstr>Calibri</vt:lpstr>
      <vt:lpstr>Noto Sans Symbols</vt:lpstr>
      <vt:lpstr>Times New Roman</vt:lpstr>
      <vt:lpstr>QUACK theme</vt:lpstr>
      <vt:lpstr>Management of Alcohol Withdrawal</vt:lpstr>
      <vt:lpstr>Disclaimer*</vt:lpstr>
      <vt:lpstr>Objectives</vt:lpstr>
      <vt:lpstr>Relevance</vt:lpstr>
      <vt:lpstr>Spectrum of EtOH withdrawal</vt:lpstr>
      <vt:lpstr>Alcohol Withdrawal Pathophysiology</vt:lpstr>
      <vt:lpstr>Mild EtOH Withdrawal</vt:lpstr>
      <vt:lpstr>Withdrawal-associated Seizures</vt:lpstr>
      <vt:lpstr>Alcoholic Hallucinosis</vt:lpstr>
      <vt:lpstr>Alcohol Withdrawal Delirium</vt:lpstr>
      <vt:lpstr>Diagnostic Criteria for Alcohol Withdrawal Delirium (AWD)</vt:lpstr>
      <vt:lpstr>Symptoms of AWD</vt:lpstr>
      <vt:lpstr>Alcohol Withdrawal Delirium</vt:lpstr>
      <vt:lpstr>Timing of Withdrawal</vt:lpstr>
      <vt:lpstr>Mortality</vt:lpstr>
      <vt:lpstr>Risk Factors for AWD</vt:lpstr>
      <vt:lpstr>Associated Biochemistry</vt:lpstr>
      <vt:lpstr>Management of EtOH Withdrawal</vt:lpstr>
      <vt:lpstr>Supportive Care for DTs</vt:lpstr>
      <vt:lpstr>Overview of Treatment</vt:lpstr>
      <vt:lpstr>Benzo vs Neuroleptics</vt:lpstr>
      <vt:lpstr>Fixed vs Symptom-triggered Dosing</vt:lpstr>
      <vt:lpstr>“Individualized treatment for alcohol withdrawal. A randomized double-blind controlled trial” </vt:lpstr>
      <vt:lpstr>RESULTS: Fixed vs Symptom-triggered dosing</vt:lpstr>
      <vt:lpstr>Clinical Institute Withdrawal Assessment (CIWA-Ar) scale</vt:lpstr>
      <vt:lpstr>PowerPoint Presentation</vt:lpstr>
      <vt:lpstr>What Does This Actually Mean? i.e. Current Practice Guidelines (SIGN/NICE)</vt:lpstr>
      <vt:lpstr>Benzodiazepines</vt:lpstr>
      <vt:lpstr>Examples of Medical Regimens</vt:lpstr>
      <vt:lpstr>Prophylaxis Against AWD</vt:lpstr>
      <vt:lpstr>Adjunctive Neuroleptics</vt:lpstr>
      <vt:lpstr>Adjunctive Medications </vt:lpstr>
      <vt:lpstr>Adjunctive Medications</vt:lpstr>
      <vt:lpstr>Summary</vt:lpstr>
      <vt:lpstr>References and Reading</vt:lpstr>
      <vt:lpstr>Get in touch!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Management of Alcohol Withdrawal</dc:title>
  <cp:lastModifiedBy>INGRAM, Gareth (NHS GREATER GLASGOW &amp; CLYDE)</cp:lastModifiedBy>
  <cp:revision>1</cp:revision>
  <dcterms:modified xsi:type="dcterms:W3CDTF">2020-11-12T20:59:54Z</dcterms:modified>
</cp:coreProperties>
</file>