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2" r:id="rId1"/>
  </p:sldMasterIdLst>
  <p:notesMasterIdLst>
    <p:notesMasterId r:id="rId40"/>
  </p:notesMasterIdLst>
  <p:sldIdLst>
    <p:sldId id="256" r:id="rId2"/>
    <p:sldId id="257" r:id="rId3"/>
    <p:sldId id="259" r:id="rId4"/>
    <p:sldId id="260" r:id="rId5"/>
    <p:sldId id="261" r:id="rId6"/>
    <p:sldId id="266" r:id="rId7"/>
    <p:sldId id="267" r:id="rId8"/>
    <p:sldId id="272" r:id="rId9"/>
    <p:sldId id="274" r:id="rId10"/>
    <p:sldId id="275" r:id="rId11"/>
    <p:sldId id="296" r:id="rId12"/>
    <p:sldId id="277" r:id="rId13"/>
    <p:sldId id="279" r:id="rId14"/>
    <p:sldId id="278" r:id="rId15"/>
    <p:sldId id="280" r:id="rId16"/>
    <p:sldId id="310" r:id="rId17"/>
    <p:sldId id="298" r:id="rId18"/>
    <p:sldId id="263" r:id="rId19"/>
    <p:sldId id="304" r:id="rId20"/>
    <p:sldId id="297" r:id="rId21"/>
    <p:sldId id="300" r:id="rId22"/>
    <p:sldId id="299" r:id="rId23"/>
    <p:sldId id="302" r:id="rId24"/>
    <p:sldId id="303" r:id="rId25"/>
    <p:sldId id="262" r:id="rId26"/>
    <p:sldId id="301" r:id="rId27"/>
    <p:sldId id="284" r:id="rId28"/>
    <p:sldId id="290" r:id="rId29"/>
    <p:sldId id="307" r:id="rId30"/>
    <p:sldId id="291" r:id="rId31"/>
    <p:sldId id="308" r:id="rId32"/>
    <p:sldId id="292" r:id="rId33"/>
    <p:sldId id="309" r:id="rId34"/>
    <p:sldId id="287" r:id="rId35"/>
    <p:sldId id="311" r:id="rId36"/>
    <p:sldId id="289" r:id="rId37"/>
    <p:sldId id="288" r:id="rId38"/>
    <p:sldId id="286" r:id="rId39"/>
  </p:sldIdLst>
  <p:sldSz cx="9144000" cy="6858000" type="screen4x3"/>
  <p:notesSz cx="6889750" cy="100155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5" userDrawn="1">
          <p15:clr>
            <a:srgbClr val="A4A3A4"/>
          </p15:clr>
        </p15:guide>
        <p15:guide id="2" pos="217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1605" y="5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6" d="100"/>
          <a:sy n="96" d="100"/>
        </p:scale>
        <p:origin x="-4392" y="-96"/>
      </p:cViewPr>
      <p:guideLst>
        <p:guide orient="horz" pos="3155"/>
        <p:guide pos="21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image" Target="../media/image9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image" Target="../media/image9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3FDAA2-735C-4464-9897-6D580027DF56}" type="doc">
      <dgm:prSet loTypeId="urn:microsoft.com/office/officeart/2005/8/layout/vList3#1" loCatId="picture" qsTypeId="urn:microsoft.com/office/officeart/2005/8/quickstyle/simple1" qsCatId="simple" csTypeId="urn:microsoft.com/office/officeart/2005/8/colors/accent1_2" csCatId="accent1" phldr="1"/>
      <dgm:spPr/>
    </dgm:pt>
    <dgm:pt modelId="{8EC0C4AA-A5E3-4B21-893B-3DE0EA08E375}">
      <dgm:prSet phldrT="[Text]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/>
            <a:t>Palpable purpura</a:t>
          </a:r>
        </a:p>
      </dgm:t>
    </dgm:pt>
    <dgm:pt modelId="{6AC77B9B-A25C-4F1F-B6AF-EE2DD3E614D5}" type="parTrans" cxnId="{03CDA6B6-61E8-44E9-B30E-2B2B3D5AB858}">
      <dgm:prSet/>
      <dgm:spPr/>
      <dgm:t>
        <a:bodyPr/>
        <a:lstStyle/>
        <a:p>
          <a:endParaRPr lang="en-GB"/>
        </a:p>
      </dgm:t>
    </dgm:pt>
    <dgm:pt modelId="{E16CD097-A103-4B66-A7CA-76B7F08071CE}" type="sibTrans" cxnId="{03CDA6B6-61E8-44E9-B30E-2B2B3D5AB858}">
      <dgm:prSet/>
      <dgm:spPr/>
      <dgm:t>
        <a:bodyPr/>
        <a:lstStyle/>
        <a:p>
          <a:endParaRPr lang="en-GB"/>
        </a:p>
      </dgm:t>
    </dgm:pt>
    <dgm:pt modelId="{34CCD7C9-5A83-41BF-B7F8-04E3DC632783}">
      <dgm:prSet phldrT="[Text]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/>
            <a:t>Pulmonary infiltrates</a:t>
          </a:r>
        </a:p>
      </dgm:t>
    </dgm:pt>
    <dgm:pt modelId="{7D78625C-76E6-4530-A877-0962586C10AC}" type="parTrans" cxnId="{C1FF538A-6769-4B89-BCBE-401435B1ECC6}">
      <dgm:prSet/>
      <dgm:spPr/>
      <dgm:t>
        <a:bodyPr/>
        <a:lstStyle/>
        <a:p>
          <a:endParaRPr lang="en-GB"/>
        </a:p>
      </dgm:t>
    </dgm:pt>
    <dgm:pt modelId="{F6873C0D-0FE0-49AA-9CA9-92A6430F0C17}" type="sibTrans" cxnId="{C1FF538A-6769-4B89-BCBE-401435B1ECC6}">
      <dgm:prSet/>
      <dgm:spPr/>
      <dgm:t>
        <a:bodyPr/>
        <a:lstStyle/>
        <a:p>
          <a:endParaRPr lang="en-GB"/>
        </a:p>
      </dgm:t>
    </dgm:pt>
    <dgm:pt modelId="{2D68E50D-E447-4BFE-8257-9896632E4FA5}">
      <dgm:prSet phldrT="[Text]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/>
            <a:t>Microscopic haematuria</a:t>
          </a:r>
        </a:p>
      </dgm:t>
    </dgm:pt>
    <dgm:pt modelId="{E70A6D93-A3C3-4A04-9940-75C3947E9689}" type="parTrans" cxnId="{43094459-7241-4A9D-9EA4-436C1957368A}">
      <dgm:prSet/>
      <dgm:spPr/>
      <dgm:t>
        <a:bodyPr/>
        <a:lstStyle/>
        <a:p>
          <a:endParaRPr lang="en-GB"/>
        </a:p>
      </dgm:t>
    </dgm:pt>
    <dgm:pt modelId="{D0D6A7C1-8F25-42C4-8C01-05491D8E8602}" type="sibTrans" cxnId="{43094459-7241-4A9D-9EA4-436C1957368A}">
      <dgm:prSet/>
      <dgm:spPr/>
      <dgm:t>
        <a:bodyPr/>
        <a:lstStyle/>
        <a:p>
          <a:endParaRPr lang="en-GB"/>
        </a:p>
      </dgm:t>
    </dgm:pt>
    <dgm:pt modelId="{720D9496-923D-4F17-A177-22C0BB5D07C0}" type="pres">
      <dgm:prSet presAssocID="{893FDAA2-735C-4464-9897-6D580027DF56}" presName="linearFlow" presStyleCnt="0">
        <dgm:presLayoutVars>
          <dgm:dir/>
          <dgm:resizeHandles val="exact"/>
        </dgm:presLayoutVars>
      </dgm:prSet>
      <dgm:spPr/>
    </dgm:pt>
    <dgm:pt modelId="{DD1160B9-D14A-48D4-BB95-452DB1E4250F}" type="pres">
      <dgm:prSet presAssocID="{8EC0C4AA-A5E3-4B21-893B-3DE0EA08E375}" presName="composite" presStyleCnt="0"/>
      <dgm:spPr/>
    </dgm:pt>
    <dgm:pt modelId="{3AEC7ADC-CE16-4768-83E8-1CB5F5FC4BC2}" type="pres">
      <dgm:prSet presAssocID="{8EC0C4AA-A5E3-4B21-893B-3DE0EA08E375}" presName="imgShp" presStyleLbl="fgImgPlace1" presStyleIdx="0" presStyleCnt="3"/>
      <dgm:spPr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</dgm:pt>
    <dgm:pt modelId="{01627543-9095-4C75-9B77-197F5613A317}" type="pres">
      <dgm:prSet presAssocID="{8EC0C4AA-A5E3-4B21-893B-3DE0EA08E375}" presName="txShp" presStyleLbl="node1" presStyleIdx="0" presStyleCnt="3" custLinFactNeighborX="-588" custLinFactNeighborY="1226">
        <dgm:presLayoutVars>
          <dgm:bulletEnabled val="1"/>
        </dgm:presLayoutVars>
      </dgm:prSet>
      <dgm:spPr/>
    </dgm:pt>
    <dgm:pt modelId="{7A2E8C95-F36C-4A82-BD4A-20BBA0A48056}" type="pres">
      <dgm:prSet presAssocID="{E16CD097-A103-4B66-A7CA-76B7F08071CE}" presName="spacing" presStyleCnt="0"/>
      <dgm:spPr/>
    </dgm:pt>
    <dgm:pt modelId="{ABC20DF2-BE6F-4B74-8F89-DA4BED6024F7}" type="pres">
      <dgm:prSet presAssocID="{34CCD7C9-5A83-41BF-B7F8-04E3DC632783}" presName="composite" presStyleCnt="0"/>
      <dgm:spPr/>
    </dgm:pt>
    <dgm:pt modelId="{529663DD-CD3C-4BC5-9738-01440FAB42B4}" type="pres">
      <dgm:prSet presAssocID="{34CCD7C9-5A83-41BF-B7F8-04E3DC632783}" presName="imgShp" presStyleLbl="fgImgPlace1" presStyleIdx="1" presStyleCnt="3"/>
      <dgm:spPr>
        <a:blipFill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" r="-5000"/>
          </a:stretch>
        </a:blipFill>
      </dgm:spPr>
    </dgm:pt>
    <dgm:pt modelId="{23FCC2E9-FC1A-4B23-A41B-9863942DD78A}" type="pres">
      <dgm:prSet presAssocID="{34CCD7C9-5A83-41BF-B7F8-04E3DC632783}" presName="txShp" presStyleLbl="node1" presStyleIdx="1" presStyleCnt="3">
        <dgm:presLayoutVars>
          <dgm:bulletEnabled val="1"/>
        </dgm:presLayoutVars>
      </dgm:prSet>
      <dgm:spPr/>
    </dgm:pt>
    <dgm:pt modelId="{EE28F61E-A5C7-4D5E-B947-EEC0290E5E80}" type="pres">
      <dgm:prSet presAssocID="{F6873C0D-0FE0-49AA-9CA9-92A6430F0C17}" presName="spacing" presStyleCnt="0"/>
      <dgm:spPr/>
    </dgm:pt>
    <dgm:pt modelId="{2D50F0EA-C4B4-484B-B026-B4C59D0D95C1}" type="pres">
      <dgm:prSet presAssocID="{2D68E50D-E447-4BFE-8257-9896632E4FA5}" presName="composite" presStyleCnt="0"/>
      <dgm:spPr/>
    </dgm:pt>
    <dgm:pt modelId="{A1E4B6E2-9149-45E8-A704-98964383F1EE}" type="pres">
      <dgm:prSet presAssocID="{2D68E50D-E447-4BFE-8257-9896632E4FA5}" presName="imgShp" presStyleLbl="fgImgPlace1" presStyleIdx="2" presStyleCnt="3" custLinFactNeighborX="-2284" custLinFactNeighborY="1454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2000" r="-12000"/>
          </a:stretch>
        </a:blipFill>
      </dgm:spPr>
    </dgm:pt>
    <dgm:pt modelId="{3A87B107-2AD6-4433-B709-3D0781678C5C}" type="pres">
      <dgm:prSet presAssocID="{2D68E50D-E447-4BFE-8257-9896632E4FA5}" presName="txShp" presStyleLbl="node1" presStyleIdx="2" presStyleCnt="3">
        <dgm:presLayoutVars>
          <dgm:bulletEnabled val="1"/>
        </dgm:presLayoutVars>
      </dgm:prSet>
      <dgm:spPr/>
    </dgm:pt>
  </dgm:ptLst>
  <dgm:cxnLst>
    <dgm:cxn modelId="{43094459-7241-4A9D-9EA4-436C1957368A}" srcId="{893FDAA2-735C-4464-9897-6D580027DF56}" destId="{2D68E50D-E447-4BFE-8257-9896632E4FA5}" srcOrd="2" destOrd="0" parTransId="{E70A6D93-A3C3-4A04-9940-75C3947E9689}" sibTransId="{D0D6A7C1-8F25-42C4-8C01-05491D8E8602}"/>
    <dgm:cxn modelId="{DAF3DF85-9DA2-3C4F-966E-4E0C712F9BDE}" type="presOf" srcId="{2D68E50D-E447-4BFE-8257-9896632E4FA5}" destId="{3A87B107-2AD6-4433-B709-3D0781678C5C}" srcOrd="0" destOrd="0" presId="urn:microsoft.com/office/officeart/2005/8/layout/vList3#1"/>
    <dgm:cxn modelId="{C1FF538A-6769-4B89-BCBE-401435B1ECC6}" srcId="{893FDAA2-735C-4464-9897-6D580027DF56}" destId="{34CCD7C9-5A83-41BF-B7F8-04E3DC632783}" srcOrd="1" destOrd="0" parTransId="{7D78625C-76E6-4530-A877-0962586C10AC}" sibTransId="{F6873C0D-0FE0-49AA-9CA9-92A6430F0C17}"/>
    <dgm:cxn modelId="{03CDA6B6-61E8-44E9-B30E-2B2B3D5AB858}" srcId="{893FDAA2-735C-4464-9897-6D580027DF56}" destId="{8EC0C4AA-A5E3-4B21-893B-3DE0EA08E375}" srcOrd="0" destOrd="0" parTransId="{6AC77B9B-A25C-4F1F-B6AF-EE2DD3E614D5}" sibTransId="{E16CD097-A103-4B66-A7CA-76B7F08071CE}"/>
    <dgm:cxn modelId="{CC561AD4-CEEB-014B-9814-FA8FB460A880}" type="presOf" srcId="{893FDAA2-735C-4464-9897-6D580027DF56}" destId="{720D9496-923D-4F17-A177-22C0BB5D07C0}" srcOrd="0" destOrd="0" presId="urn:microsoft.com/office/officeart/2005/8/layout/vList3#1"/>
    <dgm:cxn modelId="{DF50DBD4-8BD1-5C4E-AB79-27B17EDD2BD8}" type="presOf" srcId="{8EC0C4AA-A5E3-4B21-893B-3DE0EA08E375}" destId="{01627543-9095-4C75-9B77-197F5613A317}" srcOrd="0" destOrd="0" presId="urn:microsoft.com/office/officeart/2005/8/layout/vList3#1"/>
    <dgm:cxn modelId="{2C44EEDA-E92A-1B48-99BA-F3196A01680C}" type="presOf" srcId="{34CCD7C9-5A83-41BF-B7F8-04E3DC632783}" destId="{23FCC2E9-FC1A-4B23-A41B-9863942DD78A}" srcOrd="0" destOrd="0" presId="urn:microsoft.com/office/officeart/2005/8/layout/vList3#1"/>
    <dgm:cxn modelId="{4A9EC023-4715-2D4B-8481-5ADFBE379EC2}" type="presParOf" srcId="{720D9496-923D-4F17-A177-22C0BB5D07C0}" destId="{DD1160B9-D14A-48D4-BB95-452DB1E4250F}" srcOrd="0" destOrd="0" presId="urn:microsoft.com/office/officeart/2005/8/layout/vList3#1"/>
    <dgm:cxn modelId="{4F824A3C-C15D-C24D-ACA8-69F5143F9FD1}" type="presParOf" srcId="{DD1160B9-D14A-48D4-BB95-452DB1E4250F}" destId="{3AEC7ADC-CE16-4768-83E8-1CB5F5FC4BC2}" srcOrd="0" destOrd="0" presId="urn:microsoft.com/office/officeart/2005/8/layout/vList3#1"/>
    <dgm:cxn modelId="{EF84170C-7C47-E648-843F-4358B8F8D70C}" type="presParOf" srcId="{DD1160B9-D14A-48D4-BB95-452DB1E4250F}" destId="{01627543-9095-4C75-9B77-197F5613A317}" srcOrd="1" destOrd="0" presId="urn:microsoft.com/office/officeart/2005/8/layout/vList3#1"/>
    <dgm:cxn modelId="{87D74017-5820-7340-919F-F6898D76BE5E}" type="presParOf" srcId="{720D9496-923D-4F17-A177-22C0BB5D07C0}" destId="{7A2E8C95-F36C-4A82-BD4A-20BBA0A48056}" srcOrd="1" destOrd="0" presId="urn:microsoft.com/office/officeart/2005/8/layout/vList3#1"/>
    <dgm:cxn modelId="{5A916463-8D20-2245-A997-B0FC66833D65}" type="presParOf" srcId="{720D9496-923D-4F17-A177-22C0BB5D07C0}" destId="{ABC20DF2-BE6F-4B74-8F89-DA4BED6024F7}" srcOrd="2" destOrd="0" presId="urn:microsoft.com/office/officeart/2005/8/layout/vList3#1"/>
    <dgm:cxn modelId="{299BF466-6384-914F-ACC6-3F92DF92A2D3}" type="presParOf" srcId="{ABC20DF2-BE6F-4B74-8F89-DA4BED6024F7}" destId="{529663DD-CD3C-4BC5-9738-01440FAB42B4}" srcOrd="0" destOrd="0" presId="urn:microsoft.com/office/officeart/2005/8/layout/vList3#1"/>
    <dgm:cxn modelId="{DFC1450D-021F-994B-9938-654B525D8191}" type="presParOf" srcId="{ABC20DF2-BE6F-4B74-8F89-DA4BED6024F7}" destId="{23FCC2E9-FC1A-4B23-A41B-9863942DD78A}" srcOrd="1" destOrd="0" presId="urn:microsoft.com/office/officeart/2005/8/layout/vList3#1"/>
    <dgm:cxn modelId="{A62C32AE-94A4-6947-9628-7E8E11B8DF7F}" type="presParOf" srcId="{720D9496-923D-4F17-A177-22C0BB5D07C0}" destId="{EE28F61E-A5C7-4D5E-B947-EEC0290E5E80}" srcOrd="3" destOrd="0" presId="urn:microsoft.com/office/officeart/2005/8/layout/vList3#1"/>
    <dgm:cxn modelId="{1831C5E5-0C83-3841-B5D0-3844E1718063}" type="presParOf" srcId="{720D9496-923D-4F17-A177-22C0BB5D07C0}" destId="{2D50F0EA-C4B4-484B-B026-B4C59D0D95C1}" srcOrd="4" destOrd="0" presId="urn:microsoft.com/office/officeart/2005/8/layout/vList3#1"/>
    <dgm:cxn modelId="{3E3E560F-407B-FC46-A499-6AF548691A29}" type="presParOf" srcId="{2D50F0EA-C4B4-484B-B026-B4C59D0D95C1}" destId="{A1E4B6E2-9149-45E8-A704-98964383F1EE}" srcOrd="0" destOrd="0" presId="urn:microsoft.com/office/officeart/2005/8/layout/vList3#1"/>
    <dgm:cxn modelId="{EBCD496C-A3BC-A343-ABC9-86E0C581D0A5}" type="presParOf" srcId="{2D50F0EA-C4B4-484B-B026-B4C59D0D95C1}" destId="{3A87B107-2AD6-4433-B709-3D0781678C5C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D38182-550F-4E35-86B2-552D83223685}" type="doc">
      <dgm:prSet loTypeId="urn:microsoft.com/office/officeart/2005/8/layout/vList3#2" loCatId="list" qsTypeId="urn:microsoft.com/office/officeart/2005/8/quickstyle/simple1" qsCatId="simple" csTypeId="urn:microsoft.com/office/officeart/2005/8/colors/accent1_2" csCatId="accent1" phldr="1"/>
      <dgm:spPr/>
    </dgm:pt>
    <dgm:pt modelId="{9BFD5F94-4CAC-4A80-9F81-074F2F1463A8}">
      <dgm:prSet phldrT="[Text]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>
              <a:latin typeface="+mn-lt"/>
              <a:cs typeface="Arial" panose="020B0604020202020204" pitchFamily="34" charset="0"/>
            </a:rPr>
            <a:t>Limb/digit</a:t>
          </a:r>
        </a:p>
        <a:p>
          <a:r>
            <a:rPr lang="en-GB" dirty="0">
              <a:latin typeface="+mn-lt"/>
              <a:cs typeface="Arial" panose="020B0604020202020204" pitchFamily="34" charset="0"/>
            </a:rPr>
            <a:t>ischaemia</a:t>
          </a:r>
        </a:p>
      </dgm:t>
    </dgm:pt>
    <dgm:pt modelId="{B6E0B538-F87B-4688-893A-60B1B201FD89}" type="parTrans" cxnId="{1112ED9F-6BD2-4256-8A93-79C8B904EA18}">
      <dgm:prSet/>
      <dgm:spPr/>
      <dgm:t>
        <a:bodyPr/>
        <a:lstStyle/>
        <a:p>
          <a:endParaRPr lang="en-GB"/>
        </a:p>
      </dgm:t>
    </dgm:pt>
    <dgm:pt modelId="{522069A0-9087-4674-8F80-1CEE65C3723B}" type="sibTrans" cxnId="{1112ED9F-6BD2-4256-8A93-79C8B904EA18}">
      <dgm:prSet/>
      <dgm:spPr/>
      <dgm:t>
        <a:bodyPr/>
        <a:lstStyle/>
        <a:p>
          <a:endParaRPr lang="en-GB"/>
        </a:p>
      </dgm:t>
    </dgm:pt>
    <dgm:pt modelId="{FFD72A1D-BBEE-479B-80AF-A72F19230886}">
      <dgm:prSet phldrT="[Text]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>
              <a:latin typeface="+mn-lt"/>
              <a:cs typeface="Arial" panose="020B0604020202020204" pitchFamily="34" charset="0"/>
            </a:rPr>
            <a:t>Mononeuritis multiplex</a:t>
          </a:r>
        </a:p>
      </dgm:t>
    </dgm:pt>
    <dgm:pt modelId="{C28A23E6-2371-4CA3-919A-D41B9CFF915A}" type="parTrans" cxnId="{DF4C4677-0C34-47C2-B4AC-E8BB4ED177C0}">
      <dgm:prSet/>
      <dgm:spPr/>
      <dgm:t>
        <a:bodyPr/>
        <a:lstStyle/>
        <a:p>
          <a:endParaRPr lang="en-GB"/>
        </a:p>
      </dgm:t>
    </dgm:pt>
    <dgm:pt modelId="{A994BD8E-8FED-4C6F-BCD4-6DF8693DCF22}" type="sibTrans" cxnId="{DF4C4677-0C34-47C2-B4AC-E8BB4ED177C0}">
      <dgm:prSet/>
      <dgm:spPr/>
      <dgm:t>
        <a:bodyPr/>
        <a:lstStyle/>
        <a:p>
          <a:endParaRPr lang="en-GB"/>
        </a:p>
      </dgm:t>
    </dgm:pt>
    <dgm:pt modelId="{5FA64CAB-8654-4680-B716-E026D8FB491F}" type="pres">
      <dgm:prSet presAssocID="{7FD38182-550F-4E35-86B2-552D83223685}" presName="linearFlow" presStyleCnt="0">
        <dgm:presLayoutVars>
          <dgm:dir/>
          <dgm:resizeHandles val="exact"/>
        </dgm:presLayoutVars>
      </dgm:prSet>
      <dgm:spPr/>
    </dgm:pt>
    <dgm:pt modelId="{5A4AF60A-ADDA-44B9-ADEB-2F6247B00231}" type="pres">
      <dgm:prSet presAssocID="{9BFD5F94-4CAC-4A80-9F81-074F2F1463A8}" presName="composite" presStyleCnt="0"/>
      <dgm:spPr/>
    </dgm:pt>
    <dgm:pt modelId="{E8D1441F-45D9-469C-AB51-F6FF57A23F9B}" type="pres">
      <dgm:prSet presAssocID="{9BFD5F94-4CAC-4A80-9F81-074F2F1463A8}" presName="imgShp" presStyleLbl="fgImgPlace1" presStyleIdx="0" presStyleCnt="2"/>
      <dgm:spPr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</dgm:pt>
    <dgm:pt modelId="{ACF4E2B3-ABDF-44FD-84C0-B9849AF51999}" type="pres">
      <dgm:prSet presAssocID="{9BFD5F94-4CAC-4A80-9F81-074F2F1463A8}" presName="txShp" presStyleLbl="node1" presStyleIdx="0" presStyleCnt="2">
        <dgm:presLayoutVars>
          <dgm:bulletEnabled val="1"/>
        </dgm:presLayoutVars>
      </dgm:prSet>
      <dgm:spPr/>
    </dgm:pt>
    <dgm:pt modelId="{BCA53124-A095-45AE-A213-E49A91064859}" type="pres">
      <dgm:prSet presAssocID="{522069A0-9087-4674-8F80-1CEE65C3723B}" presName="spacing" presStyleCnt="0"/>
      <dgm:spPr/>
    </dgm:pt>
    <dgm:pt modelId="{4DCA8AC2-1C47-4CA1-8FCB-41D7A255583E}" type="pres">
      <dgm:prSet presAssocID="{FFD72A1D-BBEE-479B-80AF-A72F19230886}" presName="composite" presStyleCnt="0"/>
      <dgm:spPr/>
    </dgm:pt>
    <dgm:pt modelId="{44068ACE-CA64-4E37-8FF0-5A282836FE8B}" type="pres">
      <dgm:prSet presAssocID="{FFD72A1D-BBEE-479B-80AF-A72F19230886}" presName="imgShp" presStyleLbl="fgImgPlace1" presStyleIdx="1" presStyleCnt="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6000" r="-36000"/>
          </a:stretch>
        </a:blipFill>
      </dgm:spPr>
    </dgm:pt>
    <dgm:pt modelId="{4E526AF9-7B9D-4A5F-ABA2-5171266E2C86}" type="pres">
      <dgm:prSet presAssocID="{FFD72A1D-BBEE-479B-80AF-A72F19230886}" presName="txShp" presStyleLbl="node1" presStyleIdx="1" presStyleCnt="2">
        <dgm:presLayoutVars>
          <dgm:bulletEnabled val="1"/>
        </dgm:presLayoutVars>
      </dgm:prSet>
      <dgm:spPr/>
    </dgm:pt>
  </dgm:ptLst>
  <dgm:cxnLst>
    <dgm:cxn modelId="{DF4C4677-0C34-47C2-B4AC-E8BB4ED177C0}" srcId="{7FD38182-550F-4E35-86B2-552D83223685}" destId="{FFD72A1D-BBEE-479B-80AF-A72F19230886}" srcOrd="1" destOrd="0" parTransId="{C28A23E6-2371-4CA3-919A-D41B9CFF915A}" sibTransId="{A994BD8E-8FED-4C6F-BCD4-6DF8693DCF22}"/>
    <dgm:cxn modelId="{70CB4585-4C6B-DD4A-ACEB-45D03056A2B2}" type="presOf" srcId="{9BFD5F94-4CAC-4A80-9F81-074F2F1463A8}" destId="{ACF4E2B3-ABDF-44FD-84C0-B9849AF51999}" srcOrd="0" destOrd="0" presId="urn:microsoft.com/office/officeart/2005/8/layout/vList3#2"/>
    <dgm:cxn modelId="{9CD6AB85-AC8C-0B42-9501-36667927F864}" type="presOf" srcId="{FFD72A1D-BBEE-479B-80AF-A72F19230886}" destId="{4E526AF9-7B9D-4A5F-ABA2-5171266E2C86}" srcOrd="0" destOrd="0" presId="urn:microsoft.com/office/officeart/2005/8/layout/vList3#2"/>
    <dgm:cxn modelId="{1112ED9F-6BD2-4256-8A93-79C8B904EA18}" srcId="{7FD38182-550F-4E35-86B2-552D83223685}" destId="{9BFD5F94-4CAC-4A80-9F81-074F2F1463A8}" srcOrd="0" destOrd="0" parTransId="{B6E0B538-F87B-4688-893A-60B1B201FD89}" sibTransId="{522069A0-9087-4674-8F80-1CEE65C3723B}"/>
    <dgm:cxn modelId="{3955CCFA-4342-9F43-898A-8801CFD8795A}" type="presOf" srcId="{7FD38182-550F-4E35-86B2-552D83223685}" destId="{5FA64CAB-8654-4680-B716-E026D8FB491F}" srcOrd="0" destOrd="0" presId="urn:microsoft.com/office/officeart/2005/8/layout/vList3#2"/>
    <dgm:cxn modelId="{BF69E24A-F7E8-0940-B47C-E4F9A38E4E52}" type="presParOf" srcId="{5FA64CAB-8654-4680-B716-E026D8FB491F}" destId="{5A4AF60A-ADDA-44B9-ADEB-2F6247B00231}" srcOrd="0" destOrd="0" presId="urn:microsoft.com/office/officeart/2005/8/layout/vList3#2"/>
    <dgm:cxn modelId="{BFAE2090-D4C4-8148-A50A-16D88278A929}" type="presParOf" srcId="{5A4AF60A-ADDA-44B9-ADEB-2F6247B00231}" destId="{E8D1441F-45D9-469C-AB51-F6FF57A23F9B}" srcOrd="0" destOrd="0" presId="urn:microsoft.com/office/officeart/2005/8/layout/vList3#2"/>
    <dgm:cxn modelId="{4221FB52-2971-E349-A172-48F2FF423F92}" type="presParOf" srcId="{5A4AF60A-ADDA-44B9-ADEB-2F6247B00231}" destId="{ACF4E2B3-ABDF-44FD-84C0-B9849AF51999}" srcOrd="1" destOrd="0" presId="urn:microsoft.com/office/officeart/2005/8/layout/vList3#2"/>
    <dgm:cxn modelId="{49115959-B68B-2F42-B98F-64D7CA602A7D}" type="presParOf" srcId="{5FA64CAB-8654-4680-B716-E026D8FB491F}" destId="{BCA53124-A095-45AE-A213-E49A91064859}" srcOrd="1" destOrd="0" presId="urn:microsoft.com/office/officeart/2005/8/layout/vList3#2"/>
    <dgm:cxn modelId="{3E00696B-0BCF-C049-8784-26122151ED2D}" type="presParOf" srcId="{5FA64CAB-8654-4680-B716-E026D8FB491F}" destId="{4DCA8AC2-1C47-4CA1-8FCB-41D7A255583E}" srcOrd="2" destOrd="0" presId="urn:microsoft.com/office/officeart/2005/8/layout/vList3#2"/>
    <dgm:cxn modelId="{47269CC0-4B9C-5542-A6D4-F76584B88044}" type="presParOf" srcId="{4DCA8AC2-1C47-4CA1-8FCB-41D7A255583E}" destId="{44068ACE-CA64-4E37-8FF0-5A282836FE8B}" srcOrd="0" destOrd="0" presId="urn:microsoft.com/office/officeart/2005/8/layout/vList3#2"/>
    <dgm:cxn modelId="{860015AD-D946-D345-808D-3E9BD944C814}" type="presParOf" srcId="{4DCA8AC2-1C47-4CA1-8FCB-41D7A255583E}" destId="{4E526AF9-7B9D-4A5F-ABA2-5171266E2C86}" srcOrd="1" destOrd="0" presId="urn:microsoft.com/office/officeart/2005/8/layout/vList3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DA103CD-ACE0-4C54-872D-9AB68DBDB9F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6A7D9A1-596B-4DC2-8F50-642C63039114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/>
            <a:t>Elderly, headache, scalp tenderness, jaw claudication</a:t>
          </a:r>
        </a:p>
      </dgm:t>
    </dgm:pt>
    <dgm:pt modelId="{EEC99A57-19DE-4BC7-9B6A-2527A99FB938}" type="parTrans" cxnId="{C88E90F5-8A78-493B-BD95-12C9E4457F71}">
      <dgm:prSet/>
      <dgm:spPr/>
      <dgm:t>
        <a:bodyPr/>
        <a:lstStyle/>
        <a:p>
          <a:endParaRPr lang="en-GB"/>
        </a:p>
      </dgm:t>
    </dgm:pt>
    <dgm:pt modelId="{A90D253A-EA5F-41FB-B89A-6A7444ECA16D}" type="sibTrans" cxnId="{C88E90F5-8A78-493B-BD95-12C9E4457F71}">
      <dgm:prSet/>
      <dgm:spPr/>
      <dgm:t>
        <a:bodyPr/>
        <a:lstStyle/>
        <a:p>
          <a:endParaRPr lang="en-GB"/>
        </a:p>
      </dgm:t>
    </dgm:pt>
    <dgm:pt modelId="{D5769D03-C41C-4526-AE43-A9D24F78CBBC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/>
            <a:t>Middle aged, ENT problems, haematuria</a:t>
          </a:r>
        </a:p>
      </dgm:t>
    </dgm:pt>
    <dgm:pt modelId="{7307AE9A-3F50-4B1C-A60F-60C158A6A9BA}" type="parTrans" cxnId="{046A829A-F2FF-4070-BBB1-CE2D3B77F462}">
      <dgm:prSet/>
      <dgm:spPr/>
      <dgm:t>
        <a:bodyPr/>
        <a:lstStyle/>
        <a:p>
          <a:endParaRPr lang="en-GB"/>
        </a:p>
      </dgm:t>
    </dgm:pt>
    <dgm:pt modelId="{663902C5-B46C-477A-B8D6-54E9E631BA5D}" type="sibTrans" cxnId="{046A829A-F2FF-4070-BBB1-CE2D3B77F462}">
      <dgm:prSet/>
      <dgm:spPr/>
      <dgm:t>
        <a:bodyPr/>
        <a:lstStyle/>
        <a:p>
          <a:endParaRPr lang="en-GB"/>
        </a:p>
      </dgm:t>
    </dgm:pt>
    <dgm:pt modelId="{DDF686EC-795F-4F7B-B217-3CAED1EB9E0F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/>
            <a:t>Worsening/late onset asthma, weight loss, fevers</a:t>
          </a:r>
        </a:p>
      </dgm:t>
    </dgm:pt>
    <dgm:pt modelId="{4478FC23-E66F-4222-95B2-D3246F9628CB}" type="parTrans" cxnId="{ECF567F8-E3C2-4564-A602-21E1BD488845}">
      <dgm:prSet/>
      <dgm:spPr/>
      <dgm:t>
        <a:bodyPr/>
        <a:lstStyle/>
        <a:p>
          <a:endParaRPr lang="en-GB"/>
        </a:p>
      </dgm:t>
    </dgm:pt>
    <dgm:pt modelId="{E0E80A0C-2CCF-4227-B380-65299E8D3B2F}" type="sibTrans" cxnId="{ECF567F8-E3C2-4564-A602-21E1BD488845}">
      <dgm:prSet/>
      <dgm:spPr/>
      <dgm:t>
        <a:bodyPr/>
        <a:lstStyle/>
        <a:p>
          <a:endParaRPr lang="en-GB"/>
        </a:p>
      </dgm:t>
    </dgm:pt>
    <dgm:pt modelId="{94C9F2A1-35C5-4FB0-B179-4249797CF59C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dirty="0"/>
            <a:t>Youngish woman, weight loss, upper limb claudication, absent pulses</a:t>
          </a:r>
        </a:p>
      </dgm:t>
    </dgm:pt>
    <dgm:pt modelId="{A095C01A-5D39-413F-BD25-54A8B39D30B4}" type="parTrans" cxnId="{AD3C7A62-4B92-4E7D-9C64-F542F576826A}">
      <dgm:prSet/>
      <dgm:spPr/>
      <dgm:t>
        <a:bodyPr/>
        <a:lstStyle/>
        <a:p>
          <a:endParaRPr lang="en-GB"/>
        </a:p>
      </dgm:t>
    </dgm:pt>
    <dgm:pt modelId="{F2ACB358-BB1D-4FBF-91BA-4898081B2A3A}" type="sibTrans" cxnId="{AD3C7A62-4B92-4E7D-9C64-F542F576826A}">
      <dgm:prSet/>
      <dgm:spPr/>
      <dgm:t>
        <a:bodyPr/>
        <a:lstStyle/>
        <a:p>
          <a:endParaRPr lang="en-GB"/>
        </a:p>
      </dgm:t>
    </dgm:pt>
    <dgm:pt modelId="{5452B9CA-3F93-41C3-8137-75EEE4843662}" type="pres">
      <dgm:prSet presAssocID="{7DA103CD-ACE0-4C54-872D-9AB68DBDB9F3}" presName="linear" presStyleCnt="0">
        <dgm:presLayoutVars>
          <dgm:animLvl val="lvl"/>
          <dgm:resizeHandles val="exact"/>
        </dgm:presLayoutVars>
      </dgm:prSet>
      <dgm:spPr/>
    </dgm:pt>
    <dgm:pt modelId="{84111CCA-B8DD-4244-B906-DAC779E8F417}" type="pres">
      <dgm:prSet presAssocID="{C6A7D9A1-596B-4DC2-8F50-642C63039114}" presName="parentText" presStyleLbl="node1" presStyleIdx="0" presStyleCnt="4" custLinFactNeighborY="-63106">
        <dgm:presLayoutVars>
          <dgm:chMax val="0"/>
          <dgm:bulletEnabled val="1"/>
        </dgm:presLayoutVars>
      </dgm:prSet>
      <dgm:spPr/>
    </dgm:pt>
    <dgm:pt modelId="{35A662EA-EB55-4F38-B7EF-C2784E5A0805}" type="pres">
      <dgm:prSet presAssocID="{A90D253A-EA5F-41FB-B89A-6A7444ECA16D}" presName="spacer" presStyleCnt="0"/>
      <dgm:spPr/>
    </dgm:pt>
    <dgm:pt modelId="{78A5E312-48B4-40B2-ADA3-2EC2BEDD1A40}" type="pres">
      <dgm:prSet presAssocID="{D5769D03-C41C-4526-AE43-A9D24F78CBB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F3EFC1F-2884-40DA-8858-F4A153A75810}" type="pres">
      <dgm:prSet presAssocID="{663902C5-B46C-477A-B8D6-54E9E631BA5D}" presName="spacer" presStyleCnt="0"/>
      <dgm:spPr/>
    </dgm:pt>
    <dgm:pt modelId="{59B1CCFA-69AF-4666-A2C2-238659240ED7}" type="pres">
      <dgm:prSet presAssocID="{DDF686EC-795F-4F7B-B217-3CAED1EB9E0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3A0CB46-984B-4B5E-B942-1F17B2C46A82}" type="pres">
      <dgm:prSet presAssocID="{E0E80A0C-2CCF-4227-B380-65299E8D3B2F}" presName="spacer" presStyleCnt="0"/>
      <dgm:spPr/>
    </dgm:pt>
    <dgm:pt modelId="{6423041F-AF96-4275-9DAA-4082FD78334B}" type="pres">
      <dgm:prSet presAssocID="{94C9F2A1-35C5-4FB0-B179-4249797CF59C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5264F02-1D5F-6B44-9FAB-375572F97407}" type="presOf" srcId="{DDF686EC-795F-4F7B-B217-3CAED1EB9E0F}" destId="{59B1CCFA-69AF-4666-A2C2-238659240ED7}" srcOrd="0" destOrd="0" presId="urn:microsoft.com/office/officeart/2005/8/layout/vList2"/>
    <dgm:cxn modelId="{C4041B0B-84CA-4140-B0ED-BB0609FCB95C}" type="presOf" srcId="{94C9F2A1-35C5-4FB0-B179-4249797CF59C}" destId="{6423041F-AF96-4275-9DAA-4082FD78334B}" srcOrd="0" destOrd="0" presId="urn:microsoft.com/office/officeart/2005/8/layout/vList2"/>
    <dgm:cxn modelId="{AD3C7A62-4B92-4E7D-9C64-F542F576826A}" srcId="{7DA103CD-ACE0-4C54-872D-9AB68DBDB9F3}" destId="{94C9F2A1-35C5-4FB0-B179-4249797CF59C}" srcOrd="3" destOrd="0" parTransId="{A095C01A-5D39-413F-BD25-54A8B39D30B4}" sibTransId="{F2ACB358-BB1D-4FBF-91BA-4898081B2A3A}"/>
    <dgm:cxn modelId="{046A829A-F2FF-4070-BBB1-CE2D3B77F462}" srcId="{7DA103CD-ACE0-4C54-872D-9AB68DBDB9F3}" destId="{D5769D03-C41C-4526-AE43-A9D24F78CBBC}" srcOrd="1" destOrd="0" parTransId="{7307AE9A-3F50-4B1C-A60F-60C158A6A9BA}" sibTransId="{663902C5-B46C-477A-B8D6-54E9E631BA5D}"/>
    <dgm:cxn modelId="{090A3BAB-7035-234D-BC16-E1C18C64F528}" type="presOf" srcId="{C6A7D9A1-596B-4DC2-8F50-642C63039114}" destId="{84111CCA-B8DD-4244-B906-DAC779E8F417}" srcOrd="0" destOrd="0" presId="urn:microsoft.com/office/officeart/2005/8/layout/vList2"/>
    <dgm:cxn modelId="{3DA90BBB-D88D-7646-A346-DE63FF05E78A}" type="presOf" srcId="{D5769D03-C41C-4526-AE43-A9D24F78CBBC}" destId="{78A5E312-48B4-40B2-ADA3-2EC2BEDD1A40}" srcOrd="0" destOrd="0" presId="urn:microsoft.com/office/officeart/2005/8/layout/vList2"/>
    <dgm:cxn modelId="{F24340E4-855E-9B43-A9A3-26D834667917}" type="presOf" srcId="{7DA103CD-ACE0-4C54-872D-9AB68DBDB9F3}" destId="{5452B9CA-3F93-41C3-8137-75EEE4843662}" srcOrd="0" destOrd="0" presId="urn:microsoft.com/office/officeart/2005/8/layout/vList2"/>
    <dgm:cxn modelId="{C88E90F5-8A78-493B-BD95-12C9E4457F71}" srcId="{7DA103CD-ACE0-4C54-872D-9AB68DBDB9F3}" destId="{C6A7D9A1-596B-4DC2-8F50-642C63039114}" srcOrd="0" destOrd="0" parTransId="{EEC99A57-19DE-4BC7-9B6A-2527A99FB938}" sibTransId="{A90D253A-EA5F-41FB-B89A-6A7444ECA16D}"/>
    <dgm:cxn modelId="{ECF567F8-E3C2-4564-A602-21E1BD488845}" srcId="{7DA103CD-ACE0-4C54-872D-9AB68DBDB9F3}" destId="{DDF686EC-795F-4F7B-B217-3CAED1EB9E0F}" srcOrd="2" destOrd="0" parTransId="{4478FC23-E66F-4222-95B2-D3246F9628CB}" sibTransId="{E0E80A0C-2CCF-4227-B380-65299E8D3B2F}"/>
    <dgm:cxn modelId="{35A42C66-D983-934A-8013-ED5D85155098}" type="presParOf" srcId="{5452B9CA-3F93-41C3-8137-75EEE4843662}" destId="{84111CCA-B8DD-4244-B906-DAC779E8F417}" srcOrd="0" destOrd="0" presId="urn:microsoft.com/office/officeart/2005/8/layout/vList2"/>
    <dgm:cxn modelId="{4CE886D1-47CE-E847-AE88-2E7E8307F52B}" type="presParOf" srcId="{5452B9CA-3F93-41C3-8137-75EEE4843662}" destId="{35A662EA-EB55-4F38-B7EF-C2784E5A0805}" srcOrd="1" destOrd="0" presId="urn:microsoft.com/office/officeart/2005/8/layout/vList2"/>
    <dgm:cxn modelId="{6250D747-5F5F-5746-B7F5-F8A52CC5B3C8}" type="presParOf" srcId="{5452B9CA-3F93-41C3-8137-75EEE4843662}" destId="{78A5E312-48B4-40B2-ADA3-2EC2BEDD1A40}" srcOrd="2" destOrd="0" presId="urn:microsoft.com/office/officeart/2005/8/layout/vList2"/>
    <dgm:cxn modelId="{B35A3C57-4669-6E4F-B83F-B4C7239EB19C}" type="presParOf" srcId="{5452B9CA-3F93-41C3-8137-75EEE4843662}" destId="{BF3EFC1F-2884-40DA-8858-F4A153A75810}" srcOrd="3" destOrd="0" presId="urn:microsoft.com/office/officeart/2005/8/layout/vList2"/>
    <dgm:cxn modelId="{D27D3BFE-EDB3-9B41-8393-D33645D17851}" type="presParOf" srcId="{5452B9CA-3F93-41C3-8137-75EEE4843662}" destId="{59B1CCFA-69AF-4666-A2C2-238659240ED7}" srcOrd="4" destOrd="0" presId="urn:microsoft.com/office/officeart/2005/8/layout/vList2"/>
    <dgm:cxn modelId="{6DD248E1-FE40-524B-B9FD-1DA9E3606986}" type="presParOf" srcId="{5452B9CA-3F93-41C3-8137-75EEE4843662}" destId="{33A0CB46-984B-4B5E-B942-1F17B2C46A82}" srcOrd="5" destOrd="0" presId="urn:microsoft.com/office/officeart/2005/8/layout/vList2"/>
    <dgm:cxn modelId="{6B353A08-C313-0941-9A97-6F6B51260D58}" type="presParOf" srcId="{5452B9CA-3F93-41C3-8137-75EEE4843662}" destId="{6423041F-AF96-4275-9DAA-4082FD78334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627543-9095-4C75-9B77-197F5613A317}">
      <dsp:nvSpPr>
        <dsp:cNvPr id="0" name=""/>
        <dsp:cNvSpPr/>
      </dsp:nvSpPr>
      <dsp:spPr>
        <a:xfrm rot="10800000">
          <a:off x="1608048" y="20633"/>
          <a:ext cx="5171614" cy="1343331"/>
        </a:xfrm>
        <a:prstGeom prst="homePlate">
          <a:avLst/>
        </a:prstGeom>
        <a:solidFill>
          <a:schemeClr val="accent5"/>
        </a:solidFill>
        <a:ln w="12700" cap="flat" cmpd="sng" algn="ctr">
          <a:solidFill>
            <a:schemeClr val="accent5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592372" tIns="140970" rIns="263144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kern="1200" dirty="0"/>
            <a:t>Palpable purpura</a:t>
          </a:r>
        </a:p>
      </dsp:txBody>
      <dsp:txXfrm rot="10800000">
        <a:off x="1943881" y="20633"/>
        <a:ext cx="4835781" cy="1343331"/>
      </dsp:txXfrm>
    </dsp:sp>
    <dsp:sp modelId="{3AEC7ADC-CE16-4768-83E8-1CB5F5FC4BC2}">
      <dsp:nvSpPr>
        <dsp:cNvPr id="0" name=""/>
        <dsp:cNvSpPr/>
      </dsp:nvSpPr>
      <dsp:spPr>
        <a:xfrm>
          <a:off x="966791" y="4163"/>
          <a:ext cx="1343331" cy="1343331"/>
        </a:xfrm>
        <a:prstGeom prst="ellipse">
          <a:avLst/>
        </a:prstGeom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FCC2E9-FC1A-4B23-A41B-9863942DD78A}">
      <dsp:nvSpPr>
        <dsp:cNvPr id="0" name=""/>
        <dsp:cNvSpPr/>
      </dsp:nvSpPr>
      <dsp:spPr>
        <a:xfrm rot="10800000">
          <a:off x="1638457" y="1748490"/>
          <a:ext cx="5171614" cy="1343331"/>
        </a:xfrm>
        <a:prstGeom prst="homePlate">
          <a:avLst/>
        </a:prstGeom>
        <a:solidFill>
          <a:schemeClr val="accent5"/>
        </a:solidFill>
        <a:ln w="12700" cap="flat" cmpd="sng" algn="ctr">
          <a:solidFill>
            <a:schemeClr val="accent5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592372" tIns="140970" rIns="263144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kern="1200" dirty="0"/>
            <a:t>Pulmonary infiltrates</a:t>
          </a:r>
        </a:p>
      </dsp:txBody>
      <dsp:txXfrm rot="10800000">
        <a:off x="1974290" y="1748490"/>
        <a:ext cx="4835781" cy="1343331"/>
      </dsp:txXfrm>
    </dsp:sp>
    <dsp:sp modelId="{529663DD-CD3C-4BC5-9738-01440FAB42B4}">
      <dsp:nvSpPr>
        <dsp:cNvPr id="0" name=""/>
        <dsp:cNvSpPr/>
      </dsp:nvSpPr>
      <dsp:spPr>
        <a:xfrm>
          <a:off x="966791" y="1748490"/>
          <a:ext cx="1343331" cy="1343331"/>
        </a:xfrm>
        <a:prstGeom prst="ellipse">
          <a:avLst/>
        </a:prstGeom>
        <a:blipFill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" r="-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87B107-2AD6-4433-B709-3D0781678C5C}">
      <dsp:nvSpPr>
        <dsp:cNvPr id="0" name=""/>
        <dsp:cNvSpPr/>
      </dsp:nvSpPr>
      <dsp:spPr>
        <a:xfrm rot="10800000">
          <a:off x="1638457" y="3492816"/>
          <a:ext cx="5171614" cy="1343331"/>
        </a:xfrm>
        <a:prstGeom prst="homePlate">
          <a:avLst/>
        </a:prstGeom>
        <a:solidFill>
          <a:schemeClr val="accent5"/>
        </a:solidFill>
        <a:ln w="12700" cap="flat" cmpd="sng" algn="ctr">
          <a:solidFill>
            <a:schemeClr val="accent5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592372" tIns="140970" rIns="263144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kern="1200" dirty="0"/>
            <a:t>Microscopic haematuria</a:t>
          </a:r>
        </a:p>
      </dsp:txBody>
      <dsp:txXfrm rot="10800000">
        <a:off x="1974290" y="3492816"/>
        <a:ext cx="4835781" cy="1343331"/>
      </dsp:txXfrm>
    </dsp:sp>
    <dsp:sp modelId="{A1E4B6E2-9149-45E8-A704-98964383F1EE}">
      <dsp:nvSpPr>
        <dsp:cNvPr id="0" name=""/>
        <dsp:cNvSpPr/>
      </dsp:nvSpPr>
      <dsp:spPr>
        <a:xfrm>
          <a:off x="936110" y="3496980"/>
          <a:ext cx="1343331" cy="1343331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2000" r="-1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F4E2B3-ABDF-44FD-84C0-B9849AF51999}">
      <dsp:nvSpPr>
        <dsp:cNvPr id="0" name=""/>
        <dsp:cNvSpPr/>
      </dsp:nvSpPr>
      <dsp:spPr>
        <a:xfrm rot="10800000">
          <a:off x="1462816" y="1329"/>
          <a:ext cx="4053840" cy="1766947"/>
        </a:xfrm>
        <a:prstGeom prst="homePlate">
          <a:avLst/>
        </a:prstGeom>
        <a:solidFill>
          <a:schemeClr val="accent5"/>
        </a:solidFill>
        <a:ln w="12700" cap="flat" cmpd="sng" algn="ctr">
          <a:solidFill>
            <a:schemeClr val="accent5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779175" tIns="129540" rIns="241808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kern="1200" dirty="0">
              <a:latin typeface="+mn-lt"/>
              <a:cs typeface="Arial" panose="020B0604020202020204" pitchFamily="34" charset="0"/>
            </a:rPr>
            <a:t>Limb/digit</a:t>
          </a:r>
        </a:p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kern="1200" dirty="0">
              <a:latin typeface="+mn-lt"/>
              <a:cs typeface="Arial" panose="020B0604020202020204" pitchFamily="34" charset="0"/>
            </a:rPr>
            <a:t>ischaemia</a:t>
          </a:r>
        </a:p>
      </dsp:txBody>
      <dsp:txXfrm rot="10800000">
        <a:off x="1904553" y="1329"/>
        <a:ext cx="3612103" cy="1766947"/>
      </dsp:txXfrm>
    </dsp:sp>
    <dsp:sp modelId="{E8D1441F-45D9-469C-AB51-F6FF57A23F9B}">
      <dsp:nvSpPr>
        <dsp:cNvPr id="0" name=""/>
        <dsp:cNvSpPr/>
      </dsp:nvSpPr>
      <dsp:spPr>
        <a:xfrm>
          <a:off x="579343" y="1329"/>
          <a:ext cx="1766947" cy="1766947"/>
        </a:xfrm>
        <a:prstGeom prst="ellipse">
          <a:avLst/>
        </a:prstGeom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526AF9-7B9D-4A5F-ABA2-5171266E2C86}">
      <dsp:nvSpPr>
        <dsp:cNvPr id="0" name=""/>
        <dsp:cNvSpPr/>
      </dsp:nvSpPr>
      <dsp:spPr>
        <a:xfrm rot="10800000">
          <a:off x="1462816" y="2295723"/>
          <a:ext cx="4053840" cy="1766947"/>
        </a:xfrm>
        <a:prstGeom prst="homePlate">
          <a:avLst/>
        </a:prstGeom>
        <a:solidFill>
          <a:schemeClr val="accent5"/>
        </a:solidFill>
        <a:ln w="12700" cap="flat" cmpd="sng" algn="ctr">
          <a:solidFill>
            <a:schemeClr val="accent5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779175" tIns="129540" rIns="241808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kern="1200" dirty="0">
              <a:latin typeface="+mn-lt"/>
              <a:cs typeface="Arial" panose="020B0604020202020204" pitchFamily="34" charset="0"/>
            </a:rPr>
            <a:t>Mononeuritis multiplex</a:t>
          </a:r>
        </a:p>
      </dsp:txBody>
      <dsp:txXfrm rot="10800000">
        <a:off x="1904553" y="2295723"/>
        <a:ext cx="3612103" cy="1766947"/>
      </dsp:txXfrm>
    </dsp:sp>
    <dsp:sp modelId="{44068ACE-CA64-4E37-8FF0-5A282836FE8B}">
      <dsp:nvSpPr>
        <dsp:cNvPr id="0" name=""/>
        <dsp:cNvSpPr/>
      </dsp:nvSpPr>
      <dsp:spPr>
        <a:xfrm>
          <a:off x="579343" y="2295723"/>
          <a:ext cx="1766947" cy="1766947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6000" r="-36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111CCA-B8DD-4244-B906-DAC779E8F417}">
      <dsp:nvSpPr>
        <dsp:cNvPr id="0" name=""/>
        <dsp:cNvSpPr/>
      </dsp:nvSpPr>
      <dsp:spPr>
        <a:xfrm>
          <a:off x="0" y="0"/>
          <a:ext cx="6096000" cy="954719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Elderly, headache, scalp tenderness, jaw claudication</a:t>
          </a:r>
        </a:p>
      </dsp:txBody>
      <dsp:txXfrm>
        <a:off x="46606" y="46606"/>
        <a:ext cx="6002788" cy="861507"/>
      </dsp:txXfrm>
    </dsp:sp>
    <dsp:sp modelId="{78A5E312-48B4-40B2-ADA3-2EC2BEDD1A40}">
      <dsp:nvSpPr>
        <dsp:cNvPr id="0" name=""/>
        <dsp:cNvSpPr/>
      </dsp:nvSpPr>
      <dsp:spPr>
        <a:xfrm>
          <a:off x="0" y="1042720"/>
          <a:ext cx="6096000" cy="954719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Middle aged, ENT problems, haematuria</a:t>
          </a:r>
        </a:p>
      </dsp:txBody>
      <dsp:txXfrm>
        <a:off x="46606" y="1089326"/>
        <a:ext cx="6002788" cy="861507"/>
      </dsp:txXfrm>
    </dsp:sp>
    <dsp:sp modelId="{59B1CCFA-69AF-4666-A2C2-238659240ED7}">
      <dsp:nvSpPr>
        <dsp:cNvPr id="0" name=""/>
        <dsp:cNvSpPr/>
      </dsp:nvSpPr>
      <dsp:spPr>
        <a:xfrm>
          <a:off x="0" y="2066560"/>
          <a:ext cx="6096000" cy="954719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Worsening/late onset asthma, weight loss, fevers</a:t>
          </a:r>
        </a:p>
      </dsp:txBody>
      <dsp:txXfrm>
        <a:off x="46606" y="2113166"/>
        <a:ext cx="6002788" cy="861507"/>
      </dsp:txXfrm>
    </dsp:sp>
    <dsp:sp modelId="{6423041F-AF96-4275-9DAA-4082FD78334B}">
      <dsp:nvSpPr>
        <dsp:cNvPr id="0" name=""/>
        <dsp:cNvSpPr/>
      </dsp:nvSpPr>
      <dsp:spPr>
        <a:xfrm>
          <a:off x="0" y="3090399"/>
          <a:ext cx="6096000" cy="954719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Youngish woman, weight loss, upper limb claudication, absent pulses</a:t>
          </a:r>
        </a:p>
      </dsp:txBody>
      <dsp:txXfrm>
        <a:off x="46606" y="3137005"/>
        <a:ext cx="6002788" cy="8615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#2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6182" cy="5011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09" y="0"/>
            <a:ext cx="2986182" cy="5011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88769A-4353-0A4C-B77D-6FFBF56D8A6A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50888"/>
            <a:ext cx="5006975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9599" y="4758065"/>
            <a:ext cx="5510552" cy="45066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512709"/>
            <a:ext cx="2986182" cy="5011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09" y="9512709"/>
            <a:ext cx="2986182" cy="5011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1C7916-5839-CC45-9BA6-4417AFECD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503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1C7916-5839-CC45-9BA6-4417AFECD06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636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dirty="0">
              <a:solidFill>
                <a:srgbClr val="000000"/>
              </a:solidFill>
              <a:sym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1C7916-5839-CC45-9BA6-4417AFECD06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591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8371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40442">
              <a:spcBef>
                <a:spcPts val="421"/>
              </a:spcBef>
            </a:pPr>
            <a:endParaRPr lang="en-US" altLang="en-US">
              <a:solidFill>
                <a:srgbClr val="000000"/>
              </a:solidFill>
              <a:sym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1C7916-5839-CC45-9BA6-4417AFECD06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2993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2467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40442">
              <a:spcBef>
                <a:spcPts val="421"/>
              </a:spcBef>
            </a:pPr>
            <a:endParaRPr lang="en-US" altLang="en-US" dirty="0">
              <a:solidFill>
                <a:srgbClr val="000000"/>
              </a:solidFill>
              <a:sym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3491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40442">
              <a:spcBef>
                <a:spcPts val="421"/>
              </a:spcBef>
            </a:pPr>
            <a:endParaRPr lang="en-US" altLang="en-US" dirty="0">
              <a:solidFill>
                <a:srgbClr val="000000"/>
              </a:solidFill>
              <a:sym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49788-E037-4A25-BE12-2CF8478C9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AF466F-BDA4-4F18-9C7B-FF0A9A1B0E80}" type="datetime1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C0E7E-80E2-450D-A10C-903CDC05F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8317B-350C-4B44-BB7A-E9C5F23F0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148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119A86-3883-4AE5-9410-8BD5533F5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FB4290-6522-4139-852E-05BD9E7F0D2E}" type="datetime1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E10D81-CB70-44BB-81F9-CB60F79BF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ED260-BD88-4564-8EB0-37D7CC4D8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113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0EE3BF-F9FA-4EE7-B3BE-9F886081D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B955F9-81EA-47C5-8059-9E5C2B437C70}" type="datetime1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365796-B0A7-40CA-B1FD-CCD6A7972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318884-9911-49FF-9A1C-F2C531E73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649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15075-2100-43BD-9725-688CFE400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EF607B-A47E-422C-9BEF-122CCDB7C526}" type="datetime1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A9A252-5425-4426-AF40-EEE17966E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3C9AE8-AB27-4CCD-A49F-2132A27D4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280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03CF1-A808-4C9E-BFB6-9C65EC4C5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A9A7CB-BEE6-4F99-898E-913F06E8E125}" type="datetime1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0D56C-8C79-4C29-982B-FC9CAF0A9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46AB8-20AD-4F32-ACF5-5B03641E7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198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94A1B3E-E5B7-439D-BEA4-42987DB74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EE300C-6FC5-4FC3-AF1A-075E4F50620D}" type="datetime1">
              <a:rPr lang="en-US" smtClean="0"/>
              <a:pPr/>
              <a:t>11/13/2020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233DB56-5981-4C18-B7E4-2C5086927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61897B2-EB95-410F-B532-CA133C862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70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DD4881A-DC38-43F5-B5ED-C78377C3A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0D295D-4A77-4DEB-B04C-9F4282A8BC04}" type="datetime1">
              <a:rPr lang="en-US" smtClean="0"/>
              <a:pPr/>
              <a:t>11/13/2020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2165423-4595-4438-AA03-135F5C924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BABD042-531B-40CA-BB2E-9A2BB3F19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90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AD2EC60-77FE-4F11-85C7-996352A74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B28685-4D0C-42D5-8013-B5904CD1FCBC}" type="datetime1">
              <a:rPr lang="en-US" smtClean="0"/>
              <a:pPr/>
              <a:t>11/13/2020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F850703-CFFC-4548-AFE2-7606CBAE6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8F50877-369B-45D1-95D0-A5FC24F92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125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C694D85-DFE1-48BC-A0A2-06A491FDD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F226C0-9885-4BA9-BBFA-A52CBFEBB775}" type="datetime1">
              <a:rPr lang="en-US" smtClean="0"/>
              <a:pPr/>
              <a:t>11/13/2020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D6B3389-754A-40BE-8587-4134AD3E7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3792EDE-6B46-48CB-A8A2-5A4D1122B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212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2F5A2FC-2132-463E-8B67-BBAA14E63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7B613C-1AD7-49D3-885D-F654C5CDBAA6}" type="datetime1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10948B-85A1-4517-BAC2-D61B4715C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2105DE7-6475-4A0E-8FA4-632A67AAF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96189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B5CD7E1-4A1F-40B3-B7F2-E97B17D40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7B613C-1AD7-49D3-885D-F654C5CDBAA6}" type="datetime1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B38E634-B295-450A-80DB-37BA7D777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F56F4F7-EA55-4D8C-A410-85BD5FC4E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218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333BC154-B474-48B6-B282-60B071098C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FEC792F-D5DF-4B30-ABC4-2386E64C22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DEEDBA-B91C-4868-AC73-19DD10E509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BDE3F-AF11-4A13-8052-94BA02CCE7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5EED6-119B-4A3C-A4E5-5D991AE8B2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smtClean="0">
                <a:solidFill>
                  <a:srgbClr val="898989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829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3" r:id="rId1"/>
    <p:sldLayoutId id="2147483964" r:id="rId2"/>
    <p:sldLayoutId id="2147483965" r:id="rId3"/>
    <p:sldLayoutId id="2147483966" r:id="rId4"/>
    <p:sldLayoutId id="2147483967" r:id="rId5"/>
    <p:sldLayoutId id="2147483968" r:id="rId6"/>
    <p:sldLayoutId id="2147483969" r:id="rId7"/>
    <p:sldLayoutId id="2147483970" r:id="rId8"/>
    <p:sldLayoutId id="2147483971" r:id="rId9"/>
    <p:sldLayoutId id="2147483972" r:id="rId10"/>
    <p:sldLayoutId id="2147483973" r:id="rId11"/>
  </p:sldLayoutIdLst>
  <p:hf sldNum="0" hdr="0" ftr="0" dt="0"/>
  <p:txStyles>
    <p:titleStyle>
      <a:lvl1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uackmeded.co.uk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3080" y="2049412"/>
            <a:ext cx="5577840" cy="1069975"/>
          </a:xfrm>
        </p:spPr>
        <p:txBody>
          <a:bodyPr/>
          <a:lstStyle/>
          <a:p>
            <a:pPr algn="ctr"/>
            <a:r>
              <a:rPr lang="en-US" b="1" dirty="0"/>
              <a:t>VASCULITIS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50637" y="4033989"/>
            <a:ext cx="3242725" cy="1066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Dr. Sahil Jain</a:t>
            </a:r>
          </a:p>
          <a:p>
            <a:r>
              <a:rPr lang="en-US" dirty="0">
                <a:solidFill>
                  <a:schemeClr val="tx1"/>
                </a:solidFill>
              </a:rPr>
              <a:t>ST6 Rheumatology/GIM</a:t>
            </a:r>
          </a:p>
          <a:p>
            <a:r>
              <a:rPr lang="en-US" dirty="0">
                <a:solidFill>
                  <a:schemeClr val="tx1"/>
                </a:solidFill>
              </a:rPr>
              <a:t>Glasgow Royal Infirmary</a:t>
            </a:r>
          </a:p>
        </p:txBody>
      </p:sp>
    </p:spTree>
    <p:extLst>
      <p:ext uri="{BB962C8B-B14F-4D97-AF65-F5344CB8AC3E}">
        <p14:creationId xmlns:p14="http://schemas.microsoft.com/office/powerpoint/2010/main" val="3127576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131199914"/>
              </p:ext>
            </p:extLst>
          </p:nvPr>
        </p:nvGraphicFramePr>
        <p:xfrm>
          <a:off x="1027043" y="2200649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A6EE709F-ECA1-4C18-920F-EAC43132804E}"/>
              </a:ext>
            </a:extLst>
          </p:cNvPr>
          <p:cNvSpPr txBox="1">
            <a:spLocks noRot="1" noChangeArrowheads="1"/>
          </p:cNvSpPr>
          <p:nvPr/>
        </p:nvSpPr>
        <p:spPr>
          <a:xfrm>
            <a:off x="170542" y="191636"/>
            <a:ext cx="8147250" cy="1354133"/>
          </a:xfrm>
          <a:prstGeom prst="rect">
            <a:avLst/>
          </a:prstGeom>
        </p:spPr>
        <p:txBody>
          <a:bodyPr vert="horz" lIns="91440" tIns="45720" rIns="132053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altLang="en-US" sz="4800" b="1" dirty="0"/>
              <a:t>Important clues to possible vasculitis</a:t>
            </a:r>
            <a:endParaRPr lang="en-US" altLang="en-US" sz="4800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57016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D593C-30F5-4A72-B264-A97568B54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33961-A9BD-4275-83EC-C4711F70C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983162"/>
          </a:xfrm>
        </p:spPr>
        <p:txBody>
          <a:bodyPr>
            <a:normAutofit/>
          </a:bodyPr>
          <a:lstStyle/>
          <a:p>
            <a:r>
              <a:rPr lang="en-GB" dirty="0"/>
              <a:t>Variable presentation – </a:t>
            </a:r>
            <a:r>
              <a:rPr lang="en-GB" b="1" dirty="0">
                <a:solidFill>
                  <a:srgbClr val="FF0000"/>
                </a:solidFill>
              </a:rPr>
              <a:t>NO SINGLE TYPICAL PRESENTATION OF VASCULITIS</a:t>
            </a:r>
          </a:p>
          <a:p>
            <a:r>
              <a:rPr lang="en-GB" dirty="0"/>
              <a:t>Suspect the diagnosis (keep it in mind!)</a:t>
            </a:r>
          </a:p>
          <a:p>
            <a:r>
              <a:rPr lang="en-GB" dirty="0"/>
              <a:t>Pattern recognition may sometimes help</a:t>
            </a:r>
          </a:p>
          <a:p>
            <a:r>
              <a:rPr lang="en-GB" dirty="0"/>
              <a:t>The clinical manifestation may sometimes suggest the size of vessel involved:</a:t>
            </a:r>
          </a:p>
          <a:p>
            <a:r>
              <a:rPr lang="en-GB" b="1" dirty="0"/>
              <a:t>Large vessel vasculitis </a:t>
            </a:r>
            <a:r>
              <a:rPr lang="en-GB" dirty="0"/>
              <a:t>– limb claudication, bruits, asymmetric blood pressure, absence of pulses</a:t>
            </a:r>
          </a:p>
          <a:p>
            <a:r>
              <a:rPr lang="en-GB" b="1" dirty="0"/>
              <a:t>Medium vessel vasculitis </a:t>
            </a:r>
            <a:r>
              <a:rPr lang="en-GB" dirty="0"/>
              <a:t>– cutaneous nodules, ulcers, livedo reticularis, digital gangrene, mononeuritis multiplex</a:t>
            </a:r>
          </a:p>
          <a:p>
            <a:r>
              <a:rPr lang="en-GB" b="1" dirty="0"/>
              <a:t>Small vessel vasculitis</a:t>
            </a:r>
            <a:r>
              <a:rPr lang="en-GB" dirty="0"/>
              <a:t> – palpable purpura, urticaria, glomerulonephritis, alveolar haemorrhage</a:t>
            </a:r>
          </a:p>
          <a:p>
            <a:r>
              <a:rPr lang="en-GB" dirty="0"/>
              <a:t>Rule out vasculitis mimics!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0701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560" y="402772"/>
            <a:ext cx="7620000" cy="1143000"/>
          </a:xfrm>
        </p:spPr>
        <p:txBody>
          <a:bodyPr/>
          <a:lstStyle/>
          <a:p>
            <a:pPr algn="ctr"/>
            <a:r>
              <a:rPr lang="en-US" b="1" dirty="0"/>
              <a:t>Approach to diagnosis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64398"/>
            <a:ext cx="7579360" cy="3147830"/>
          </a:xfrm>
        </p:spPr>
        <p:txBody>
          <a:bodyPr>
            <a:noAutofit/>
          </a:bodyPr>
          <a:lstStyle/>
          <a:p>
            <a:pPr marL="571500" indent="-457200">
              <a:buClrTx/>
              <a:buFont typeface="+mj-lt"/>
              <a:buAutoNum type="arabicPeriod"/>
            </a:pPr>
            <a:r>
              <a:rPr lang="en-US" sz="2400" dirty="0"/>
              <a:t>Suspect the disease - could this be vasculitis?</a:t>
            </a:r>
          </a:p>
          <a:p>
            <a:pPr marL="571500" indent="-457200">
              <a:buClrTx/>
              <a:buFont typeface="+mj-lt"/>
              <a:buAutoNum type="arabicPeriod"/>
            </a:pPr>
            <a:r>
              <a:rPr lang="en-US" sz="2400" dirty="0"/>
              <a:t>Think about secondary causes of vasculitis (infections, malignancy, drugs, other rheumatological diseases)</a:t>
            </a:r>
          </a:p>
          <a:p>
            <a:pPr marL="571500" indent="-457200">
              <a:buClrTx/>
              <a:buFont typeface="+mj-lt"/>
              <a:buAutoNum type="arabicPeriod"/>
            </a:pPr>
            <a:r>
              <a:rPr lang="en-US" sz="2400" dirty="0"/>
              <a:t>Rule out vasculitis mimics</a:t>
            </a:r>
          </a:p>
          <a:p>
            <a:pPr marL="571500" indent="-457200">
              <a:buClrTx/>
              <a:buFont typeface="+mj-lt"/>
              <a:buAutoNum type="arabicPeriod"/>
            </a:pPr>
            <a:r>
              <a:rPr lang="en-US" sz="2400" dirty="0"/>
              <a:t>Pattern recognition</a:t>
            </a:r>
          </a:p>
          <a:p>
            <a:pPr marL="571500" indent="-457200">
              <a:buClrTx/>
              <a:buFont typeface="+mj-lt"/>
              <a:buAutoNum type="arabicPeriod"/>
            </a:pPr>
            <a:r>
              <a:rPr lang="en-US" sz="2400" dirty="0"/>
              <a:t>Define the extent of the disease</a:t>
            </a:r>
          </a:p>
          <a:p>
            <a:pPr marL="571500" indent="-457200">
              <a:buClrTx/>
              <a:buFont typeface="+mj-lt"/>
              <a:buAutoNum type="arabicPeriod"/>
            </a:pPr>
            <a:r>
              <a:rPr lang="en-US" sz="2400" dirty="0"/>
              <a:t>Confirm the diagnosis</a:t>
            </a:r>
          </a:p>
        </p:txBody>
      </p:sp>
    </p:spTree>
    <p:extLst>
      <p:ext uri="{BB962C8B-B14F-4D97-AF65-F5344CB8AC3E}">
        <p14:creationId xmlns:p14="http://schemas.microsoft.com/office/powerpoint/2010/main" val="27837919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063" y="176984"/>
            <a:ext cx="7868194" cy="1238159"/>
          </a:xfrm>
        </p:spPr>
        <p:txBody>
          <a:bodyPr/>
          <a:lstStyle/>
          <a:p>
            <a:r>
              <a:rPr lang="en-US" b="1" dirty="0"/>
              <a:t>Secondary causes of vasculitis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621971" y="1415143"/>
            <a:ext cx="9622971" cy="5069930"/>
          </a:xfrm>
        </p:spPr>
        <p:txBody>
          <a:bodyPr>
            <a:normAutofit fontScale="85000" lnSpcReduction="20000"/>
          </a:bodyPr>
          <a:lstStyle/>
          <a:p>
            <a:pPr marL="2617788" indent="-571500">
              <a:buClrTx/>
            </a:pPr>
            <a:r>
              <a:rPr lang="en-US" sz="4000" dirty="0"/>
              <a:t>Infection </a:t>
            </a:r>
            <a:r>
              <a:rPr lang="en-US" sz="2600" dirty="0"/>
              <a:t>(SBE, hepatitis B, C, parvovirus, syphilis, herpes simplex/zoster virus, CMV, EBV, HIV)</a:t>
            </a:r>
          </a:p>
          <a:p>
            <a:pPr marL="2617788" indent="-571500">
              <a:buClrTx/>
            </a:pPr>
            <a:endParaRPr lang="en-US" sz="4000" dirty="0"/>
          </a:p>
          <a:p>
            <a:pPr marL="2617788" indent="-571500">
              <a:buClrTx/>
            </a:pPr>
            <a:r>
              <a:rPr lang="en-US" sz="4000" dirty="0"/>
              <a:t>Malignancy </a:t>
            </a:r>
            <a:r>
              <a:rPr lang="en-US" sz="2600" dirty="0"/>
              <a:t>(B-cell lymphoma, multiple myeloma, leukemia, paraneoplastic)</a:t>
            </a:r>
          </a:p>
          <a:p>
            <a:pPr marL="2617788" indent="-571500">
              <a:buClrTx/>
            </a:pPr>
            <a:endParaRPr lang="en-US" sz="4000" dirty="0"/>
          </a:p>
          <a:p>
            <a:pPr marL="2617788" indent="-571500">
              <a:buClrTx/>
            </a:pPr>
            <a:r>
              <a:rPr lang="en-US" sz="4000" dirty="0"/>
              <a:t>Drugs </a:t>
            </a:r>
            <a:r>
              <a:rPr lang="en-US" sz="2600" dirty="0"/>
              <a:t>(cocaine, </a:t>
            </a:r>
            <a:r>
              <a:rPr lang="en-GB" sz="2600" dirty="0"/>
              <a:t>propylthiouracil, hydralazine, minocycline, allopurinol, D-penicillamine, sulfasalazine, penicillins, cephalosporins and several immunomodulating agents)</a:t>
            </a:r>
          </a:p>
          <a:p>
            <a:pPr marL="2503488" indent="-457200">
              <a:buClrTx/>
            </a:pPr>
            <a:endParaRPr lang="en-GB" sz="2600" dirty="0"/>
          </a:p>
          <a:p>
            <a:pPr marL="2617788" indent="-571500">
              <a:buClrTx/>
            </a:pPr>
            <a:r>
              <a:rPr lang="en-US" sz="4000" dirty="0"/>
              <a:t>Rheumatological diseases </a:t>
            </a:r>
            <a:r>
              <a:rPr lang="en-US" sz="2600" dirty="0"/>
              <a:t>(RA, SLE,                           Sjogren’s syndrome, APLA syndrome)</a:t>
            </a:r>
          </a:p>
        </p:txBody>
      </p:sp>
    </p:spTree>
    <p:extLst>
      <p:ext uri="{BB962C8B-B14F-4D97-AF65-F5344CB8AC3E}">
        <p14:creationId xmlns:p14="http://schemas.microsoft.com/office/powerpoint/2010/main" val="29177555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9692B4E-8C40-4485-9B72-C5BBB5FD3B15}"/>
              </a:ext>
            </a:extLst>
          </p:cNvPr>
          <p:cNvSpPr/>
          <p:nvPr/>
        </p:nvSpPr>
        <p:spPr>
          <a:xfrm>
            <a:off x="612567" y="1293542"/>
            <a:ext cx="3371605" cy="46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GB" b="1" dirty="0"/>
              <a:t>LARGE ARTERY INVOLVEMENT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1C7CFB-C698-4A3F-9009-B54015B3310A}"/>
              </a:ext>
            </a:extLst>
          </p:cNvPr>
          <p:cNvSpPr txBox="1"/>
          <p:nvPr/>
        </p:nvSpPr>
        <p:spPr>
          <a:xfrm>
            <a:off x="4368135" y="1791895"/>
            <a:ext cx="34695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Reversible cerebral vasoconstrictive syndrome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PRES, CADASIL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Intravascular lymphoma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E8E9CB3-81E2-4776-AD59-1F5410A76527}"/>
              </a:ext>
            </a:extLst>
          </p:cNvPr>
          <p:cNvSpPr txBox="1">
            <a:spLocks/>
          </p:cNvSpPr>
          <p:nvPr/>
        </p:nvSpPr>
        <p:spPr>
          <a:xfrm>
            <a:off x="416560" y="29530"/>
            <a:ext cx="7620000" cy="10494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/>
              <a:t>Vasculitis mimics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3862564-CB9F-45A2-9205-3A06895FFFB1}"/>
              </a:ext>
            </a:extLst>
          </p:cNvPr>
          <p:cNvSpPr/>
          <p:nvPr/>
        </p:nvSpPr>
        <p:spPr>
          <a:xfrm>
            <a:off x="612570" y="4716767"/>
            <a:ext cx="3371606" cy="46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GB" b="1" dirty="0"/>
              <a:t>SMALL ARTERY INVOLVEMENT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585D4C8-0562-4295-8269-1B478C9CE0B8}"/>
              </a:ext>
            </a:extLst>
          </p:cNvPr>
          <p:cNvSpPr/>
          <p:nvPr/>
        </p:nvSpPr>
        <p:spPr>
          <a:xfrm>
            <a:off x="612567" y="3002655"/>
            <a:ext cx="3371606" cy="46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GB" b="1" dirty="0"/>
              <a:t>MEDIUM ARTERY INVOLVEMENT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85FEB80-3D34-45F4-8C92-9BDF93204E89}"/>
              </a:ext>
            </a:extLst>
          </p:cNvPr>
          <p:cNvSpPr txBox="1"/>
          <p:nvPr/>
        </p:nvSpPr>
        <p:spPr>
          <a:xfrm>
            <a:off x="612573" y="5196863"/>
            <a:ext cx="337160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Infectious endocarditis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Gonococcal/meningococcal sepsis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Thrombotic thrombocytopenic purpura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7C48707-11C9-40E7-BF4B-940FA33FC943}"/>
              </a:ext>
            </a:extLst>
          </p:cNvPr>
          <p:cNvSpPr/>
          <p:nvPr/>
        </p:nvSpPr>
        <p:spPr>
          <a:xfrm>
            <a:off x="4368135" y="1293540"/>
            <a:ext cx="3469579" cy="46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GB" b="1" dirty="0"/>
              <a:t>CEREBRAL ARTERY INVOLVEMENT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761531B-88DC-4475-84BC-B9460054ADE9}"/>
              </a:ext>
            </a:extLst>
          </p:cNvPr>
          <p:cNvSpPr txBox="1"/>
          <p:nvPr/>
        </p:nvSpPr>
        <p:spPr>
          <a:xfrm>
            <a:off x="612570" y="1778334"/>
            <a:ext cx="33716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Fibromuscular dysplasia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Marfan syndrome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Syphilitic aortitis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IgG4 disease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157F9CD-C6C3-4436-B562-49096B8ECE21}"/>
              </a:ext>
            </a:extLst>
          </p:cNvPr>
          <p:cNvSpPr/>
          <p:nvPr/>
        </p:nvSpPr>
        <p:spPr>
          <a:xfrm>
            <a:off x="4368136" y="2999824"/>
            <a:ext cx="3469578" cy="46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GB" b="1" dirty="0"/>
              <a:t>MALIGNANCY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0DE9804-0B04-421D-BC5C-B7D8A053B25D}"/>
              </a:ext>
            </a:extLst>
          </p:cNvPr>
          <p:cNvSpPr txBox="1"/>
          <p:nvPr/>
        </p:nvSpPr>
        <p:spPr>
          <a:xfrm>
            <a:off x="4368135" y="5243692"/>
            <a:ext cx="346957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Sweet syndrome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Ergotism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Radiation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Coarctation of aorta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Amyloidosis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36FBA46-F83A-461B-B1B6-A183BE7C9729}"/>
              </a:ext>
            </a:extLst>
          </p:cNvPr>
          <p:cNvSpPr/>
          <p:nvPr/>
        </p:nvSpPr>
        <p:spPr>
          <a:xfrm>
            <a:off x="4368138" y="4736063"/>
            <a:ext cx="3469576" cy="46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GB" b="1" dirty="0"/>
              <a:t>OTHERS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24D7F7E-33AB-4978-9745-84F3F92F5211}"/>
              </a:ext>
            </a:extLst>
          </p:cNvPr>
          <p:cNvSpPr txBox="1"/>
          <p:nvPr/>
        </p:nvSpPr>
        <p:spPr>
          <a:xfrm>
            <a:off x="612573" y="3517453"/>
            <a:ext cx="33716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Cholesterol emboli syndrome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Fibromuscular dysplasia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Thromboembolic disease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Ehlers-Danlos syndrome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0385609-8187-4BC8-A10B-F7DCE7C03387}"/>
              </a:ext>
            </a:extLst>
          </p:cNvPr>
          <p:cNvSpPr txBox="1"/>
          <p:nvPr/>
        </p:nvSpPr>
        <p:spPr>
          <a:xfrm>
            <a:off x="4368138" y="3512319"/>
            <a:ext cx="34695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Metastatic carcinoma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Atrial myxoma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Lymphoma carcinomatosis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Leukaemia, multiple myeloma</a:t>
            </a:r>
          </a:p>
        </p:txBody>
      </p:sp>
    </p:spTree>
    <p:extLst>
      <p:ext uri="{BB962C8B-B14F-4D97-AF65-F5344CB8AC3E}">
        <p14:creationId xmlns:p14="http://schemas.microsoft.com/office/powerpoint/2010/main" val="6268503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Rot="1" noChangeArrowheads="1"/>
          </p:cNvSpPr>
          <p:nvPr>
            <p:ph type="title"/>
          </p:nvPr>
        </p:nvSpPr>
        <p:spPr>
          <a:xfrm>
            <a:off x="108857" y="147974"/>
            <a:ext cx="8217769" cy="1267168"/>
          </a:xfrm>
          <a:solidFill>
            <a:srgbClr val="FFFFFF"/>
          </a:solidFill>
          <a:ln>
            <a:solidFill>
              <a:srgbClr val="FFFFFF"/>
            </a:solidFill>
          </a:ln>
        </p:spPr>
        <p:txBody>
          <a:bodyPr rIns="132053"/>
          <a:lstStyle/>
          <a:p>
            <a:pPr eaLnBrk="1" hangingPunct="1">
              <a:defRPr/>
            </a:pPr>
            <a:r>
              <a:rPr lang="en-US" altLang="en-US" sz="4000" b="1" dirty="0"/>
              <a:t>Pattern recognition - does this fit with a recognized type of vasculitis ? 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884713830"/>
              </p:ext>
            </p:extLst>
          </p:nvPr>
        </p:nvGraphicFramePr>
        <p:xfrm>
          <a:off x="615208" y="166219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925883" y="1909405"/>
            <a:ext cx="9155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GCA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909593" y="2974332"/>
            <a:ext cx="706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GPA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909592" y="4039259"/>
            <a:ext cx="11825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EGPA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38793" y="5049756"/>
            <a:ext cx="15705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Takayasu’s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9A56ACF-572A-4071-98ED-DC30635157FA}"/>
              </a:ext>
            </a:extLst>
          </p:cNvPr>
          <p:cNvGrpSpPr/>
          <p:nvPr/>
        </p:nvGrpSpPr>
        <p:grpSpPr>
          <a:xfrm>
            <a:off x="615208" y="5766193"/>
            <a:ext cx="6096000" cy="954719"/>
            <a:chOff x="0" y="0"/>
            <a:chExt cx="6096000" cy="954719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42ED57C1-0459-43A9-8BBD-AB456E563C11}"/>
                </a:ext>
              </a:extLst>
            </p:cNvPr>
            <p:cNvSpPr/>
            <p:nvPr/>
          </p:nvSpPr>
          <p:spPr>
            <a:xfrm>
              <a:off x="0" y="0"/>
              <a:ext cx="6096000" cy="954719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10" name="Rectangle: Rounded Corners 4">
              <a:extLst>
                <a:ext uri="{FF2B5EF4-FFF2-40B4-BE49-F238E27FC236}">
                  <a16:creationId xmlns:a16="http://schemas.microsoft.com/office/drawing/2014/main" id="{F8ED6ABB-CD21-42B5-8BB2-46CB3301A6F4}"/>
                </a:ext>
              </a:extLst>
            </p:cNvPr>
            <p:cNvSpPr txBox="1"/>
            <p:nvPr/>
          </p:nvSpPr>
          <p:spPr>
            <a:xfrm>
              <a:off x="46606" y="46606"/>
              <a:ext cx="6002788" cy="8615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marL="0" lvl="0" indent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400" kern="1200" dirty="0"/>
                <a:t>Middle aged male, abdominal pain, testicular pain and tenderness, hepatitis B positive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57794236-854B-4BF4-BD84-32A8A77D8E9D}"/>
              </a:ext>
            </a:extLst>
          </p:cNvPr>
          <p:cNvSpPr txBox="1"/>
          <p:nvPr/>
        </p:nvSpPr>
        <p:spPr>
          <a:xfrm>
            <a:off x="6804850" y="6371201"/>
            <a:ext cx="9155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PAN</a:t>
            </a:r>
          </a:p>
        </p:txBody>
      </p:sp>
    </p:spTree>
    <p:extLst>
      <p:ext uri="{BB962C8B-B14F-4D97-AF65-F5344CB8AC3E}">
        <p14:creationId xmlns:p14="http://schemas.microsoft.com/office/powerpoint/2010/main" val="2974810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9930DC10-3D59-40E8-B0A7-523C2CB488E9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7620000" cy="879248"/>
          </a:xfrm>
        </p:spPr>
        <p:txBody>
          <a:bodyPr rIns="132053"/>
          <a:lstStyle/>
          <a:p>
            <a:pPr algn="ctr" eaLnBrk="1" hangingPunct="1">
              <a:defRPr/>
            </a:pPr>
            <a:r>
              <a:rPr lang="en-US" altLang="en-US" b="1" dirty="0"/>
              <a:t>Tests to consider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56C4998-F6D5-4DA5-8F8B-8C14729E40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8134" y="1861355"/>
            <a:ext cx="3709066" cy="3424182"/>
          </a:xfrm>
        </p:spPr>
        <p:txBody>
          <a:bodyPr>
            <a:noAutofit/>
          </a:bodyPr>
          <a:lstStyle/>
          <a:p>
            <a:pPr>
              <a:buClrTx/>
            </a:pPr>
            <a:r>
              <a:rPr lang="en-GB" sz="1800" dirty="0">
                <a:cs typeface="Arial" panose="020B0604020202020204" pitchFamily="34" charset="0"/>
              </a:rPr>
              <a:t>FBC, ESR, CRP</a:t>
            </a:r>
          </a:p>
          <a:p>
            <a:pPr>
              <a:buClrTx/>
            </a:pPr>
            <a:r>
              <a:rPr lang="en-GB" sz="1800" dirty="0">
                <a:cs typeface="Arial" panose="020B0604020202020204" pitchFamily="34" charset="0"/>
              </a:rPr>
              <a:t>Urinalysis (blood/protein)</a:t>
            </a:r>
          </a:p>
          <a:p>
            <a:pPr>
              <a:buClrTx/>
            </a:pPr>
            <a:r>
              <a:rPr lang="en-GB" sz="1800" dirty="0">
                <a:cs typeface="Arial" panose="020B0604020202020204" pitchFamily="34" charset="0"/>
              </a:rPr>
              <a:t>ANCA, MPO, PR3</a:t>
            </a:r>
          </a:p>
          <a:p>
            <a:pPr>
              <a:buClrTx/>
            </a:pPr>
            <a:r>
              <a:rPr lang="en-GB" sz="1800" dirty="0">
                <a:cs typeface="Arial" panose="020B0604020202020204" pitchFamily="34" charset="0"/>
              </a:rPr>
              <a:t>ANA</a:t>
            </a:r>
          </a:p>
          <a:p>
            <a:pPr>
              <a:buClrTx/>
            </a:pPr>
            <a:r>
              <a:rPr lang="en-GB" sz="1800" dirty="0">
                <a:cs typeface="Arial" panose="020B0604020202020204" pitchFamily="34" charset="0"/>
              </a:rPr>
              <a:t>Anti-GBM antibody</a:t>
            </a:r>
          </a:p>
          <a:p>
            <a:pPr>
              <a:buClrTx/>
            </a:pPr>
            <a:r>
              <a:rPr lang="en-GB" sz="1800" dirty="0">
                <a:cs typeface="Arial" panose="020B0604020202020204" pitchFamily="34" charset="0"/>
              </a:rPr>
              <a:t>Complements (C3, C4)</a:t>
            </a:r>
          </a:p>
          <a:p>
            <a:pPr>
              <a:buClrTx/>
            </a:pPr>
            <a:r>
              <a:rPr lang="en-GB" sz="1800" dirty="0">
                <a:cs typeface="Arial" panose="020B0604020202020204" pitchFamily="34" charset="0"/>
              </a:rPr>
              <a:t>Cryoglobulins</a:t>
            </a:r>
          </a:p>
          <a:p>
            <a:pPr>
              <a:buClrTx/>
            </a:pPr>
            <a:r>
              <a:rPr lang="en-GB" sz="1800" dirty="0">
                <a:cs typeface="Arial" panose="020B0604020202020204" pitchFamily="34" charset="0"/>
              </a:rPr>
              <a:t>Urine PCR (if urine dip has protein)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7A69A9-3D5C-44C3-A210-0D15C831D333}"/>
              </a:ext>
            </a:extLst>
          </p:cNvPr>
          <p:cNvSpPr/>
          <p:nvPr/>
        </p:nvSpPr>
        <p:spPr>
          <a:xfrm>
            <a:off x="612567" y="1420789"/>
            <a:ext cx="3469579" cy="4188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GB" sz="2000" b="1" dirty="0"/>
              <a:t>BASELINE TESTS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37425A9-4071-40ED-AF4A-56D6CE1D8BC5}"/>
              </a:ext>
            </a:extLst>
          </p:cNvPr>
          <p:cNvSpPr/>
          <p:nvPr/>
        </p:nvSpPr>
        <p:spPr>
          <a:xfrm>
            <a:off x="4368134" y="1420789"/>
            <a:ext cx="3709065" cy="4188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GB" sz="2000" b="1" dirty="0"/>
              <a:t>VASCULITIS SCREEN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686DE29-FE52-4B91-A87F-FA57BFE76F15}"/>
              </a:ext>
            </a:extLst>
          </p:cNvPr>
          <p:cNvSpPr/>
          <p:nvPr/>
        </p:nvSpPr>
        <p:spPr>
          <a:xfrm>
            <a:off x="612567" y="2911656"/>
            <a:ext cx="3469579" cy="4348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GB" sz="2000" b="1" dirty="0"/>
              <a:t>MIMICS/SECONDARY CAUSES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6669CF-B7CA-4BE8-BEA5-6D39B8CFC358}"/>
              </a:ext>
            </a:extLst>
          </p:cNvPr>
          <p:cNvSpPr txBox="1"/>
          <p:nvPr/>
        </p:nvSpPr>
        <p:spPr>
          <a:xfrm>
            <a:off x="612567" y="1861354"/>
            <a:ext cx="34695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FBC, UE, LFT, Glucose, bone profile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Infl. markers - ESR, CRP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8F65C75-9CF2-4BDF-B464-DAF14EBDAE62}"/>
              </a:ext>
            </a:extLst>
          </p:cNvPr>
          <p:cNvSpPr txBox="1"/>
          <p:nvPr/>
        </p:nvSpPr>
        <p:spPr>
          <a:xfrm>
            <a:off x="612566" y="3346544"/>
            <a:ext cx="346957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Blood cultures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CXR, ECHO, CTCAP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Hepatitis B, C, HIV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Immunoglobulin, serum protein electrophoresis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NCS, EMG, CK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21E301B-C209-4EDF-AB0A-2AB22476D325}"/>
              </a:ext>
            </a:extLst>
          </p:cNvPr>
          <p:cNvSpPr/>
          <p:nvPr/>
        </p:nvSpPr>
        <p:spPr>
          <a:xfrm>
            <a:off x="612567" y="5205444"/>
            <a:ext cx="3469579" cy="4348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GB" sz="2000" b="1" dirty="0"/>
              <a:t>DISEASE SPECIFIC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1A673EA-CDF4-45A7-862D-93B938DCCDE5}"/>
              </a:ext>
            </a:extLst>
          </p:cNvPr>
          <p:cNvSpPr txBox="1"/>
          <p:nvPr/>
        </p:nvSpPr>
        <p:spPr>
          <a:xfrm>
            <a:off x="608606" y="5662245"/>
            <a:ext cx="74685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GCA/Large vessel vasculitis – temporal artery biopsy/US,                                         PET scan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PAN – visceral/mesenteric/renal angiogram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Small vessel vasculitis – tissue biopsy/skin biopsy/renal biopsy</a:t>
            </a:r>
          </a:p>
        </p:txBody>
      </p:sp>
    </p:spTree>
    <p:extLst>
      <p:ext uri="{BB962C8B-B14F-4D97-AF65-F5344CB8AC3E}">
        <p14:creationId xmlns:p14="http://schemas.microsoft.com/office/powerpoint/2010/main" val="28562303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B3670-4F63-482B-AA20-896E584D1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Large vessel vasculitis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1A45E60-BB1A-4FFF-9CF0-4138B28E4045}"/>
              </a:ext>
            </a:extLst>
          </p:cNvPr>
          <p:cNvPicPr>
            <a:picLocks noGrp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846" y="1432560"/>
            <a:ext cx="8536162" cy="5253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67112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4318"/>
            <a:ext cx="7620000" cy="1143000"/>
          </a:xfrm>
        </p:spPr>
        <p:txBody>
          <a:bodyPr/>
          <a:lstStyle/>
          <a:p>
            <a:pPr algn="ctr"/>
            <a:r>
              <a:rPr lang="en-US" b="1" dirty="0"/>
              <a:t>Giant cell arteritis (GCA)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7620000" cy="5267642"/>
          </a:xfrm>
        </p:spPr>
        <p:txBody>
          <a:bodyPr>
            <a:normAutofit/>
          </a:bodyPr>
          <a:lstStyle/>
          <a:p>
            <a:r>
              <a:rPr lang="en-US" dirty="0"/>
              <a:t>Previously called Temporal arteritis/cranial arteritis</a:t>
            </a:r>
          </a:p>
          <a:p>
            <a:r>
              <a:rPr lang="en-US" dirty="0"/>
              <a:t>&gt;50 years old patient</a:t>
            </a:r>
          </a:p>
          <a:p>
            <a:r>
              <a:rPr lang="en-US" dirty="0">
                <a:solidFill>
                  <a:srgbClr val="FF0000"/>
                </a:solidFill>
              </a:rPr>
              <a:t>Raised inflammatory markers (ESR/CRP)</a:t>
            </a:r>
          </a:p>
          <a:p>
            <a:r>
              <a:rPr lang="en-US" dirty="0"/>
              <a:t>More common in females, smokers, less common in diabetics</a:t>
            </a:r>
          </a:p>
          <a:p>
            <a:pPr marL="114300" indent="0">
              <a:buNone/>
            </a:pPr>
            <a:r>
              <a:rPr lang="en-US" b="1" dirty="0">
                <a:solidFill>
                  <a:srgbClr val="FF0000"/>
                </a:solidFill>
              </a:rPr>
              <a:t>CLINICAL FEATURES:</a:t>
            </a:r>
          </a:p>
          <a:p>
            <a:r>
              <a:rPr lang="en-US" dirty="0"/>
              <a:t>Headache (initial symptom in 33%, present in 72%); scalp tenderness</a:t>
            </a:r>
          </a:p>
          <a:p>
            <a:r>
              <a:rPr lang="en-US" dirty="0">
                <a:solidFill>
                  <a:srgbClr val="FF0000"/>
                </a:solidFill>
              </a:rPr>
              <a:t>Visual symptoms (50%; unilateral visual blurring/loss, diplopia</a:t>
            </a:r>
            <a:r>
              <a:rPr lang="en-US" dirty="0"/>
              <a:t>)</a:t>
            </a:r>
          </a:p>
          <a:p>
            <a:r>
              <a:rPr lang="en-US" dirty="0"/>
              <a:t>Neck, torso, shoulder, and pelvic girdle pain that is consistent with PMR (initial in 25%, present in 58%) </a:t>
            </a:r>
          </a:p>
          <a:p>
            <a:r>
              <a:rPr lang="en-US" dirty="0"/>
              <a:t>Fatigue and malaise (initial in 20%, present in 56%) </a:t>
            </a:r>
          </a:p>
          <a:p>
            <a:r>
              <a:rPr lang="en-US" dirty="0"/>
              <a:t>Jaw/tongue claudication (initial in 4%, present in 40%) </a:t>
            </a:r>
          </a:p>
          <a:p>
            <a:r>
              <a:rPr lang="en-US" dirty="0"/>
              <a:t>Fever (initial in 11%, present in 35%) </a:t>
            </a:r>
          </a:p>
        </p:txBody>
      </p:sp>
    </p:spTree>
    <p:extLst>
      <p:ext uri="{BB962C8B-B14F-4D97-AF65-F5344CB8AC3E}">
        <p14:creationId xmlns:p14="http://schemas.microsoft.com/office/powerpoint/2010/main" val="34348182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2546"/>
            <a:ext cx="7620000" cy="1143000"/>
          </a:xfrm>
        </p:spPr>
        <p:txBody>
          <a:bodyPr/>
          <a:lstStyle/>
          <a:p>
            <a:pPr algn="ctr"/>
            <a:r>
              <a:rPr lang="en-US" b="1" dirty="0"/>
              <a:t>Giant cell arteritis (GCA)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86505"/>
            <a:ext cx="7620000" cy="492719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b="1" dirty="0">
                <a:solidFill>
                  <a:srgbClr val="FF0000"/>
                </a:solidFill>
              </a:rPr>
              <a:t>DIAGNOSTIC INVESTIGATIONS:</a:t>
            </a:r>
          </a:p>
          <a:p>
            <a:r>
              <a:rPr lang="en-US" dirty="0"/>
              <a:t>Temporal artery biopsy/US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b="1" dirty="0">
                <a:solidFill>
                  <a:srgbClr val="FF0000"/>
                </a:solidFill>
              </a:rPr>
              <a:t>TREATMENT: </a:t>
            </a:r>
            <a:r>
              <a:rPr lang="en-US" b="1" dirty="0"/>
              <a:t>if GCA suspected, may need urgent institution of steroids to prevent sight loss</a:t>
            </a:r>
          </a:p>
          <a:p>
            <a:r>
              <a:rPr lang="en-US" dirty="0">
                <a:solidFill>
                  <a:srgbClr val="4A8EF2"/>
                </a:solidFill>
              </a:rPr>
              <a:t>With visual symptoms – </a:t>
            </a:r>
            <a:r>
              <a:rPr lang="en-US" dirty="0"/>
              <a:t>IV methylprednisolone f/b PO prednisolone 60mg/day </a:t>
            </a:r>
            <a:r>
              <a:rPr lang="en-US" b="1" dirty="0"/>
              <a:t>OR</a:t>
            </a:r>
            <a:r>
              <a:rPr lang="en-US" dirty="0"/>
              <a:t> PO prednisolone 60mg/day</a:t>
            </a:r>
          </a:p>
          <a:p>
            <a:r>
              <a:rPr lang="en-US" dirty="0">
                <a:solidFill>
                  <a:srgbClr val="4A8EF2"/>
                </a:solidFill>
              </a:rPr>
              <a:t>No visual symptoms - </a:t>
            </a:r>
            <a:r>
              <a:rPr lang="en-US" dirty="0"/>
              <a:t>40-60mg prednisolone/day  - tapering dose (watch out for side effects) + PPI</a:t>
            </a:r>
          </a:p>
          <a:p>
            <a:r>
              <a:rPr lang="en-US" b="1" dirty="0">
                <a:solidFill>
                  <a:srgbClr val="FF0000"/>
                </a:solidFill>
              </a:rPr>
              <a:t>DON</a:t>
            </a:r>
            <a:r>
              <a:rPr lang="fr-FR" b="1" dirty="0">
                <a:solidFill>
                  <a:srgbClr val="FF0000"/>
                </a:solidFill>
              </a:rPr>
              <a:t>’</a:t>
            </a:r>
            <a:r>
              <a:rPr lang="en-US" b="1" dirty="0">
                <a:solidFill>
                  <a:srgbClr val="FF0000"/>
                </a:solidFill>
              </a:rPr>
              <a:t>T FORGET BONE PROTECTION (VITAMIN D/ CALCIUM/ BISPHOSPHONATES)</a:t>
            </a:r>
          </a:p>
          <a:p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Relapses – </a:t>
            </a:r>
            <a:r>
              <a:rPr lang="en-US" dirty="0"/>
              <a:t>Methotrexate (MTX),                                                            Tocilizumab (GIACTA trial)</a:t>
            </a:r>
          </a:p>
        </p:txBody>
      </p:sp>
    </p:spTree>
    <p:extLst>
      <p:ext uri="{BB962C8B-B14F-4D97-AF65-F5344CB8AC3E}">
        <p14:creationId xmlns:p14="http://schemas.microsoft.com/office/powerpoint/2010/main" val="1254423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642D3-23EB-42B9-B4B7-FDB572AA6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Disclaimer*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2AC80-4905-4EEE-BEDF-D98A5114D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Please note that QUACK is a regional teaching programme operating across GG&amp;C, Lanarkshire and Ayrshire &amp; Arran. </a:t>
            </a:r>
          </a:p>
          <a:p>
            <a:endParaRPr lang="en-GB" dirty="0"/>
          </a:p>
          <a:p>
            <a:r>
              <a:rPr lang="en-GB" dirty="0"/>
              <a:t>This presentation outlines general management, though local variances e.g. antibiotic prescription may vary slightly depending on your local trust</a:t>
            </a:r>
          </a:p>
          <a:p>
            <a:endParaRPr lang="en-GB" dirty="0"/>
          </a:p>
          <a:p>
            <a:r>
              <a:rPr lang="en-GB" dirty="0"/>
              <a:t>Remember to check your local guidelines</a:t>
            </a:r>
          </a:p>
        </p:txBody>
      </p:sp>
    </p:spTree>
    <p:extLst>
      <p:ext uri="{BB962C8B-B14F-4D97-AF65-F5344CB8AC3E}">
        <p14:creationId xmlns:p14="http://schemas.microsoft.com/office/powerpoint/2010/main" val="12816428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D2F8557-059D-4B92-8818-D71B4AE06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1598"/>
            <a:ext cx="7620000" cy="1143000"/>
          </a:xfrm>
        </p:spPr>
        <p:txBody>
          <a:bodyPr/>
          <a:lstStyle/>
          <a:p>
            <a:pPr algn="ctr"/>
            <a:r>
              <a:rPr lang="en-US" b="1" dirty="0"/>
              <a:t>Takayasu Arteritis (TA)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5D0027-F589-41A3-BDC7-2467D54B5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600" y="1197339"/>
            <a:ext cx="7792720" cy="548100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Also called pulseless disease/aortic arch syndrome</a:t>
            </a:r>
          </a:p>
          <a:p>
            <a:r>
              <a:rPr lang="en-US" dirty="0"/>
              <a:t>More common in females (F:M = 8:1)</a:t>
            </a:r>
          </a:p>
          <a:p>
            <a:r>
              <a:rPr lang="en-US" dirty="0"/>
              <a:t>&lt;50 years old patients (median age of onset = 25 years)</a:t>
            </a:r>
          </a:p>
          <a:p>
            <a:r>
              <a:rPr lang="en-US" dirty="0"/>
              <a:t>More common in Asian females (Japan, India, China, SE Asia)</a:t>
            </a:r>
          </a:p>
          <a:p>
            <a:r>
              <a:rPr lang="en-US" dirty="0"/>
              <a:t>Raised inflammatory response</a:t>
            </a:r>
          </a:p>
          <a:p>
            <a:pPr marL="114300" indent="0">
              <a:buNone/>
            </a:pPr>
            <a:r>
              <a:rPr lang="en-US" b="1" dirty="0">
                <a:solidFill>
                  <a:srgbClr val="FF0000"/>
                </a:solidFill>
              </a:rPr>
              <a:t>CLINICAL FEATURES: </a:t>
            </a:r>
          </a:p>
          <a:p>
            <a:r>
              <a:rPr lang="en-US" dirty="0"/>
              <a:t>Constitutional symptoms (fever, arthralgia, weight loss)</a:t>
            </a:r>
          </a:p>
          <a:p>
            <a:r>
              <a:rPr lang="en-US" dirty="0"/>
              <a:t>Bruits, claudication (UL&gt;LL) , reduced pulses, asymmetric B.P, headache, HTN, cardiac involvement, pulmonary involvement</a:t>
            </a:r>
          </a:p>
          <a:p>
            <a:pPr marL="114300" indent="0">
              <a:buNone/>
            </a:pPr>
            <a:r>
              <a:rPr lang="en-US" b="1" dirty="0">
                <a:solidFill>
                  <a:srgbClr val="FF0000"/>
                </a:solidFill>
              </a:rPr>
              <a:t>DIAGNOSTIC INVESTIGATION:</a:t>
            </a:r>
          </a:p>
          <a:p>
            <a:r>
              <a:rPr lang="en-US" b="1" dirty="0"/>
              <a:t>MRA/CTA – GOLD STANDARD </a:t>
            </a:r>
            <a:r>
              <a:rPr lang="en-US" dirty="0"/>
              <a:t>(vessel wall stenosis/inflammation)</a:t>
            </a:r>
            <a:endParaRPr lang="en-US" b="1" dirty="0">
              <a:solidFill>
                <a:srgbClr val="FF0000"/>
              </a:solidFill>
            </a:endParaRPr>
          </a:p>
          <a:p>
            <a:pPr marL="114300" indent="0">
              <a:buNone/>
            </a:pPr>
            <a:r>
              <a:rPr lang="en-US" b="1" dirty="0">
                <a:solidFill>
                  <a:srgbClr val="FF0000"/>
                </a:solidFill>
              </a:rPr>
              <a:t>TREATMENT:</a:t>
            </a:r>
          </a:p>
          <a:p>
            <a:r>
              <a:rPr lang="en-US" dirty="0"/>
              <a:t>High dose corticosteroids (prednisolone)</a:t>
            </a:r>
          </a:p>
          <a:p>
            <a:r>
              <a:rPr lang="en-US" dirty="0"/>
              <a:t>Relapses – MTX, MMF, Azathioprine, cyclophosphamide</a:t>
            </a:r>
          </a:p>
          <a:p>
            <a:r>
              <a:rPr lang="en-US" dirty="0"/>
              <a:t>Biologics – Infliximab, Tocilizumab, Rituximab</a:t>
            </a:r>
          </a:p>
        </p:txBody>
      </p:sp>
    </p:spTree>
    <p:extLst>
      <p:ext uri="{BB962C8B-B14F-4D97-AF65-F5344CB8AC3E}">
        <p14:creationId xmlns:p14="http://schemas.microsoft.com/office/powerpoint/2010/main" val="24348834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B3670-4F63-482B-AA20-896E584D1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Medium vessel vasculitis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1A45E60-BB1A-4FFF-9CF0-4138B28E4045}"/>
              </a:ext>
            </a:extLst>
          </p:cNvPr>
          <p:cNvPicPr>
            <a:picLocks noGrp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986" y="1432560"/>
            <a:ext cx="8509734" cy="5248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57098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8623DBD-9995-4520-BAD0-1B4B9A0AB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Polyarteritis Nodosa (PAN)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86C33DD-2F40-4916-9C3C-25F371E616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040" y="1539558"/>
            <a:ext cx="7620000" cy="508444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Multisystem disease characterized by necrotizing inflammation of medium and small arteries</a:t>
            </a:r>
          </a:p>
          <a:p>
            <a:r>
              <a:rPr lang="en-US" b="1" dirty="0"/>
              <a:t>NO GLOMERULONEPHRITIS/LUNG/ENT INVOLVEMENT</a:t>
            </a:r>
          </a:p>
          <a:p>
            <a:r>
              <a:rPr lang="en-US" b="1" dirty="0"/>
              <a:t>ANCA NEGATIVE</a:t>
            </a:r>
          </a:p>
          <a:p>
            <a:r>
              <a:rPr lang="en-US" dirty="0"/>
              <a:t>No gender difference</a:t>
            </a:r>
          </a:p>
          <a:p>
            <a:r>
              <a:rPr lang="en-US" dirty="0"/>
              <a:t>Median age of onset = 40 – 60 years</a:t>
            </a:r>
          </a:p>
          <a:p>
            <a:r>
              <a:rPr lang="en-US" dirty="0"/>
              <a:t>Raised inflammatory response</a:t>
            </a:r>
          </a:p>
          <a:p>
            <a:r>
              <a:rPr lang="en-US" dirty="0"/>
              <a:t>Associated with hepatitis B (10 – 50%)</a:t>
            </a:r>
          </a:p>
          <a:p>
            <a:pPr marL="114300" indent="0">
              <a:buNone/>
            </a:pPr>
            <a:r>
              <a:rPr lang="en-US" b="1" dirty="0">
                <a:solidFill>
                  <a:srgbClr val="FF0000"/>
                </a:solidFill>
              </a:rPr>
              <a:t>CLINICAL FEATURES: </a:t>
            </a:r>
          </a:p>
          <a:p>
            <a:r>
              <a:rPr lang="en-US" dirty="0"/>
              <a:t>Constitutional symptoms &gt;90% (fever, arthralgia, weight loss)</a:t>
            </a:r>
          </a:p>
          <a:p>
            <a:r>
              <a:rPr lang="en-US" dirty="0"/>
              <a:t>Multisystem involvement (</a:t>
            </a:r>
            <a:r>
              <a:rPr lang="en-US" dirty="0">
                <a:solidFill>
                  <a:srgbClr val="FF0000"/>
                </a:solidFill>
              </a:rPr>
              <a:t>mononeuritis multiplex</a:t>
            </a:r>
            <a:r>
              <a:rPr lang="en-US" dirty="0"/>
              <a:t>, renal artery aneurysms, infarction, palpable purpura, ulcers, arthritis/arthralgia, myalgia, </a:t>
            </a:r>
            <a:r>
              <a:rPr lang="en-US" dirty="0">
                <a:solidFill>
                  <a:srgbClr val="FF0000"/>
                </a:solidFill>
              </a:rPr>
              <a:t>abdominal pain</a:t>
            </a:r>
            <a:r>
              <a:rPr lang="en-US" dirty="0"/>
              <a:t> (mesenteric vasculitis), </a:t>
            </a:r>
            <a:r>
              <a:rPr lang="en-US" dirty="0">
                <a:solidFill>
                  <a:srgbClr val="FF0000"/>
                </a:solidFill>
              </a:rPr>
              <a:t>orchitis</a:t>
            </a:r>
            <a:r>
              <a:rPr lang="en-US" dirty="0"/>
              <a:t>, cardiac involvement (MI, CCF),                                       retinal </a:t>
            </a:r>
            <a:r>
              <a:rPr lang="en-US" dirty="0" err="1"/>
              <a:t>haemorrhage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1029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8623DBD-9995-4520-BAD0-1B4B9A0AB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Polyarteritis Nodosa (PAN)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86C33DD-2F40-4916-9C3C-25F371E616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113" y="1745978"/>
            <a:ext cx="7815943" cy="455685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b="1" dirty="0">
                <a:solidFill>
                  <a:srgbClr val="FF0000"/>
                </a:solidFill>
              </a:rPr>
              <a:t>DIAGNOSTIC INVESTIGATIONS: </a:t>
            </a:r>
          </a:p>
          <a:p>
            <a:r>
              <a:rPr lang="en-US" dirty="0"/>
              <a:t>Hepatitis B serology</a:t>
            </a:r>
          </a:p>
          <a:p>
            <a:r>
              <a:rPr lang="en-US" dirty="0"/>
              <a:t>Tissue biopsy (accessible involved tissues – skin, sural nerve, skeletal muscle, testicle)</a:t>
            </a:r>
          </a:p>
          <a:p>
            <a:r>
              <a:rPr lang="en-US" dirty="0"/>
              <a:t>Visceral/mesenteric/renal angiogram (saccular microaneurysms)</a:t>
            </a:r>
          </a:p>
          <a:p>
            <a:r>
              <a:rPr lang="en-US" b="1" dirty="0"/>
              <a:t>ANA, ANCA, RF, Cryoglobulins NEGATIVE in classical primary PAN</a:t>
            </a:r>
          </a:p>
          <a:p>
            <a:pPr marL="114300" indent="0">
              <a:buNone/>
            </a:pPr>
            <a:endParaRPr lang="en-US" b="1" dirty="0"/>
          </a:p>
          <a:p>
            <a:pPr marL="114300" indent="0">
              <a:buNone/>
            </a:pPr>
            <a:r>
              <a:rPr lang="en-US" b="1" dirty="0">
                <a:solidFill>
                  <a:srgbClr val="FF0000"/>
                </a:solidFill>
              </a:rPr>
              <a:t>TREATMENT:</a:t>
            </a:r>
          </a:p>
          <a:p>
            <a:r>
              <a:rPr lang="en-US" dirty="0"/>
              <a:t>High dose oral prednisolone/IV methylprednisolone</a:t>
            </a:r>
          </a:p>
          <a:p>
            <a:r>
              <a:rPr lang="en-US" dirty="0"/>
              <a:t>Cyclophosphamide, MMF, Azathioprine, Mtx, Infliximab</a:t>
            </a:r>
          </a:p>
        </p:txBody>
      </p:sp>
    </p:spTree>
    <p:extLst>
      <p:ext uri="{BB962C8B-B14F-4D97-AF65-F5344CB8AC3E}">
        <p14:creationId xmlns:p14="http://schemas.microsoft.com/office/powerpoint/2010/main" val="21347238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angiogram in polyarteritis nodosa">
            <a:extLst>
              <a:ext uri="{FF2B5EF4-FFF2-40B4-BE49-F238E27FC236}">
                <a16:creationId xmlns:a16="http://schemas.microsoft.com/office/drawing/2014/main" id="{A995DA0F-ED93-4397-A463-6446C1BBB1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5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97887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031648"/>
          </a:xfrm>
        </p:spPr>
        <p:txBody>
          <a:bodyPr/>
          <a:lstStyle/>
          <a:p>
            <a:pPr algn="ctr"/>
            <a:r>
              <a:rPr lang="en-US" b="1" dirty="0"/>
              <a:t>Small vessel vasculitis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AE08B25F-2AB1-4BF3-B692-4968F1CA69DA}"/>
              </a:ext>
            </a:extLst>
          </p:cNvPr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92" y="1432560"/>
            <a:ext cx="8784583" cy="5269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96290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F40F20F9-0068-4C93-A4E9-D453CF876DC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195042"/>
            <a:ext cx="7620000" cy="1143000"/>
          </a:xfrm>
        </p:spPr>
        <p:txBody>
          <a:bodyPr rIns="132053"/>
          <a:lstStyle/>
          <a:p>
            <a:pPr algn="ctr" eaLnBrk="1" hangingPunct="1">
              <a:defRPr/>
            </a:pPr>
            <a:r>
              <a:rPr lang="en-US" altLang="en-US" b="1" dirty="0">
                <a:cs typeface="Arial" panose="020B0604020202020204" pitchFamily="34" charset="0"/>
              </a:rPr>
              <a:t>ANCA-associated vasculitis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33F6B-21C2-4331-8D59-0F90A7030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086" y="1543274"/>
            <a:ext cx="7620000" cy="5009925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altLang="en-US" sz="3200" b="1" dirty="0">
                <a:solidFill>
                  <a:schemeClr val="accent2"/>
                </a:solidFill>
                <a:cs typeface="Arial" panose="020B0604020202020204" pitchFamily="34" charset="0"/>
              </a:rPr>
              <a:t>What is ANCA?</a:t>
            </a:r>
            <a:endParaRPr lang="en-GB" dirty="0">
              <a:solidFill>
                <a:schemeClr val="accent2"/>
              </a:solidFill>
            </a:endParaRPr>
          </a:p>
          <a:p>
            <a:r>
              <a:rPr lang="en-GB" dirty="0"/>
              <a:t>Antineutrophil cytoplasmic antibodies (ANCA)</a:t>
            </a:r>
          </a:p>
          <a:p>
            <a:r>
              <a:rPr lang="en-GB" dirty="0"/>
              <a:t>These are antibodies directed against specific proteins in granules in the cytoplasm of neutrophils and lysosomal proteins in monocytes</a:t>
            </a:r>
          </a:p>
          <a:p>
            <a:r>
              <a:rPr lang="en-GB" dirty="0"/>
              <a:t>Serum test in patients suspected with vasculitis</a:t>
            </a:r>
          </a:p>
          <a:p>
            <a:r>
              <a:rPr lang="en-GB" dirty="0"/>
              <a:t>3 categories (IIF – indirect immunofluorescence testing):</a:t>
            </a:r>
          </a:p>
          <a:p>
            <a:pPr marL="571500" indent="-457200">
              <a:buFont typeface="+mj-lt"/>
              <a:buAutoNum type="arabicPeriod"/>
            </a:pPr>
            <a:r>
              <a:rPr lang="en-GB" b="1" dirty="0"/>
              <a:t>Cytoplasmic (c-ANCA)</a:t>
            </a:r>
            <a:r>
              <a:rPr lang="en-GB" dirty="0"/>
              <a:t> – diffuse staining of the neutrophil cytoplasm</a:t>
            </a:r>
          </a:p>
          <a:p>
            <a:pPr marL="571500" indent="-457200">
              <a:buFont typeface="+mj-lt"/>
              <a:buAutoNum type="arabicPeriod"/>
            </a:pPr>
            <a:r>
              <a:rPr lang="en-GB" b="1" dirty="0"/>
              <a:t>Perinuclear (p-ANCA)</a:t>
            </a:r>
            <a:r>
              <a:rPr lang="en-GB" dirty="0"/>
              <a:t> – perinuclear cytoplasmic staining</a:t>
            </a:r>
          </a:p>
          <a:p>
            <a:pPr marL="571500" indent="-457200">
              <a:buFont typeface="+mj-lt"/>
              <a:buAutoNum type="arabicPeriod"/>
            </a:pPr>
            <a:r>
              <a:rPr lang="en-GB" b="1" dirty="0"/>
              <a:t>Atypical ANCA </a:t>
            </a:r>
            <a:r>
              <a:rPr lang="en-GB" dirty="0"/>
              <a:t>– pattern not clear for either c-ANCA                                    or p-ANCA; protein not clear</a:t>
            </a:r>
          </a:p>
        </p:txBody>
      </p:sp>
    </p:spTree>
    <p:extLst>
      <p:ext uri="{BB962C8B-B14F-4D97-AF65-F5344CB8AC3E}">
        <p14:creationId xmlns:p14="http://schemas.microsoft.com/office/powerpoint/2010/main" val="14654386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Grp="1" noRot="1" noChangeArrowheads="1"/>
          </p:cNvSpPr>
          <p:nvPr>
            <p:ph type="title"/>
          </p:nvPr>
        </p:nvSpPr>
        <p:spPr>
          <a:xfrm>
            <a:off x="457200" y="101918"/>
            <a:ext cx="7620000" cy="1143000"/>
          </a:xfrm>
        </p:spPr>
        <p:txBody>
          <a:bodyPr rIns="132053"/>
          <a:lstStyle/>
          <a:p>
            <a:pPr algn="ctr" eaLnBrk="1" hangingPunct="1">
              <a:defRPr/>
            </a:pPr>
            <a:r>
              <a:rPr lang="en-US" altLang="en-US" b="1" dirty="0">
                <a:cs typeface="Arial" panose="020B0604020202020204" pitchFamily="34" charset="0"/>
              </a:rPr>
              <a:t>What is ANCA?</a:t>
            </a:r>
          </a:p>
        </p:txBody>
      </p:sp>
      <p:sp>
        <p:nvSpPr>
          <p:cNvPr id="35844" name="Rectangle 3"/>
          <p:cNvSpPr>
            <a:spLocks/>
          </p:cNvSpPr>
          <p:nvPr/>
        </p:nvSpPr>
        <p:spPr bwMode="auto">
          <a:xfrm>
            <a:off x="4785360" y="1600200"/>
            <a:ext cx="3681557" cy="4457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0" bIns="0"/>
          <a:lstStyle>
            <a:lvl1pPr marL="382588" indent="-3429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marL="39688" indent="0" eaLnBrk="1" hangingPunct="1">
              <a:spcBef>
                <a:spcPts val="638"/>
              </a:spcBef>
              <a:buClr>
                <a:srgbClr val="000000"/>
              </a:buClr>
              <a:buSzPct val="100000"/>
              <a:buNone/>
            </a:pPr>
            <a:endParaRPr lang="en-US" altLang="en-US" sz="2800" b="1" dirty="0">
              <a:solidFill>
                <a:schemeClr val="accent2"/>
              </a:solidFill>
              <a:latin typeface="+mn-lt"/>
              <a:sym typeface="Arial" charset="0"/>
            </a:endParaRPr>
          </a:p>
          <a:p>
            <a:pPr marL="39688" indent="0" eaLnBrk="1" hangingPunct="1">
              <a:spcBef>
                <a:spcPts val="638"/>
              </a:spcBef>
              <a:buClr>
                <a:srgbClr val="000000"/>
              </a:buClr>
              <a:buSzPct val="100000"/>
              <a:buNone/>
            </a:pPr>
            <a:r>
              <a:rPr lang="en-US" altLang="en-US" sz="2800" b="1" dirty="0">
                <a:solidFill>
                  <a:schemeClr val="accent2"/>
                </a:solidFill>
                <a:latin typeface="+mn-lt"/>
                <a:sym typeface="Arial" charset="0"/>
              </a:rPr>
              <a:t>p-ANCA (peri-nuclear)</a:t>
            </a:r>
          </a:p>
          <a:p>
            <a:pPr marL="39688" indent="0" eaLnBrk="1" hangingPunct="1">
              <a:spcBef>
                <a:spcPts val="638"/>
              </a:spcBef>
              <a:buClr>
                <a:srgbClr val="000000"/>
              </a:buClr>
              <a:buSzPct val="100000"/>
              <a:buNone/>
            </a:pPr>
            <a:r>
              <a:rPr lang="en-US" altLang="en-US" sz="2400" dirty="0">
                <a:latin typeface="+mn-lt"/>
                <a:sym typeface="Arial" charset="0"/>
              </a:rPr>
              <a:t>Targets myeloperoxidase (MPO)</a:t>
            </a:r>
          </a:p>
          <a:p>
            <a:pPr marL="39688" indent="0" eaLnBrk="1" hangingPunct="1">
              <a:spcBef>
                <a:spcPts val="638"/>
              </a:spcBef>
              <a:buClr>
                <a:srgbClr val="000000"/>
              </a:buClr>
              <a:buSzPct val="100000"/>
              <a:buNone/>
            </a:pPr>
            <a:endParaRPr lang="en-US" altLang="en-US" sz="2800" b="1" dirty="0">
              <a:solidFill>
                <a:schemeClr val="accent2"/>
              </a:solidFill>
              <a:latin typeface="+mn-lt"/>
              <a:sym typeface="Arial" charset="0"/>
            </a:endParaRPr>
          </a:p>
          <a:p>
            <a:pPr marL="39688" indent="0" eaLnBrk="1" hangingPunct="1">
              <a:spcBef>
                <a:spcPts val="638"/>
              </a:spcBef>
              <a:buClr>
                <a:srgbClr val="000000"/>
              </a:buClr>
              <a:buSzPct val="100000"/>
              <a:buNone/>
            </a:pPr>
            <a:endParaRPr lang="en-US" altLang="en-US" sz="2400" b="1" dirty="0">
              <a:solidFill>
                <a:schemeClr val="accent2"/>
              </a:solidFill>
              <a:latin typeface="+mn-lt"/>
              <a:sym typeface="Arial" charset="0"/>
            </a:endParaRPr>
          </a:p>
          <a:p>
            <a:pPr marL="39688" indent="0" eaLnBrk="1" hangingPunct="1">
              <a:spcBef>
                <a:spcPts val="638"/>
              </a:spcBef>
              <a:buClr>
                <a:srgbClr val="000000"/>
              </a:buClr>
              <a:buSzPct val="100000"/>
              <a:buNone/>
            </a:pPr>
            <a:r>
              <a:rPr lang="en-US" altLang="en-US" sz="2800" b="1" dirty="0">
                <a:solidFill>
                  <a:schemeClr val="accent2"/>
                </a:solidFill>
                <a:latin typeface="+mn-lt"/>
                <a:sym typeface="Arial" charset="0"/>
              </a:rPr>
              <a:t>c-ANCA (cytoplasmic)</a:t>
            </a:r>
          </a:p>
          <a:p>
            <a:pPr marL="39688" indent="0" eaLnBrk="1" hangingPunct="1">
              <a:spcBef>
                <a:spcPts val="638"/>
              </a:spcBef>
              <a:buClr>
                <a:srgbClr val="000000"/>
              </a:buClr>
              <a:buSzPct val="100000"/>
              <a:buNone/>
            </a:pPr>
            <a:r>
              <a:rPr lang="en-US" altLang="en-US" sz="2400" dirty="0">
                <a:latin typeface="+mn-lt"/>
                <a:sym typeface="Arial" charset="0"/>
              </a:rPr>
              <a:t>Targets proteinase 3 (PR3)</a:t>
            </a:r>
          </a:p>
          <a:p>
            <a:pPr marL="39688" indent="0" eaLnBrk="1" hangingPunct="1">
              <a:spcBef>
                <a:spcPts val="638"/>
              </a:spcBef>
              <a:buClr>
                <a:srgbClr val="000000"/>
              </a:buClr>
              <a:buSzPct val="100000"/>
              <a:buNone/>
            </a:pPr>
            <a:endParaRPr lang="en-US" altLang="en-US" sz="2400" dirty="0">
              <a:latin typeface="+mn-lt"/>
              <a:sym typeface="Arial" charset="0"/>
            </a:endParaRPr>
          </a:p>
        </p:txBody>
      </p:sp>
      <p:pic>
        <p:nvPicPr>
          <p:cNvPr id="35845" name="Picture 4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083" y="1429068"/>
            <a:ext cx="3937000" cy="515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5058003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040" y="37485"/>
            <a:ext cx="7620000" cy="1584642"/>
          </a:xfrm>
        </p:spPr>
        <p:txBody>
          <a:bodyPr/>
          <a:lstStyle/>
          <a:p>
            <a:pPr algn="ctr"/>
            <a:r>
              <a:rPr lang="en-US" b="1" dirty="0"/>
              <a:t>Granulomatosis with Polyangiitis (GPA)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080" y="1731554"/>
            <a:ext cx="7691120" cy="497953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Previously called Wegener’s granulomatosis</a:t>
            </a:r>
          </a:p>
          <a:p>
            <a:r>
              <a:rPr lang="en-US" dirty="0"/>
              <a:t>250 cases/million people in the UK</a:t>
            </a:r>
          </a:p>
          <a:p>
            <a:r>
              <a:rPr lang="en-US" dirty="0"/>
              <a:t>90% of cases of Northern European descent</a:t>
            </a:r>
          </a:p>
          <a:p>
            <a:r>
              <a:rPr lang="en-US" dirty="0"/>
              <a:t>M:F = 1.5:1</a:t>
            </a:r>
          </a:p>
          <a:p>
            <a:r>
              <a:rPr lang="en-US" dirty="0"/>
              <a:t>Typically age = 35-55 years</a:t>
            </a:r>
          </a:p>
          <a:p>
            <a:pPr marL="114300" indent="0">
              <a:buNone/>
            </a:pPr>
            <a:r>
              <a:rPr lang="en-US" b="1" dirty="0">
                <a:solidFill>
                  <a:srgbClr val="FF0000"/>
                </a:solidFill>
              </a:rPr>
              <a:t>3 MAJOR ANATOMICAL SITES (GENERALIZED GPA):</a:t>
            </a:r>
          </a:p>
          <a:p>
            <a:pPr marL="571500" indent="-457200">
              <a:buFont typeface="+mj-lt"/>
              <a:buAutoNum type="arabicPeriod"/>
            </a:pPr>
            <a:r>
              <a:rPr lang="en-US" b="1" dirty="0"/>
              <a:t>Upper respiratory tract – </a:t>
            </a:r>
            <a:r>
              <a:rPr lang="en-US" dirty="0"/>
              <a:t>sinusitis, epistaxis, </a:t>
            </a:r>
            <a:r>
              <a:rPr lang="en-US" dirty="0">
                <a:solidFill>
                  <a:srgbClr val="FF0000"/>
                </a:solidFill>
              </a:rPr>
              <a:t>perforation of nasal septum</a:t>
            </a:r>
            <a:r>
              <a:rPr lang="en-US" dirty="0"/>
              <a:t>, mucosal ulcerations, oral ulcers, pharyngitis, otitis media, subglottic stenosis</a:t>
            </a:r>
          </a:p>
          <a:p>
            <a:pPr marL="571500" indent="-457200">
              <a:buFont typeface="+mj-lt"/>
              <a:buAutoNum type="arabicPeriod"/>
            </a:pPr>
            <a:r>
              <a:rPr lang="en-US" b="1" dirty="0"/>
              <a:t>Lungs – </a:t>
            </a:r>
            <a:r>
              <a:rPr lang="en-US" dirty="0"/>
              <a:t>cough, hemoptysis, respiratory distress, pulmonary nodules, </a:t>
            </a:r>
            <a:r>
              <a:rPr lang="en-US" dirty="0" err="1"/>
              <a:t>cavitatory</a:t>
            </a:r>
            <a:r>
              <a:rPr lang="en-US" dirty="0"/>
              <a:t> lung lesions, alveolar </a:t>
            </a:r>
            <a:r>
              <a:rPr lang="en-US" dirty="0" err="1"/>
              <a:t>haemorrhage</a:t>
            </a:r>
            <a:endParaRPr lang="en-US" dirty="0"/>
          </a:p>
          <a:p>
            <a:pPr marL="571500" indent="-457200">
              <a:buFont typeface="+mj-lt"/>
              <a:buAutoNum type="arabicPeriod"/>
            </a:pPr>
            <a:r>
              <a:rPr lang="en-US" b="1" dirty="0"/>
              <a:t>Renal involvement – </a:t>
            </a:r>
            <a:r>
              <a:rPr lang="en-US" dirty="0"/>
              <a:t>focal and segmental necrotizing glomerulonephritis</a:t>
            </a:r>
          </a:p>
          <a:p>
            <a:pPr marL="114300" indent="0">
              <a:buNone/>
            </a:pPr>
            <a:r>
              <a:rPr lang="en-US" b="1" dirty="0">
                <a:solidFill>
                  <a:srgbClr val="FF0000"/>
                </a:solidFill>
              </a:rPr>
              <a:t>LOCALIZED GPA: </a:t>
            </a:r>
            <a:r>
              <a:rPr lang="en-US" dirty="0"/>
              <a:t>no renal involvement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27BEF7-1EC2-4E8E-8E1C-43F5EBA5AA79}"/>
              </a:ext>
            </a:extLst>
          </p:cNvPr>
          <p:cNvSpPr txBox="1"/>
          <p:nvPr/>
        </p:nvSpPr>
        <p:spPr>
          <a:xfrm>
            <a:off x="6624618" y="1950408"/>
            <a:ext cx="156004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bg2">
                    <a:lumMod val="75000"/>
                  </a:schemeClr>
                </a:solidFill>
              </a:rPr>
              <a:t>c-ANCA </a:t>
            </a:r>
          </a:p>
          <a:p>
            <a:r>
              <a:rPr lang="en-US" sz="3200" b="1" dirty="0">
                <a:solidFill>
                  <a:schemeClr val="bg2">
                    <a:lumMod val="75000"/>
                  </a:schemeClr>
                </a:solidFill>
              </a:rPr>
              <a:t>(PR3)</a:t>
            </a:r>
          </a:p>
        </p:txBody>
      </p:sp>
    </p:spTree>
    <p:extLst>
      <p:ext uri="{BB962C8B-B14F-4D97-AF65-F5344CB8AC3E}">
        <p14:creationId xmlns:p14="http://schemas.microsoft.com/office/powerpoint/2010/main" val="3202235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14656CDA-6D34-40AD-9D21-2B4693108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040" y="233998"/>
            <a:ext cx="7620000" cy="1584642"/>
          </a:xfrm>
        </p:spPr>
        <p:txBody>
          <a:bodyPr/>
          <a:lstStyle/>
          <a:p>
            <a:pPr algn="ctr"/>
            <a:r>
              <a:rPr lang="en-US" b="1" dirty="0"/>
              <a:t>Granulomatosis with Polyangiitis (GPA)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03120"/>
            <a:ext cx="7620000" cy="4663440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n-US" b="1" dirty="0">
                <a:solidFill>
                  <a:srgbClr val="FF0000"/>
                </a:solidFill>
              </a:rPr>
              <a:t>OTHER CLINICAL FEATURES: </a:t>
            </a:r>
          </a:p>
          <a:p>
            <a:r>
              <a:rPr lang="en-US" dirty="0"/>
              <a:t>Rapidly progressive glomerulonephritis (75%)</a:t>
            </a:r>
          </a:p>
          <a:p>
            <a:r>
              <a:rPr lang="en-US" dirty="0"/>
              <a:t>Rhinitis, saddle nose deformity</a:t>
            </a:r>
          </a:p>
          <a:p>
            <a:r>
              <a:rPr lang="en-US" dirty="0"/>
              <a:t>Hearing loss</a:t>
            </a:r>
          </a:p>
          <a:p>
            <a:r>
              <a:rPr lang="en-US" dirty="0" err="1"/>
              <a:t>Subglottal</a:t>
            </a:r>
            <a:r>
              <a:rPr lang="en-US" dirty="0"/>
              <a:t> stenosis</a:t>
            </a:r>
          </a:p>
          <a:p>
            <a:r>
              <a:rPr lang="en-US" dirty="0"/>
              <a:t>Pulmonary nodules/infiltrates/</a:t>
            </a:r>
            <a:r>
              <a:rPr lang="en-US" dirty="0" err="1"/>
              <a:t>haemorrhage</a:t>
            </a:r>
            <a:r>
              <a:rPr lang="en-US" dirty="0"/>
              <a:t>/cavitation</a:t>
            </a:r>
          </a:p>
          <a:p>
            <a:r>
              <a:rPr lang="en-US" dirty="0"/>
              <a:t>Arthritis</a:t>
            </a:r>
          </a:p>
          <a:p>
            <a:r>
              <a:rPr lang="en-US" dirty="0" err="1"/>
              <a:t>Purpuric</a:t>
            </a:r>
            <a:r>
              <a:rPr lang="en-US" dirty="0"/>
              <a:t> rash</a:t>
            </a:r>
          </a:p>
          <a:p>
            <a:r>
              <a:rPr lang="en-US" dirty="0"/>
              <a:t>Eye signs (50%)</a:t>
            </a:r>
          </a:p>
          <a:p>
            <a:r>
              <a:rPr lang="en-US" dirty="0"/>
              <a:t>Sensory neuropathy/mononeuritis multiplex</a:t>
            </a:r>
          </a:p>
          <a:p>
            <a:r>
              <a:rPr lang="en-US" dirty="0"/>
              <a:t>Cardiac involvement (&lt;5%) - pericarditis</a:t>
            </a:r>
          </a:p>
          <a:p>
            <a:r>
              <a:rPr lang="en-US" b="1" dirty="0">
                <a:solidFill>
                  <a:srgbClr val="FF0000"/>
                </a:solidFill>
              </a:rPr>
              <a:t>RELAPSE COMMON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722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2280"/>
            <a:ext cx="7620000" cy="4485640"/>
          </a:xfrm>
        </p:spPr>
        <p:txBody>
          <a:bodyPr/>
          <a:lstStyle/>
          <a:p>
            <a:r>
              <a:rPr lang="en-US" dirty="0"/>
              <a:t>What is vasculitis?</a:t>
            </a:r>
          </a:p>
          <a:p>
            <a:r>
              <a:rPr lang="en-US" dirty="0"/>
              <a:t>Characteristic histological features</a:t>
            </a:r>
          </a:p>
          <a:p>
            <a:r>
              <a:rPr lang="en-US" dirty="0"/>
              <a:t>Nomenclature </a:t>
            </a:r>
            <a:r>
              <a:rPr lang="en-US" b="1" u="sng" dirty="0"/>
              <a:t>NOT</a:t>
            </a:r>
            <a:r>
              <a:rPr lang="en-US" dirty="0"/>
              <a:t> classification</a:t>
            </a:r>
          </a:p>
          <a:p>
            <a:r>
              <a:rPr lang="en-US" dirty="0"/>
              <a:t>Variable presentation/pattern recognition – diagnostic dilemma</a:t>
            </a:r>
          </a:p>
          <a:p>
            <a:r>
              <a:rPr lang="en-US" dirty="0"/>
              <a:t>Approach to diagnosis</a:t>
            </a:r>
          </a:p>
          <a:p>
            <a:r>
              <a:rPr lang="en-US" dirty="0"/>
              <a:t>Tests to consider</a:t>
            </a:r>
          </a:p>
          <a:p>
            <a:r>
              <a:rPr lang="en-US" dirty="0"/>
              <a:t>Large vessel vasculitis (GCA/Takayasu arteritis)</a:t>
            </a:r>
          </a:p>
          <a:p>
            <a:r>
              <a:rPr lang="en-US" dirty="0"/>
              <a:t>Medium vessel vasculitis (PAN)</a:t>
            </a:r>
          </a:p>
          <a:p>
            <a:r>
              <a:rPr lang="en-US" dirty="0"/>
              <a:t>Features of ANCA-associated vasculitis (GPA/EGPA/MPA)</a:t>
            </a:r>
          </a:p>
          <a:p>
            <a:r>
              <a:rPr lang="en-US" dirty="0"/>
              <a:t>Treatment of ANCA associated vasculitis</a:t>
            </a:r>
          </a:p>
        </p:txBody>
      </p:sp>
    </p:spTree>
    <p:extLst>
      <p:ext uri="{BB962C8B-B14F-4D97-AF65-F5344CB8AC3E}">
        <p14:creationId xmlns:p14="http://schemas.microsoft.com/office/powerpoint/2010/main" val="30457085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0AFF3CB2-29C9-42D4-83A9-AC3D72427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040" y="233998"/>
            <a:ext cx="7620000" cy="1584642"/>
          </a:xfrm>
        </p:spPr>
        <p:txBody>
          <a:bodyPr/>
          <a:lstStyle/>
          <a:p>
            <a:pPr algn="ctr"/>
            <a:r>
              <a:rPr lang="en-US" b="1" dirty="0"/>
              <a:t>Eosinophilic Granulomatosis with Polyangiitis (EGPA)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230" y="2144486"/>
            <a:ext cx="7914484" cy="4354285"/>
          </a:xfrm>
        </p:spPr>
        <p:txBody>
          <a:bodyPr>
            <a:normAutofit/>
          </a:bodyPr>
          <a:lstStyle/>
          <a:p>
            <a:r>
              <a:rPr lang="en-US" dirty="0"/>
              <a:t>Previously called Churg-Strauss syndrome </a:t>
            </a:r>
            <a:r>
              <a:rPr lang="en-US" b="1" dirty="0"/>
              <a:t>OR</a:t>
            </a:r>
          </a:p>
          <a:p>
            <a:pPr marL="114300" indent="0">
              <a:buNone/>
            </a:pPr>
            <a:r>
              <a:rPr lang="en-US" dirty="0"/>
              <a:t>    allergic angiitis with granulomatosis</a:t>
            </a:r>
          </a:p>
          <a:p>
            <a:r>
              <a:rPr lang="en-US" dirty="0"/>
              <a:t>Granulomatous vasculitis of small and medium-sized vessels, frequently involving the skin, peripheral nerves and lungs, and is associated with peripheral eosinophilia</a:t>
            </a:r>
          </a:p>
          <a:p>
            <a:r>
              <a:rPr lang="en-US" dirty="0"/>
              <a:t>2.5 cases per 100,000 adults per year worldwide</a:t>
            </a:r>
          </a:p>
          <a:p>
            <a:r>
              <a:rPr lang="en-US" dirty="0"/>
              <a:t>Slightly more common in men</a:t>
            </a:r>
          </a:p>
          <a:p>
            <a:r>
              <a:rPr lang="en-US" dirty="0"/>
              <a:t>Aged 15-70 years (peak age at diagnosis = 50 years)</a:t>
            </a:r>
          </a:p>
          <a:p>
            <a:r>
              <a:rPr lang="en-US" b="1" dirty="0">
                <a:solidFill>
                  <a:srgbClr val="FF0000"/>
                </a:solidFill>
              </a:rPr>
              <a:t>CHARACTERISTIC LABORATORY ABNORMALITY = EOSINOPHILIA (&gt;10% in blood)</a:t>
            </a:r>
          </a:p>
          <a:p>
            <a:r>
              <a:rPr lang="en-US" dirty="0"/>
              <a:t>Renal involvement </a:t>
            </a:r>
            <a:r>
              <a:rPr lang="en-US" b="1" dirty="0"/>
              <a:t>UNCOMMON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727A54-2B54-4051-96FE-7A2A77516F4E}"/>
              </a:ext>
            </a:extLst>
          </p:cNvPr>
          <p:cNvSpPr txBox="1"/>
          <p:nvPr/>
        </p:nvSpPr>
        <p:spPr>
          <a:xfrm>
            <a:off x="6458906" y="1829526"/>
            <a:ext cx="160813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2">
                    <a:lumMod val="75000"/>
                  </a:schemeClr>
                </a:solidFill>
              </a:rPr>
              <a:t>p-ANCA </a:t>
            </a:r>
          </a:p>
          <a:p>
            <a:pPr algn="ctr"/>
            <a:r>
              <a:rPr lang="en-US" sz="3200" b="1" dirty="0">
                <a:solidFill>
                  <a:schemeClr val="bg2">
                    <a:lumMod val="75000"/>
                  </a:schemeClr>
                </a:solidFill>
              </a:rPr>
              <a:t>(MPO)</a:t>
            </a:r>
          </a:p>
        </p:txBody>
      </p:sp>
    </p:spTree>
    <p:extLst>
      <p:ext uri="{BB962C8B-B14F-4D97-AF65-F5344CB8AC3E}">
        <p14:creationId xmlns:p14="http://schemas.microsoft.com/office/powerpoint/2010/main" val="2459092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0AFF3CB2-29C9-42D4-83A9-AC3D72427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040" y="11204"/>
            <a:ext cx="7620000" cy="1584642"/>
          </a:xfrm>
        </p:spPr>
        <p:txBody>
          <a:bodyPr/>
          <a:lstStyle/>
          <a:p>
            <a:pPr algn="ctr"/>
            <a:r>
              <a:rPr lang="en-US" b="1" dirty="0"/>
              <a:t>Eosinophilic Granulomatosis with Polyangiitis (EGPA)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5120" y="1720669"/>
            <a:ext cx="7843520" cy="5039360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n-US" b="1" dirty="0">
                <a:solidFill>
                  <a:srgbClr val="FF0000"/>
                </a:solidFill>
              </a:rPr>
              <a:t>CLINICAL FEATURES:</a:t>
            </a: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Previous history of allergic manifestations (such as rhinitis, nasal polyps), </a:t>
            </a:r>
            <a:r>
              <a:rPr lang="en-US" dirty="0"/>
              <a:t>paranasal sinusitis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Late onset/worsening asthma (90%)</a:t>
            </a:r>
          </a:p>
          <a:p>
            <a:r>
              <a:rPr lang="en-US" dirty="0"/>
              <a:t>Pulmonary infiltrates (may be transient), pulmonary nodules </a:t>
            </a:r>
            <a:r>
              <a:rPr lang="en-US" b="1" dirty="0"/>
              <a:t>WITHOUT</a:t>
            </a:r>
            <a:r>
              <a:rPr lang="en-US" dirty="0"/>
              <a:t> cavitation</a:t>
            </a:r>
          </a:p>
          <a:p>
            <a:r>
              <a:rPr lang="en-US" dirty="0"/>
              <a:t>Mononeuritis multiplex/polyneuropathy</a:t>
            </a:r>
          </a:p>
          <a:p>
            <a:r>
              <a:rPr lang="en-US" dirty="0"/>
              <a:t>Subcutaneous nodules, purpura</a:t>
            </a:r>
          </a:p>
          <a:p>
            <a:r>
              <a:rPr lang="en-US" dirty="0"/>
              <a:t>Arthralgia, arthritis</a:t>
            </a:r>
          </a:p>
          <a:p>
            <a:r>
              <a:rPr lang="en-US" dirty="0">
                <a:solidFill>
                  <a:srgbClr val="FF0000"/>
                </a:solidFill>
              </a:rPr>
              <a:t>Abdominal pain, bloody diarrhea</a:t>
            </a:r>
            <a:r>
              <a:rPr lang="en-US" dirty="0"/>
              <a:t> </a:t>
            </a:r>
            <a:r>
              <a:rPr lang="en-US" b="1" dirty="0"/>
              <a:t>(eosinophilic gastroenteritis)</a:t>
            </a:r>
          </a:p>
          <a:p>
            <a:r>
              <a:rPr lang="en-US" dirty="0"/>
              <a:t>Myocarditis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b="1" dirty="0">
                <a:solidFill>
                  <a:srgbClr val="FF0000"/>
                </a:solidFill>
              </a:rPr>
              <a:t>TISSUE BIOPSY:</a:t>
            </a:r>
            <a:r>
              <a:rPr lang="en-US" b="1" dirty="0"/>
              <a:t> </a:t>
            </a:r>
            <a:r>
              <a:rPr lang="en-US" dirty="0"/>
              <a:t>histological proof of vasculitis with                          extravascular eosinophils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427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Microscopic Polyangiitis (MPA)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803082"/>
            <a:ext cx="8188960" cy="4800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Systemic necrotizing small vessel vasculitis (clinically/histologically)</a:t>
            </a:r>
          </a:p>
          <a:p>
            <a:r>
              <a:rPr lang="en-US" dirty="0"/>
              <a:t>Frequently associated with focal segmental necrotizing glomerulonephritis and pulmonary </a:t>
            </a:r>
            <a:r>
              <a:rPr lang="en-US" dirty="0" err="1"/>
              <a:t>capillaritis</a:t>
            </a:r>
            <a:r>
              <a:rPr lang="en-US" dirty="0"/>
              <a:t> </a:t>
            </a:r>
          </a:p>
          <a:p>
            <a:r>
              <a:rPr lang="en-US" dirty="0"/>
              <a:t>Approximately 2 cases per 100,000 persons in the UK</a:t>
            </a:r>
          </a:p>
          <a:p>
            <a:r>
              <a:rPr lang="en-US" dirty="0"/>
              <a:t>Slightly more common in men</a:t>
            </a:r>
          </a:p>
          <a:p>
            <a:r>
              <a:rPr lang="en-US" dirty="0"/>
              <a:t>Age of onset = 30 – 50 years</a:t>
            </a:r>
          </a:p>
          <a:p>
            <a:r>
              <a:rPr lang="en-US" b="1" dirty="0"/>
              <a:t>Worst long term survival rate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b="1" dirty="0">
                <a:solidFill>
                  <a:srgbClr val="FF0000"/>
                </a:solidFill>
              </a:rPr>
              <a:t>CLINICAL FEATURES:</a:t>
            </a:r>
          </a:p>
          <a:p>
            <a:r>
              <a:rPr lang="en-US" dirty="0"/>
              <a:t>Similarities with GPA, but no granuloma formation</a:t>
            </a:r>
          </a:p>
          <a:p>
            <a:r>
              <a:rPr lang="en-US" dirty="0"/>
              <a:t>Similarities with PAN, but no microaneurysm formation</a:t>
            </a:r>
          </a:p>
          <a:p>
            <a:r>
              <a:rPr lang="en-US" dirty="0"/>
              <a:t>Rapidly progressive glomerulonephritis</a:t>
            </a:r>
          </a:p>
          <a:p>
            <a:r>
              <a:rPr lang="en-US" dirty="0"/>
              <a:t>Purpura (50%) </a:t>
            </a:r>
          </a:p>
        </p:txBody>
      </p:sp>
    </p:spTree>
    <p:extLst>
      <p:ext uri="{BB962C8B-B14F-4D97-AF65-F5344CB8AC3E}">
        <p14:creationId xmlns:p14="http://schemas.microsoft.com/office/powerpoint/2010/main" val="10730245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Microscopic Polyangiitis (MPA)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680" y="1671320"/>
            <a:ext cx="8107680" cy="4983162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n-US" b="1" dirty="0">
                <a:solidFill>
                  <a:srgbClr val="FF0000"/>
                </a:solidFill>
              </a:rPr>
              <a:t>CLINICAL FEATURES:</a:t>
            </a:r>
          </a:p>
          <a:p>
            <a:r>
              <a:rPr lang="en-US" dirty="0"/>
              <a:t>Mononeuritis multiplex (57%); seizures (11%) </a:t>
            </a:r>
          </a:p>
          <a:p>
            <a:r>
              <a:rPr lang="en-US" dirty="0"/>
              <a:t>Arthralgia (10-50%); myalgia (40%) </a:t>
            </a:r>
          </a:p>
          <a:p>
            <a:r>
              <a:rPr lang="en-US" dirty="0"/>
              <a:t>Testicular pain (2%) </a:t>
            </a:r>
          </a:p>
          <a:p>
            <a:r>
              <a:rPr lang="en-US" dirty="0"/>
              <a:t>Ocular (1%) - Red eye, ocular pain, decreased visual acuity </a:t>
            </a:r>
          </a:p>
          <a:p>
            <a:r>
              <a:rPr lang="en-US" dirty="0"/>
              <a:t>Symptoms of sinusitis (1%) </a:t>
            </a:r>
          </a:p>
          <a:p>
            <a:endParaRPr lang="en-US" dirty="0"/>
          </a:p>
          <a:p>
            <a:pPr marL="114300" indent="0">
              <a:buNone/>
            </a:pPr>
            <a:r>
              <a:rPr lang="en-US" b="1" dirty="0">
                <a:solidFill>
                  <a:srgbClr val="FF0000"/>
                </a:solidFill>
              </a:rPr>
              <a:t>DIAGNOSIS: </a:t>
            </a:r>
            <a:r>
              <a:rPr lang="en-US" b="1" dirty="0"/>
              <a:t>CLINIAL PRESENTATION + RENAL BIOPSY </a:t>
            </a:r>
            <a:r>
              <a:rPr lang="en-US" dirty="0"/>
              <a:t>(showing necrotizing glomerulonephritis without immune deposits)</a:t>
            </a:r>
            <a:endParaRPr lang="en-US" sz="2400" b="1" dirty="0">
              <a:solidFill>
                <a:srgbClr val="4A8EF2"/>
              </a:solidFill>
            </a:endParaRPr>
          </a:p>
          <a:p>
            <a:pPr marL="114300" indent="0">
              <a:buNone/>
            </a:pPr>
            <a:endParaRPr lang="en-US" sz="2400" b="1" dirty="0">
              <a:solidFill>
                <a:srgbClr val="4A8EF2"/>
              </a:solidFill>
            </a:endParaRPr>
          </a:p>
          <a:p>
            <a:pPr marL="114300" indent="0">
              <a:buNone/>
            </a:pPr>
            <a:r>
              <a:rPr lang="en-US" sz="2400" b="1" dirty="0">
                <a:solidFill>
                  <a:srgbClr val="4A8EF2"/>
                </a:solidFill>
              </a:rPr>
              <a:t>ANCA positive (80%); p-ANCA/MPO (60%); c-ANCA/PR3 (40%)</a:t>
            </a:r>
          </a:p>
          <a:p>
            <a:pPr marL="114300" indent="0" algn="ctr">
              <a:buNone/>
            </a:pPr>
            <a:endParaRPr lang="en-US" b="1" dirty="0"/>
          </a:p>
          <a:p>
            <a:pPr marL="114300" indent="0" algn="ctr">
              <a:buNone/>
            </a:pPr>
            <a:r>
              <a:rPr lang="en-US" b="1" dirty="0"/>
              <a:t>30% RELAPSE RATE AT 1-2 YEARS</a:t>
            </a:r>
          </a:p>
        </p:txBody>
      </p:sp>
    </p:spTree>
    <p:extLst>
      <p:ext uri="{BB962C8B-B14F-4D97-AF65-F5344CB8AC3E}">
        <p14:creationId xmlns:p14="http://schemas.microsoft.com/office/powerpoint/2010/main" val="20338262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114" y="149815"/>
            <a:ext cx="7707086" cy="1143000"/>
          </a:xfrm>
        </p:spPr>
        <p:txBody>
          <a:bodyPr/>
          <a:lstStyle/>
          <a:p>
            <a:pPr algn="ctr"/>
            <a:r>
              <a:rPr lang="en-US" b="1" dirty="0"/>
              <a:t>Treatment – ANCA Vasculitis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480" y="1393370"/>
            <a:ext cx="7977777" cy="5225143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b="1" dirty="0">
                <a:solidFill>
                  <a:srgbClr val="FF0000"/>
                </a:solidFill>
              </a:rPr>
              <a:t>A. INDUCTION OF REMISSION:</a:t>
            </a:r>
          </a:p>
          <a:p>
            <a:pPr marL="114300" indent="0">
              <a:buNone/>
            </a:pPr>
            <a:r>
              <a:rPr lang="en-US" dirty="0"/>
              <a:t>1. Cyclophosphamide/Rituximab + steroids (vital organ/ life threatening involvement)</a:t>
            </a:r>
          </a:p>
          <a:p>
            <a:pPr marL="114300" indent="0">
              <a:buClrTx/>
              <a:buNone/>
            </a:pPr>
            <a:r>
              <a:rPr lang="en-US" dirty="0"/>
              <a:t>2. Plasma exchange (vital organ/ life threatening involvement + creatinine &gt;500 Umol/L)</a:t>
            </a:r>
          </a:p>
          <a:p>
            <a:pPr marL="114300" indent="0">
              <a:buClrTx/>
              <a:buNone/>
            </a:pPr>
            <a:r>
              <a:rPr lang="en-US" dirty="0"/>
              <a:t>3. Methotrexate/MMF + steroids (less severe cases – no organ threatening involvement)</a:t>
            </a:r>
          </a:p>
          <a:p>
            <a:pPr marL="114300" indent="0">
              <a:buClrTx/>
              <a:buNone/>
            </a:pPr>
            <a:endParaRPr lang="en-US" dirty="0"/>
          </a:p>
          <a:p>
            <a:pPr marL="114300" indent="0">
              <a:buNone/>
            </a:pPr>
            <a:r>
              <a:rPr lang="en-US" b="1" dirty="0">
                <a:solidFill>
                  <a:srgbClr val="FF0000"/>
                </a:solidFill>
              </a:rPr>
              <a:t>B. MAINTAINENCE THERAPY: </a:t>
            </a:r>
            <a:r>
              <a:rPr lang="en-US" dirty="0"/>
              <a:t>combination of low-dose glucocorticoid therapy and either Methotrexate, MMF, Azathioprine or Leflunomide.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b="1" dirty="0"/>
              <a:t>Cyclophosphamide side effects </a:t>
            </a:r>
            <a:r>
              <a:rPr lang="en-US" dirty="0"/>
              <a:t>- hemorrhagic cystitis (Mesna), bladder cancer, lymphoproliferative disorders,                                   myelodysplasia, infertility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ClrTx/>
              <a:buNone/>
            </a:pPr>
            <a:endParaRPr lang="en-US" dirty="0"/>
          </a:p>
          <a:p>
            <a:pPr marL="114300" indent="0">
              <a:buClrTx/>
              <a:buNone/>
            </a:pPr>
            <a:endParaRPr lang="en-US" dirty="0"/>
          </a:p>
          <a:p>
            <a:pPr>
              <a:buClrTx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42860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50F1E-3775-4534-BFCA-BE08982D8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143" y="174172"/>
            <a:ext cx="8011885" cy="1319667"/>
          </a:xfrm>
        </p:spPr>
        <p:txBody>
          <a:bodyPr/>
          <a:lstStyle/>
          <a:p>
            <a:pPr algn="ctr"/>
            <a:r>
              <a:rPr lang="en-GB" sz="4400" b="1" dirty="0"/>
              <a:t>IgA Vasculitis/Henoch </a:t>
            </a:r>
            <a:r>
              <a:rPr lang="en-GB" sz="4400" b="1" dirty="0" err="1"/>
              <a:t>Schonlein</a:t>
            </a:r>
            <a:r>
              <a:rPr lang="en-GB" sz="4400" b="1" dirty="0"/>
              <a:t> Purpura (HSP)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67B6568-927D-46AB-8206-622DA713DE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499" y="1687286"/>
            <a:ext cx="8175171" cy="4963885"/>
          </a:xfrm>
        </p:spPr>
        <p:txBody>
          <a:bodyPr>
            <a:noAutofit/>
          </a:bodyPr>
          <a:lstStyle/>
          <a:p>
            <a:r>
              <a:rPr lang="en-US" sz="2000" dirty="0"/>
              <a:t>Characteristic IgA deposition in affected blood vessels</a:t>
            </a:r>
          </a:p>
          <a:p>
            <a:r>
              <a:rPr lang="en-US" sz="2000" dirty="0"/>
              <a:t>Primarily occurs in children between ages 2 -10 years; can occur in adults – usually more severe disease with higher frequency of renal involvement</a:t>
            </a:r>
          </a:p>
          <a:p>
            <a:r>
              <a:rPr lang="en-US" sz="2000" dirty="0"/>
              <a:t>Disease is usually self limiting </a:t>
            </a:r>
          </a:p>
          <a:p>
            <a:pPr marL="114300" indent="0">
              <a:buNone/>
            </a:pPr>
            <a:r>
              <a:rPr lang="en-US" sz="2000" b="1" dirty="0">
                <a:solidFill>
                  <a:srgbClr val="FF0000"/>
                </a:solidFill>
              </a:rPr>
              <a:t>CLINICAL FEATURES: </a:t>
            </a:r>
          </a:p>
          <a:p>
            <a:r>
              <a:rPr lang="en-US" sz="2000" dirty="0"/>
              <a:t>Classical tetrad of palpable purpura, arthritis, abdominal pain and renal disease occurs in upto 80% of cases</a:t>
            </a:r>
          </a:p>
          <a:p>
            <a:r>
              <a:rPr lang="en-US" sz="2000" dirty="0"/>
              <a:t>Rash mainly involves the lower extremities and buttocks</a:t>
            </a:r>
          </a:p>
          <a:p>
            <a:pPr marL="114300" indent="0">
              <a:buNone/>
            </a:pPr>
            <a:r>
              <a:rPr lang="en-US" sz="2000" b="1" dirty="0">
                <a:solidFill>
                  <a:srgbClr val="FF0000"/>
                </a:solidFill>
              </a:rPr>
              <a:t>DIAGNOSTIC INVESTIGATION: </a:t>
            </a:r>
            <a:r>
              <a:rPr lang="en-US" sz="2000" b="1" dirty="0"/>
              <a:t>Immunofluorescence on skin/renal biopsy– GOLD STANDARD </a:t>
            </a:r>
            <a:r>
              <a:rPr lang="en-US" sz="2000" dirty="0"/>
              <a:t>(IgA deposition)</a:t>
            </a:r>
            <a:endParaRPr lang="en-US" sz="2000" b="1" dirty="0">
              <a:solidFill>
                <a:srgbClr val="FF0000"/>
              </a:solidFill>
            </a:endParaRPr>
          </a:p>
          <a:p>
            <a:pPr marL="114300" indent="0">
              <a:buNone/>
            </a:pPr>
            <a:r>
              <a:rPr lang="en-US" sz="2000" b="1" dirty="0">
                <a:solidFill>
                  <a:srgbClr val="FF0000"/>
                </a:solidFill>
              </a:rPr>
              <a:t>TREATMENT: </a:t>
            </a:r>
            <a:r>
              <a:rPr lang="en-US" sz="2000" dirty="0"/>
              <a:t>usually self limiting (6 – 16 weeks)</a:t>
            </a:r>
          </a:p>
          <a:p>
            <a:r>
              <a:rPr lang="en-US" sz="2000" dirty="0"/>
              <a:t>Mild disease – supportive treatment (NSAID’s, steroids)</a:t>
            </a:r>
          </a:p>
          <a:p>
            <a:r>
              <a:rPr lang="en-US" sz="2000" dirty="0"/>
              <a:t>Severe disease/organ threatening – high dose steroids/                                                     IV methylpred. + cyclophosphamide</a:t>
            </a:r>
          </a:p>
        </p:txBody>
      </p:sp>
    </p:spTree>
    <p:extLst>
      <p:ext uri="{BB962C8B-B14F-4D97-AF65-F5344CB8AC3E}">
        <p14:creationId xmlns:p14="http://schemas.microsoft.com/office/powerpoint/2010/main" val="109820237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1"/>
          <p:cNvSpPr>
            <a:spLocks noGrp="1" noRot="1" noChangeArrowheads="1"/>
          </p:cNvSpPr>
          <p:nvPr>
            <p:ph type="title"/>
          </p:nvPr>
        </p:nvSpPr>
        <p:spPr>
          <a:xfrm>
            <a:off x="611186" y="242187"/>
            <a:ext cx="7212013" cy="859889"/>
          </a:xfrm>
        </p:spPr>
        <p:txBody>
          <a:bodyPr rIns="132053"/>
          <a:lstStyle/>
          <a:p>
            <a:pPr algn="ctr" eaLnBrk="1" hangingPunct="1">
              <a:defRPr/>
            </a:pPr>
            <a:r>
              <a:rPr lang="en-US" altLang="en-US" b="1" dirty="0"/>
              <a:t>Summary</a:t>
            </a:r>
          </a:p>
        </p:txBody>
      </p:sp>
      <p:sp>
        <p:nvSpPr>
          <p:cNvPr id="69634" name="Rectangle 2"/>
          <p:cNvSpPr>
            <a:spLocks noGrp="1" noChangeArrowheads="1"/>
          </p:cNvSpPr>
          <p:nvPr>
            <p:ph idx="1"/>
          </p:nvPr>
        </p:nvSpPr>
        <p:spPr>
          <a:xfrm>
            <a:off x="313120" y="1376755"/>
            <a:ext cx="7851165" cy="5344887"/>
          </a:xfrm>
        </p:spPr>
        <p:txBody>
          <a:bodyPr rIns="132053">
            <a:normAutofit/>
          </a:bodyPr>
          <a:lstStyle/>
          <a:p>
            <a:pPr eaLnBrk="1" hangingPunct="1">
              <a:buClrTx/>
              <a:buFont typeface="Arial" panose="020B0604020202020204" pitchFamily="34" charset="0"/>
              <a:buChar char="•"/>
            </a:pPr>
            <a:r>
              <a:rPr lang="en-US" altLang="en-US" dirty="0">
                <a:sym typeface="Tahoma" pitchFamily="34" charset="0"/>
              </a:rPr>
              <a:t>Vasculitis is potentially scary, complicated and difficult to diagnose - most of all it’s diverse, so keep the diagnosis in mind!</a:t>
            </a:r>
          </a:p>
          <a:p>
            <a:pPr eaLnBrk="1" hangingPunct="1">
              <a:buClrTx/>
              <a:buFont typeface="Arial" panose="020B0604020202020204" pitchFamily="34" charset="0"/>
              <a:buChar char="•"/>
            </a:pPr>
            <a:r>
              <a:rPr lang="en-US" altLang="en-US" dirty="0">
                <a:sym typeface="Tahoma" pitchFamily="34" charset="0"/>
              </a:rPr>
              <a:t>No single typical presentation with many overlapping symptoms but pattern recognition may sometimes help to diagnose certain conditions</a:t>
            </a:r>
          </a:p>
          <a:p>
            <a:pPr eaLnBrk="1" hangingPunct="1">
              <a:buClrTx/>
              <a:buFont typeface="Arial" panose="020B0604020202020204" pitchFamily="34" charset="0"/>
              <a:buChar char="•"/>
            </a:pPr>
            <a:r>
              <a:rPr lang="en-US" altLang="en-US" dirty="0">
                <a:sym typeface="Tahoma" pitchFamily="34" charset="0"/>
              </a:rPr>
              <a:t>It should be considered in patients with multi-system disease since early and accurate diagnosis is important</a:t>
            </a:r>
          </a:p>
          <a:p>
            <a:pPr eaLnBrk="1" hangingPunct="1">
              <a:buClrTx/>
              <a:buFont typeface="Arial" panose="020B0604020202020204" pitchFamily="34" charset="0"/>
              <a:buChar char="•"/>
            </a:pPr>
            <a:r>
              <a:rPr lang="en-US" altLang="en-US" dirty="0">
                <a:sym typeface="Tahoma" pitchFamily="34" charset="0"/>
              </a:rPr>
              <a:t>A structured approach (including good history and clinical examination) to assess patients can be helpful – look out for important clues that may lead to the diagnosis</a:t>
            </a:r>
          </a:p>
          <a:p>
            <a:pPr eaLnBrk="1" hangingPunct="1">
              <a:buClrTx/>
              <a:buFont typeface="Arial" panose="020B0604020202020204" pitchFamily="34" charset="0"/>
              <a:buChar char="•"/>
            </a:pPr>
            <a:r>
              <a:rPr lang="en-US" altLang="en-US" dirty="0">
                <a:sym typeface="Tahoma" pitchFamily="34" charset="0"/>
              </a:rPr>
              <a:t>Think about secondary causes of vasculitis and vasculitis mimics</a:t>
            </a:r>
          </a:p>
          <a:p>
            <a:pPr eaLnBrk="1" hangingPunct="1">
              <a:buClrTx/>
              <a:buFont typeface="Arial" panose="020B0604020202020204" pitchFamily="34" charset="0"/>
              <a:buChar char="•"/>
            </a:pPr>
            <a:r>
              <a:rPr lang="en-US" altLang="en-US" dirty="0">
                <a:sym typeface="Tahoma" pitchFamily="34" charset="0"/>
              </a:rPr>
              <a:t>If suspecting GCA – refer early to rheumatology as patient may need urgent institution of steroids (to prevent sight loss)</a:t>
            </a:r>
          </a:p>
          <a:p>
            <a:pPr eaLnBrk="1" hangingPunct="1">
              <a:buClrTx/>
              <a:buFont typeface="Arial" panose="020B0604020202020204" pitchFamily="34" charset="0"/>
              <a:buChar char="•"/>
            </a:pPr>
            <a:r>
              <a:rPr lang="en-US" altLang="en-US" sz="2400" b="1" dirty="0">
                <a:solidFill>
                  <a:srgbClr val="FF0000"/>
                </a:solidFill>
                <a:sym typeface="Tahoma" pitchFamily="34" charset="0"/>
              </a:rPr>
              <a:t>IF IN DOUBT – REFER TO RHEUMATOLOGY </a:t>
            </a:r>
          </a:p>
        </p:txBody>
      </p:sp>
      <p:sp>
        <p:nvSpPr>
          <p:cNvPr id="53252" name="Rectangle 3"/>
          <p:cNvSpPr>
            <a:spLocks/>
          </p:cNvSpPr>
          <p:nvPr/>
        </p:nvSpPr>
        <p:spPr bwMode="auto">
          <a:xfrm>
            <a:off x="468313" y="1687285"/>
            <a:ext cx="7581900" cy="4887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ahoma" pitchFamily="34" charset="0"/>
              <a:cs typeface="Tahoma" pitchFamily="34" charset="0"/>
              <a:sym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732704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Thank you</a:t>
            </a:r>
          </a:p>
          <a:p>
            <a:r>
              <a:rPr lang="en-GB" sz="2400" dirty="0"/>
              <a:t>Please fill out the feedback form for your certificate of learning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pathways for clinical learning</a:t>
            </a:r>
          </a:p>
        </p:txBody>
      </p:sp>
    </p:spTree>
    <p:extLst>
      <p:ext uri="{BB962C8B-B14F-4D97-AF65-F5344CB8AC3E}">
        <p14:creationId xmlns:p14="http://schemas.microsoft.com/office/powerpoint/2010/main" val="130530421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4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Get in touch!</a:t>
            </a:r>
            <a:endParaRPr/>
          </a:p>
        </p:txBody>
      </p:sp>
      <p:sp>
        <p:nvSpPr>
          <p:cNvPr id="330" name="Google Shape;330;p4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Website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u="sng" dirty="0">
                <a:solidFill>
                  <a:schemeClr val="hlink"/>
                </a:solidFill>
                <a:hlinkClick r:id="rId3"/>
              </a:rPr>
              <a:t>www.quackmeded.co.uk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Email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 u="sng" dirty="0" err="1">
                <a:solidFill>
                  <a:schemeClr val="hlink"/>
                </a:solidFill>
              </a:rPr>
              <a:t>ggc.</a:t>
            </a:r>
            <a:r>
              <a:rPr lang="en-US" u="sng" err="1">
                <a:solidFill>
                  <a:schemeClr val="hlink"/>
                </a:solidFill>
              </a:rPr>
              <a:t>quackmeded</a:t>
            </a:r>
            <a:r>
              <a:rPr lang="en-US" u="sng">
                <a:solidFill>
                  <a:schemeClr val="hlink"/>
                </a:solidFill>
              </a:rPr>
              <a:t>@nhs.scot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Social Media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Twitter: @QUACK_ Med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Facebook: QUACK education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5756"/>
            <a:ext cx="7620000" cy="1143000"/>
          </a:xfrm>
        </p:spPr>
        <p:txBody>
          <a:bodyPr/>
          <a:lstStyle/>
          <a:p>
            <a:r>
              <a:rPr lang="en-US" b="1" dirty="0"/>
              <a:t>What is vasculitis?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1711960"/>
          </a:xfrm>
        </p:spPr>
        <p:txBody>
          <a:bodyPr>
            <a:normAutofit/>
          </a:bodyPr>
          <a:lstStyle/>
          <a:p>
            <a:r>
              <a:rPr lang="en-US" dirty="0"/>
              <a:t>Inflammation of the blood vessels</a:t>
            </a:r>
          </a:p>
          <a:p>
            <a:r>
              <a:rPr lang="en-US" dirty="0"/>
              <a:t>Features depend on the size and location of the affected vessels</a:t>
            </a:r>
          </a:p>
          <a:p>
            <a:r>
              <a:rPr lang="en-US" dirty="0"/>
              <a:t>Difficult to diagnose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66B2888-4BE4-43A4-8E4E-169E98229075}"/>
              </a:ext>
            </a:extLst>
          </p:cNvPr>
          <p:cNvSpPr txBox="1">
            <a:spLocks/>
          </p:cNvSpPr>
          <p:nvPr/>
        </p:nvSpPr>
        <p:spPr>
          <a:xfrm>
            <a:off x="457200" y="3103880"/>
            <a:ext cx="7772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Characteristic Histology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0270D2D-4C1E-4155-B08F-E4A447A484F7}"/>
              </a:ext>
            </a:extLst>
          </p:cNvPr>
          <p:cNvSpPr txBox="1">
            <a:spLocks/>
          </p:cNvSpPr>
          <p:nvPr/>
        </p:nvSpPr>
        <p:spPr>
          <a:xfrm>
            <a:off x="528320" y="4272280"/>
            <a:ext cx="7620000" cy="23114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Infiltration of the vessel wall by neutrophils, mononuclear cells and/or giant cells</a:t>
            </a:r>
          </a:p>
          <a:p>
            <a:r>
              <a:rPr lang="en-US" dirty="0"/>
              <a:t>Fibrinoid necrosis (panmural destruction of the vessel wall)</a:t>
            </a:r>
          </a:p>
          <a:p>
            <a:r>
              <a:rPr lang="en-US" dirty="0"/>
              <a:t>Leukoctoclasis (dissolution of leukocytes)</a:t>
            </a:r>
          </a:p>
          <a:p>
            <a:endParaRPr lang="en-US" dirty="0"/>
          </a:p>
          <a:p>
            <a:r>
              <a:rPr lang="en-US" dirty="0"/>
              <a:t>All these lead to </a:t>
            </a:r>
            <a:r>
              <a:rPr lang="en-US" b="1" dirty="0">
                <a:solidFill>
                  <a:srgbClr val="FF0000"/>
                </a:solidFill>
              </a:rPr>
              <a:t>TISSUE ISCHAEMIA/INFARCTION</a:t>
            </a:r>
          </a:p>
        </p:txBody>
      </p:sp>
    </p:spTree>
    <p:extLst>
      <p:ext uri="{BB962C8B-B14F-4D97-AF65-F5344CB8AC3E}">
        <p14:creationId xmlns:p14="http://schemas.microsoft.com/office/powerpoint/2010/main" val="1518682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087" y="157777"/>
            <a:ext cx="8284028" cy="1485966"/>
          </a:xfrm>
        </p:spPr>
        <p:txBody>
          <a:bodyPr/>
          <a:lstStyle/>
          <a:p>
            <a:pPr algn="ctr"/>
            <a:r>
              <a:rPr lang="en-US" sz="4000" b="1" dirty="0"/>
              <a:t>Nomenclature </a:t>
            </a:r>
            <a:r>
              <a:rPr lang="en-US" sz="4000" b="1" u="sng" dirty="0"/>
              <a:t>NOT</a:t>
            </a:r>
            <a:r>
              <a:rPr lang="en-US" sz="4000" b="1" dirty="0"/>
              <a:t> Classification</a:t>
            </a:r>
            <a:br>
              <a:rPr lang="en-US" b="1" dirty="0"/>
            </a:br>
            <a:r>
              <a:rPr lang="en-US" sz="2800" b="1" dirty="0"/>
              <a:t>(CHAPEL HILL CONSENSUS CONFERENENCE – 2012)</a:t>
            </a:r>
          </a:p>
        </p:txBody>
      </p:sp>
      <p:pic>
        <p:nvPicPr>
          <p:cNvPr id="7" name="Picture 2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776" y="1643743"/>
            <a:ext cx="8497088" cy="5056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0879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sz="half" idx="1"/>
          </p:nvPr>
        </p:nvSpPr>
        <p:spPr>
          <a:xfrm>
            <a:off x="125495" y="123095"/>
            <a:ext cx="3885481" cy="6380479"/>
          </a:xfrm>
        </p:spPr>
        <p:txBody>
          <a:bodyPr rIns="132053">
            <a:noAutofit/>
          </a:bodyPr>
          <a:lstStyle/>
          <a:p>
            <a:pPr marL="0" indent="0" eaLnBrk="1" hangingPunct="1">
              <a:lnSpc>
                <a:spcPct val="80000"/>
              </a:lnSpc>
              <a:buClr>
                <a:srgbClr val="000000"/>
              </a:buClr>
              <a:buNone/>
              <a:defRPr/>
            </a:pPr>
            <a:r>
              <a:rPr lang="en-US" altLang="en-US" sz="1900" b="1" dirty="0">
                <a:solidFill>
                  <a:schemeClr val="accent2"/>
                </a:solidFill>
                <a:cs typeface="Arial Bold" charset="0"/>
                <a:sym typeface="Arial Bold" charset="0"/>
              </a:rPr>
              <a:t>Large vessel vasculitis </a:t>
            </a:r>
            <a:endParaRPr lang="en-US" altLang="en-US" sz="1900" b="1" dirty="0">
              <a:solidFill>
                <a:schemeClr val="accent2"/>
              </a:solidFill>
            </a:endParaRPr>
          </a:p>
          <a:p>
            <a:pPr marL="465138" lvl="1" indent="-285750">
              <a:lnSpc>
                <a:spcPct val="80000"/>
              </a:lnSpc>
              <a:buClr>
                <a:srgbClr val="000000"/>
              </a:buClr>
              <a:defRPr/>
            </a:pPr>
            <a:r>
              <a:rPr lang="en-US" altLang="en-US" sz="1900" dirty="0"/>
              <a:t>Takayasu arteritis </a:t>
            </a:r>
          </a:p>
          <a:p>
            <a:pPr marL="465138" lvl="1" indent="-285750">
              <a:lnSpc>
                <a:spcPct val="80000"/>
              </a:lnSpc>
              <a:buClr>
                <a:srgbClr val="000000"/>
              </a:buClr>
              <a:defRPr/>
            </a:pPr>
            <a:r>
              <a:rPr lang="en-US" altLang="en-US" sz="1900" dirty="0">
                <a:cs typeface="Arial Bold" charset="0"/>
                <a:sym typeface="Arial Bold" charset="0"/>
              </a:rPr>
              <a:t>Giant cell arteritis </a:t>
            </a:r>
          </a:p>
          <a:p>
            <a:pPr marL="782476" lvl="1" eaLnBrk="1" hangingPunct="1">
              <a:lnSpc>
                <a:spcPct val="80000"/>
              </a:lnSpc>
              <a:buClr>
                <a:srgbClr val="000000"/>
              </a:buClr>
              <a:defRPr/>
            </a:pPr>
            <a:endParaRPr lang="en-US" altLang="en-US" sz="1900" dirty="0">
              <a:solidFill>
                <a:srgbClr val="FF0000"/>
              </a:solidFill>
              <a:sym typeface="Arial Bold" charset="0"/>
            </a:endParaRPr>
          </a:p>
          <a:p>
            <a:pPr marL="0" indent="0" eaLnBrk="1" hangingPunct="1">
              <a:lnSpc>
                <a:spcPct val="80000"/>
              </a:lnSpc>
              <a:buClr>
                <a:srgbClr val="000000"/>
              </a:buClr>
              <a:buNone/>
              <a:defRPr/>
            </a:pPr>
            <a:r>
              <a:rPr lang="en-US" altLang="en-US" sz="1900" b="1" dirty="0">
                <a:solidFill>
                  <a:srgbClr val="297FD5"/>
                </a:solidFill>
                <a:cs typeface="Arial Bold" charset="0"/>
                <a:sym typeface="Arial Bold" charset="0"/>
              </a:rPr>
              <a:t>Medium vessel vasculitis </a:t>
            </a:r>
            <a:endParaRPr lang="en-US" altLang="en-US" sz="1900" b="1" dirty="0">
              <a:solidFill>
                <a:srgbClr val="297FD5"/>
              </a:solidFill>
            </a:endParaRPr>
          </a:p>
          <a:p>
            <a:pPr marL="465138" lvl="1" indent="-285750">
              <a:lnSpc>
                <a:spcPct val="80000"/>
              </a:lnSpc>
              <a:buClr>
                <a:srgbClr val="000000"/>
              </a:buClr>
              <a:defRPr/>
            </a:pPr>
            <a:r>
              <a:rPr lang="en-US" altLang="en-US" sz="1900" dirty="0"/>
              <a:t>Polyarteritis nodosa </a:t>
            </a:r>
          </a:p>
          <a:p>
            <a:pPr marL="465138" lvl="1" indent="-285750">
              <a:lnSpc>
                <a:spcPct val="80000"/>
              </a:lnSpc>
              <a:buClr>
                <a:srgbClr val="000000"/>
              </a:buClr>
              <a:defRPr/>
            </a:pPr>
            <a:r>
              <a:rPr lang="en-US" altLang="en-US" sz="1900" dirty="0"/>
              <a:t>Kawasaki disease </a:t>
            </a:r>
          </a:p>
          <a:p>
            <a:pPr marL="114300" indent="0" eaLnBrk="1" hangingPunct="1">
              <a:lnSpc>
                <a:spcPct val="80000"/>
              </a:lnSpc>
              <a:buClr>
                <a:srgbClr val="000000"/>
              </a:buClr>
              <a:buNone/>
              <a:defRPr/>
            </a:pPr>
            <a:endParaRPr lang="en-US" altLang="en-US" sz="1900" dirty="0">
              <a:cs typeface="Arial Bold" charset="0"/>
              <a:sym typeface="Arial Bold" charset="0"/>
            </a:endParaRPr>
          </a:p>
          <a:p>
            <a:pPr marL="0" indent="0" eaLnBrk="1" hangingPunct="1">
              <a:lnSpc>
                <a:spcPct val="80000"/>
              </a:lnSpc>
              <a:buClr>
                <a:srgbClr val="000000"/>
              </a:buClr>
              <a:buNone/>
              <a:defRPr/>
            </a:pPr>
            <a:r>
              <a:rPr lang="en-US" altLang="en-US" sz="1900" b="1" dirty="0">
                <a:solidFill>
                  <a:srgbClr val="297FD5"/>
                </a:solidFill>
                <a:cs typeface="Arial Bold" charset="0"/>
                <a:sym typeface="Arial Bold" charset="0"/>
              </a:rPr>
              <a:t>Small vessel vasculitis</a:t>
            </a:r>
            <a:endParaRPr lang="en-US" altLang="en-US" sz="1900" b="1" dirty="0">
              <a:solidFill>
                <a:srgbClr val="297FD5"/>
              </a:solidFill>
              <a:sym typeface="Arial Bold" charset="0"/>
            </a:endParaRPr>
          </a:p>
          <a:p>
            <a:pPr marL="228600">
              <a:lnSpc>
                <a:spcPct val="80000"/>
              </a:lnSpc>
              <a:buClr>
                <a:srgbClr val="000000"/>
              </a:buClr>
              <a:defRPr/>
            </a:pPr>
            <a:r>
              <a:rPr lang="en-US" altLang="en-US" sz="1900" b="1" dirty="0">
                <a:solidFill>
                  <a:srgbClr val="242852"/>
                </a:solidFill>
                <a:cs typeface="Arial Bold" charset="0"/>
                <a:sym typeface="Arial Bold" charset="0"/>
              </a:rPr>
              <a:t>(ANCA)–associated vasculitis</a:t>
            </a:r>
            <a:endParaRPr lang="en-US" altLang="en-US" sz="1900" b="1" dirty="0">
              <a:solidFill>
                <a:srgbClr val="242852"/>
              </a:solidFill>
              <a:sym typeface="Arial Bold" charset="0"/>
            </a:endParaRPr>
          </a:p>
          <a:p>
            <a:pPr lvl="1">
              <a:lnSpc>
                <a:spcPct val="80000"/>
              </a:lnSpc>
              <a:buClr>
                <a:srgbClr val="000000"/>
              </a:buClr>
              <a:defRPr/>
            </a:pPr>
            <a:r>
              <a:rPr lang="en-US" altLang="en-US" sz="1900" dirty="0">
                <a:cs typeface="Arial Bold" charset="0"/>
                <a:sym typeface="Arial Bold" charset="0"/>
              </a:rPr>
              <a:t>Microscopic polyangiitis </a:t>
            </a:r>
            <a:endParaRPr lang="en-US" altLang="en-US" sz="1900" dirty="0">
              <a:sym typeface="Arial Bold" charset="0"/>
            </a:endParaRPr>
          </a:p>
          <a:p>
            <a:pPr lvl="1">
              <a:lnSpc>
                <a:spcPct val="80000"/>
              </a:lnSpc>
              <a:buClr>
                <a:srgbClr val="000000"/>
              </a:buClr>
              <a:defRPr/>
            </a:pPr>
            <a:r>
              <a:rPr lang="en-US" altLang="en-US" sz="1900" dirty="0">
                <a:cs typeface="Arial Bold" charset="0"/>
                <a:sym typeface="Arial Bold" charset="0"/>
              </a:rPr>
              <a:t>Granulomatosis with polyangiitis </a:t>
            </a:r>
          </a:p>
          <a:p>
            <a:pPr lvl="1">
              <a:lnSpc>
                <a:spcPct val="80000"/>
              </a:lnSpc>
              <a:buClr>
                <a:srgbClr val="000000"/>
              </a:buClr>
              <a:defRPr/>
            </a:pPr>
            <a:r>
              <a:rPr lang="en-US" altLang="en-US" sz="1900" dirty="0">
                <a:cs typeface="Arial Bold" charset="0"/>
                <a:sym typeface="Arial Bold" charset="0"/>
              </a:rPr>
              <a:t>Eosinophilic granulomatosis with polyangiitis </a:t>
            </a:r>
          </a:p>
          <a:p>
            <a:pPr marL="228600">
              <a:lnSpc>
                <a:spcPct val="80000"/>
              </a:lnSpc>
              <a:buClr>
                <a:srgbClr val="000000"/>
              </a:buClr>
              <a:defRPr/>
            </a:pPr>
            <a:r>
              <a:rPr lang="en-US" altLang="en-US" sz="1900" b="1" dirty="0">
                <a:solidFill>
                  <a:schemeClr val="tx2"/>
                </a:solidFill>
              </a:rPr>
              <a:t>Immune complex mediated</a:t>
            </a:r>
          </a:p>
          <a:p>
            <a:pPr lvl="1">
              <a:lnSpc>
                <a:spcPct val="80000"/>
              </a:lnSpc>
              <a:buClr>
                <a:srgbClr val="000000"/>
              </a:buClr>
              <a:defRPr/>
            </a:pPr>
            <a:r>
              <a:rPr lang="en-US" altLang="en-US" sz="1900" dirty="0"/>
              <a:t>Anti–glomerular basement membrane</a:t>
            </a:r>
          </a:p>
          <a:p>
            <a:pPr lvl="1">
              <a:lnSpc>
                <a:spcPct val="80000"/>
              </a:lnSpc>
              <a:buClr>
                <a:srgbClr val="000000"/>
              </a:buClr>
              <a:defRPr/>
            </a:pPr>
            <a:r>
              <a:rPr lang="en-US" altLang="en-US" sz="1900" dirty="0"/>
              <a:t>Cryoglobulinemic vasculitis</a:t>
            </a:r>
          </a:p>
          <a:p>
            <a:pPr lvl="1">
              <a:lnSpc>
                <a:spcPct val="80000"/>
              </a:lnSpc>
              <a:buClr>
                <a:srgbClr val="000000"/>
              </a:buClr>
              <a:defRPr/>
            </a:pPr>
            <a:r>
              <a:rPr lang="en-US" altLang="en-US" sz="1900" dirty="0"/>
              <a:t>IgA vasculitis (i.e. Henoch-</a:t>
            </a:r>
            <a:r>
              <a:rPr lang="en-US" altLang="en-US" sz="1900" dirty="0" err="1"/>
              <a:t>Schonlein</a:t>
            </a:r>
            <a:r>
              <a:rPr lang="en-US" altLang="en-US" sz="1900" dirty="0"/>
              <a:t> purpura)</a:t>
            </a:r>
          </a:p>
          <a:p>
            <a:pPr lvl="1">
              <a:lnSpc>
                <a:spcPct val="80000"/>
              </a:lnSpc>
              <a:buClr>
                <a:srgbClr val="000000"/>
              </a:buClr>
              <a:defRPr/>
            </a:pPr>
            <a:r>
              <a:rPr lang="en-US" altLang="en-US" sz="1900" dirty="0"/>
              <a:t>Hypocomplementemic urticarial vasculitis 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3594173" y="123095"/>
            <a:ext cx="4526849" cy="663448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80000"/>
              </a:lnSpc>
              <a:buClr>
                <a:srgbClr val="000000"/>
              </a:buClr>
              <a:buNone/>
              <a:defRPr/>
            </a:pPr>
            <a:r>
              <a:rPr lang="en-US" altLang="en-US" sz="1800" b="1" dirty="0">
                <a:solidFill>
                  <a:schemeClr val="accent2"/>
                </a:solidFill>
                <a:cs typeface="Arial Bold" charset="0"/>
                <a:sym typeface="Arial Bold" charset="0"/>
              </a:rPr>
              <a:t>Variable vessel vasculitis</a:t>
            </a:r>
          </a:p>
          <a:p>
            <a:pPr lvl="1">
              <a:lnSpc>
                <a:spcPct val="80000"/>
              </a:lnSpc>
              <a:buClr>
                <a:srgbClr val="000000"/>
              </a:buClr>
              <a:defRPr/>
            </a:pPr>
            <a:r>
              <a:rPr lang="en-US" altLang="en-US" sz="1800" dirty="0"/>
              <a:t>Behcet’s disease </a:t>
            </a:r>
          </a:p>
          <a:p>
            <a:pPr lvl="1">
              <a:lnSpc>
                <a:spcPct val="80000"/>
              </a:lnSpc>
              <a:buClr>
                <a:srgbClr val="000000"/>
              </a:buClr>
              <a:defRPr/>
            </a:pPr>
            <a:r>
              <a:rPr lang="en-US" altLang="en-US" sz="1800" dirty="0"/>
              <a:t>Cogan’s syndrome </a:t>
            </a:r>
          </a:p>
          <a:p>
            <a:pPr lvl="1" eaLnBrk="1" hangingPunct="1">
              <a:lnSpc>
                <a:spcPct val="80000"/>
              </a:lnSpc>
              <a:buClr>
                <a:srgbClr val="000000"/>
              </a:buClr>
              <a:defRPr/>
            </a:pPr>
            <a:endParaRPr lang="en-US" altLang="en-US" sz="1800" dirty="0"/>
          </a:p>
          <a:p>
            <a:pPr marL="0" indent="0" eaLnBrk="1" hangingPunct="1">
              <a:lnSpc>
                <a:spcPct val="80000"/>
              </a:lnSpc>
              <a:buClr>
                <a:srgbClr val="000000"/>
              </a:buClr>
              <a:buNone/>
              <a:defRPr/>
            </a:pPr>
            <a:r>
              <a:rPr lang="en-US" altLang="en-US" sz="1800" b="1" dirty="0">
                <a:solidFill>
                  <a:srgbClr val="297FD5"/>
                </a:solidFill>
                <a:cs typeface="Arial Bold" charset="0"/>
                <a:sym typeface="Arial Bold" charset="0"/>
              </a:rPr>
              <a:t>Single-organ vasculitis </a:t>
            </a:r>
            <a:endParaRPr lang="en-US" altLang="en-US" sz="1800" b="1" dirty="0">
              <a:solidFill>
                <a:srgbClr val="297FD5"/>
              </a:solidFill>
              <a:sym typeface="Arial Bold" charset="0"/>
            </a:endParaRPr>
          </a:p>
          <a:p>
            <a:pPr lvl="1">
              <a:lnSpc>
                <a:spcPct val="80000"/>
              </a:lnSpc>
              <a:buClr>
                <a:srgbClr val="000000"/>
              </a:buClr>
              <a:defRPr/>
            </a:pPr>
            <a:r>
              <a:rPr lang="en-US" altLang="en-US" sz="1800" dirty="0"/>
              <a:t>Cutaneous leukocytoclastic angiitis</a:t>
            </a:r>
          </a:p>
          <a:p>
            <a:pPr lvl="1">
              <a:lnSpc>
                <a:spcPct val="80000"/>
              </a:lnSpc>
              <a:buClr>
                <a:srgbClr val="000000"/>
              </a:buClr>
              <a:defRPr/>
            </a:pPr>
            <a:r>
              <a:rPr lang="en-US" altLang="en-US" sz="1800" dirty="0"/>
              <a:t>Cutaneous arteritis</a:t>
            </a:r>
          </a:p>
          <a:p>
            <a:pPr lvl="1">
              <a:lnSpc>
                <a:spcPct val="80000"/>
              </a:lnSpc>
              <a:buClr>
                <a:srgbClr val="000000"/>
              </a:buClr>
              <a:defRPr/>
            </a:pPr>
            <a:r>
              <a:rPr lang="en-US" altLang="en-US" sz="1800" dirty="0"/>
              <a:t>Primary central nervous system vasculitis</a:t>
            </a:r>
          </a:p>
          <a:p>
            <a:pPr lvl="1">
              <a:lnSpc>
                <a:spcPct val="80000"/>
              </a:lnSpc>
              <a:buClr>
                <a:srgbClr val="000000"/>
              </a:buClr>
              <a:defRPr/>
            </a:pPr>
            <a:r>
              <a:rPr lang="en-US" altLang="en-US" sz="1800" dirty="0"/>
              <a:t>Isolated aortitis</a:t>
            </a:r>
          </a:p>
          <a:p>
            <a:pPr marL="0" lvl="1" indent="0" eaLnBrk="1" hangingPunct="1">
              <a:lnSpc>
                <a:spcPct val="80000"/>
              </a:lnSpc>
              <a:buClr>
                <a:srgbClr val="000000"/>
              </a:buClr>
              <a:buNone/>
              <a:defRPr/>
            </a:pPr>
            <a:endParaRPr lang="en-US" altLang="en-US" sz="1800" b="1" dirty="0"/>
          </a:p>
          <a:p>
            <a:pPr marL="0" lvl="1" indent="0" eaLnBrk="1" hangingPunct="1">
              <a:lnSpc>
                <a:spcPct val="80000"/>
              </a:lnSpc>
              <a:buClr>
                <a:srgbClr val="000000"/>
              </a:buClr>
              <a:buNone/>
              <a:defRPr/>
            </a:pPr>
            <a:r>
              <a:rPr lang="en-US" altLang="en-US" sz="1800" b="1" dirty="0">
                <a:solidFill>
                  <a:srgbClr val="297FD5"/>
                </a:solidFill>
              </a:rPr>
              <a:t>Vasculitis associated with systemic disease</a:t>
            </a:r>
          </a:p>
          <a:p>
            <a:pPr lvl="1">
              <a:lnSpc>
                <a:spcPct val="80000"/>
              </a:lnSpc>
              <a:buClr>
                <a:srgbClr val="000000"/>
              </a:buClr>
              <a:defRPr/>
            </a:pPr>
            <a:r>
              <a:rPr lang="en-US" altLang="en-US" sz="1800" dirty="0"/>
              <a:t>RA</a:t>
            </a:r>
          </a:p>
          <a:p>
            <a:pPr lvl="1">
              <a:lnSpc>
                <a:spcPct val="80000"/>
              </a:lnSpc>
              <a:buClr>
                <a:srgbClr val="000000"/>
              </a:buClr>
              <a:defRPr/>
            </a:pPr>
            <a:r>
              <a:rPr lang="en-US" altLang="en-US" sz="1800" dirty="0"/>
              <a:t>SLE</a:t>
            </a:r>
          </a:p>
          <a:p>
            <a:pPr lvl="1">
              <a:lnSpc>
                <a:spcPct val="80000"/>
              </a:lnSpc>
              <a:buClr>
                <a:srgbClr val="000000"/>
              </a:buClr>
              <a:defRPr/>
            </a:pPr>
            <a:r>
              <a:rPr lang="en-US" altLang="en-US" sz="1800" dirty="0"/>
              <a:t>Sarcoid</a:t>
            </a:r>
          </a:p>
          <a:p>
            <a:pPr lvl="3" eaLnBrk="1" hangingPunct="1">
              <a:lnSpc>
                <a:spcPct val="80000"/>
              </a:lnSpc>
              <a:buClr>
                <a:srgbClr val="000000"/>
              </a:buClr>
              <a:defRPr/>
            </a:pPr>
            <a:endParaRPr lang="en-US" altLang="en-US" dirty="0"/>
          </a:p>
          <a:p>
            <a:pPr marL="0" indent="0" eaLnBrk="1" hangingPunct="1">
              <a:lnSpc>
                <a:spcPct val="80000"/>
              </a:lnSpc>
              <a:buClr>
                <a:srgbClr val="000000"/>
              </a:buClr>
              <a:buNone/>
              <a:defRPr/>
            </a:pPr>
            <a:r>
              <a:rPr lang="en-US" altLang="en-US" sz="1800" b="1" dirty="0">
                <a:solidFill>
                  <a:srgbClr val="297FD5"/>
                </a:solidFill>
                <a:cs typeface="Arial Bold" charset="0"/>
                <a:sym typeface="Arial Bold" charset="0"/>
              </a:rPr>
              <a:t>Vasculitis associated with probable infective aetiology</a:t>
            </a:r>
            <a:endParaRPr lang="en-US" altLang="en-US" sz="1800" b="1" dirty="0">
              <a:solidFill>
                <a:srgbClr val="297FD5"/>
              </a:solidFill>
              <a:sym typeface="Arial Bold" charset="0"/>
            </a:endParaRPr>
          </a:p>
          <a:p>
            <a:pPr marL="742856" lvl="1" indent="-285750">
              <a:lnSpc>
                <a:spcPct val="80000"/>
              </a:lnSpc>
              <a:buClr>
                <a:srgbClr val="000000"/>
              </a:buClr>
              <a:defRPr/>
            </a:pPr>
            <a:r>
              <a:rPr lang="en-US" altLang="en-US" sz="1800" dirty="0"/>
              <a:t>Hepatitis C virus–associated cryoglobulinemic vasculitis</a:t>
            </a:r>
          </a:p>
          <a:p>
            <a:pPr marL="742856" lvl="1" indent="-285750">
              <a:lnSpc>
                <a:spcPct val="80000"/>
              </a:lnSpc>
              <a:buClr>
                <a:srgbClr val="000000"/>
              </a:buClr>
              <a:defRPr/>
            </a:pPr>
            <a:r>
              <a:rPr lang="en-US" altLang="en-US" sz="1800" dirty="0"/>
              <a:t>Hepatitis B virus–associated vasculitis</a:t>
            </a:r>
          </a:p>
          <a:p>
            <a:pPr lvl="1" eaLnBrk="1" hangingPunct="1">
              <a:lnSpc>
                <a:spcPct val="80000"/>
              </a:lnSpc>
              <a:buClr>
                <a:srgbClr val="000000"/>
              </a:buClr>
              <a:defRPr/>
            </a:pPr>
            <a:endParaRPr lang="en-US" altLang="en-US" sz="1800" dirty="0"/>
          </a:p>
          <a:p>
            <a:pPr marL="0" indent="0" eaLnBrk="1" hangingPunct="1">
              <a:lnSpc>
                <a:spcPct val="80000"/>
              </a:lnSpc>
              <a:buClr>
                <a:srgbClr val="000000"/>
              </a:buClr>
              <a:buNone/>
              <a:defRPr/>
            </a:pPr>
            <a:r>
              <a:rPr lang="en-US" altLang="en-US" sz="1800" b="1" dirty="0">
                <a:solidFill>
                  <a:srgbClr val="297FD5"/>
                </a:solidFill>
              </a:rPr>
              <a:t>Drug-associated immune complex vasculitis or other secondary </a:t>
            </a:r>
            <a:r>
              <a:rPr lang="en-US" altLang="en-US" sz="1800" b="1" dirty="0" err="1">
                <a:solidFill>
                  <a:srgbClr val="297FD5"/>
                </a:solidFill>
              </a:rPr>
              <a:t>vasculitides</a:t>
            </a:r>
            <a:endParaRPr lang="en-US" altLang="en-US" sz="1800" b="1" dirty="0">
              <a:solidFill>
                <a:srgbClr val="297FD5"/>
              </a:solidFill>
            </a:endParaRPr>
          </a:p>
          <a:p>
            <a:pPr marL="742856" lvl="1" indent="-285750">
              <a:lnSpc>
                <a:spcPct val="80000"/>
              </a:lnSpc>
              <a:buClr>
                <a:srgbClr val="000000"/>
              </a:buClr>
              <a:defRPr/>
            </a:pPr>
            <a:r>
              <a:rPr lang="en-US" altLang="en-US" sz="1800" dirty="0"/>
              <a:t>Cancer-associated                                  vasculitis</a:t>
            </a:r>
          </a:p>
          <a:p>
            <a:pPr marL="742856" lvl="1" indent="-285750">
              <a:lnSpc>
                <a:spcPct val="80000"/>
              </a:lnSpc>
              <a:buClr>
                <a:srgbClr val="000000"/>
              </a:buClr>
              <a:defRPr/>
            </a:pPr>
            <a:r>
              <a:rPr lang="en-US" altLang="en-US" sz="1800" dirty="0"/>
              <a:t>Others</a:t>
            </a:r>
          </a:p>
          <a:p>
            <a:pPr eaLnBrk="1" hangingPunct="1">
              <a:lnSpc>
                <a:spcPct val="80000"/>
              </a:lnSpc>
              <a:defRPr/>
            </a:pPr>
            <a:endParaRPr lang="en-GB" altLang="en-US" sz="1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635839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03518"/>
            <a:ext cx="7620000" cy="969962"/>
          </a:xfrm>
        </p:spPr>
        <p:txBody>
          <a:bodyPr/>
          <a:lstStyle/>
          <a:p>
            <a:pPr algn="ctr"/>
            <a:r>
              <a:rPr lang="en-US" b="1" dirty="0"/>
              <a:t>Changes to nomenclature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86840"/>
            <a:ext cx="7620000" cy="2742024"/>
          </a:xfrm>
        </p:spPr>
        <p:txBody>
          <a:bodyPr/>
          <a:lstStyle/>
          <a:p>
            <a:r>
              <a:rPr lang="en-US" dirty="0"/>
              <a:t>Temporal arteritis </a:t>
            </a:r>
            <a:r>
              <a:rPr lang="en-US" dirty="0">
                <a:sym typeface="Wingdings"/>
              </a:rPr>
              <a:t> </a:t>
            </a:r>
            <a:r>
              <a:rPr lang="en-US" dirty="0"/>
              <a:t>Giant cell arteritis</a:t>
            </a:r>
          </a:p>
          <a:p>
            <a:endParaRPr lang="en-US" dirty="0"/>
          </a:p>
          <a:p>
            <a:r>
              <a:rPr lang="en-US" dirty="0"/>
              <a:t>Wegener’s granulomatosis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Granulomatosis with polyangiitis (GPA)</a:t>
            </a:r>
          </a:p>
          <a:p>
            <a:endParaRPr lang="en-US" dirty="0"/>
          </a:p>
          <a:p>
            <a:r>
              <a:rPr lang="en-US" dirty="0"/>
              <a:t>Churg-Strauss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eosinophilic granulomatosis with polyangiitis (EGPA)</a:t>
            </a:r>
          </a:p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76078" y="4426793"/>
            <a:ext cx="1701800" cy="23368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 cstate="print"/>
          <a:srcRect b="3158"/>
          <a:stretch/>
        </p:blipFill>
        <p:spPr>
          <a:xfrm>
            <a:off x="7377878" y="4426793"/>
            <a:ext cx="1612900" cy="23368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783528" y="5757845"/>
            <a:ext cx="7479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Jacob </a:t>
            </a:r>
          </a:p>
          <a:p>
            <a:pPr algn="r"/>
            <a:r>
              <a:rPr lang="en-US" dirty="0" err="1"/>
              <a:t>Churg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922135" y="3589213"/>
            <a:ext cx="864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Lotte</a:t>
            </a:r>
            <a:endParaRPr lang="en-US" dirty="0"/>
          </a:p>
          <a:p>
            <a:r>
              <a:rPr lang="en-US" dirty="0"/>
              <a:t>Strauss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306838" y="4355532"/>
            <a:ext cx="1774890" cy="2323492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44374" y="6021837"/>
            <a:ext cx="1044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Friedrich</a:t>
            </a:r>
          </a:p>
          <a:p>
            <a:pPr algn="r"/>
            <a:r>
              <a:rPr lang="en-US" dirty="0"/>
              <a:t>Wegener</a:t>
            </a:r>
          </a:p>
        </p:txBody>
      </p:sp>
    </p:spTree>
    <p:extLst>
      <p:ext uri="{BB962C8B-B14F-4D97-AF65-F5344CB8AC3E}">
        <p14:creationId xmlns:p14="http://schemas.microsoft.com/office/powerpoint/2010/main" val="256998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3"/>
          <p:cNvSpPr>
            <a:spLocks/>
          </p:cNvSpPr>
          <p:nvPr/>
        </p:nvSpPr>
        <p:spPr bwMode="auto">
          <a:xfrm>
            <a:off x="4865050" y="1732826"/>
            <a:ext cx="3462521" cy="3688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0" bIns="0"/>
          <a:lstStyle>
            <a:lvl1pPr marL="39688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dirty="0">
                <a:solidFill>
                  <a:srgbClr val="297FD5"/>
                </a:solidFill>
                <a:latin typeface="+mn-lt"/>
                <a:sym typeface="Arial" charset="0"/>
              </a:rPr>
              <a:t>Systemic features </a:t>
            </a:r>
          </a:p>
          <a:p>
            <a:pPr marL="325438" indent="-285750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+mn-lt"/>
                <a:sym typeface="Arial" charset="0"/>
              </a:rPr>
              <a:t>Sweats</a:t>
            </a:r>
          </a:p>
          <a:p>
            <a:pPr marL="325438" indent="-285750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+mn-lt"/>
                <a:sym typeface="Arial" charset="0"/>
              </a:rPr>
              <a:t>Fevers</a:t>
            </a:r>
          </a:p>
          <a:p>
            <a:pPr marL="325438" indent="-285750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+mn-lt"/>
                <a:sym typeface="Arial" charset="0"/>
              </a:rPr>
              <a:t>Fatigue</a:t>
            </a:r>
          </a:p>
          <a:p>
            <a:pPr marL="325438" indent="-285750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+mn-lt"/>
                <a:sym typeface="Arial" charset="0"/>
              </a:rPr>
              <a:t>Weight loss</a:t>
            </a:r>
          </a:p>
          <a:p>
            <a:pPr marL="325438" indent="-285750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+mn-lt"/>
                <a:sym typeface="Arial" charset="0"/>
              </a:rPr>
              <a:t>Inflammatory picture on bloods (raised ESR/CRP/ platelets, low Hb, low albumin)</a:t>
            </a:r>
          </a:p>
        </p:txBody>
      </p:sp>
      <p:sp>
        <p:nvSpPr>
          <p:cNvPr id="21511" name="Rectangle 6"/>
          <p:cNvSpPr>
            <a:spLocks/>
          </p:cNvSpPr>
          <p:nvPr/>
        </p:nvSpPr>
        <p:spPr bwMode="auto">
          <a:xfrm>
            <a:off x="420370" y="4047642"/>
            <a:ext cx="3221962" cy="2215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0" bIns="0">
            <a:spAutoFit/>
          </a:bodyPr>
          <a:lstStyle>
            <a:lvl1pPr marL="39688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dirty="0">
                <a:solidFill>
                  <a:srgbClr val="297FD5"/>
                </a:solidFill>
                <a:latin typeface="+mn-lt"/>
                <a:sym typeface="Arial" charset="0"/>
              </a:rPr>
              <a:t>Vessel inflammation</a:t>
            </a:r>
          </a:p>
          <a:p>
            <a:pPr marL="325438" indent="-285750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+mn-lt"/>
                <a:sym typeface="Arial" charset="0"/>
              </a:rPr>
              <a:t>Occlusion – infarct</a:t>
            </a:r>
          </a:p>
          <a:p>
            <a:pPr marL="325438" indent="-285750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+mn-lt"/>
                <a:sym typeface="Arial" charset="0"/>
              </a:rPr>
              <a:t>Narrowing – ischaemia</a:t>
            </a:r>
          </a:p>
          <a:p>
            <a:pPr marL="325438" indent="-285750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+mn-lt"/>
                <a:sym typeface="Arial" charset="0"/>
              </a:rPr>
              <a:t>Haemorrhage</a:t>
            </a:r>
          </a:p>
          <a:p>
            <a:pPr marL="325438" indent="-285750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+mn-lt"/>
                <a:sym typeface="Arial" charset="0"/>
              </a:rPr>
              <a:t>Aneurysm</a:t>
            </a:r>
          </a:p>
          <a:p>
            <a:pPr marL="325438" indent="-285750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+mn-lt"/>
                <a:sym typeface="Arial" charset="0"/>
              </a:rPr>
              <a:t>No clinical features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622506"/>
            <a:ext cx="23866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Immune process</a:t>
            </a:r>
          </a:p>
        </p:txBody>
      </p:sp>
      <p:sp>
        <p:nvSpPr>
          <p:cNvPr id="8" name="Title 5">
            <a:extLst>
              <a:ext uri="{FF2B5EF4-FFF2-40B4-BE49-F238E27FC236}">
                <a16:creationId xmlns:a16="http://schemas.microsoft.com/office/drawing/2014/main" id="{3C061D71-AA2F-41C3-A436-1B8E5285B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3518"/>
            <a:ext cx="7620000" cy="1143000"/>
          </a:xfrm>
        </p:spPr>
        <p:txBody>
          <a:bodyPr/>
          <a:lstStyle/>
          <a:p>
            <a:pPr algn="ctr"/>
            <a:r>
              <a:rPr lang="en-US" b="1" dirty="0"/>
              <a:t>Presentation</a:t>
            </a:r>
          </a:p>
        </p:txBody>
      </p:sp>
      <p:sp>
        <p:nvSpPr>
          <p:cNvPr id="2" name="Arrow: Down 1">
            <a:extLst>
              <a:ext uri="{FF2B5EF4-FFF2-40B4-BE49-F238E27FC236}">
                <a16:creationId xmlns:a16="http://schemas.microsoft.com/office/drawing/2014/main" id="{2648F937-0B3F-4EDA-A7E7-07FF18A83E79}"/>
              </a:ext>
            </a:extLst>
          </p:cNvPr>
          <p:cNvSpPr/>
          <p:nvPr/>
        </p:nvSpPr>
        <p:spPr>
          <a:xfrm>
            <a:off x="1400162" y="2360159"/>
            <a:ext cx="374210" cy="1351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05FFE6E1-E880-4FD3-90EA-6C468F5C237E}"/>
              </a:ext>
            </a:extLst>
          </p:cNvPr>
          <p:cNvSpPr/>
          <p:nvPr/>
        </p:nvSpPr>
        <p:spPr>
          <a:xfrm>
            <a:off x="3037112" y="1754060"/>
            <a:ext cx="1534888" cy="3301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1119810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Rot="1" noChangeArrowheads="1"/>
          </p:cNvSpPr>
          <p:nvPr>
            <p:ph type="title"/>
          </p:nvPr>
        </p:nvSpPr>
        <p:spPr>
          <a:xfrm>
            <a:off x="170542" y="191636"/>
            <a:ext cx="8147250" cy="1354133"/>
          </a:xfrm>
        </p:spPr>
        <p:txBody>
          <a:bodyPr rIns="132053"/>
          <a:lstStyle/>
          <a:p>
            <a:pPr algn="ctr" eaLnBrk="1" hangingPunct="1">
              <a:defRPr/>
            </a:pPr>
            <a:r>
              <a:rPr lang="en-US" altLang="en-US" sz="4800" b="1" dirty="0"/>
              <a:t>Important clues to possible vasculitis</a:t>
            </a:r>
            <a:endParaRPr lang="en-US" altLang="en-US" sz="4800" b="1" dirty="0">
              <a:latin typeface="Arial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900731869"/>
              </p:ext>
            </p:extLst>
          </p:nvPr>
        </p:nvGraphicFramePr>
        <p:xfrm>
          <a:off x="-14500" y="1788885"/>
          <a:ext cx="7776864" cy="484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859416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QUACK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ACK theme" id="{75FFE468-3B7E-4C82-A462-E22C6E5790A0}" vid="{E73379FD-5B52-4EB3-A98B-74B0B41F02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QUACK theme</Template>
  <TotalTime>1565</TotalTime>
  <Words>2413</Words>
  <Application>Microsoft Office PowerPoint</Application>
  <PresentationFormat>On-screen Show (4:3)</PresentationFormat>
  <Paragraphs>396</Paragraphs>
  <Slides>38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5" baseType="lpstr">
      <vt:lpstr>Arial</vt:lpstr>
      <vt:lpstr>Calibri</vt:lpstr>
      <vt:lpstr>Calibri Light</vt:lpstr>
      <vt:lpstr>Tahoma</vt:lpstr>
      <vt:lpstr>Times New Roman</vt:lpstr>
      <vt:lpstr>Wingdings</vt:lpstr>
      <vt:lpstr>QUACK theme</vt:lpstr>
      <vt:lpstr>VASCULITIS</vt:lpstr>
      <vt:lpstr>Disclaimer*</vt:lpstr>
      <vt:lpstr>Learning objectives</vt:lpstr>
      <vt:lpstr>What is vasculitis?</vt:lpstr>
      <vt:lpstr>Nomenclature NOT Classification (CHAPEL HILL CONSENSUS CONFERENENCE – 2012)</vt:lpstr>
      <vt:lpstr>PowerPoint Presentation</vt:lpstr>
      <vt:lpstr>Changes to nomenclature</vt:lpstr>
      <vt:lpstr>Presentation</vt:lpstr>
      <vt:lpstr>Important clues to possible vasculitis</vt:lpstr>
      <vt:lpstr>PowerPoint Presentation</vt:lpstr>
      <vt:lpstr>Diagnosis</vt:lpstr>
      <vt:lpstr>Approach to diagnosis</vt:lpstr>
      <vt:lpstr>Secondary causes of vasculitis</vt:lpstr>
      <vt:lpstr>PowerPoint Presentation</vt:lpstr>
      <vt:lpstr>Pattern recognition - does this fit with a recognized type of vasculitis ? </vt:lpstr>
      <vt:lpstr>Tests to consider</vt:lpstr>
      <vt:lpstr>Large vessel vasculitis</vt:lpstr>
      <vt:lpstr>Giant cell arteritis (GCA)</vt:lpstr>
      <vt:lpstr>Giant cell arteritis (GCA)</vt:lpstr>
      <vt:lpstr>Takayasu Arteritis (TA)</vt:lpstr>
      <vt:lpstr>Medium vessel vasculitis</vt:lpstr>
      <vt:lpstr>Polyarteritis Nodosa (PAN)</vt:lpstr>
      <vt:lpstr>Polyarteritis Nodosa (PAN)</vt:lpstr>
      <vt:lpstr>PowerPoint Presentation</vt:lpstr>
      <vt:lpstr>Small vessel vasculitis</vt:lpstr>
      <vt:lpstr>ANCA-associated vasculitis</vt:lpstr>
      <vt:lpstr>What is ANCA?</vt:lpstr>
      <vt:lpstr>Granulomatosis with Polyangiitis (GPA)</vt:lpstr>
      <vt:lpstr>Granulomatosis with Polyangiitis (GPA)</vt:lpstr>
      <vt:lpstr>Eosinophilic Granulomatosis with Polyangiitis (EGPA)</vt:lpstr>
      <vt:lpstr>Eosinophilic Granulomatosis with Polyangiitis (EGPA)</vt:lpstr>
      <vt:lpstr>Microscopic Polyangiitis (MPA)</vt:lpstr>
      <vt:lpstr>Microscopic Polyangiitis (MPA)</vt:lpstr>
      <vt:lpstr>Treatment – ANCA Vasculitis</vt:lpstr>
      <vt:lpstr>IgA Vasculitis/Henoch Schonlein Purpura (HSP)</vt:lpstr>
      <vt:lpstr>Summary</vt:lpstr>
      <vt:lpstr>PowerPoint Presentation</vt:lpstr>
      <vt:lpstr>Get in touch!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Vasculitis</dc:title>
  <dc:creator>Sahil Jain</dc:creator>
  <cp:lastModifiedBy>INGRAM, Gareth (NHS GREATER GLASGOW &amp; CLYDE)</cp:lastModifiedBy>
  <cp:revision>122</cp:revision>
  <cp:lastPrinted>2018-10-22T23:09:47Z</cp:lastPrinted>
  <dcterms:created xsi:type="dcterms:W3CDTF">2015-09-27T23:50:37Z</dcterms:created>
  <dcterms:modified xsi:type="dcterms:W3CDTF">2020-11-13T17:16:55Z</dcterms:modified>
</cp:coreProperties>
</file>