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5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1605" y="55"/>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a:t>
            </a:fld>
            <a:endParaRPr sz="1200" b="0" i="0" u="none" strike="noStrike" cap="none">
              <a:solidFill>
                <a:schemeClr val="dk1"/>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sciencedirect.com/topics/medicine-and-dentistry/valine"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sciencedirect.com/science/article/pii/B978012811911200009X#bb0085" TargetMode="External"/><Relationship Id="rId5" Type="http://schemas.openxmlformats.org/officeDocument/2006/relationships/hyperlink" Target="https://www.sciencedirect.com/topics/medicine-and-dentistry/cytokine-receptor" TargetMode="External"/><Relationship Id="rId4" Type="http://schemas.openxmlformats.org/officeDocument/2006/relationships/hyperlink" Target="https://www.sciencedirect.com/topics/medicine-and-dentistry/phenylalanine"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other things might you ask?</a:t>
            </a:r>
            <a:endParaRPr/>
          </a:p>
          <a:p>
            <a:pPr marL="0" lvl="0" indent="0" algn="l" rtl="0">
              <a:spcBef>
                <a:spcPts val="0"/>
              </a:spcBef>
              <a:spcAft>
                <a:spcPts val="0"/>
              </a:spcAft>
              <a:buNone/>
            </a:pPr>
            <a:r>
              <a:rPr lang="en-US"/>
              <a:t>Not specifically related to itch- B symptoms, symptoms of anaemia etc</a:t>
            </a:r>
            <a:endParaRPr/>
          </a:p>
          <a:p>
            <a:pPr marL="0" lvl="0" indent="0" algn="l" rtl="0">
              <a:spcBef>
                <a:spcPts val="0"/>
              </a:spcBef>
              <a:spcAft>
                <a:spcPts val="0"/>
              </a:spcAft>
              <a:buNone/>
            </a:pPr>
            <a:endParaRPr/>
          </a:p>
          <a:p>
            <a:pPr marL="0" lvl="0" indent="0" algn="l" rtl="0">
              <a:spcBef>
                <a:spcPts val="0"/>
              </a:spcBef>
              <a:spcAft>
                <a:spcPts val="0"/>
              </a:spcAft>
              <a:buNone/>
            </a:pPr>
            <a:r>
              <a:rPr lang="en-US"/>
              <a:t>The patients says he has had the itch for a few months, generalized problem. No obvious trigger. Worse after taking a bath.</a:t>
            </a:r>
            <a:endParaRPr/>
          </a:p>
          <a:p>
            <a:pPr marL="0" lvl="0" indent="0" algn="l" rtl="0">
              <a:spcBef>
                <a:spcPts val="0"/>
              </a:spcBef>
              <a:spcAft>
                <a:spcPts val="0"/>
              </a:spcAft>
              <a:buNone/>
            </a:pPr>
            <a:r>
              <a:rPr lang="en-US"/>
              <a:t>The only other problem he can think of is that he is a bit tired</a:t>
            </a:r>
            <a:endParaRPr/>
          </a:p>
        </p:txBody>
      </p:sp>
      <p:sp>
        <p:nvSpPr>
          <p:cNvPr id="251" name="Google Shape;25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Smoker</a:t>
            </a:r>
            <a:endParaRPr/>
          </a:p>
          <a:p>
            <a:pPr marL="171450" lvl="0" indent="-171450" algn="l" rtl="0">
              <a:spcBef>
                <a:spcPts val="0"/>
              </a:spcBef>
              <a:spcAft>
                <a:spcPts val="0"/>
              </a:spcAft>
              <a:buClr>
                <a:schemeClr val="dk1"/>
              </a:buClr>
              <a:buSzPts val="1200"/>
              <a:buFont typeface="Calibri"/>
              <a:buChar char="-"/>
            </a:pPr>
            <a:r>
              <a:rPr lang="en-US"/>
              <a:t>What do you then want to ask?</a:t>
            </a:r>
            <a:endParaRPr/>
          </a:p>
          <a:p>
            <a:pPr marL="0" lvl="0" indent="0" algn="l" rtl="0">
              <a:spcBef>
                <a:spcPts val="0"/>
              </a:spcBef>
              <a:spcAft>
                <a:spcPts val="0"/>
              </a:spcAft>
              <a:buClr>
                <a:schemeClr val="dk1"/>
              </a:buClr>
              <a:buSzPts val="1200"/>
              <a:buFont typeface="Calibri"/>
              <a:buNone/>
            </a:pPr>
            <a:r>
              <a:rPr lang="en-US"/>
              <a:t>Minimal alcohol intake</a:t>
            </a:r>
            <a:endParaRPr/>
          </a:p>
          <a:p>
            <a:pPr marL="0" lvl="0" indent="0" algn="l" rtl="0">
              <a:spcBef>
                <a:spcPts val="0"/>
              </a:spcBef>
              <a:spcAft>
                <a:spcPts val="0"/>
              </a:spcAft>
              <a:buClr>
                <a:schemeClr val="dk1"/>
              </a:buClr>
              <a:buSzPts val="1200"/>
              <a:buFont typeface="Calibri"/>
              <a:buNone/>
            </a:pPr>
            <a:r>
              <a:rPr lang="en-US"/>
              <a:t>Works as a builder</a:t>
            </a:r>
            <a:endParaRPr/>
          </a:p>
        </p:txBody>
      </p:sp>
      <p:sp>
        <p:nvSpPr>
          <p:cNvPr id="267" name="Google Shape;26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 you think about the patient’s face?</a:t>
            </a:r>
            <a:endParaRPr/>
          </a:p>
          <a:p>
            <a:pPr marL="0" lvl="0" indent="0" algn="l" rtl="0">
              <a:spcBef>
                <a:spcPts val="0"/>
              </a:spcBef>
              <a:spcAft>
                <a:spcPts val="0"/>
              </a:spcAft>
              <a:buNone/>
            </a:pPr>
            <a:endParaRPr/>
          </a:p>
          <a:p>
            <a:pPr marL="0" lvl="0" indent="0" algn="l" rtl="0">
              <a:spcBef>
                <a:spcPts val="0"/>
              </a:spcBef>
              <a:spcAft>
                <a:spcPts val="0"/>
              </a:spcAft>
              <a:buNone/>
            </a:pPr>
            <a:r>
              <a:rPr lang="en-US"/>
              <a:t>What bloods would the GP have taken?</a:t>
            </a:r>
            <a:endParaRPr/>
          </a:p>
          <a:p>
            <a:pPr marL="171450" lvl="0" indent="-171450" algn="l" rtl="0">
              <a:spcBef>
                <a:spcPts val="0"/>
              </a:spcBef>
              <a:spcAft>
                <a:spcPts val="0"/>
              </a:spcAft>
              <a:buClr>
                <a:schemeClr val="dk1"/>
              </a:buClr>
              <a:buSzPts val="1200"/>
              <a:buFont typeface="Calibri"/>
              <a:buChar char="-"/>
            </a:pPr>
            <a:r>
              <a:rPr lang="en-US"/>
              <a:t>FBC</a:t>
            </a:r>
            <a:endParaRPr/>
          </a:p>
          <a:p>
            <a:pPr marL="171450" lvl="0" indent="-171450" algn="l" rtl="0">
              <a:spcBef>
                <a:spcPts val="0"/>
              </a:spcBef>
              <a:spcAft>
                <a:spcPts val="0"/>
              </a:spcAft>
              <a:buClr>
                <a:schemeClr val="dk1"/>
              </a:buClr>
              <a:buSzPts val="1200"/>
              <a:buFont typeface="Calibri"/>
              <a:buChar char="-"/>
            </a:pPr>
            <a:r>
              <a:rPr lang="en-US"/>
              <a:t>U&amp;Es</a:t>
            </a:r>
            <a:endParaRPr/>
          </a:p>
          <a:p>
            <a:pPr marL="171450" lvl="0" indent="-171450" algn="l" rtl="0">
              <a:spcBef>
                <a:spcPts val="0"/>
              </a:spcBef>
              <a:spcAft>
                <a:spcPts val="0"/>
              </a:spcAft>
              <a:buClr>
                <a:schemeClr val="dk1"/>
              </a:buClr>
              <a:buSzPts val="1200"/>
              <a:buFont typeface="Calibri"/>
              <a:buChar char="-"/>
            </a:pPr>
            <a:r>
              <a:rPr lang="en-US"/>
              <a:t>LFTs</a:t>
            </a:r>
            <a:endParaRPr/>
          </a:p>
          <a:p>
            <a:pPr marL="0" lvl="0" indent="0" algn="l" rtl="0">
              <a:spcBef>
                <a:spcPts val="0"/>
              </a:spcBef>
              <a:spcAft>
                <a:spcPts val="0"/>
              </a:spcAft>
              <a:buClr>
                <a:schemeClr val="dk1"/>
              </a:buClr>
              <a:buSzPts val="1200"/>
              <a:buFont typeface="Calibri"/>
              <a:buNone/>
            </a:pPr>
            <a:r>
              <a:rPr lang="en-US"/>
              <a:t>Can get itch associated with a number of issues. Can be dermatological but can also get itch due to liver problems as well as uraemia.</a:t>
            </a:r>
            <a:endParaRPr/>
          </a:p>
        </p:txBody>
      </p:sp>
      <p:sp>
        <p:nvSpPr>
          <p:cNvPr id="278" name="Google Shape;27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 you think of those blood tests?</a:t>
            </a:r>
            <a:endParaRPr/>
          </a:p>
          <a:p>
            <a:pPr marL="0" lvl="0" indent="0" algn="l" rtl="0">
              <a:spcBef>
                <a:spcPts val="0"/>
              </a:spcBef>
              <a:spcAft>
                <a:spcPts val="0"/>
              </a:spcAft>
              <a:buNone/>
            </a:pPr>
            <a:r>
              <a:rPr lang="en-US"/>
              <a:t>Normal ranges are in brackets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86" name="Google Shape;28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Erythrocytosis is defined as an increase in total red cell mass</a:t>
            </a:r>
            <a:endParaRPr/>
          </a:p>
          <a:p>
            <a:pPr marL="0" lvl="0" indent="0" algn="l" rtl="0">
              <a:spcBef>
                <a:spcPts val="0"/>
              </a:spcBef>
              <a:spcAft>
                <a:spcPts val="0"/>
              </a:spcAft>
              <a:buNone/>
            </a:pPr>
            <a:r>
              <a:rPr lang="en-US"/>
              <a:t>Persistent elevation of haematocrit &gt;0.48 in females and &gt;0.51 in males is abnormal</a:t>
            </a:r>
            <a:endParaRPr/>
          </a:p>
        </p:txBody>
      </p:sp>
      <p:sp>
        <p:nvSpPr>
          <p:cNvPr id="293" name="Google Shape;29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elevated haematocrit can occur with  a normal red cell mass if the plasma volume is reduced  ’relative’ erythrocytosis</a:t>
            </a:r>
            <a:endParaRPr/>
          </a:p>
          <a:p>
            <a:pPr marL="0" lvl="0" indent="0" algn="l" rtl="0">
              <a:spcBef>
                <a:spcPts val="0"/>
              </a:spcBef>
              <a:spcAft>
                <a:spcPts val="0"/>
              </a:spcAft>
              <a:buNone/>
            </a:pPr>
            <a:endParaRPr/>
          </a:p>
        </p:txBody>
      </p:sp>
      <p:sp>
        <p:nvSpPr>
          <p:cNvPr id="300" name="Google Shape;30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Cells have an abnormal response to growth factors</a:t>
            </a:r>
            <a:endParaRPr/>
          </a:p>
          <a:p>
            <a:pPr marL="0" lvl="0" indent="0" algn="l" rtl="0">
              <a:spcBef>
                <a:spcPts val="0"/>
              </a:spcBef>
              <a:spcAft>
                <a:spcPts val="0"/>
              </a:spcAft>
              <a:buNone/>
            </a:pPr>
            <a:endParaRPr/>
          </a:p>
          <a:p>
            <a:pPr marL="0" lvl="0" indent="0" algn="l" rtl="0">
              <a:spcBef>
                <a:spcPts val="0"/>
              </a:spcBef>
              <a:spcAft>
                <a:spcPts val="0"/>
              </a:spcAft>
              <a:buNone/>
            </a:pPr>
            <a:r>
              <a:rPr lang="en-US"/>
              <a:t>Very rare below age 30</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20" name="Google Shape;32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a:solidFill>
                  <a:schemeClr val="dk1"/>
                </a:solidFill>
                <a:latin typeface="Calibri"/>
                <a:ea typeface="Calibri"/>
                <a:cs typeface="Calibri"/>
                <a:sym typeface="Calibri"/>
              </a:rPr>
              <a:t>A unique </a:t>
            </a:r>
            <a:r>
              <a:rPr lang="en-US" sz="1200" b="0" i="0" u="sng" strike="noStrike">
                <a:solidFill>
                  <a:schemeClr val="hlink"/>
                </a:solidFill>
                <a:latin typeface="Calibri"/>
                <a:ea typeface="Calibri"/>
                <a:cs typeface="Calibri"/>
                <a:sym typeface="Calibri"/>
                <a:hlinkClick r:id="rId3"/>
              </a:rPr>
              <a:t>valine</a:t>
            </a:r>
            <a:r>
              <a:rPr lang="en-US" sz="1200" b="0" i="0" u="none" strike="noStrike">
                <a:solidFill>
                  <a:schemeClr val="dk1"/>
                </a:solidFill>
                <a:latin typeface="Calibri"/>
                <a:ea typeface="Calibri"/>
                <a:cs typeface="Calibri"/>
                <a:sym typeface="Calibri"/>
              </a:rPr>
              <a:t> to </a:t>
            </a:r>
            <a:r>
              <a:rPr lang="en-US" sz="1200" b="0" i="0" u="sng" strike="noStrike">
                <a:solidFill>
                  <a:schemeClr val="hlink"/>
                </a:solidFill>
                <a:latin typeface="Calibri"/>
                <a:ea typeface="Calibri"/>
                <a:cs typeface="Calibri"/>
                <a:sym typeface="Calibri"/>
                <a:hlinkClick r:id="rId4"/>
              </a:rPr>
              <a:t>phenylalanine</a:t>
            </a:r>
            <a:r>
              <a:rPr lang="en-US" sz="1200" b="0" i="0" u="none" strike="noStrike">
                <a:solidFill>
                  <a:schemeClr val="dk1"/>
                </a:solidFill>
                <a:latin typeface="Calibri"/>
                <a:ea typeface="Calibri"/>
                <a:cs typeface="Calibri"/>
                <a:sym typeface="Calibri"/>
              </a:rPr>
              <a:t> substitution at position 617 (V617F) in the pseudokinase JAK2 domain has been identified called JAK2V617F that leads to a permanently turned on signalling at the affected </a:t>
            </a:r>
            <a:r>
              <a:rPr lang="en-US" sz="1200" b="0" i="0" u="sng" strike="noStrike">
                <a:solidFill>
                  <a:schemeClr val="hlink"/>
                </a:solidFill>
                <a:latin typeface="Calibri"/>
                <a:ea typeface="Calibri"/>
                <a:cs typeface="Calibri"/>
                <a:sym typeface="Calibri"/>
                <a:hlinkClick r:id="rId5"/>
              </a:rPr>
              <a:t>cytokine receptors</a:t>
            </a:r>
            <a:r>
              <a:rPr lang="en-US" sz="1200" b="0" i="0" u="none" strike="noStrike">
                <a:solidFill>
                  <a:schemeClr val="dk1"/>
                </a:solidFill>
                <a:latin typeface="Calibri"/>
                <a:ea typeface="Calibri"/>
                <a:cs typeface="Calibri"/>
                <a:sym typeface="Calibri"/>
              </a:rPr>
              <a:t>[</a:t>
            </a:r>
            <a:r>
              <a:rPr lang="en-US" sz="1200" b="0" i="0" u="sng" strike="noStrike">
                <a:solidFill>
                  <a:schemeClr val="hlink"/>
                </a:solidFill>
                <a:latin typeface="Calibri"/>
                <a:ea typeface="Calibri"/>
                <a:cs typeface="Calibri"/>
                <a:sym typeface="Calibri"/>
                <a:hlinkClick r:id="rId6"/>
              </a:rPr>
              <a:t>16</a:t>
            </a:r>
            <a:r>
              <a:rPr lang="en-US" sz="1200" b="0" i="0" u="none" strike="noStrike">
                <a:solidFill>
                  <a:schemeClr val="dk1"/>
                </a:solidFill>
                <a:latin typeface="Calibri"/>
                <a:ea typeface="Calibri"/>
                <a:cs typeface="Calibri"/>
                <a:sym typeface="Calibri"/>
              </a:rPr>
              <a:t>].</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Gain of function mutation</a:t>
            </a:r>
            <a:endParaRPr/>
          </a:p>
          <a:p>
            <a:pPr marL="0" lvl="0" indent="0" algn="l" rtl="0">
              <a:spcBef>
                <a:spcPts val="0"/>
              </a:spcBef>
              <a:spcAft>
                <a:spcPts val="0"/>
              </a:spcAft>
              <a:buNone/>
            </a:pPr>
            <a:r>
              <a:rPr lang="en-US"/>
              <a:t>Involved in EPO receptor signalling</a:t>
            </a:r>
            <a:endParaRPr/>
          </a:p>
          <a:p>
            <a:pPr marL="0" lvl="0" indent="0" algn="l" rtl="0">
              <a:spcBef>
                <a:spcPts val="0"/>
              </a:spcBef>
              <a:spcAft>
                <a:spcPts val="0"/>
              </a:spcAft>
              <a:buNone/>
            </a:pPr>
            <a:r>
              <a:rPr lang="en-US"/>
              <a:t>May not be the initiating mutation</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327" name="Google Shape;32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Can be asymptomatic</a:t>
            </a:r>
            <a:endParaRPr/>
          </a:p>
          <a:p>
            <a:pPr marL="0" lvl="0" indent="0" algn="l" rtl="0">
              <a:spcBef>
                <a:spcPts val="0"/>
              </a:spcBef>
              <a:spcAft>
                <a:spcPts val="0"/>
              </a:spcAft>
              <a:buNone/>
            </a:pPr>
            <a:r>
              <a:rPr lang="en-US"/>
              <a:t>Erythromelagia- burning pain, with erythema and increased skin temperature affecting the hands and feet.</a:t>
            </a:r>
            <a:endParaRPr/>
          </a:p>
          <a:p>
            <a:pPr marL="0" lvl="0" indent="0" algn="l" rtl="0">
              <a:spcBef>
                <a:spcPts val="0"/>
              </a:spcBef>
              <a:spcAft>
                <a:spcPts val="0"/>
              </a:spcAft>
              <a:buNone/>
            </a:pPr>
            <a:r>
              <a:rPr lang="en-US"/>
              <a:t>Itch such as our patient and this affects up to 50% of patients</a:t>
            </a:r>
            <a:endParaRPr/>
          </a:p>
          <a:p>
            <a:pPr marL="0" lvl="0" indent="0" algn="l" rtl="0">
              <a:spcBef>
                <a:spcPts val="0"/>
              </a:spcBef>
              <a:spcAft>
                <a:spcPts val="0"/>
              </a:spcAft>
              <a:buNone/>
            </a:pPr>
            <a:r>
              <a:rPr lang="en-US"/>
              <a:t>Main concern is increased risk of vascular events- up to 40% present with thrombosis</a:t>
            </a:r>
            <a:endParaRPr/>
          </a:p>
          <a:p>
            <a:pPr marL="0" lvl="0" indent="0" algn="l" rtl="0">
              <a:spcBef>
                <a:spcPts val="0"/>
              </a:spcBef>
              <a:spcAft>
                <a:spcPts val="0"/>
              </a:spcAft>
              <a:buNone/>
            </a:pPr>
            <a:r>
              <a:rPr lang="en-US"/>
              <a:t>Can be arterial or venous</a:t>
            </a:r>
            <a:endParaRPr/>
          </a:p>
          <a:p>
            <a:pPr marL="0" marR="0" lvl="0" indent="0" algn="l" rtl="0">
              <a:lnSpc>
                <a:spcPct val="100000"/>
              </a:lnSpc>
              <a:spcBef>
                <a:spcPts val="0"/>
              </a:spcBef>
              <a:spcAft>
                <a:spcPts val="0"/>
              </a:spcAft>
              <a:buClr>
                <a:schemeClr val="dk1"/>
              </a:buClr>
              <a:buSzPts val="1200"/>
              <a:buFont typeface="Calibri"/>
              <a:buNone/>
            </a:pPr>
            <a:r>
              <a:rPr lang="en-US"/>
              <a:t>Need to consider in patients presenting with thrombosis at unusual sites eg BCS- 10 to 15% present with arterial or venous thrombosis</a:t>
            </a:r>
            <a:endParaRPr/>
          </a:p>
          <a:p>
            <a:pPr marL="0" lvl="0" indent="0" algn="l" rtl="0">
              <a:spcBef>
                <a:spcPts val="0"/>
              </a:spcBef>
              <a:spcAft>
                <a:spcPts val="0"/>
              </a:spcAft>
              <a:buNone/>
            </a:pPr>
            <a:r>
              <a:rPr lang="en-US"/>
              <a:t>Haemorrhage- up to 20%</a:t>
            </a:r>
            <a:endParaRPr/>
          </a:p>
          <a:p>
            <a:pPr marL="0" lvl="0" indent="0" algn="l" rtl="0">
              <a:spcBef>
                <a:spcPts val="0"/>
              </a:spcBef>
              <a:spcAft>
                <a:spcPts val="0"/>
              </a:spcAft>
              <a:buNone/>
            </a:pPr>
            <a:r>
              <a:rPr lang="en-US"/>
              <a:t>Gout due to increased cell turnover</a:t>
            </a:r>
            <a:endParaRPr/>
          </a:p>
        </p:txBody>
      </p:sp>
      <p:sp>
        <p:nvSpPr>
          <p:cNvPr id="334" name="Google Shape;334;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High EPO suggests secondary cause, would expect serum EPO to be low or can be normal</a:t>
            </a:r>
            <a:endParaRPr/>
          </a:p>
          <a:p>
            <a:pPr marL="0" lvl="0" indent="0" algn="l" rtl="0">
              <a:spcBef>
                <a:spcPts val="0"/>
              </a:spcBef>
              <a:spcAft>
                <a:spcPts val="0"/>
              </a:spcAft>
              <a:buNone/>
            </a:pPr>
            <a:r>
              <a:rPr lang="en-US"/>
              <a:t>Can have a low MCV and may have iron deficiency anaemia- use up iron stores</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Bone marrow →</a:t>
            </a:r>
            <a:r>
              <a:rPr lang="en-US"/>
              <a:t>•Hyperplastic</a:t>
            </a:r>
            <a:endParaRPr/>
          </a:p>
          <a:p>
            <a:pPr marL="0" lvl="0" indent="0" algn="l" rtl="0">
              <a:spcBef>
                <a:spcPts val="0"/>
              </a:spcBef>
              <a:spcAft>
                <a:spcPts val="0"/>
              </a:spcAft>
              <a:buNone/>
            </a:pPr>
            <a:r>
              <a:rPr lang="en-US"/>
              <a:t>•Erythroid and granulocytic hyperplasia</a:t>
            </a:r>
            <a:endParaRPr/>
          </a:p>
          <a:p>
            <a:pPr marL="0" lvl="0" indent="0" algn="l" rtl="0">
              <a:spcBef>
                <a:spcPts val="0"/>
              </a:spcBef>
              <a:spcAft>
                <a:spcPts val="0"/>
              </a:spcAft>
              <a:buNone/>
            </a:pPr>
            <a:r>
              <a:rPr lang="en-US"/>
              <a:t>•Increased megakaryocytes</a:t>
            </a:r>
            <a:endParaRPr/>
          </a:p>
          <a:p>
            <a:pPr marL="0" lvl="0" indent="0" algn="l" rtl="0">
              <a:spcBef>
                <a:spcPts val="0"/>
              </a:spcBef>
              <a:spcAft>
                <a:spcPts val="0"/>
              </a:spcAft>
              <a:buNone/>
            </a:pPr>
            <a:r>
              <a:rPr lang="en-US"/>
              <a:t>Bone marrow is not essential for diagnosis if patient is positive for mutation</a:t>
            </a:r>
            <a:endParaRPr/>
          </a:p>
          <a:p>
            <a:pPr marL="0" lvl="0" indent="0" algn="l" rtl="0">
              <a:spcBef>
                <a:spcPts val="0"/>
              </a:spcBef>
              <a:spcAft>
                <a:spcPts val="0"/>
              </a:spcAft>
              <a:buNone/>
            </a:pPr>
            <a:endParaRPr/>
          </a:p>
        </p:txBody>
      </p:sp>
      <p:sp>
        <p:nvSpPr>
          <p:cNvPr id="341" name="Google Shape;341;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Treatment is stratified by risk:</a:t>
            </a:r>
            <a:endParaRPr/>
          </a:p>
          <a:p>
            <a:pPr marL="0" lvl="0" indent="0" algn="l" rtl="0">
              <a:spcBef>
                <a:spcPts val="0"/>
              </a:spcBef>
              <a:spcAft>
                <a:spcPts val="0"/>
              </a:spcAft>
              <a:buNone/>
            </a:pPr>
            <a:r>
              <a:rPr lang="en-US"/>
              <a:t>Low risk is &lt;60 with no previous thrombosis</a:t>
            </a:r>
            <a:endParaRPr/>
          </a:p>
          <a:p>
            <a:pPr marL="0" lvl="0" indent="0" algn="l" rtl="0">
              <a:spcBef>
                <a:spcPts val="0"/>
              </a:spcBef>
              <a:spcAft>
                <a:spcPts val="0"/>
              </a:spcAft>
              <a:buNone/>
            </a:pPr>
            <a:r>
              <a:rPr lang="en-US"/>
              <a:t>Intermediate are low risk patients but with cardiac risk factors e.g. hypertension, diabetes, smoking</a:t>
            </a:r>
            <a:endParaRPr/>
          </a:p>
          <a:p>
            <a:pPr marL="0" lvl="0" indent="0" algn="l" rtl="0">
              <a:spcBef>
                <a:spcPts val="0"/>
              </a:spcBef>
              <a:spcAft>
                <a:spcPts val="0"/>
              </a:spcAft>
              <a:buNone/>
            </a:pPr>
            <a:r>
              <a:rPr lang="en-US"/>
              <a:t>High risk are those aged &gt;60 or previous history of thrombosis</a:t>
            </a:r>
            <a:endParaRPr/>
          </a:p>
          <a:p>
            <a:pPr marL="0" lvl="0" indent="0" algn="l" rtl="0">
              <a:spcBef>
                <a:spcPts val="0"/>
              </a:spcBef>
              <a:spcAft>
                <a:spcPts val="0"/>
              </a:spcAft>
              <a:buNone/>
            </a:pPr>
            <a:endParaRPr/>
          </a:p>
          <a:p>
            <a:pPr marL="0" lvl="0" indent="0" algn="l" rtl="0">
              <a:spcBef>
                <a:spcPts val="0"/>
              </a:spcBef>
              <a:spcAft>
                <a:spcPts val="0"/>
              </a:spcAft>
              <a:buNone/>
            </a:pPr>
            <a:r>
              <a:rPr lang="en-US"/>
              <a:t>Patients who are low risk should be offered venesection and aspirin to reduce risk of thrombotic complications</a:t>
            </a:r>
            <a:endParaRPr/>
          </a:p>
          <a:p>
            <a:pPr marL="0" lvl="0" indent="0" algn="l" rtl="0">
              <a:spcBef>
                <a:spcPts val="0"/>
              </a:spcBef>
              <a:spcAft>
                <a:spcPts val="0"/>
              </a:spcAft>
              <a:buNone/>
            </a:pPr>
            <a:r>
              <a:rPr lang="en-US"/>
              <a:t>Hydroxycarbemide is a cytoreductive therapy, can also use interferon alpha</a:t>
            </a:r>
            <a:endParaRPr/>
          </a:p>
          <a:p>
            <a:pPr marL="0" lvl="0" indent="0" algn="l" rtl="0">
              <a:spcBef>
                <a:spcPts val="0"/>
              </a:spcBef>
              <a:spcAft>
                <a:spcPts val="0"/>
              </a:spcAft>
              <a:buNone/>
            </a:pPr>
            <a:r>
              <a:rPr lang="en-US"/>
              <a:t>Common adverse effects of interferon alpha are GI upset and flu like symptoms</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US"/>
              <a:t>For elective surgery would ideally delay until haematocrit and platelets normalized &gt; 2 months due to risk of thrombosis and haemorrhage</a:t>
            </a:r>
            <a:endParaRPr/>
          </a:p>
          <a:p>
            <a:pPr marL="0" lvl="0" indent="0" algn="l" rtl="0">
              <a:spcBef>
                <a:spcPts val="0"/>
              </a:spcBef>
              <a:spcAft>
                <a:spcPts val="0"/>
              </a:spcAft>
              <a:buNone/>
            </a:pPr>
            <a:endParaRPr/>
          </a:p>
        </p:txBody>
      </p:sp>
      <p:sp>
        <p:nvSpPr>
          <p:cNvPr id="356" name="Google Shape;35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Untreated PV carries a significant risk of early thrombotic complications. Long term risk of transformation to myelofibrosis or less commonly to AML</a:t>
            </a:r>
            <a:endParaRPr/>
          </a:p>
          <a:p>
            <a:pPr marL="0" lvl="0" indent="0" algn="l" rtl="0">
              <a:spcBef>
                <a:spcPts val="0"/>
              </a:spcBef>
              <a:spcAft>
                <a:spcPts val="0"/>
              </a:spcAft>
              <a:buNone/>
            </a:pPr>
            <a:r>
              <a:rPr lang="en-US"/>
              <a:t>Cardiovascular complications e.g. MI, stroke and VTE are the most common causes of death (41%)</a:t>
            </a:r>
            <a:endParaRPr/>
          </a:p>
          <a:p>
            <a:pPr marL="0" lvl="0" indent="0" algn="l" rtl="0">
              <a:spcBef>
                <a:spcPts val="0"/>
              </a:spcBef>
              <a:spcAft>
                <a:spcPts val="0"/>
              </a:spcAft>
              <a:buNone/>
            </a:pPr>
            <a:r>
              <a:rPr lang="en-US"/>
              <a:t>Most common cause of death is cardiovascular complications and transformation to AML</a:t>
            </a:r>
            <a:endParaRPr/>
          </a:p>
          <a:p>
            <a:pPr marL="0" lvl="0" indent="0" algn="l" rtl="0">
              <a:spcBef>
                <a:spcPts val="0"/>
              </a:spcBef>
              <a:spcAft>
                <a:spcPts val="0"/>
              </a:spcAft>
              <a:buNone/>
            </a:pPr>
            <a:endParaRPr/>
          </a:p>
        </p:txBody>
      </p:sp>
      <p:sp>
        <p:nvSpPr>
          <p:cNvPr id="363" name="Google Shape;363;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&lt;10% of isolated thrombocytosis is due to a primary haematological disorder</a:t>
            </a:r>
            <a:endParaRPr/>
          </a:p>
          <a:p>
            <a:pPr marL="0" lvl="0" indent="0" algn="l" rtl="0">
              <a:spcBef>
                <a:spcPts val="0"/>
              </a:spcBef>
              <a:spcAft>
                <a:spcPts val="0"/>
              </a:spcAft>
              <a:buNone/>
            </a:pPr>
            <a:r>
              <a:rPr lang="en-US"/>
              <a:t>Generally reactive thrombocytosis does not require any treatment</a:t>
            </a:r>
            <a:endParaRPr/>
          </a:p>
          <a:p>
            <a:pPr marL="0" lvl="0" indent="0" algn="l" rtl="0">
              <a:spcBef>
                <a:spcPts val="0"/>
              </a:spcBef>
              <a:spcAft>
                <a:spcPts val="0"/>
              </a:spcAft>
              <a:buNone/>
            </a:pPr>
            <a:endParaRPr/>
          </a:p>
        </p:txBody>
      </p:sp>
      <p:sp>
        <p:nvSpPr>
          <p:cNvPr id="384" name="Google Shape;384;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Frequently occurs &lt;40 years, very rare less than 20</a:t>
            </a:r>
            <a:endParaRPr/>
          </a:p>
          <a:p>
            <a:pPr marL="0" lvl="0" indent="0" algn="l" rtl="0">
              <a:spcBef>
                <a:spcPts val="0"/>
              </a:spcBef>
              <a:spcAft>
                <a:spcPts val="0"/>
              </a:spcAft>
              <a:buNone/>
            </a:pPr>
            <a:r>
              <a:rPr lang="en-US"/>
              <a:t>Usually affects middle aged and older people</a:t>
            </a:r>
            <a:endParaRPr/>
          </a:p>
          <a:p>
            <a:pPr marL="0" marR="0" lvl="0" indent="0" algn="l" rtl="0">
              <a:lnSpc>
                <a:spcPct val="100000"/>
              </a:lnSpc>
              <a:spcBef>
                <a:spcPts val="0"/>
              </a:spcBef>
              <a:spcAft>
                <a:spcPts val="0"/>
              </a:spcAft>
              <a:buClr>
                <a:schemeClr val="dk1"/>
              </a:buClr>
              <a:buSzPts val="1200"/>
              <a:buFont typeface="Calibri"/>
              <a:buNone/>
            </a:pP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The cause of the increase in production of platelets is unclear</a:t>
            </a:r>
            <a:endParaRPr/>
          </a:p>
          <a:p>
            <a:pPr marL="0" lvl="0" indent="0" algn="l" rtl="0">
              <a:spcBef>
                <a:spcPts val="0"/>
              </a:spcBef>
              <a:spcAft>
                <a:spcPts val="0"/>
              </a:spcAft>
              <a:buNone/>
            </a:pPr>
            <a:r>
              <a:rPr lang="en-US"/>
              <a:t>Although it is not known how this mutation produces the separate phenotypes</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Genetic mutations affecting Janus kinase 2 (JAK2), calreticulin (CALR), or myeloproliferative leukaemia virus oncogene (MPL) are found in the majority of patients, but their role in the pathogenesis of essential thrombocytosis is unknown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92" name="Google Shape;39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Erythromelalgia, characterised by burning pain and dusky congestion of the extremities, may occur </a:t>
            </a:r>
            <a:endParaRPr/>
          </a:p>
          <a:p>
            <a:pPr marL="0" lvl="0" indent="0" algn="l" rtl="0">
              <a:spcBef>
                <a:spcPts val="0"/>
              </a:spcBef>
              <a:spcAft>
                <a:spcPts val="0"/>
              </a:spcAft>
              <a:buNone/>
            </a:pPr>
            <a:r>
              <a:rPr lang="en-US"/>
              <a:t>Splenomegaly can occur in about 40%</a:t>
            </a:r>
            <a:endParaRPr/>
          </a:p>
          <a:p>
            <a:pPr marL="0" lvl="0" indent="0" algn="l" rtl="0">
              <a:spcBef>
                <a:spcPts val="0"/>
              </a:spcBef>
              <a:spcAft>
                <a:spcPts val="0"/>
              </a:spcAft>
              <a:buNone/>
            </a:pPr>
            <a:endParaRPr/>
          </a:p>
        </p:txBody>
      </p:sp>
      <p:sp>
        <p:nvSpPr>
          <p:cNvPr id="399" name="Google Shape;399;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degree of elevation is not used to differentiate between ET and reactive</a:t>
            </a:r>
            <a:endParaRPr/>
          </a:p>
          <a:p>
            <a:pPr marL="0" lvl="0" indent="0" algn="l" rtl="0">
              <a:spcBef>
                <a:spcPts val="0"/>
              </a:spcBef>
              <a:spcAft>
                <a:spcPts val="0"/>
              </a:spcAft>
              <a:buNone/>
            </a:pPr>
            <a:r>
              <a:rPr lang="en-US"/>
              <a:t>Investigations are used to exclude reactive causes of increased platelets</a:t>
            </a:r>
            <a:endParaRPr/>
          </a:p>
          <a:p>
            <a:pPr marL="0" lvl="0" indent="0" algn="l" rtl="0">
              <a:spcBef>
                <a:spcPts val="0"/>
              </a:spcBef>
              <a:spcAft>
                <a:spcPts val="0"/>
              </a:spcAft>
              <a:buNone/>
            </a:pPr>
            <a:r>
              <a:rPr lang="en-US"/>
              <a:t>Hb usually normal</a:t>
            </a:r>
            <a:endParaRPr/>
          </a:p>
          <a:p>
            <a:pPr marL="0" lvl="0" indent="0" algn="l" rtl="0">
              <a:spcBef>
                <a:spcPts val="0"/>
              </a:spcBef>
              <a:spcAft>
                <a:spcPts val="0"/>
              </a:spcAft>
              <a:buNone/>
            </a:pPr>
            <a:r>
              <a:rPr lang="en-US"/>
              <a:t>Ferritin to exclude IDA as a cause of reactive thrombocytosis</a:t>
            </a:r>
            <a:endParaRPr/>
          </a:p>
          <a:p>
            <a:pPr marL="0" lvl="0" indent="0" algn="l" rtl="0">
              <a:spcBef>
                <a:spcPts val="0"/>
              </a:spcBef>
              <a:spcAft>
                <a:spcPts val="0"/>
              </a:spcAft>
              <a:buNone/>
            </a:pPr>
            <a:r>
              <a:rPr lang="en-US"/>
              <a:t>Can consider other molecular tests including BCR ABL to exclude CML aswell as for the other mutations in ET (CLR and MPL)</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AK2, CALR, and MPL mutations are mutually exclusive mutations that may be present in patients with essential thrombocytosis. Incidence is reported to be 55%, 25%, and 3%, respectively.[9] Approximately 17% of patients are negative for all three mutations. </a:t>
            </a:r>
            <a:endParaRPr/>
          </a:p>
          <a:p>
            <a:pPr marL="0" lvl="0" indent="0" algn="l" rtl="0">
              <a:spcBef>
                <a:spcPts val="0"/>
              </a:spcBef>
              <a:spcAft>
                <a:spcPts val="0"/>
              </a:spcAft>
              <a:buNone/>
            </a:pPr>
            <a:endParaRPr/>
          </a:p>
          <a:p>
            <a:pPr marL="0" lvl="0" indent="0" algn="l" rtl="0">
              <a:spcBef>
                <a:spcPts val="0"/>
              </a:spcBef>
              <a:spcAft>
                <a:spcPts val="0"/>
              </a:spcAft>
              <a:buNone/>
            </a:pPr>
            <a:r>
              <a:rPr lang="en-US"/>
              <a:t>Bone marrow will show increased megakarycytes</a:t>
            </a:r>
            <a:endParaRPr/>
          </a:p>
        </p:txBody>
      </p:sp>
      <p:sp>
        <p:nvSpPr>
          <p:cNvPr id="407" name="Google Shape;407;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Diagnosis of exclusion</a:t>
            </a:r>
            <a:endParaRPr/>
          </a:p>
          <a:p>
            <a:pPr marL="0" lvl="0" indent="0" algn="l" rtl="0">
              <a:spcBef>
                <a:spcPts val="0"/>
              </a:spcBef>
              <a:spcAft>
                <a:spcPts val="0"/>
              </a:spcAft>
              <a:buNone/>
            </a:pPr>
            <a:r>
              <a:rPr lang="en-US"/>
              <a:t>WHO has developed criteria</a:t>
            </a:r>
            <a:endParaRPr/>
          </a:p>
        </p:txBody>
      </p:sp>
      <p:sp>
        <p:nvSpPr>
          <p:cNvPr id="415" name="Google Shape;415;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Also based on risk</a:t>
            </a:r>
            <a:endParaRPr/>
          </a:p>
          <a:p>
            <a:pPr marL="0" lvl="0" indent="0" algn="l" rtl="0">
              <a:spcBef>
                <a:spcPts val="0"/>
              </a:spcBef>
              <a:spcAft>
                <a:spcPts val="0"/>
              </a:spcAft>
              <a:buNone/>
            </a:pPr>
            <a:r>
              <a:rPr lang="en-US"/>
              <a:t>e.g. older and previous history of thrombosis or major bleeding</a:t>
            </a:r>
            <a:endParaRPr/>
          </a:p>
          <a:p>
            <a:pPr marL="0" lvl="0" indent="0" algn="l" rtl="0">
              <a:spcBef>
                <a:spcPts val="0"/>
              </a:spcBef>
              <a:spcAft>
                <a:spcPts val="0"/>
              </a:spcAft>
              <a:buNone/>
            </a:pPr>
            <a:r>
              <a:rPr lang="en-US"/>
              <a:t>In low risk patients may be reasonable to observe and monitor bloods only</a:t>
            </a:r>
            <a:endParaRPr/>
          </a:p>
          <a:p>
            <a:pPr marL="0" lvl="0" indent="0" algn="l" rtl="0">
              <a:spcBef>
                <a:spcPts val="0"/>
              </a:spcBef>
              <a:spcAft>
                <a:spcPts val="0"/>
              </a:spcAft>
              <a:buNone/>
            </a:pPr>
            <a:endParaRPr/>
          </a:p>
          <a:p>
            <a:pPr marL="0" lvl="0" indent="0" algn="l" rtl="0">
              <a:spcBef>
                <a:spcPts val="0"/>
              </a:spcBef>
              <a:spcAft>
                <a:spcPts val="0"/>
              </a:spcAft>
              <a:buNone/>
            </a:pPr>
            <a:r>
              <a:rPr lang="en-US"/>
              <a:t>Risk of thrombosis is associated with previous thrombosis and age &gt;60</a:t>
            </a:r>
            <a:endParaRPr/>
          </a:p>
          <a:p>
            <a:pPr marL="0" lvl="0" indent="0" algn="l" rtl="0">
              <a:spcBef>
                <a:spcPts val="0"/>
              </a:spcBef>
              <a:spcAft>
                <a:spcPts val="0"/>
              </a:spcAft>
              <a:buNone/>
            </a:pPr>
            <a:r>
              <a:rPr lang="en-US"/>
              <a:t>Haemorrhage is associated with extreme thrombocytosis (&gt;1500) and anti-platelet therapy</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About 5% risk of transformation</a:t>
            </a:r>
            <a:endParaRPr/>
          </a:p>
        </p:txBody>
      </p:sp>
      <p:sp>
        <p:nvSpPr>
          <p:cNvPr id="422" name="Google Shape;422;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5" name="Google Shape;435;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1" name="Google Shape;441;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8" name="Google Shape;448;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 peripheral blood smear shows occasional teardrop-shaped red blood cells, and erythroblasts and myelocytes. </a:t>
            </a:r>
            <a:endParaRPr/>
          </a:p>
          <a:p>
            <a:pPr marL="0" lvl="0" indent="0" algn="l" rtl="0">
              <a:spcBef>
                <a:spcPts val="0"/>
              </a:spcBef>
              <a:spcAft>
                <a:spcPts val="0"/>
              </a:spcAft>
              <a:buNone/>
            </a:pPr>
            <a:endParaRPr/>
          </a:p>
        </p:txBody>
      </p:sp>
      <p:sp>
        <p:nvSpPr>
          <p:cNvPr id="457" name="Google Shape;457;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primary myelofibrosis (PMF), a chronic progressive myeloproliferative disorder with its origin in a multipotent haematopoietic progenitor cell. The aetiology of PMF is unknown </a:t>
            </a:r>
            <a:endParaRPr/>
          </a:p>
          <a:p>
            <a:pPr marL="0" lvl="0" indent="0" algn="l" rtl="0">
              <a:spcBef>
                <a:spcPts val="0"/>
              </a:spcBef>
              <a:spcAft>
                <a:spcPts val="0"/>
              </a:spcAft>
              <a:buNone/>
            </a:pPr>
            <a:r>
              <a:rPr lang="en-US"/>
              <a:t>The aetiology is unknown</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US"/>
              <a:t>Primary myelofibrosis is characterized by marrow fibrosis, splenomegaly, extramedullary haematopoeisis and teardrop poikliocytes and leucoerythroblastosis in the peripheral blood</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Marrow fibroblasts in primary myelofibrosis (PMF), in contrast to the haematopoietic stem cells, are polyclonal, suggesting that the marrow fibrosis is a reactive process initiated by expansion of the malignant clone. </a:t>
            </a:r>
            <a:endParaRPr/>
          </a:p>
          <a:p>
            <a:pPr marL="0" lvl="0" indent="0" algn="l" rtl="0">
              <a:spcBef>
                <a:spcPts val="0"/>
              </a:spcBef>
              <a:spcAft>
                <a:spcPts val="0"/>
              </a:spcAft>
              <a:buNone/>
            </a:pPr>
            <a:r>
              <a:rPr lang="en-US"/>
              <a:t>Thought there is a inappropriate release of fibrinogenic cytokines by dysfunctional megakaryocytes</a:t>
            </a:r>
            <a:endParaRPr/>
          </a:p>
          <a:p>
            <a:pPr marL="0" lvl="0" indent="0" algn="l" rtl="0">
              <a:spcBef>
                <a:spcPts val="0"/>
              </a:spcBef>
              <a:spcAft>
                <a:spcPts val="0"/>
              </a:spcAft>
              <a:buNone/>
            </a:pPr>
            <a:endParaRPr/>
          </a:p>
        </p:txBody>
      </p:sp>
      <p:sp>
        <p:nvSpPr>
          <p:cNvPr id="464" name="Google Shape;464;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May be diagnosed due to splenomegaly or on routine FBC</a:t>
            </a:r>
            <a:endParaRPr/>
          </a:p>
          <a:p>
            <a:pPr marL="0" lvl="0" indent="0" algn="l" rtl="0">
              <a:spcBef>
                <a:spcPts val="0"/>
              </a:spcBef>
              <a:spcAft>
                <a:spcPts val="0"/>
              </a:spcAft>
              <a:buNone/>
            </a:pPr>
            <a:r>
              <a:rPr lang="en-US"/>
              <a:t>Fatigue, sweats etc are result of a hypercatabolic state</a:t>
            </a:r>
            <a:endParaRPr/>
          </a:p>
          <a:p>
            <a:pPr marL="0" lvl="0" indent="0" algn="l" rtl="0">
              <a:spcBef>
                <a:spcPts val="0"/>
              </a:spcBef>
              <a:spcAft>
                <a:spcPts val="0"/>
              </a:spcAft>
              <a:buNone/>
            </a:pPr>
            <a:r>
              <a:rPr lang="en-US"/>
              <a:t>Leads to extramedullary haemopoesis causing increased size of liver and spleen</a:t>
            </a:r>
            <a:endParaRPr/>
          </a:p>
        </p:txBody>
      </p:sp>
      <p:sp>
        <p:nvSpPr>
          <p:cNvPr id="478" name="Google Shape;478;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Inevitably (due to extramedullary haematopoiesis) metamyelocytes, myelocytes, promyelocytes, myeloblasts, and nucleated RBCs will be present in the circulation together with teardrop-shaped RBCs. Although this so-called leuko-erythroblastic reaction is not specific for PMF, it is a hallmark of PMF and its absence should challenge the clinical impression.</a:t>
            </a:r>
            <a:endParaRPr/>
          </a:p>
          <a:p>
            <a:pPr marL="0" marR="0" lvl="0" indent="0" algn="l" rtl="0">
              <a:lnSpc>
                <a:spcPct val="100000"/>
              </a:lnSpc>
              <a:spcBef>
                <a:spcPts val="0"/>
              </a:spcBef>
              <a:spcAft>
                <a:spcPts val="0"/>
              </a:spcAft>
              <a:buClr>
                <a:schemeClr val="dk1"/>
              </a:buClr>
              <a:buSzPts val="1200"/>
              <a:buFont typeface="Calibri"/>
              <a:buNone/>
            </a:pPr>
            <a:r>
              <a:rPr lang="en-US"/>
              <a:t>(nucleated red cells, myelocytes), with tear drop poikliocytes and polychromasia, giant platelets and megakaryocyte fragments</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BM trephine shows patchy cellularity and fibrosis</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a:solidFill>
                  <a:schemeClr val="dk1"/>
                </a:solidFill>
                <a:latin typeface="Calibri"/>
                <a:ea typeface="Calibri"/>
                <a:cs typeface="Calibri"/>
                <a:sym typeface="Calibri"/>
              </a:rPr>
              <a:t>A leukoerythroblastic blood film, in which immature white cell precursors (includingblasts) and nucleated red blood cells are seen, is highly indicative of an infiltrative processaffecting the bone marrow. The differential diagnosis includes malignancy (both haema-tological and secondary bone marrow involvement from non-haematological malig-nancy), infection involving the bone marrow (for example tuberculosis) andmyelofibrosis. </a:t>
            </a:r>
            <a:br>
              <a:rPr lang="en-US"/>
            </a:br>
            <a:br>
              <a:rPr lang="en-US"/>
            </a:br>
            <a:r>
              <a:rPr lang="en-US" sz="1200" b="0" i="0" u="none" strike="noStrike">
                <a:solidFill>
                  <a:schemeClr val="dk1"/>
                </a:solidFill>
                <a:latin typeface="Calibri"/>
                <a:ea typeface="Calibri"/>
                <a:cs typeface="Calibri"/>
                <a:sym typeface="Calibri"/>
              </a:rPr>
              <a:t>Peripheral blood smear showing teardrop red blood cells (black arrows), 2 nucleated red blood cells (red arrows), and a myelocyte (blue arrow)</a:t>
            </a:r>
            <a:br>
              <a:rPr lang="en-US" sz="1200">
                <a:solidFill>
                  <a:schemeClr val="dk1"/>
                </a:solidFill>
                <a:latin typeface="Calibri"/>
                <a:ea typeface="Calibri"/>
                <a:cs typeface="Calibri"/>
                <a:sym typeface="Calibri"/>
              </a:rPr>
            </a:br>
            <a:endParaRPr/>
          </a:p>
          <a:p>
            <a:pPr marL="0" lvl="0" indent="0" algn="l" rtl="0">
              <a:spcBef>
                <a:spcPts val="0"/>
              </a:spcBef>
              <a:spcAft>
                <a:spcPts val="0"/>
              </a:spcAft>
              <a:buNone/>
            </a:pPr>
            <a:endParaRPr/>
          </a:p>
        </p:txBody>
      </p:sp>
      <p:sp>
        <p:nvSpPr>
          <p:cNvPr id="485" name="Google Shape;485;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2" name="Google Shape;492;p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Splenectomy is not without risk though can also consider splenic irradiation</a:t>
            </a:r>
            <a:endParaRPr/>
          </a:p>
        </p:txBody>
      </p:sp>
      <p:sp>
        <p:nvSpPr>
          <p:cNvPr id="499" name="Google Shape;499;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Worst survival of the MPN</a:t>
            </a:r>
            <a:endParaRPr/>
          </a:p>
          <a:p>
            <a:pPr marL="0" lvl="0" indent="0" algn="l" rtl="0">
              <a:spcBef>
                <a:spcPts val="0"/>
              </a:spcBef>
              <a:spcAft>
                <a:spcPts val="0"/>
              </a:spcAft>
              <a:buNone/>
            </a:pPr>
            <a:r>
              <a:rPr lang="en-US"/>
              <a:t>Generally older age, constitutional symptoms and marked anaemia</a:t>
            </a:r>
            <a:endParaRPr/>
          </a:p>
        </p:txBody>
      </p:sp>
      <p:sp>
        <p:nvSpPr>
          <p:cNvPr id="506" name="Google Shape;506;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2" name="Google Shape;512;p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0" name="Google Shape;530;p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 name="Google Shape;542;p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7" name="Google Shape;327;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Common mechanism seems to through constituative tyrosine kinase activation</a:t>
            </a:r>
            <a:endParaRPr/>
          </a:p>
          <a:p>
            <a:pPr marL="0" marR="0" lvl="0" indent="0" algn="l" rtl="0">
              <a:lnSpc>
                <a:spcPct val="100000"/>
              </a:lnSpc>
              <a:spcBef>
                <a:spcPts val="0"/>
              </a:spcBef>
              <a:spcAft>
                <a:spcPts val="0"/>
              </a:spcAft>
              <a:buClr>
                <a:schemeClr val="dk1"/>
              </a:buClr>
              <a:buSzPts val="1200"/>
              <a:buFont typeface="Calibri"/>
              <a:buNone/>
            </a:pPr>
            <a:r>
              <a:rPr lang="en-US"/>
              <a:t>Unlike some of the other condition haemopoesis still occurs effectively </a:t>
            </a:r>
            <a:endParaRPr/>
          </a:p>
          <a:p>
            <a:pPr marL="0" marR="0" lvl="0" indent="0" algn="l" rtl="0">
              <a:lnSpc>
                <a:spcPct val="100000"/>
              </a:lnSpc>
              <a:spcBef>
                <a:spcPts val="0"/>
              </a:spcBef>
              <a:spcAft>
                <a:spcPts val="0"/>
              </a:spcAft>
              <a:buClr>
                <a:schemeClr val="dk1"/>
              </a:buClr>
              <a:buSzPts val="1200"/>
              <a:buFont typeface="Calibri"/>
              <a:buNone/>
            </a:pPr>
            <a:r>
              <a:rPr lang="en-US"/>
              <a:t>- Characterised by effective haemopoesis devoid of dyserythropoeisis, granulocytic dysplasia or monocytosis</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236" name="Google Shape;23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45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8" name="Google Shape;18;p2"/>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1pPr>
            <a:lvl2pPr marL="0" marR="0" lvl="1"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2pPr>
            <a:lvl3pPr marL="0" marR="0" lvl="2"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3pPr>
            <a:lvl4pPr marL="0" marR="0" lvl="3"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4pPr>
            <a:lvl5pPr marL="0" marR="0" lvl="4"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5pPr>
            <a:lvl6pPr marL="0" marR="0" lvl="5"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6pPr>
            <a:lvl7pPr marL="0" marR="0" lvl="6"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7pPr>
            <a:lvl8pPr marL="0" marR="0" lvl="7"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8pPr>
            <a:lvl9pPr marL="0" marR="0" lvl="8"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1pPr>
            <a:lvl2pPr marL="0" marR="0" lvl="1"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2pPr>
            <a:lvl3pPr marL="0" marR="0" lvl="2"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3pPr>
            <a:lvl4pPr marL="0" marR="0" lvl="3"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4pPr>
            <a:lvl5pPr marL="0" marR="0" lvl="4"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5pPr>
            <a:lvl6pPr marL="0" marR="0" lvl="5"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6pPr>
            <a:lvl7pPr marL="0" marR="0" lvl="6"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7pPr>
            <a:lvl8pPr marL="0" marR="0" lvl="7"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8pPr>
            <a:lvl9pPr marL="0" marR="0" lvl="8"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1pPr>
            <a:lvl2pPr marL="0" marR="0" lvl="1"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2pPr>
            <a:lvl3pPr marL="0" marR="0" lvl="2"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3pPr>
            <a:lvl4pPr marL="0" marR="0" lvl="3"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4pPr>
            <a:lvl5pPr marL="0" marR="0" lvl="4"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5pPr>
            <a:lvl6pPr marL="0" marR="0" lvl="5"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6pPr>
            <a:lvl7pPr marL="0" marR="0" lvl="6"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7pPr>
            <a:lvl8pPr marL="0" marR="0" lvl="7"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8pPr>
            <a:lvl9pPr marL="0" marR="0" lvl="8"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1pPr>
            <a:lvl2pPr marL="0" marR="0" lvl="1"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2pPr>
            <a:lvl3pPr marL="0" marR="0" lvl="2"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3pPr>
            <a:lvl4pPr marL="0" marR="0" lvl="3"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4pPr>
            <a:lvl5pPr marL="0" marR="0" lvl="4"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5pPr>
            <a:lvl6pPr marL="0" marR="0" lvl="5"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6pPr>
            <a:lvl7pPr marL="0" marR="0" lvl="6"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7pPr>
            <a:lvl8pPr marL="0" marR="0" lvl="7"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8pPr>
            <a:lvl9pPr marL="0" marR="0" lvl="8"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0" name="Google Shape;30;p4"/>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1" name="Google Shape;31;p4"/>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1pPr>
            <a:lvl2pPr marL="0" marR="0" lvl="1"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2pPr>
            <a:lvl3pPr marL="0" marR="0" lvl="2"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3pPr>
            <a:lvl4pPr marL="0" marR="0" lvl="3"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4pPr>
            <a:lvl5pPr marL="0" marR="0" lvl="4"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5pPr>
            <a:lvl6pPr marL="0" marR="0" lvl="5"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6pPr>
            <a:lvl7pPr marL="0" marR="0" lvl="6"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7pPr>
            <a:lvl8pPr marL="0" marR="0" lvl="7"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8pPr>
            <a:lvl9pPr marL="0" marR="0" lvl="8"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45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6" name="Google Shape;36;p5"/>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37" name="Google Shape;37;p5"/>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1pPr>
            <a:lvl2pPr marL="0" marR="0" lvl="1"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2pPr>
            <a:lvl3pPr marL="0" marR="0" lvl="2"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3pPr>
            <a:lvl4pPr marL="0" marR="0" lvl="3"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4pPr>
            <a:lvl5pPr marL="0" marR="0" lvl="4"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5pPr>
            <a:lvl6pPr marL="0" marR="0" lvl="5"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6pPr>
            <a:lvl7pPr marL="0" marR="0" lvl="6"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7pPr>
            <a:lvl8pPr marL="0" marR="0" lvl="7"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8pPr>
            <a:lvl9pPr marL="0" marR="0" lvl="8"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3" name="Google Shape;43;p6"/>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5" name="Google Shape;45;p6"/>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1pPr>
            <a:lvl2pPr marL="0" marR="0" lvl="1"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2pPr>
            <a:lvl3pPr marL="0" marR="0" lvl="2"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3pPr>
            <a:lvl4pPr marL="0" marR="0" lvl="3"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4pPr>
            <a:lvl5pPr marL="0" marR="0" lvl="4"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5pPr>
            <a:lvl6pPr marL="0" marR="0" lvl="5"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6pPr>
            <a:lvl7pPr marL="0" marR="0" lvl="6"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7pPr>
            <a:lvl8pPr marL="0" marR="0" lvl="7"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8pPr>
            <a:lvl9pPr marL="0" marR="0" lvl="8"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1pPr>
            <a:lvl2pPr marL="0" marR="0" lvl="1"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2pPr>
            <a:lvl3pPr marL="0" marR="0" lvl="2"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3pPr>
            <a:lvl4pPr marL="0" marR="0" lvl="3"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4pPr>
            <a:lvl5pPr marL="0" marR="0" lvl="4"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5pPr>
            <a:lvl6pPr marL="0" marR="0" lvl="5"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6pPr>
            <a:lvl7pPr marL="0" marR="0" lvl="6"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7pPr>
            <a:lvl8pPr marL="0" marR="0" lvl="7"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8pPr>
            <a:lvl9pPr marL="0" marR="0" lvl="8"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1pPr>
            <a:lvl2pPr marL="0" marR="0" lvl="1"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2pPr>
            <a:lvl3pPr marL="0" marR="0" lvl="2"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3pPr>
            <a:lvl4pPr marL="0" marR="0" lvl="3"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4pPr>
            <a:lvl5pPr marL="0" marR="0" lvl="4"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5pPr>
            <a:lvl6pPr marL="0" marR="0" lvl="5"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6pPr>
            <a:lvl7pPr marL="0" marR="0" lvl="6"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7pPr>
            <a:lvl8pPr marL="0" marR="0" lvl="7"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8pPr>
            <a:lvl9pPr marL="0" marR="0" lvl="8"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1" name="Google Shape;61;p9"/>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2" name="Google Shape;62;p9"/>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1pPr>
            <a:lvl2pPr marL="0" marR="0" lvl="1"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2pPr>
            <a:lvl3pPr marL="0" marR="0" lvl="2"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3pPr>
            <a:lvl4pPr marL="0" marR="0" lvl="3"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4pPr>
            <a:lvl5pPr marL="0" marR="0" lvl="4"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5pPr>
            <a:lvl6pPr marL="0" marR="0" lvl="5"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6pPr>
            <a:lvl7pPr marL="0" marR="0" lvl="6"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7pPr>
            <a:lvl8pPr marL="0" marR="0" lvl="7"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8pPr>
            <a:lvl9pPr marL="0" marR="0" lvl="8"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7" name="Google Shape;67;p10"/>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9" name="Google Shape;69;p10"/>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1pPr>
            <a:lvl2pPr marL="0" marR="0" lvl="1"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2pPr>
            <a:lvl3pPr marL="0" marR="0" lvl="2"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3pPr>
            <a:lvl4pPr marL="0" marR="0" lvl="3"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4pPr>
            <a:lvl5pPr marL="0" marR="0" lvl="4"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5pPr>
            <a:lvl6pPr marL="0" marR="0" lvl="5"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6pPr>
            <a:lvl7pPr marL="0" marR="0" lvl="6"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7pPr>
            <a:lvl8pPr marL="0" marR="0" lvl="7"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8pPr>
            <a:lvl9pPr marL="0" marR="0" lvl="8" indent="0" algn="r">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13" name="Google Shape;13;p1"/>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14" name="Google Shape;14;p1"/>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1pPr>
            <a:lvl2pPr marL="0" marR="0" lvl="1" indent="0" algn="r" rtl="0">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2pPr>
            <a:lvl3pPr marL="0" marR="0" lvl="2" indent="0" algn="r" rtl="0">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3pPr>
            <a:lvl4pPr marL="0" marR="0" lvl="3" indent="0" algn="r" rtl="0">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4pPr>
            <a:lvl5pPr marL="0" marR="0" lvl="4" indent="0" algn="r" rtl="0">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5pPr>
            <a:lvl6pPr marL="0" marR="0" lvl="5" indent="0" algn="r" rtl="0">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6pPr>
            <a:lvl7pPr marL="0" marR="0" lvl="6" indent="0" algn="r" rtl="0">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7pPr>
            <a:lvl8pPr marL="0" marR="0" lvl="7" indent="0" algn="r" rtl="0">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8pPr>
            <a:lvl9pPr marL="0" marR="0" lvl="8" indent="0" algn="r" rtl="0">
              <a:spcBef>
                <a:spcPts val="0"/>
              </a:spcBef>
              <a:spcAft>
                <a:spcPts val="0"/>
              </a:spcAft>
              <a:buNone/>
              <a:defRPr sz="900" b="0" i="0" u="none" strike="noStrike" cap="none">
                <a:solidFill>
                  <a:srgbClr val="89898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quackmeded.co.uk/"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mailto:gg-uhb.quackmeded@nhs.net"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quackmeded.co.uk/"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0" name="Google Shape;90;p13"/>
          <p:cNvSpPr txBox="1">
            <a:spLocks noGrp="1"/>
          </p:cNvSpPr>
          <p:nvPr>
            <p:ph type="ctrTitle"/>
          </p:nvPr>
        </p:nvSpPr>
        <p:spPr>
          <a:xfrm>
            <a:off x="1661298" y="857250"/>
            <a:ext cx="6156410" cy="32303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US" sz="3450"/>
              <a:t>Myeloproliferative neoplasms</a:t>
            </a:r>
            <a:endParaRPr/>
          </a:p>
        </p:txBody>
      </p:sp>
      <p:sp>
        <p:nvSpPr>
          <p:cNvPr id="91" name="Google Shape;91;p13"/>
          <p:cNvSpPr txBox="1">
            <a:spLocks noGrp="1"/>
          </p:cNvSpPr>
          <p:nvPr>
            <p:ph type="subTitle" idx="1"/>
          </p:nvPr>
        </p:nvSpPr>
        <p:spPr>
          <a:xfrm>
            <a:off x="3388540" y="3549946"/>
            <a:ext cx="2701925" cy="822674"/>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chemeClr val="dk1"/>
              </a:buClr>
              <a:buSzPts val="1665"/>
              <a:buNone/>
            </a:pPr>
            <a:r>
              <a:rPr lang="en-US" sz="1665"/>
              <a:t>Samantha Drummond</a:t>
            </a:r>
            <a:endParaRPr/>
          </a:p>
          <a:p>
            <a:pPr marL="0" lvl="0" indent="0" algn="ctr" rtl="0">
              <a:lnSpc>
                <a:spcPct val="80000"/>
              </a:lnSpc>
              <a:spcBef>
                <a:spcPts val="750"/>
              </a:spcBef>
              <a:spcAft>
                <a:spcPts val="0"/>
              </a:spcAft>
              <a:buClr>
                <a:schemeClr val="dk1"/>
              </a:buClr>
              <a:buSzPts val="1665"/>
              <a:buNone/>
            </a:pPr>
            <a:r>
              <a:rPr lang="en-US" sz="1665"/>
              <a:t>Clinical Teaching Fellow Haematology</a:t>
            </a:r>
            <a:endParaRPr sz="1665"/>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2"/>
          <p:cNvSpPr txBox="1">
            <a:spLocks noGrp="1"/>
          </p:cNvSpPr>
          <p:nvPr>
            <p:ph type="title"/>
          </p:nvPr>
        </p:nvSpPr>
        <p:spPr>
          <a:xfrm>
            <a:off x="507559" y="1314450"/>
            <a:ext cx="3607241" cy="990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Case presentation 1</a:t>
            </a:r>
            <a:endParaRPr/>
          </a:p>
        </p:txBody>
      </p:sp>
      <p:sp>
        <p:nvSpPr>
          <p:cNvPr id="254" name="Google Shape;254;p22"/>
          <p:cNvSpPr txBox="1">
            <a:spLocks noGrp="1"/>
          </p:cNvSpPr>
          <p:nvPr>
            <p:ph type="body" idx="1"/>
          </p:nvPr>
        </p:nvSpPr>
        <p:spPr>
          <a:xfrm>
            <a:off x="513875" y="2477692"/>
            <a:ext cx="4297022" cy="3065858"/>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1800"/>
              <a:buChar char="•"/>
            </a:pPr>
            <a:r>
              <a:rPr lang="en-US" sz="1800"/>
              <a:t>55 year old gentleman</a:t>
            </a:r>
            <a:endParaRPr/>
          </a:p>
          <a:p>
            <a:pPr marL="171450" lvl="0" indent="-171450" algn="l" rtl="0">
              <a:lnSpc>
                <a:spcPct val="90000"/>
              </a:lnSpc>
              <a:spcBef>
                <a:spcPts val="750"/>
              </a:spcBef>
              <a:spcAft>
                <a:spcPts val="0"/>
              </a:spcAft>
              <a:buClr>
                <a:schemeClr val="dk1"/>
              </a:buClr>
              <a:buSzPts val="1800"/>
              <a:buChar char="•"/>
            </a:pPr>
            <a:r>
              <a:rPr lang="en-US" sz="1800"/>
              <a:t>PC: Itch</a:t>
            </a:r>
            <a:endParaRPr/>
          </a:p>
          <a:p>
            <a:pPr marL="171450" lvl="0" indent="-171450" algn="l" rtl="0">
              <a:lnSpc>
                <a:spcPct val="90000"/>
              </a:lnSpc>
              <a:spcBef>
                <a:spcPts val="750"/>
              </a:spcBef>
              <a:spcAft>
                <a:spcPts val="0"/>
              </a:spcAft>
              <a:buClr>
                <a:schemeClr val="dk1"/>
              </a:buClr>
              <a:buSzPts val="1800"/>
              <a:buChar char="•"/>
            </a:pPr>
            <a:r>
              <a:rPr lang="en-US" sz="1800"/>
              <a:t>HPC:</a:t>
            </a:r>
            <a:endParaRPr/>
          </a:p>
          <a:p>
            <a:pPr marL="514350" lvl="1" indent="-171450" algn="l" rtl="0">
              <a:lnSpc>
                <a:spcPct val="90000"/>
              </a:lnSpc>
              <a:spcBef>
                <a:spcPts val="375"/>
              </a:spcBef>
              <a:spcAft>
                <a:spcPts val="0"/>
              </a:spcAft>
              <a:buClr>
                <a:schemeClr val="dk1"/>
              </a:buClr>
              <a:buSzPts val="1600"/>
              <a:buChar char="•"/>
            </a:pPr>
            <a:r>
              <a:rPr lang="en-US" sz="1600"/>
              <a:t>How long has this been a problem?</a:t>
            </a:r>
            <a:endParaRPr/>
          </a:p>
          <a:p>
            <a:pPr marL="514350" lvl="1" indent="-171450" algn="l" rtl="0">
              <a:lnSpc>
                <a:spcPct val="90000"/>
              </a:lnSpc>
              <a:spcBef>
                <a:spcPts val="375"/>
              </a:spcBef>
              <a:spcAft>
                <a:spcPts val="0"/>
              </a:spcAft>
              <a:buClr>
                <a:schemeClr val="dk1"/>
              </a:buClr>
              <a:buSzPts val="1600"/>
              <a:buChar char="•"/>
            </a:pPr>
            <a:r>
              <a:rPr lang="en-US" sz="1600"/>
              <a:t>Obvious trigger?</a:t>
            </a:r>
            <a:endParaRPr/>
          </a:p>
          <a:p>
            <a:pPr marL="514350" lvl="1" indent="-171450" algn="l" rtl="0">
              <a:lnSpc>
                <a:spcPct val="90000"/>
              </a:lnSpc>
              <a:spcBef>
                <a:spcPts val="375"/>
              </a:spcBef>
              <a:spcAft>
                <a:spcPts val="0"/>
              </a:spcAft>
              <a:buClr>
                <a:schemeClr val="dk1"/>
              </a:buClr>
              <a:buSzPts val="1600"/>
              <a:buChar char="•"/>
            </a:pPr>
            <a:r>
              <a:rPr lang="en-US" sz="1600"/>
              <a:t>Specific area or generalized itch?</a:t>
            </a:r>
            <a:endParaRPr/>
          </a:p>
          <a:p>
            <a:pPr marL="514350" lvl="1" indent="-171450" algn="l" rtl="0">
              <a:lnSpc>
                <a:spcPct val="90000"/>
              </a:lnSpc>
              <a:spcBef>
                <a:spcPts val="375"/>
              </a:spcBef>
              <a:spcAft>
                <a:spcPts val="0"/>
              </a:spcAft>
              <a:buClr>
                <a:schemeClr val="dk1"/>
              </a:buClr>
              <a:buSzPts val="1600"/>
              <a:buChar char="•"/>
            </a:pPr>
            <a:r>
              <a:rPr lang="en-US" sz="1600"/>
              <a:t>Previous problem with itch?</a:t>
            </a:r>
            <a:endParaRPr/>
          </a:p>
          <a:p>
            <a:pPr marL="514350" lvl="1" indent="-171450" algn="l" rtl="0">
              <a:lnSpc>
                <a:spcPct val="90000"/>
              </a:lnSpc>
              <a:spcBef>
                <a:spcPts val="375"/>
              </a:spcBef>
              <a:spcAft>
                <a:spcPts val="0"/>
              </a:spcAft>
              <a:buClr>
                <a:schemeClr val="dk1"/>
              </a:buClr>
              <a:buSzPts val="1600"/>
              <a:buChar char="•"/>
            </a:pPr>
            <a:r>
              <a:rPr lang="en-US" sz="1600"/>
              <a:t>Does anything make it better/worse?</a:t>
            </a:r>
            <a:endParaRPr/>
          </a:p>
          <a:p>
            <a:pPr marL="514350" lvl="1" indent="-171450" algn="l" rtl="0">
              <a:lnSpc>
                <a:spcPct val="90000"/>
              </a:lnSpc>
              <a:spcBef>
                <a:spcPts val="375"/>
              </a:spcBef>
              <a:spcAft>
                <a:spcPts val="0"/>
              </a:spcAft>
              <a:buClr>
                <a:schemeClr val="dk1"/>
              </a:buClr>
              <a:buSzPts val="1600"/>
              <a:buChar char="•"/>
            </a:pPr>
            <a:r>
              <a:rPr lang="en-US" sz="1600"/>
              <a:t>Change in detergent/soap etc. ?</a:t>
            </a:r>
            <a:endParaRPr/>
          </a:p>
          <a:p>
            <a:pPr marL="514350" lvl="1" indent="-171450" algn="l" rtl="0">
              <a:lnSpc>
                <a:spcPct val="90000"/>
              </a:lnSpc>
              <a:spcBef>
                <a:spcPts val="375"/>
              </a:spcBef>
              <a:spcAft>
                <a:spcPts val="0"/>
              </a:spcAft>
              <a:buClr>
                <a:schemeClr val="dk1"/>
              </a:buClr>
              <a:buSzPts val="1600"/>
              <a:buChar char="•"/>
            </a:pPr>
            <a:r>
              <a:rPr lang="en-US" sz="1600"/>
              <a:t>…</a:t>
            </a:r>
            <a:endParaRPr/>
          </a:p>
        </p:txBody>
      </p:sp>
      <p:pic>
        <p:nvPicPr>
          <p:cNvPr id="255" name="Google Shape;255;p22" descr="A close up of a hand&#10;&#10;Description automatically generated"/>
          <p:cNvPicPr preferRelativeResize="0"/>
          <p:nvPr/>
        </p:nvPicPr>
        <p:blipFill rotWithShape="1">
          <a:blip r:embed="rId3">
            <a:alphaModFix/>
          </a:blip>
          <a:srcRect/>
          <a:stretch/>
        </p:blipFill>
        <p:spPr>
          <a:xfrm>
            <a:off x="4936380" y="2451772"/>
            <a:ext cx="3452060" cy="224383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3"/>
          <p:cNvSpPr txBox="1">
            <a:spLocks noGrp="1"/>
          </p:cNvSpPr>
          <p:nvPr>
            <p:ph type="title"/>
          </p:nvPr>
        </p:nvSpPr>
        <p:spPr>
          <a:xfrm>
            <a:off x="508001" y="1314450"/>
            <a:ext cx="6447501" cy="99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a:t>Case presentation 1</a:t>
            </a:r>
            <a:endParaRPr/>
          </a:p>
        </p:txBody>
      </p:sp>
      <p:sp>
        <p:nvSpPr>
          <p:cNvPr id="262" name="Google Shape;262;p23"/>
          <p:cNvSpPr txBox="1">
            <a:spLocks noGrp="1"/>
          </p:cNvSpPr>
          <p:nvPr>
            <p:ph type="body" idx="1"/>
          </p:nvPr>
        </p:nvSpPr>
        <p:spPr>
          <a:xfrm>
            <a:off x="508001" y="2202474"/>
            <a:ext cx="2968012" cy="3341077"/>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1600"/>
              <a:buChar char="•"/>
            </a:pPr>
            <a:r>
              <a:rPr lang="en-US" sz="1600"/>
              <a:t>Past medical history</a:t>
            </a:r>
            <a:endParaRPr/>
          </a:p>
          <a:p>
            <a:pPr marL="514350" lvl="1" indent="-171450" algn="l" rtl="0">
              <a:lnSpc>
                <a:spcPct val="90000"/>
              </a:lnSpc>
              <a:spcBef>
                <a:spcPts val="375"/>
              </a:spcBef>
              <a:spcAft>
                <a:spcPts val="0"/>
              </a:spcAft>
              <a:buClr>
                <a:schemeClr val="dk1"/>
              </a:buClr>
              <a:buSzPts val="1600"/>
              <a:buChar char="•"/>
            </a:pPr>
            <a:r>
              <a:rPr lang="en-US" sz="1600"/>
              <a:t>Gout</a:t>
            </a:r>
            <a:endParaRPr/>
          </a:p>
          <a:p>
            <a:pPr marL="0" lvl="0" indent="0" algn="l" rtl="0">
              <a:lnSpc>
                <a:spcPct val="90000"/>
              </a:lnSpc>
              <a:spcBef>
                <a:spcPts val="750"/>
              </a:spcBef>
              <a:spcAft>
                <a:spcPts val="0"/>
              </a:spcAft>
              <a:buClr>
                <a:schemeClr val="dk1"/>
              </a:buClr>
              <a:buSzPts val="1600"/>
              <a:buNone/>
            </a:pPr>
            <a:endParaRPr sz="1600"/>
          </a:p>
          <a:p>
            <a:pPr marL="171450" lvl="0" indent="-171450" algn="l" rtl="0">
              <a:lnSpc>
                <a:spcPct val="90000"/>
              </a:lnSpc>
              <a:spcBef>
                <a:spcPts val="750"/>
              </a:spcBef>
              <a:spcAft>
                <a:spcPts val="0"/>
              </a:spcAft>
              <a:buClr>
                <a:schemeClr val="dk1"/>
              </a:buClr>
              <a:buSzPts val="1600"/>
              <a:buChar char="•"/>
            </a:pPr>
            <a:r>
              <a:rPr lang="en-US" sz="1600"/>
              <a:t>Drug history</a:t>
            </a:r>
            <a:endParaRPr/>
          </a:p>
          <a:p>
            <a:pPr marL="514350" lvl="1" indent="-171450" algn="l" rtl="0">
              <a:lnSpc>
                <a:spcPct val="90000"/>
              </a:lnSpc>
              <a:spcBef>
                <a:spcPts val="375"/>
              </a:spcBef>
              <a:spcAft>
                <a:spcPts val="0"/>
              </a:spcAft>
              <a:buClr>
                <a:schemeClr val="dk1"/>
              </a:buClr>
              <a:buSzPts val="1600"/>
              <a:buChar char="•"/>
            </a:pPr>
            <a:r>
              <a:rPr lang="en-US" sz="1600"/>
              <a:t>No regular medications</a:t>
            </a:r>
            <a:endParaRPr/>
          </a:p>
          <a:p>
            <a:pPr marL="514350" lvl="1" indent="-171450" algn="l" rtl="0">
              <a:lnSpc>
                <a:spcPct val="90000"/>
              </a:lnSpc>
              <a:spcBef>
                <a:spcPts val="375"/>
              </a:spcBef>
              <a:spcAft>
                <a:spcPts val="0"/>
              </a:spcAft>
              <a:buClr>
                <a:schemeClr val="dk1"/>
              </a:buClr>
              <a:buSzPts val="1600"/>
              <a:buChar char="•"/>
            </a:pPr>
            <a:r>
              <a:rPr lang="en-US" sz="1600"/>
              <a:t>NKDA</a:t>
            </a:r>
            <a:endParaRPr/>
          </a:p>
          <a:p>
            <a:pPr marL="342900" lvl="1" indent="0" algn="l" rtl="0">
              <a:lnSpc>
                <a:spcPct val="90000"/>
              </a:lnSpc>
              <a:spcBef>
                <a:spcPts val="375"/>
              </a:spcBef>
              <a:spcAft>
                <a:spcPts val="0"/>
              </a:spcAft>
              <a:buClr>
                <a:schemeClr val="dk1"/>
              </a:buClr>
              <a:buSzPts val="1600"/>
              <a:buNone/>
            </a:pPr>
            <a:endParaRPr sz="1600"/>
          </a:p>
          <a:p>
            <a:pPr marL="171450" lvl="0" indent="-171450" algn="l" rtl="0">
              <a:lnSpc>
                <a:spcPct val="90000"/>
              </a:lnSpc>
              <a:spcBef>
                <a:spcPts val="750"/>
              </a:spcBef>
              <a:spcAft>
                <a:spcPts val="0"/>
              </a:spcAft>
              <a:buClr>
                <a:schemeClr val="dk1"/>
              </a:buClr>
              <a:buSzPts val="1600"/>
              <a:buChar char="•"/>
            </a:pPr>
            <a:r>
              <a:rPr lang="en-US" sz="1600"/>
              <a:t>Family history</a:t>
            </a:r>
            <a:endParaRPr/>
          </a:p>
          <a:p>
            <a:pPr marL="514350" lvl="1" indent="-171450" algn="l" rtl="0">
              <a:lnSpc>
                <a:spcPct val="90000"/>
              </a:lnSpc>
              <a:spcBef>
                <a:spcPts val="375"/>
              </a:spcBef>
              <a:spcAft>
                <a:spcPts val="0"/>
              </a:spcAft>
              <a:buClr>
                <a:schemeClr val="dk1"/>
              </a:buClr>
              <a:buSzPts val="1600"/>
              <a:buChar char="•"/>
            </a:pPr>
            <a:r>
              <a:rPr lang="en-US" sz="1600"/>
              <a:t>Nil of note</a:t>
            </a:r>
            <a:endParaRPr/>
          </a:p>
          <a:p>
            <a:pPr marL="342900" lvl="1" indent="0" algn="l" rtl="0">
              <a:lnSpc>
                <a:spcPct val="90000"/>
              </a:lnSpc>
              <a:spcBef>
                <a:spcPts val="375"/>
              </a:spcBef>
              <a:spcAft>
                <a:spcPts val="0"/>
              </a:spcAft>
              <a:buClr>
                <a:schemeClr val="dk1"/>
              </a:buClr>
              <a:buSzPts val="1600"/>
              <a:buNone/>
            </a:pPr>
            <a:endParaRPr sz="1600"/>
          </a:p>
          <a:p>
            <a:pPr marL="171450" lvl="0" indent="-171450" algn="l" rtl="0">
              <a:lnSpc>
                <a:spcPct val="90000"/>
              </a:lnSpc>
              <a:spcBef>
                <a:spcPts val="750"/>
              </a:spcBef>
              <a:spcAft>
                <a:spcPts val="0"/>
              </a:spcAft>
              <a:buClr>
                <a:schemeClr val="dk1"/>
              </a:buClr>
              <a:buSzPts val="1600"/>
              <a:buChar char="•"/>
            </a:pPr>
            <a:r>
              <a:rPr lang="en-US" sz="1600"/>
              <a:t>Social history</a:t>
            </a:r>
            <a:endParaRPr/>
          </a:p>
          <a:p>
            <a:pPr marL="514350" lvl="1" indent="-171450" algn="l" rtl="0">
              <a:lnSpc>
                <a:spcPct val="90000"/>
              </a:lnSpc>
              <a:spcBef>
                <a:spcPts val="375"/>
              </a:spcBef>
              <a:spcAft>
                <a:spcPts val="0"/>
              </a:spcAft>
              <a:buClr>
                <a:schemeClr val="dk1"/>
              </a:buClr>
              <a:buSzPts val="1600"/>
              <a:buChar char="•"/>
            </a:pPr>
            <a:r>
              <a:rPr lang="en-US" sz="1600"/>
              <a:t>What questions would this involve?</a:t>
            </a:r>
            <a:endParaRPr/>
          </a:p>
          <a:p>
            <a:pPr marL="514350" lvl="1" indent="-69850" algn="l" rtl="0">
              <a:lnSpc>
                <a:spcPct val="90000"/>
              </a:lnSpc>
              <a:spcBef>
                <a:spcPts val="375"/>
              </a:spcBef>
              <a:spcAft>
                <a:spcPts val="0"/>
              </a:spcAft>
              <a:buClr>
                <a:schemeClr val="dk1"/>
              </a:buClr>
              <a:buSzPts val="1600"/>
              <a:buNone/>
            </a:pPr>
            <a:endParaRPr sz="1600"/>
          </a:p>
        </p:txBody>
      </p:sp>
      <p:pic>
        <p:nvPicPr>
          <p:cNvPr id="263" name="Google Shape;263;p23" descr="A picture containing person, indoor, table, sitting&#10;&#10;Description automatically generated"/>
          <p:cNvPicPr preferRelativeResize="0"/>
          <p:nvPr/>
        </p:nvPicPr>
        <p:blipFill rotWithShape="1">
          <a:blip r:embed="rId3">
            <a:alphaModFix/>
          </a:blip>
          <a:srcRect l="27519" r="551" b="-2"/>
          <a:stretch/>
        </p:blipFill>
        <p:spPr>
          <a:xfrm>
            <a:off x="4895239" y="2202474"/>
            <a:ext cx="3311288" cy="291177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4"/>
          <p:cNvSpPr txBox="1">
            <a:spLocks noGrp="1"/>
          </p:cNvSpPr>
          <p:nvPr>
            <p:ph type="title"/>
          </p:nvPr>
        </p:nvSpPr>
        <p:spPr>
          <a:xfrm>
            <a:off x="2137172" y="1314450"/>
            <a:ext cx="4818329" cy="990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Case presentation 1</a:t>
            </a:r>
            <a:endParaRPr/>
          </a:p>
        </p:txBody>
      </p:sp>
      <p:pic>
        <p:nvPicPr>
          <p:cNvPr id="270" name="Google Shape;270;p24" descr="A picture containing person, indoor, food, holding&#10;&#10;Description automatically generated"/>
          <p:cNvPicPr preferRelativeResize="0"/>
          <p:nvPr/>
        </p:nvPicPr>
        <p:blipFill rotWithShape="1">
          <a:blip r:embed="rId3">
            <a:alphaModFix/>
          </a:blip>
          <a:srcRect l="33093" r="28221" b="-3"/>
          <a:stretch/>
        </p:blipFill>
        <p:spPr>
          <a:xfrm>
            <a:off x="1" y="857257"/>
            <a:ext cx="1653569" cy="2575391"/>
          </a:xfrm>
          <a:custGeom>
            <a:avLst/>
            <a:gdLst/>
            <a:ahLst/>
            <a:cxnLst/>
            <a:rect l="l" t="t" r="r" b="b"/>
            <a:pathLst>
              <a:path w="2204759" h="3433864" extrusionOk="0">
                <a:moveTo>
                  <a:pt x="0" y="0"/>
                </a:moveTo>
                <a:lnTo>
                  <a:pt x="1674254" y="0"/>
                </a:lnTo>
                <a:lnTo>
                  <a:pt x="2204759" y="3433864"/>
                </a:lnTo>
                <a:lnTo>
                  <a:pt x="0" y="3433864"/>
                </a:lnTo>
                <a:close/>
              </a:path>
            </a:pathLst>
          </a:custGeom>
          <a:noFill/>
          <a:ln>
            <a:noFill/>
          </a:ln>
        </p:spPr>
      </p:pic>
      <p:pic>
        <p:nvPicPr>
          <p:cNvPr id="271" name="Google Shape;271;p24" descr="A large passenger jet flying through a cloudy blue sky&#10;&#10;Description automatically generated"/>
          <p:cNvPicPr preferRelativeResize="0"/>
          <p:nvPr/>
        </p:nvPicPr>
        <p:blipFill rotWithShape="1">
          <a:blip r:embed="rId4">
            <a:alphaModFix/>
          </a:blip>
          <a:srcRect l="14349" r="41065" b="2"/>
          <a:stretch/>
        </p:blipFill>
        <p:spPr>
          <a:xfrm>
            <a:off x="15" y="3432648"/>
            <a:ext cx="2050527" cy="2575399"/>
          </a:xfrm>
          <a:custGeom>
            <a:avLst/>
            <a:gdLst/>
            <a:ahLst/>
            <a:cxnLst/>
            <a:rect l="l" t="t" r="r" b="b"/>
            <a:pathLst>
              <a:path w="2734056" h="3433865" extrusionOk="0">
                <a:moveTo>
                  <a:pt x="0" y="0"/>
                </a:moveTo>
                <a:lnTo>
                  <a:pt x="2204758" y="0"/>
                </a:lnTo>
                <a:lnTo>
                  <a:pt x="2734056" y="3426053"/>
                </a:lnTo>
                <a:lnTo>
                  <a:pt x="2734056" y="3433865"/>
                </a:lnTo>
                <a:lnTo>
                  <a:pt x="461457" y="3433865"/>
                </a:lnTo>
                <a:lnTo>
                  <a:pt x="0" y="706119"/>
                </a:lnTo>
                <a:close/>
              </a:path>
            </a:pathLst>
          </a:custGeom>
          <a:noFill/>
          <a:ln>
            <a:noFill/>
          </a:ln>
        </p:spPr>
      </p:pic>
      <p:cxnSp>
        <p:nvCxnSpPr>
          <p:cNvPr id="272" name="Google Shape;272;p24"/>
          <p:cNvCxnSpPr/>
          <p:nvPr/>
        </p:nvCxnSpPr>
        <p:spPr>
          <a:xfrm>
            <a:off x="0" y="3432648"/>
            <a:ext cx="1670050" cy="0"/>
          </a:xfrm>
          <a:prstGeom prst="straightConnector1">
            <a:avLst/>
          </a:prstGeom>
          <a:noFill/>
          <a:ln w="9525" cap="flat" cmpd="sng">
            <a:solidFill>
              <a:schemeClr val="lt1"/>
            </a:solidFill>
            <a:prstDash val="solid"/>
            <a:miter lim="800000"/>
            <a:headEnd type="none" w="sm" len="sm"/>
            <a:tailEnd type="none" w="sm" len="sm"/>
          </a:ln>
        </p:spPr>
      </p:cxnSp>
      <p:sp>
        <p:nvSpPr>
          <p:cNvPr id="273" name="Google Shape;273;p24"/>
          <p:cNvSpPr/>
          <p:nvPr/>
        </p:nvSpPr>
        <p:spPr>
          <a:xfrm>
            <a:off x="1" y="3867151"/>
            <a:ext cx="357491" cy="2133600"/>
          </a:xfrm>
          <a:prstGeom prst="triangle">
            <a:avLst>
              <a:gd name="adj"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4"/>
          <p:cNvSpPr txBox="1">
            <a:spLocks noGrp="1"/>
          </p:cNvSpPr>
          <p:nvPr>
            <p:ph type="body" idx="1"/>
          </p:nvPr>
        </p:nvSpPr>
        <p:spPr>
          <a:xfrm>
            <a:off x="2137172" y="2477692"/>
            <a:ext cx="4818329" cy="2910580"/>
          </a:xfrm>
          <a:prstGeom prst="rect">
            <a:avLst/>
          </a:prstGeom>
          <a:noFill/>
          <a:ln>
            <a:noFill/>
          </a:ln>
        </p:spPr>
        <p:txBody>
          <a:bodyPr spcFirstLastPara="1" wrap="square" lIns="91425" tIns="45700" rIns="91425" bIns="45700" anchor="t" anchorCtr="0">
            <a:noAutofit/>
          </a:bodyPr>
          <a:lstStyle/>
          <a:p>
            <a:pPr marL="342900" lvl="1" indent="0" algn="l" rtl="0">
              <a:lnSpc>
                <a:spcPct val="90000"/>
              </a:lnSpc>
              <a:spcBef>
                <a:spcPts val="0"/>
              </a:spcBef>
              <a:spcAft>
                <a:spcPts val="0"/>
              </a:spcAft>
              <a:buClr>
                <a:schemeClr val="dk1"/>
              </a:buClr>
              <a:buSzPts val="1800"/>
              <a:buNone/>
            </a:pPr>
            <a:endParaRPr/>
          </a:p>
          <a:p>
            <a:pPr marL="171450" lvl="0" indent="-171450" algn="l" rtl="0">
              <a:lnSpc>
                <a:spcPct val="90000"/>
              </a:lnSpc>
              <a:spcBef>
                <a:spcPts val="750"/>
              </a:spcBef>
              <a:spcAft>
                <a:spcPts val="0"/>
              </a:spcAft>
              <a:buClr>
                <a:schemeClr val="dk1"/>
              </a:buClr>
              <a:buSzPts val="2100"/>
              <a:buChar char="•"/>
            </a:pPr>
            <a:r>
              <a:rPr lang="en-US"/>
              <a:t>Social history</a:t>
            </a:r>
            <a:endParaRPr/>
          </a:p>
          <a:p>
            <a:pPr marL="514350" lvl="1" indent="-171450" algn="l" rtl="0">
              <a:lnSpc>
                <a:spcPct val="90000"/>
              </a:lnSpc>
              <a:spcBef>
                <a:spcPts val="375"/>
              </a:spcBef>
              <a:spcAft>
                <a:spcPts val="0"/>
              </a:spcAft>
              <a:buClr>
                <a:schemeClr val="dk1"/>
              </a:buClr>
              <a:buSzPts val="1800"/>
              <a:buChar char="•"/>
            </a:pPr>
            <a:r>
              <a:rPr lang="en-US"/>
              <a:t>Smoking status</a:t>
            </a:r>
            <a:endParaRPr/>
          </a:p>
          <a:p>
            <a:pPr marL="514350" lvl="1" indent="-171450" algn="l" rtl="0">
              <a:lnSpc>
                <a:spcPct val="90000"/>
              </a:lnSpc>
              <a:spcBef>
                <a:spcPts val="375"/>
              </a:spcBef>
              <a:spcAft>
                <a:spcPts val="0"/>
              </a:spcAft>
              <a:buClr>
                <a:schemeClr val="dk1"/>
              </a:buClr>
              <a:buSzPts val="1800"/>
              <a:buChar char="•"/>
            </a:pPr>
            <a:r>
              <a:rPr lang="en-US"/>
              <a:t>Alcohol intake</a:t>
            </a:r>
            <a:endParaRPr/>
          </a:p>
          <a:p>
            <a:pPr marL="514350" lvl="1" indent="-171450" algn="l" rtl="0">
              <a:lnSpc>
                <a:spcPct val="90000"/>
              </a:lnSpc>
              <a:spcBef>
                <a:spcPts val="375"/>
              </a:spcBef>
              <a:spcAft>
                <a:spcPts val="0"/>
              </a:spcAft>
              <a:buClr>
                <a:schemeClr val="dk1"/>
              </a:buClr>
              <a:buSzPts val="1800"/>
              <a:buChar char="•"/>
            </a:pPr>
            <a:r>
              <a:rPr lang="en-US"/>
              <a:t>Occupation</a:t>
            </a:r>
            <a:endParaRPr/>
          </a:p>
          <a:p>
            <a:pPr marL="514350" lvl="1" indent="-171450" algn="l" rtl="0">
              <a:lnSpc>
                <a:spcPct val="90000"/>
              </a:lnSpc>
              <a:spcBef>
                <a:spcPts val="375"/>
              </a:spcBef>
              <a:spcAft>
                <a:spcPts val="0"/>
              </a:spcAft>
              <a:buClr>
                <a:schemeClr val="dk1"/>
              </a:buClr>
              <a:buSzPts val="1800"/>
              <a:buChar char="•"/>
            </a:pPr>
            <a:r>
              <a:rPr lang="en-US"/>
              <a:t>Functional status</a:t>
            </a:r>
            <a:endParaRPr/>
          </a:p>
          <a:p>
            <a:pPr marL="514350" lvl="1" indent="-171450" algn="l" rtl="0">
              <a:lnSpc>
                <a:spcPct val="90000"/>
              </a:lnSpc>
              <a:spcBef>
                <a:spcPts val="375"/>
              </a:spcBef>
              <a:spcAft>
                <a:spcPts val="0"/>
              </a:spcAft>
              <a:buClr>
                <a:schemeClr val="dk1"/>
              </a:buClr>
              <a:buSzPts val="1800"/>
              <a:buChar char="•"/>
            </a:pPr>
            <a:r>
              <a:rPr lang="en-US"/>
              <a:t>Recent travel</a:t>
            </a:r>
            <a:endParaRPr/>
          </a:p>
          <a:p>
            <a:pPr marL="514350" lvl="1" indent="-57150" algn="l" rtl="0">
              <a:lnSpc>
                <a:spcPct val="90000"/>
              </a:lnSpc>
              <a:spcBef>
                <a:spcPts val="375"/>
              </a:spcBef>
              <a:spcAft>
                <a:spcPts val="0"/>
              </a:spcAft>
              <a:buClr>
                <a:schemeClr val="dk1"/>
              </a:buClr>
              <a:buSzPts val="1800"/>
              <a:buNone/>
            </a:pPr>
            <a:endParaRPr/>
          </a:p>
          <a:p>
            <a:pPr marL="514350" lvl="1" indent="-57150" algn="l" rtl="0">
              <a:lnSpc>
                <a:spcPct val="90000"/>
              </a:lnSpc>
              <a:spcBef>
                <a:spcPts val="375"/>
              </a:spcBef>
              <a:spcAft>
                <a:spcPts val="0"/>
              </a:spcAft>
              <a:buClr>
                <a:schemeClr val="dk1"/>
              </a:buClr>
              <a:buSzPts val="1800"/>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5"/>
          <p:cNvSpPr txBox="1">
            <a:spLocks noGrp="1"/>
          </p:cNvSpPr>
          <p:nvPr>
            <p:ph type="title"/>
          </p:nvPr>
        </p:nvSpPr>
        <p:spPr>
          <a:xfrm>
            <a:off x="507559" y="1314450"/>
            <a:ext cx="4398548" cy="990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Case presentation 1</a:t>
            </a:r>
            <a:endParaRPr/>
          </a:p>
        </p:txBody>
      </p:sp>
      <p:sp>
        <p:nvSpPr>
          <p:cNvPr id="281" name="Google Shape;281;p25"/>
          <p:cNvSpPr txBox="1">
            <a:spLocks noGrp="1"/>
          </p:cNvSpPr>
          <p:nvPr>
            <p:ph type="body" idx="1"/>
          </p:nvPr>
        </p:nvSpPr>
        <p:spPr>
          <a:xfrm>
            <a:off x="507559" y="2566737"/>
            <a:ext cx="2790687" cy="2670550"/>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2100"/>
              <a:buChar char="•"/>
            </a:pPr>
            <a:r>
              <a:rPr lang="en-US"/>
              <a:t>On examination</a:t>
            </a:r>
            <a:endParaRPr/>
          </a:p>
          <a:p>
            <a:pPr marL="514350" lvl="1" indent="-171450" algn="l" rtl="0">
              <a:lnSpc>
                <a:spcPct val="90000"/>
              </a:lnSpc>
              <a:spcBef>
                <a:spcPts val="375"/>
              </a:spcBef>
              <a:spcAft>
                <a:spcPts val="0"/>
              </a:spcAft>
              <a:buClr>
                <a:schemeClr val="dk1"/>
              </a:buClr>
              <a:buSzPts val="1800"/>
              <a:buChar char="•"/>
            </a:pPr>
            <a:r>
              <a:rPr lang="en-US"/>
              <a:t>Normal observations</a:t>
            </a:r>
            <a:endParaRPr/>
          </a:p>
          <a:p>
            <a:pPr marL="514350" lvl="1" indent="-171450" algn="l" rtl="0">
              <a:lnSpc>
                <a:spcPct val="90000"/>
              </a:lnSpc>
              <a:spcBef>
                <a:spcPts val="375"/>
              </a:spcBef>
              <a:spcAft>
                <a:spcPts val="0"/>
              </a:spcAft>
              <a:buClr>
                <a:schemeClr val="dk1"/>
              </a:buClr>
              <a:buSzPts val="1800"/>
              <a:buChar char="•"/>
            </a:pPr>
            <a:r>
              <a:rPr lang="en-US"/>
              <a:t>Chest clear</a:t>
            </a:r>
            <a:endParaRPr/>
          </a:p>
          <a:p>
            <a:pPr marL="514350" lvl="1" indent="-171450" algn="l" rtl="0">
              <a:lnSpc>
                <a:spcPct val="90000"/>
              </a:lnSpc>
              <a:spcBef>
                <a:spcPts val="375"/>
              </a:spcBef>
              <a:spcAft>
                <a:spcPts val="0"/>
              </a:spcAft>
              <a:buClr>
                <a:schemeClr val="dk1"/>
              </a:buClr>
              <a:buSzPts val="1800"/>
              <a:buChar char="•"/>
            </a:pPr>
            <a:r>
              <a:rPr lang="en-US"/>
              <a:t>?Splenomegaly</a:t>
            </a:r>
            <a:endParaRPr/>
          </a:p>
          <a:p>
            <a:pPr marL="514350" lvl="1" indent="-57150" algn="l" rtl="0">
              <a:lnSpc>
                <a:spcPct val="90000"/>
              </a:lnSpc>
              <a:spcBef>
                <a:spcPts val="375"/>
              </a:spcBef>
              <a:spcAft>
                <a:spcPts val="0"/>
              </a:spcAft>
              <a:buClr>
                <a:schemeClr val="dk1"/>
              </a:buClr>
              <a:buSzPts val="1800"/>
              <a:buNone/>
            </a:pPr>
            <a:endParaRPr/>
          </a:p>
          <a:p>
            <a:pPr marL="171450" lvl="0" indent="-171450" algn="l" rtl="0">
              <a:lnSpc>
                <a:spcPct val="90000"/>
              </a:lnSpc>
              <a:spcBef>
                <a:spcPts val="750"/>
              </a:spcBef>
              <a:spcAft>
                <a:spcPts val="0"/>
              </a:spcAft>
              <a:buClr>
                <a:schemeClr val="dk1"/>
              </a:buClr>
              <a:buSzPts val="2100"/>
              <a:buChar char="•"/>
            </a:pPr>
            <a:r>
              <a:rPr lang="en-US"/>
              <a:t>GP takes ‘routine bloods’</a:t>
            </a:r>
            <a:endParaRPr/>
          </a:p>
        </p:txBody>
      </p:sp>
      <p:pic>
        <p:nvPicPr>
          <p:cNvPr id="282" name="Google Shape;282;p25" descr="A close up of a person making a face for the camera&#10;&#10;Description automatically generated"/>
          <p:cNvPicPr preferRelativeResize="0"/>
          <p:nvPr/>
        </p:nvPicPr>
        <p:blipFill rotWithShape="1">
          <a:blip r:embed="rId3">
            <a:alphaModFix/>
          </a:blip>
          <a:srcRect/>
          <a:stretch/>
        </p:blipFill>
        <p:spPr>
          <a:xfrm>
            <a:off x="4048858" y="2566738"/>
            <a:ext cx="2893729" cy="264776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6"/>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Case presentation 1</a:t>
            </a:r>
            <a:endParaRPr/>
          </a:p>
        </p:txBody>
      </p:sp>
      <p:sp>
        <p:nvSpPr>
          <p:cNvPr id="289" name="Google Shape;289;p26"/>
          <p:cNvSpPr txBox="1">
            <a:spLocks noGrp="1"/>
          </p:cNvSpPr>
          <p:nvPr>
            <p:ph type="body" idx="1"/>
          </p:nvPr>
        </p:nvSpPr>
        <p:spPr>
          <a:xfrm>
            <a:off x="508001" y="2066752"/>
            <a:ext cx="6447501" cy="3321520"/>
          </a:xfrm>
          <a:prstGeom prst="rect">
            <a:avLst/>
          </a:prstGeom>
          <a:noFill/>
          <a:ln>
            <a:noFill/>
          </a:ln>
        </p:spPr>
        <p:txBody>
          <a:bodyPr spcFirstLastPara="1" wrap="square" lIns="91425" tIns="45700" rIns="91425" bIns="45700" anchor="t" anchorCtr="0">
            <a:noAutofit/>
          </a:bodyPr>
          <a:lstStyle/>
          <a:p>
            <a:pPr marL="171450" lvl="0" indent="-171450" algn="l" rtl="0">
              <a:lnSpc>
                <a:spcPct val="70000"/>
              </a:lnSpc>
              <a:spcBef>
                <a:spcPts val="0"/>
              </a:spcBef>
              <a:spcAft>
                <a:spcPts val="0"/>
              </a:spcAft>
              <a:buClr>
                <a:schemeClr val="dk1"/>
              </a:buClr>
              <a:buSzPts val="1785"/>
              <a:buChar char="•"/>
            </a:pPr>
            <a:r>
              <a:rPr lang="en-US" sz="1785"/>
              <a:t>Hb 			200 g/l			(133-176g/l)	</a:t>
            </a:r>
            <a:endParaRPr/>
          </a:p>
          <a:p>
            <a:pPr marL="171450" lvl="0" indent="-171450" algn="l" rtl="0">
              <a:lnSpc>
                <a:spcPct val="70000"/>
              </a:lnSpc>
              <a:spcBef>
                <a:spcPts val="750"/>
              </a:spcBef>
              <a:spcAft>
                <a:spcPts val="0"/>
              </a:spcAft>
              <a:buClr>
                <a:schemeClr val="dk1"/>
              </a:buClr>
              <a:buSzPts val="1785"/>
              <a:buChar char="•"/>
            </a:pPr>
            <a:r>
              <a:rPr lang="en-US" sz="1785"/>
              <a:t>Hct 			0.62			(0.390-0.500)</a:t>
            </a:r>
            <a:endParaRPr/>
          </a:p>
          <a:p>
            <a:pPr marL="171450" lvl="0" indent="-171450" algn="l" rtl="0">
              <a:lnSpc>
                <a:spcPct val="70000"/>
              </a:lnSpc>
              <a:spcBef>
                <a:spcPts val="750"/>
              </a:spcBef>
              <a:spcAft>
                <a:spcPts val="0"/>
              </a:spcAft>
              <a:buClr>
                <a:schemeClr val="dk1"/>
              </a:buClr>
              <a:buSzPts val="1785"/>
              <a:buChar char="•"/>
            </a:pPr>
            <a:r>
              <a:rPr lang="en-US" sz="1785"/>
              <a:t>WCC 			18.0 x10</a:t>
            </a:r>
            <a:r>
              <a:rPr lang="en-US" sz="1785" baseline="30000"/>
              <a:t>9</a:t>
            </a:r>
            <a:r>
              <a:rPr lang="en-US" sz="1785"/>
              <a:t>/l 		(3.9-11.1 x10</a:t>
            </a:r>
            <a:r>
              <a:rPr lang="en-US" sz="1785" baseline="30000"/>
              <a:t>9</a:t>
            </a:r>
            <a:r>
              <a:rPr lang="en-US" sz="1785"/>
              <a:t>/l )		</a:t>
            </a:r>
            <a:endParaRPr/>
          </a:p>
          <a:p>
            <a:pPr marL="171450" lvl="0" indent="-171450" algn="l" rtl="0">
              <a:lnSpc>
                <a:spcPct val="70000"/>
              </a:lnSpc>
              <a:spcBef>
                <a:spcPts val="750"/>
              </a:spcBef>
              <a:spcAft>
                <a:spcPts val="0"/>
              </a:spcAft>
              <a:buClr>
                <a:schemeClr val="dk1"/>
              </a:buClr>
              <a:buSzPts val="1785"/>
              <a:buChar char="•"/>
            </a:pPr>
            <a:r>
              <a:rPr lang="en-US" sz="1785"/>
              <a:t>MCV 			75 fl			(82-98 fl)</a:t>
            </a:r>
            <a:endParaRPr/>
          </a:p>
          <a:p>
            <a:pPr marL="171450" lvl="0" indent="-171450" algn="l" rtl="0">
              <a:lnSpc>
                <a:spcPct val="70000"/>
              </a:lnSpc>
              <a:spcBef>
                <a:spcPts val="750"/>
              </a:spcBef>
              <a:spcAft>
                <a:spcPts val="0"/>
              </a:spcAft>
              <a:buClr>
                <a:schemeClr val="dk1"/>
              </a:buClr>
              <a:buSzPts val="1785"/>
              <a:buChar char="•"/>
            </a:pPr>
            <a:r>
              <a:rPr lang="en-US" sz="1785"/>
              <a:t>Platelets 		850 10</a:t>
            </a:r>
            <a:r>
              <a:rPr lang="en-US" sz="1785" baseline="30000"/>
              <a:t>9</a:t>
            </a:r>
            <a:r>
              <a:rPr lang="en-US" sz="1785"/>
              <a:t>/l	 	(150-400 x10</a:t>
            </a:r>
            <a:r>
              <a:rPr lang="en-US" sz="1785" baseline="30000"/>
              <a:t>9</a:t>
            </a:r>
            <a:r>
              <a:rPr lang="en-US" sz="1785"/>
              <a:t>/l)</a:t>
            </a:r>
            <a:endParaRPr/>
          </a:p>
          <a:p>
            <a:pPr marL="171450" lvl="0" indent="-58102" algn="l" rtl="0">
              <a:lnSpc>
                <a:spcPct val="70000"/>
              </a:lnSpc>
              <a:spcBef>
                <a:spcPts val="750"/>
              </a:spcBef>
              <a:spcAft>
                <a:spcPts val="0"/>
              </a:spcAft>
              <a:buClr>
                <a:schemeClr val="dk1"/>
              </a:buClr>
              <a:buSzPts val="1785"/>
              <a:buNone/>
            </a:pPr>
            <a:endParaRPr sz="1785"/>
          </a:p>
          <a:p>
            <a:pPr marL="171450" lvl="0" indent="-171450" algn="l" rtl="0">
              <a:lnSpc>
                <a:spcPct val="70000"/>
              </a:lnSpc>
              <a:spcBef>
                <a:spcPts val="750"/>
              </a:spcBef>
              <a:spcAft>
                <a:spcPts val="0"/>
              </a:spcAft>
              <a:buClr>
                <a:schemeClr val="dk1"/>
              </a:buClr>
              <a:buSzPts val="1785"/>
              <a:buChar char="•"/>
            </a:pPr>
            <a:r>
              <a:rPr lang="en-US" sz="1785"/>
              <a:t>Neutrophils 		14.6 x10</a:t>
            </a:r>
            <a:r>
              <a:rPr lang="en-US" sz="1785" baseline="30000"/>
              <a:t>9</a:t>
            </a:r>
            <a:r>
              <a:rPr lang="en-US" sz="1785"/>
              <a:t>/l		(1.8-7.4 x10</a:t>
            </a:r>
            <a:r>
              <a:rPr lang="en-US" sz="1785" baseline="30000"/>
              <a:t>9</a:t>
            </a:r>
            <a:r>
              <a:rPr lang="en-US" sz="1785"/>
              <a:t>/l)</a:t>
            </a:r>
            <a:endParaRPr/>
          </a:p>
          <a:p>
            <a:pPr marL="171450" lvl="0" indent="-171450" algn="l" rtl="0">
              <a:lnSpc>
                <a:spcPct val="70000"/>
              </a:lnSpc>
              <a:spcBef>
                <a:spcPts val="750"/>
              </a:spcBef>
              <a:spcAft>
                <a:spcPts val="0"/>
              </a:spcAft>
              <a:buClr>
                <a:schemeClr val="dk1"/>
              </a:buClr>
              <a:buSzPts val="1785"/>
              <a:buChar char="•"/>
            </a:pPr>
            <a:r>
              <a:rPr lang="en-US" sz="1785"/>
              <a:t>Lymphocytes 	2.0 x10</a:t>
            </a:r>
            <a:r>
              <a:rPr lang="en-US" sz="1785" baseline="30000"/>
              <a:t>9</a:t>
            </a:r>
            <a:r>
              <a:rPr lang="en-US" sz="1785"/>
              <a:t>/l		(2.2-7.7 x10</a:t>
            </a:r>
            <a:r>
              <a:rPr lang="en-US" sz="1785" baseline="30000"/>
              <a:t>9</a:t>
            </a:r>
            <a:r>
              <a:rPr lang="en-US" sz="1785"/>
              <a:t>/l)</a:t>
            </a:r>
            <a:endParaRPr/>
          </a:p>
          <a:p>
            <a:pPr marL="171450" lvl="0" indent="-171450" algn="l" rtl="0">
              <a:lnSpc>
                <a:spcPct val="70000"/>
              </a:lnSpc>
              <a:spcBef>
                <a:spcPts val="750"/>
              </a:spcBef>
              <a:spcAft>
                <a:spcPts val="0"/>
              </a:spcAft>
              <a:buClr>
                <a:schemeClr val="dk1"/>
              </a:buClr>
              <a:buSzPts val="1785"/>
              <a:buChar char="•"/>
            </a:pPr>
            <a:r>
              <a:rPr lang="en-US" sz="1785"/>
              <a:t>Monocytes 		0.8 x10</a:t>
            </a:r>
            <a:r>
              <a:rPr lang="en-US" sz="1785" baseline="30000"/>
              <a:t>9</a:t>
            </a:r>
            <a:r>
              <a:rPr lang="en-US" sz="1785"/>
              <a:t>/l		(0.2-0.9 x10</a:t>
            </a:r>
            <a:r>
              <a:rPr lang="en-US" sz="1785" baseline="30000"/>
              <a:t>9</a:t>
            </a:r>
            <a:r>
              <a:rPr lang="en-US" sz="1785"/>
              <a:t>/l)</a:t>
            </a:r>
            <a:endParaRPr/>
          </a:p>
          <a:p>
            <a:pPr marL="171450" lvl="0" indent="-171450" algn="l" rtl="0">
              <a:lnSpc>
                <a:spcPct val="70000"/>
              </a:lnSpc>
              <a:spcBef>
                <a:spcPts val="750"/>
              </a:spcBef>
              <a:spcAft>
                <a:spcPts val="0"/>
              </a:spcAft>
              <a:buClr>
                <a:schemeClr val="dk1"/>
              </a:buClr>
              <a:buSzPts val="1785"/>
              <a:buChar char="•"/>
            </a:pPr>
            <a:r>
              <a:rPr lang="en-US" sz="1785"/>
              <a:t>Basophils 		0.5 x10</a:t>
            </a:r>
            <a:r>
              <a:rPr lang="en-US" sz="1785" baseline="30000"/>
              <a:t>9</a:t>
            </a:r>
            <a:r>
              <a:rPr lang="en-US" sz="1785"/>
              <a:t>/l 		(0-0.1 x10</a:t>
            </a:r>
            <a:r>
              <a:rPr lang="en-US" sz="1785" baseline="30000"/>
              <a:t>9</a:t>
            </a:r>
            <a:r>
              <a:rPr lang="en-US" sz="1785"/>
              <a:t>/l)</a:t>
            </a:r>
            <a:endParaRPr/>
          </a:p>
          <a:p>
            <a:pPr marL="171450" lvl="0" indent="-58102" algn="l" rtl="0">
              <a:lnSpc>
                <a:spcPct val="70000"/>
              </a:lnSpc>
              <a:spcBef>
                <a:spcPts val="750"/>
              </a:spcBef>
              <a:spcAft>
                <a:spcPts val="0"/>
              </a:spcAft>
              <a:buClr>
                <a:schemeClr val="dk1"/>
              </a:buClr>
              <a:buSzPts val="1785"/>
              <a:buNone/>
            </a:pPr>
            <a:endParaRPr sz="1785"/>
          </a:p>
          <a:p>
            <a:pPr marL="171450" lvl="0" indent="-58102" algn="l" rtl="0">
              <a:lnSpc>
                <a:spcPct val="70000"/>
              </a:lnSpc>
              <a:spcBef>
                <a:spcPts val="750"/>
              </a:spcBef>
              <a:spcAft>
                <a:spcPts val="0"/>
              </a:spcAft>
              <a:buClr>
                <a:schemeClr val="dk1"/>
              </a:buClr>
              <a:buSzPts val="1785"/>
              <a:buNone/>
            </a:pPr>
            <a:endParaRPr sz="1785"/>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7"/>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Case presentation 1</a:t>
            </a:r>
            <a:endParaRPr/>
          </a:p>
        </p:txBody>
      </p:sp>
      <p:sp>
        <p:nvSpPr>
          <p:cNvPr id="296" name="Google Shape;296;p2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2100"/>
              <a:buChar char="•"/>
            </a:pPr>
            <a:r>
              <a:rPr lang="en-US"/>
              <a:t>What would you do now?</a:t>
            </a:r>
            <a:endParaRPr/>
          </a:p>
          <a:p>
            <a:pPr marL="514350" lvl="1" indent="-171450" algn="l" rtl="0">
              <a:lnSpc>
                <a:spcPct val="90000"/>
              </a:lnSpc>
              <a:spcBef>
                <a:spcPts val="375"/>
              </a:spcBef>
              <a:spcAft>
                <a:spcPts val="0"/>
              </a:spcAft>
              <a:buClr>
                <a:schemeClr val="dk1"/>
              </a:buClr>
              <a:buSzPts val="1800"/>
              <a:buChar char="•"/>
            </a:pPr>
            <a:r>
              <a:rPr lang="en-US"/>
              <a:t>Repeat bloods</a:t>
            </a:r>
            <a:endParaRPr/>
          </a:p>
          <a:p>
            <a:pPr marL="514350" lvl="1" indent="-171450" algn="l" rtl="0">
              <a:lnSpc>
                <a:spcPct val="90000"/>
              </a:lnSpc>
              <a:spcBef>
                <a:spcPts val="375"/>
              </a:spcBef>
              <a:spcAft>
                <a:spcPts val="0"/>
              </a:spcAft>
              <a:buClr>
                <a:schemeClr val="dk1"/>
              </a:buClr>
              <a:buSzPts val="1800"/>
              <a:buChar char="•"/>
            </a:pPr>
            <a:r>
              <a:rPr lang="en-US"/>
              <a:t>Consider referral to Haematology</a:t>
            </a:r>
            <a:endParaRPr/>
          </a:p>
          <a:p>
            <a:pPr marL="514350" lvl="1" indent="-57150" algn="l" rtl="0">
              <a:lnSpc>
                <a:spcPct val="90000"/>
              </a:lnSpc>
              <a:spcBef>
                <a:spcPts val="375"/>
              </a:spcBef>
              <a:spcAft>
                <a:spcPts val="0"/>
              </a:spcAft>
              <a:buClr>
                <a:schemeClr val="dk1"/>
              </a:buClr>
              <a:buSzPts val="1800"/>
              <a:buNone/>
            </a:pPr>
            <a:endParaRPr/>
          </a:p>
          <a:p>
            <a:pPr marL="171450" lvl="0" indent="-171450" algn="l" rtl="0">
              <a:lnSpc>
                <a:spcPct val="90000"/>
              </a:lnSpc>
              <a:spcBef>
                <a:spcPts val="750"/>
              </a:spcBef>
              <a:spcAft>
                <a:spcPts val="0"/>
              </a:spcAft>
              <a:buClr>
                <a:schemeClr val="dk1"/>
              </a:buClr>
              <a:buSzPts val="2100"/>
              <a:buChar char="•"/>
            </a:pPr>
            <a:r>
              <a:rPr lang="en-US"/>
              <a:t>What would your differential diagnosis be?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8"/>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Differential Diagnosis</a:t>
            </a:r>
            <a:endParaRPr/>
          </a:p>
        </p:txBody>
      </p:sp>
      <p:sp>
        <p:nvSpPr>
          <p:cNvPr id="303" name="Google Shape;303;p28"/>
          <p:cNvSpPr txBox="1">
            <a:spLocks noGrp="1"/>
          </p:cNvSpPr>
          <p:nvPr>
            <p:ph type="body" idx="1"/>
          </p:nvPr>
        </p:nvSpPr>
        <p:spPr>
          <a:xfrm>
            <a:off x="508001" y="2305050"/>
            <a:ext cx="6447501" cy="3396335"/>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1850"/>
              <a:buChar char="•"/>
            </a:pPr>
            <a:r>
              <a:rPr lang="en-US" sz="1850"/>
              <a:t>Polycythaemia vera</a:t>
            </a:r>
            <a:endParaRPr/>
          </a:p>
          <a:p>
            <a:pPr marL="171450" lvl="0" indent="-53975" algn="l" rtl="0">
              <a:lnSpc>
                <a:spcPct val="90000"/>
              </a:lnSpc>
              <a:spcBef>
                <a:spcPts val="750"/>
              </a:spcBef>
              <a:spcAft>
                <a:spcPts val="0"/>
              </a:spcAft>
              <a:buClr>
                <a:schemeClr val="dk1"/>
              </a:buClr>
              <a:buSzPts val="1850"/>
              <a:buNone/>
            </a:pPr>
            <a:endParaRPr sz="1850"/>
          </a:p>
          <a:p>
            <a:pPr marL="171450" lvl="0" indent="-171450" algn="l" rtl="0">
              <a:lnSpc>
                <a:spcPct val="90000"/>
              </a:lnSpc>
              <a:spcBef>
                <a:spcPts val="750"/>
              </a:spcBef>
              <a:spcAft>
                <a:spcPts val="0"/>
              </a:spcAft>
              <a:buClr>
                <a:schemeClr val="dk1"/>
              </a:buClr>
              <a:buSzPts val="1850"/>
              <a:buChar char="•"/>
            </a:pPr>
            <a:r>
              <a:rPr lang="en-US" sz="1850"/>
              <a:t>Secondary polycythaemia</a:t>
            </a:r>
            <a:endParaRPr sz="1850"/>
          </a:p>
          <a:p>
            <a:pPr marL="514350" lvl="1" indent="-171450" algn="l" rtl="0">
              <a:lnSpc>
                <a:spcPct val="90000"/>
              </a:lnSpc>
              <a:spcBef>
                <a:spcPts val="375"/>
              </a:spcBef>
              <a:spcAft>
                <a:spcPts val="0"/>
              </a:spcAft>
              <a:buClr>
                <a:schemeClr val="dk1"/>
              </a:buClr>
              <a:buSzPts val="1665"/>
              <a:buChar char="•"/>
            </a:pPr>
            <a:r>
              <a:rPr lang="en-US" sz="1665"/>
              <a:t>EPO producing tumours e.g. hepatoma, cerebellar haemangioma</a:t>
            </a:r>
            <a:endParaRPr sz="1665"/>
          </a:p>
          <a:p>
            <a:pPr marL="514350" lvl="1" indent="-171450" algn="l" rtl="0">
              <a:lnSpc>
                <a:spcPct val="90000"/>
              </a:lnSpc>
              <a:spcBef>
                <a:spcPts val="375"/>
              </a:spcBef>
              <a:spcAft>
                <a:spcPts val="0"/>
              </a:spcAft>
              <a:buClr>
                <a:schemeClr val="dk1"/>
              </a:buClr>
              <a:buSzPts val="1665"/>
              <a:buChar char="•"/>
            </a:pPr>
            <a:r>
              <a:rPr lang="en-US" sz="1665"/>
              <a:t>Hypoxia  e.g.COPD, OSAS, high altitude</a:t>
            </a:r>
            <a:endParaRPr/>
          </a:p>
          <a:p>
            <a:pPr marL="514350" lvl="1" indent="-171450" algn="l" rtl="0">
              <a:lnSpc>
                <a:spcPct val="90000"/>
              </a:lnSpc>
              <a:spcBef>
                <a:spcPts val="375"/>
              </a:spcBef>
              <a:spcAft>
                <a:spcPts val="0"/>
              </a:spcAft>
              <a:buClr>
                <a:schemeClr val="dk1"/>
              </a:buClr>
              <a:buSzPts val="1665"/>
              <a:buChar char="•"/>
            </a:pPr>
            <a:r>
              <a:rPr lang="en-US" sz="1665"/>
              <a:t>Renal disease e.g. polycystic kidney disease, renal artery stenosis</a:t>
            </a:r>
            <a:endParaRPr/>
          </a:p>
          <a:p>
            <a:pPr marL="342900" lvl="1" indent="0" algn="l" rtl="0">
              <a:lnSpc>
                <a:spcPct val="90000"/>
              </a:lnSpc>
              <a:spcBef>
                <a:spcPts val="375"/>
              </a:spcBef>
              <a:spcAft>
                <a:spcPts val="0"/>
              </a:spcAft>
              <a:buClr>
                <a:schemeClr val="dk1"/>
              </a:buClr>
              <a:buSzPts val="1665"/>
              <a:buNone/>
            </a:pPr>
            <a:endParaRPr sz="1665"/>
          </a:p>
          <a:p>
            <a:pPr marL="171450" lvl="0" indent="-171450" algn="l" rtl="0">
              <a:lnSpc>
                <a:spcPct val="90000"/>
              </a:lnSpc>
              <a:spcBef>
                <a:spcPts val="750"/>
              </a:spcBef>
              <a:spcAft>
                <a:spcPts val="0"/>
              </a:spcAft>
              <a:buClr>
                <a:schemeClr val="dk1"/>
              </a:buClr>
              <a:buSzPts val="1850"/>
              <a:buChar char="•"/>
            </a:pPr>
            <a:r>
              <a:rPr lang="en-US" sz="1850"/>
              <a:t>Drugs e.g. EPO abuse/doping</a:t>
            </a:r>
            <a:endParaRPr/>
          </a:p>
          <a:p>
            <a:pPr marL="171450" lvl="0" indent="-171450" algn="l" rtl="0">
              <a:lnSpc>
                <a:spcPct val="90000"/>
              </a:lnSpc>
              <a:spcBef>
                <a:spcPts val="750"/>
              </a:spcBef>
              <a:spcAft>
                <a:spcPts val="0"/>
              </a:spcAft>
              <a:buClr>
                <a:schemeClr val="dk1"/>
              </a:buClr>
              <a:buSzPts val="1850"/>
              <a:buChar char="•"/>
            </a:pPr>
            <a:r>
              <a:rPr lang="en-US" sz="1850"/>
              <a:t>Chronic myeloid leukaemia</a:t>
            </a:r>
            <a:endParaRPr sz="1850"/>
          </a:p>
          <a:p>
            <a:pPr marL="171450" lvl="0" indent="-171450" algn="l" rtl="0">
              <a:lnSpc>
                <a:spcPct val="90000"/>
              </a:lnSpc>
              <a:spcBef>
                <a:spcPts val="750"/>
              </a:spcBef>
              <a:spcAft>
                <a:spcPts val="0"/>
              </a:spcAft>
              <a:buClr>
                <a:schemeClr val="dk1"/>
              </a:buClr>
              <a:buSzPts val="1850"/>
              <a:buChar char="•"/>
            </a:pPr>
            <a:r>
              <a:rPr lang="en-US" sz="1850"/>
              <a:t>Relative eyrthrocytosis</a:t>
            </a:r>
            <a:endParaRPr sz="1850"/>
          </a:p>
          <a:p>
            <a:pPr marL="171450" lvl="0" indent="-48133" algn="l" rtl="0">
              <a:lnSpc>
                <a:spcPct val="90000"/>
              </a:lnSpc>
              <a:spcBef>
                <a:spcPts val="750"/>
              </a:spcBef>
              <a:spcAft>
                <a:spcPts val="0"/>
              </a:spcAft>
              <a:buClr>
                <a:schemeClr val="dk1"/>
              </a:buClr>
              <a:buSzPts val="1942"/>
              <a:buNone/>
            </a:pPr>
            <a:endParaRPr sz="1942"/>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9"/>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Relative erythrocytosis</a:t>
            </a:r>
            <a:endParaRPr/>
          </a:p>
        </p:txBody>
      </p:sp>
      <p:sp>
        <p:nvSpPr>
          <p:cNvPr id="310" name="Google Shape;310;p29"/>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2100"/>
              <a:buChar char="•"/>
            </a:pPr>
            <a:r>
              <a:rPr lang="en-US"/>
              <a:t>‘Pseudo-polycythaemia’</a:t>
            </a:r>
            <a:endParaRPr/>
          </a:p>
          <a:p>
            <a:pPr marL="171450" lvl="0" indent="-171450" algn="l" rtl="0">
              <a:lnSpc>
                <a:spcPct val="90000"/>
              </a:lnSpc>
              <a:spcBef>
                <a:spcPts val="750"/>
              </a:spcBef>
              <a:spcAft>
                <a:spcPts val="0"/>
              </a:spcAft>
              <a:buClr>
                <a:schemeClr val="dk1"/>
              </a:buClr>
              <a:buSzPts val="2100"/>
              <a:buChar char="•"/>
            </a:pPr>
            <a:r>
              <a:rPr lang="en-US"/>
              <a:t>Low plasma volume but normal red cell mass</a:t>
            </a:r>
            <a:endParaRPr/>
          </a:p>
          <a:p>
            <a:pPr marL="171450" lvl="0" indent="-171450" algn="l" rtl="0">
              <a:lnSpc>
                <a:spcPct val="90000"/>
              </a:lnSpc>
              <a:spcBef>
                <a:spcPts val="750"/>
              </a:spcBef>
              <a:spcAft>
                <a:spcPts val="0"/>
              </a:spcAft>
              <a:buClr>
                <a:schemeClr val="dk1"/>
              </a:buClr>
              <a:buSzPts val="2100"/>
              <a:buChar char="•"/>
            </a:pPr>
            <a:r>
              <a:rPr lang="en-US"/>
              <a:t>Causes include</a:t>
            </a:r>
            <a:endParaRPr/>
          </a:p>
          <a:p>
            <a:pPr marL="514350" lvl="1" indent="-171450" algn="l" rtl="0">
              <a:lnSpc>
                <a:spcPct val="90000"/>
              </a:lnSpc>
              <a:spcBef>
                <a:spcPts val="375"/>
              </a:spcBef>
              <a:spcAft>
                <a:spcPts val="0"/>
              </a:spcAft>
              <a:buClr>
                <a:schemeClr val="dk1"/>
              </a:buClr>
              <a:buSzPts val="1800"/>
              <a:buChar char="•"/>
            </a:pPr>
            <a:r>
              <a:rPr lang="en-US"/>
              <a:t>Hypertension</a:t>
            </a:r>
            <a:endParaRPr/>
          </a:p>
          <a:p>
            <a:pPr marL="514350" lvl="1" indent="-171450" algn="l" rtl="0">
              <a:lnSpc>
                <a:spcPct val="90000"/>
              </a:lnSpc>
              <a:spcBef>
                <a:spcPts val="375"/>
              </a:spcBef>
              <a:spcAft>
                <a:spcPts val="0"/>
              </a:spcAft>
              <a:buClr>
                <a:schemeClr val="dk1"/>
              </a:buClr>
              <a:buSzPts val="1800"/>
              <a:buChar char="•"/>
            </a:pPr>
            <a:r>
              <a:rPr lang="en-US"/>
              <a:t>Obesity</a:t>
            </a:r>
            <a:endParaRPr/>
          </a:p>
          <a:p>
            <a:pPr marL="514350" lvl="1" indent="-171450" algn="l" rtl="0">
              <a:lnSpc>
                <a:spcPct val="90000"/>
              </a:lnSpc>
              <a:spcBef>
                <a:spcPts val="375"/>
              </a:spcBef>
              <a:spcAft>
                <a:spcPts val="0"/>
              </a:spcAft>
              <a:buClr>
                <a:schemeClr val="dk1"/>
              </a:buClr>
              <a:buSzPts val="1800"/>
              <a:buChar char="•"/>
            </a:pPr>
            <a:r>
              <a:rPr lang="en-US"/>
              <a:t>Excessive alcohol</a:t>
            </a:r>
            <a:endParaRPr/>
          </a:p>
          <a:p>
            <a:pPr marL="514350" lvl="1" indent="-171450" algn="l" rtl="0">
              <a:lnSpc>
                <a:spcPct val="90000"/>
              </a:lnSpc>
              <a:spcBef>
                <a:spcPts val="375"/>
              </a:spcBef>
              <a:spcAft>
                <a:spcPts val="0"/>
              </a:spcAft>
              <a:buClr>
                <a:schemeClr val="dk1"/>
              </a:buClr>
              <a:buSzPts val="1800"/>
              <a:buChar char="•"/>
            </a:pPr>
            <a:r>
              <a:rPr lang="en-US"/>
              <a:t>Dehydration or diuretic therapy</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0"/>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Case presentation 1 cont…</a:t>
            </a:r>
            <a:endParaRPr/>
          </a:p>
        </p:txBody>
      </p:sp>
      <p:sp>
        <p:nvSpPr>
          <p:cNvPr id="316" name="Google Shape;316;p30"/>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2100"/>
              <a:buChar char="•"/>
            </a:pPr>
            <a:r>
              <a:rPr lang="en-US"/>
              <a:t>Persistent abnormalities on repeat FBC</a:t>
            </a:r>
            <a:endParaRPr/>
          </a:p>
          <a:p>
            <a:pPr marL="171450" lvl="0" indent="-171450" algn="l" rtl="0">
              <a:lnSpc>
                <a:spcPct val="90000"/>
              </a:lnSpc>
              <a:spcBef>
                <a:spcPts val="750"/>
              </a:spcBef>
              <a:spcAft>
                <a:spcPts val="0"/>
              </a:spcAft>
              <a:buClr>
                <a:schemeClr val="dk1"/>
              </a:buClr>
              <a:buSzPts val="2100"/>
              <a:buChar char="•"/>
            </a:pPr>
            <a:r>
              <a:rPr lang="en-US"/>
              <a:t>Patient referred to haematology</a:t>
            </a:r>
            <a:endParaRPr/>
          </a:p>
          <a:p>
            <a:pPr marL="171450" lvl="0" indent="-171450" algn="l" rtl="0">
              <a:lnSpc>
                <a:spcPct val="90000"/>
              </a:lnSpc>
              <a:spcBef>
                <a:spcPts val="750"/>
              </a:spcBef>
              <a:spcAft>
                <a:spcPts val="0"/>
              </a:spcAft>
              <a:buClr>
                <a:schemeClr val="dk1"/>
              </a:buClr>
              <a:buSzPts val="2100"/>
              <a:buChar char="•"/>
            </a:pPr>
            <a:r>
              <a:rPr lang="en-US"/>
              <a:t>Positive for JAK 2 mutation</a:t>
            </a:r>
            <a:endParaRPr/>
          </a:p>
          <a:p>
            <a:pPr marL="171450" lvl="0" indent="-38100" algn="l" rtl="0">
              <a:lnSpc>
                <a:spcPct val="90000"/>
              </a:lnSpc>
              <a:spcBef>
                <a:spcPts val="750"/>
              </a:spcBef>
              <a:spcAft>
                <a:spcPts val="0"/>
              </a:spcAft>
              <a:buClr>
                <a:schemeClr val="dk1"/>
              </a:buClr>
              <a:buSzPts val="2100"/>
              <a:buNone/>
            </a:pPr>
            <a:endParaRPr/>
          </a:p>
          <a:p>
            <a:pPr marL="171450" lvl="0" indent="-171450" algn="l" rtl="0">
              <a:lnSpc>
                <a:spcPct val="90000"/>
              </a:lnSpc>
              <a:spcBef>
                <a:spcPts val="750"/>
              </a:spcBef>
              <a:spcAft>
                <a:spcPts val="0"/>
              </a:spcAft>
              <a:buClr>
                <a:schemeClr val="dk1"/>
              </a:buClr>
              <a:buSzPts val="2100"/>
              <a:buChar char="•"/>
            </a:pPr>
            <a:r>
              <a:rPr lang="en-US"/>
              <a:t>What is the diagnosis now?</a:t>
            </a:r>
            <a:endParaRPr/>
          </a:p>
          <a:p>
            <a:pPr marL="171450" lvl="0" indent="-38100" algn="l" rtl="0">
              <a:lnSpc>
                <a:spcPct val="90000"/>
              </a:lnSpc>
              <a:spcBef>
                <a:spcPts val="750"/>
              </a:spcBef>
              <a:spcAft>
                <a:spcPts val="0"/>
              </a:spcAft>
              <a:buClr>
                <a:schemeClr val="dk1"/>
              </a:buClr>
              <a:buSzPts val="2100"/>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1"/>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Polycythaemia vera</a:t>
            </a:r>
            <a:endParaRPr/>
          </a:p>
        </p:txBody>
      </p:sp>
      <p:sp>
        <p:nvSpPr>
          <p:cNvPr id="323" name="Google Shape;323;p3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2100"/>
              <a:buChar char="•"/>
            </a:pPr>
            <a:r>
              <a:rPr lang="en-US"/>
              <a:t>Neoplastic disorder of haemopoetic stem cells causing excessive proliferation of the erythroid, myeloid and megakaryocytic lineages</a:t>
            </a:r>
            <a:endParaRPr/>
          </a:p>
          <a:p>
            <a:pPr marL="171450" lvl="0" indent="-171450" algn="l" rtl="0">
              <a:lnSpc>
                <a:spcPct val="90000"/>
              </a:lnSpc>
              <a:spcBef>
                <a:spcPts val="750"/>
              </a:spcBef>
              <a:spcAft>
                <a:spcPts val="0"/>
              </a:spcAft>
              <a:buClr>
                <a:schemeClr val="dk1"/>
              </a:buClr>
              <a:buSzPts val="2100"/>
              <a:buChar char="•"/>
            </a:pPr>
            <a:r>
              <a:rPr lang="en-US"/>
              <a:t>Affects all three cell lines</a:t>
            </a:r>
            <a:endParaRPr/>
          </a:p>
          <a:p>
            <a:pPr marL="171450" lvl="0" indent="-171450" algn="l" rtl="0">
              <a:lnSpc>
                <a:spcPct val="90000"/>
              </a:lnSpc>
              <a:spcBef>
                <a:spcPts val="750"/>
              </a:spcBef>
              <a:spcAft>
                <a:spcPts val="0"/>
              </a:spcAft>
              <a:buClr>
                <a:schemeClr val="dk1"/>
              </a:buClr>
              <a:buSzPts val="2100"/>
              <a:buChar char="•"/>
            </a:pPr>
            <a:r>
              <a:rPr lang="en-US"/>
              <a:t>Carries risk of thrombotic complications</a:t>
            </a:r>
            <a:endParaRPr/>
          </a:p>
          <a:p>
            <a:pPr marL="171450" lvl="0" indent="-38100" algn="l" rtl="0">
              <a:lnSpc>
                <a:spcPct val="90000"/>
              </a:lnSpc>
              <a:spcBef>
                <a:spcPts val="750"/>
              </a:spcBef>
              <a:spcAft>
                <a:spcPts val="0"/>
              </a:spcAft>
              <a:buClr>
                <a:schemeClr val="dk1"/>
              </a:buClr>
              <a:buSzPts val="2100"/>
              <a:buNone/>
            </a:pPr>
            <a:endParaRPr/>
          </a:p>
          <a:p>
            <a:pPr marL="171450" lvl="0" indent="-171450" algn="l" rtl="0">
              <a:lnSpc>
                <a:spcPct val="90000"/>
              </a:lnSpc>
              <a:spcBef>
                <a:spcPts val="750"/>
              </a:spcBef>
              <a:spcAft>
                <a:spcPts val="0"/>
              </a:spcAft>
              <a:buClr>
                <a:schemeClr val="dk1"/>
              </a:buClr>
              <a:buSzPts val="2100"/>
              <a:buChar char="•"/>
            </a:pPr>
            <a:r>
              <a:rPr lang="en-US"/>
              <a:t>Epidemiology</a:t>
            </a:r>
            <a:endParaRPr/>
          </a:p>
          <a:p>
            <a:pPr marL="514350" lvl="1" indent="-171450" algn="l" rtl="0">
              <a:lnSpc>
                <a:spcPct val="90000"/>
              </a:lnSpc>
              <a:spcBef>
                <a:spcPts val="375"/>
              </a:spcBef>
              <a:spcAft>
                <a:spcPts val="0"/>
              </a:spcAft>
              <a:buClr>
                <a:schemeClr val="dk1"/>
              </a:buClr>
              <a:buSzPts val="1800"/>
              <a:buChar char="•"/>
            </a:pPr>
            <a:r>
              <a:rPr lang="en-US"/>
              <a:t>Most common MPN</a:t>
            </a:r>
            <a:endParaRPr/>
          </a:p>
          <a:p>
            <a:pPr marL="514350" lvl="1" indent="-171450" algn="l" rtl="0">
              <a:lnSpc>
                <a:spcPct val="90000"/>
              </a:lnSpc>
              <a:spcBef>
                <a:spcPts val="375"/>
              </a:spcBef>
              <a:spcAft>
                <a:spcPts val="0"/>
              </a:spcAft>
              <a:buClr>
                <a:schemeClr val="dk1"/>
              </a:buClr>
              <a:buSzPts val="1800"/>
              <a:buChar char="•"/>
            </a:pPr>
            <a:r>
              <a:rPr lang="en-US"/>
              <a:t>Incidence up to 3 per 100, 000</a:t>
            </a:r>
            <a:endParaRPr/>
          </a:p>
          <a:p>
            <a:pPr marL="514350" lvl="1" indent="-171450" algn="l" rtl="0">
              <a:lnSpc>
                <a:spcPct val="90000"/>
              </a:lnSpc>
              <a:spcBef>
                <a:spcPts val="375"/>
              </a:spcBef>
              <a:spcAft>
                <a:spcPts val="0"/>
              </a:spcAft>
              <a:buClr>
                <a:schemeClr val="dk1"/>
              </a:buClr>
              <a:buSzPts val="1800"/>
              <a:buChar char="•"/>
            </a:pPr>
            <a:r>
              <a:rPr lang="en-US"/>
              <a:t>Median age at diagnosis is 60 years</a:t>
            </a:r>
            <a:endParaRPr/>
          </a:p>
          <a:p>
            <a:pPr marL="171450" lvl="0" indent="-38100" algn="l" rtl="0">
              <a:lnSpc>
                <a:spcPct val="90000"/>
              </a:lnSpc>
              <a:spcBef>
                <a:spcPts val="750"/>
              </a:spcBef>
              <a:spcAft>
                <a:spcPts val="0"/>
              </a:spcAft>
              <a:buClr>
                <a:schemeClr val="dk1"/>
              </a:buClr>
              <a:buSzPts val="2100"/>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b="1"/>
              <a:t>Disclaimer*</a:t>
            </a:r>
            <a:endParaRPr/>
          </a:p>
        </p:txBody>
      </p:sp>
      <p:sp>
        <p:nvSpPr>
          <p:cNvPr id="97" name="Google Shape;97;p14"/>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2100"/>
              <a:buChar char="•"/>
            </a:pPr>
            <a:r>
              <a:rPr lang="en-US"/>
              <a:t>Please note that QUACK is a regional teaching programme operating across GG&amp;C, Lanarkshire and Ayrshire &amp; Arran. </a:t>
            </a:r>
            <a:endParaRPr/>
          </a:p>
          <a:p>
            <a:pPr marL="171450" lvl="0" indent="-38100" algn="l" rtl="0">
              <a:lnSpc>
                <a:spcPct val="90000"/>
              </a:lnSpc>
              <a:spcBef>
                <a:spcPts val="750"/>
              </a:spcBef>
              <a:spcAft>
                <a:spcPts val="0"/>
              </a:spcAft>
              <a:buClr>
                <a:schemeClr val="dk1"/>
              </a:buClr>
              <a:buSzPts val="2100"/>
              <a:buNone/>
            </a:pPr>
            <a:endParaRPr/>
          </a:p>
          <a:p>
            <a:pPr marL="171450" lvl="0" indent="-171450" algn="l" rtl="0">
              <a:lnSpc>
                <a:spcPct val="90000"/>
              </a:lnSpc>
              <a:spcBef>
                <a:spcPts val="750"/>
              </a:spcBef>
              <a:spcAft>
                <a:spcPts val="0"/>
              </a:spcAft>
              <a:buClr>
                <a:schemeClr val="dk1"/>
              </a:buClr>
              <a:buSzPts val="2100"/>
              <a:buChar char="•"/>
            </a:pPr>
            <a:r>
              <a:rPr lang="en-US"/>
              <a:t>This presentation outlines general management, though local variances e.g. antibiotic prescription may vary slightly depending on your local trust</a:t>
            </a:r>
            <a:endParaRPr/>
          </a:p>
          <a:p>
            <a:pPr marL="171450" lvl="0" indent="-38100" algn="l" rtl="0">
              <a:lnSpc>
                <a:spcPct val="90000"/>
              </a:lnSpc>
              <a:spcBef>
                <a:spcPts val="750"/>
              </a:spcBef>
              <a:spcAft>
                <a:spcPts val="0"/>
              </a:spcAft>
              <a:buClr>
                <a:schemeClr val="dk1"/>
              </a:buClr>
              <a:buSzPts val="2100"/>
              <a:buNone/>
            </a:pPr>
            <a:endParaRPr/>
          </a:p>
          <a:p>
            <a:pPr marL="171450" lvl="0" indent="-171450" algn="l" rtl="0">
              <a:lnSpc>
                <a:spcPct val="90000"/>
              </a:lnSpc>
              <a:spcBef>
                <a:spcPts val="750"/>
              </a:spcBef>
              <a:spcAft>
                <a:spcPts val="0"/>
              </a:spcAft>
              <a:buClr>
                <a:schemeClr val="dk1"/>
              </a:buClr>
              <a:buSzPts val="2100"/>
              <a:buChar char="•"/>
            </a:pPr>
            <a:r>
              <a:rPr lang="en-US"/>
              <a:t>Remember to check your local guidelines</a:t>
            </a:r>
            <a:endParaRPr/>
          </a:p>
          <a:p>
            <a:pPr marL="171450" lvl="0" indent="-38100" algn="l" rtl="0">
              <a:lnSpc>
                <a:spcPct val="90000"/>
              </a:lnSpc>
              <a:spcBef>
                <a:spcPts val="750"/>
              </a:spcBef>
              <a:spcAft>
                <a:spcPts val="0"/>
              </a:spcAft>
              <a:buClr>
                <a:schemeClr val="dk1"/>
              </a:buClr>
              <a:buSzPts val="2100"/>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32"/>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Polycythaemia vera</a:t>
            </a:r>
            <a:endParaRPr/>
          </a:p>
        </p:txBody>
      </p:sp>
      <p:sp>
        <p:nvSpPr>
          <p:cNvPr id="330" name="Google Shape;330;p3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2100"/>
              <a:buChar char="•"/>
            </a:pPr>
            <a:r>
              <a:rPr lang="en-US"/>
              <a:t>Aetiology</a:t>
            </a:r>
            <a:endParaRPr/>
          </a:p>
          <a:p>
            <a:pPr marL="514350" lvl="1" indent="-171450" algn="l" rtl="0">
              <a:lnSpc>
                <a:spcPct val="90000"/>
              </a:lnSpc>
              <a:spcBef>
                <a:spcPts val="375"/>
              </a:spcBef>
              <a:spcAft>
                <a:spcPts val="0"/>
              </a:spcAft>
              <a:buClr>
                <a:schemeClr val="dk1"/>
              </a:buClr>
              <a:buSzPts val="1800"/>
              <a:buChar char="•"/>
            </a:pPr>
            <a:r>
              <a:rPr lang="en-US"/>
              <a:t>Exact aetiology is unknown</a:t>
            </a:r>
            <a:endParaRPr/>
          </a:p>
          <a:p>
            <a:pPr marL="0" lvl="0" indent="0" algn="l" rtl="0">
              <a:lnSpc>
                <a:spcPct val="90000"/>
              </a:lnSpc>
              <a:spcBef>
                <a:spcPts val="750"/>
              </a:spcBef>
              <a:spcAft>
                <a:spcPts val="0"/>
              </a:spcAft>
              <a:buClr>
                <a:schemeClr val="dk1"/>
              </a:buClr>
              <a:buSzPts val="2100"/>
              <a:buNone/>
            </a:pPr>
            <a:endParaRPr/>
          </a:p>
          <a:p>
            <a:pPr marL="171450" lvl="0" indent="-171450" algn="l" rtl="0">
              <a:lnSpc>
                <a:spcPct val="90000"/>
              </a:lnSpc>
              <a:spcBef>
                <a:spcPts val="750"/>
              </a:spcBef>
              <a:spcAft>
                <a:spcPts val="0"/>
              </a:spcAft>
              <a:buClr>
                <a:schemeClr val="dk1"/>
              </a:buClr>
              <a:buSzPts val="2100"/>
              <a:buChar char="•"/>
            </a:pPr>
            <a:r>
              <a:rPr lang="en-US"/>
              <a:t>95% of PV patients have JAK 2 V617F mutation</a:t>
            </a:r>
            <a:endParaRPr/>
          </a:p>
          <a:p>
            <a:pPr marL="171450" lvl="0" indent="-171450" algn="l" rtl="0">
              <a:lnSpc>
                <a:spcPct val="90000"/>
              </a:lnSpc>
              <a:spcBef>
                <a:spcPts val="750"/>
              </a:spcBef>
              <a:spcAft>
                <a:spcPts val="0"/>
              </a:spcAft>
              <a:buClr>
                <a:schemeClr val="dk1"/>
              </a:buClr>
              <a:buSzPts val="2100"/>
              <a:buChar char="•"/>
            </a:pPr>
            <a:r>
              <a:rPr lang="en-US"/>
              <a:t>Acquired mutation</a:t>
            </a:r>
            <a:endParaRPr/>
          </a:p>
          <a:p>
            <a:pPr marL="171450" lvl="0" indent="-171450" algn="l" rtl="0">
              <a:lnSpc>
                <a:spcPct val="90000"/>
              </a:lnSpc>
              <a:spcBef>
                <a:spcPts val="750"/>
              </a:spcBef>
              <a:spcAft>
                <a:spcPts val="0"/>
              </a:spcAft>
              <a:buClr>
                <a:schemeClr val="dk1"/>
              </a:buClr>
              <a:buSzPts val="2100"/>
              <a:buChar char="•"/>
            </a:pPr>
            <a:r>
              <a:rPr lang="en-US"/>
              <a:t>Mutations result in haemopoetic cells which are more sensitive to growth factors such as erythropoietin</a:t>
            </a:r>
            <a:endParaRPr/>
          </a:p>
          <a:p>
            <a:pPr marL="171450" lvl="0" indent="-38100" algn="l" rtl="0">
              <a:lnSpc>
                <a:spcPct val="90000"/>
              </a:lnSpc>
              <a:spcBef>
                <a:spcPts val="750"/>
              </a:spcBef>
              <a:spcAft>
                <a:spcPts val="0"/>
              </a:spcAft>
              <a:buClr>
                <a:schemeClr val="dk1"/>
              </a:buClr>
              <a:buSzPts val="2100"/>
              <a:buNone/>
            </a:pPr>
            <a:endParaRPr/>
          </a:p>
          <a:p>
            <a:pPr marL="171450" lvl="0" indent="-171450" algn="l" rtl="0">
              <a:lnSpc>
                <a:spcPct val="90000"/>
              </a:lnSpc>
              <a:spcBef>
                <a:spcPts val="750"/>
              </a:spcBef>
              <a:spcAft>
                <a:spcPts val="0"/>
              </a:spcAft>
              <a:buClr>
                <a:schemeClr val="dk1"/>
              </a:buClr>
              <a:buSzPts val="2100"/>
              <a:buChar char="•"/>
            </a:pPr>
            <a:r>
              <a:rPr lang="en-US"/>
              <a:t>No known environmental risk factors</a:t>
            </a:r>
            <a:endParaRPr/>
          </a:p>
          <a:p>
            <a:pPr marL="0" lvl="0" indent="0" algn="l" rtl="0">
              <a:lnSpc>
                <a:spcPct val="90000"/>
              </a:lnSpc>
              <a:spcBef>
                <a:spcPts val="750"/>
              </a:spcBef>
              <a:spcAft>
                <a:spcPts val="0"/>
              </a:spcAft>
              <a:buClr>
                <a:schemeClr val="dk1"/>
              </a:buClr>
              <a:buSzPts val="2100"/>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33"/>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Presentation</a:t>
            </a:r>
            <a:endParaRPr/>
          </a:p>
        </p:txBody>
      </p:sp>
      <p:sp>
        <p:nvSpPr>
          <p:cNvPr id="337" name="Google Shape;337;p3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2100"/>
              <a:buChar char="•"/>
            </a:pPr>
            <a:r>
              <a:rPr lang="en-US"/>
              <a:t>Fatigue</a:t>
            </a:r>
            <a:endParaRPr/>
          </a:p>
          <a:p>
            <a:pPr marL="171450" lvl="0" indent="-171450" algn="l" rtl="0">
              <a:lnSpc>
                <a:spcPct val="90000"/>
              </a:lnSpc>
              <a:spcBef>
                <a:spcPts val="750"/>
              </a:spcBef>
              <a:spcAft>
                <a:spcPts val="0"/>
              </a:spcAft>
              <a:buClr>
                <a:schemeClr val="dk1"/>
              </a:buClr>
              <a:buSzPts val="2100"/>
              <a:buChar char="•"/>
            </a:pPr>
            <a:r>
              <a:rPr lang="en-US"/>
              <a:t>Headache</a:t>
            </a:r>
            <a:endParaRPr/>
          </a:p>
          <a:p>
            <a:pPr marL="171450" lvl="0" indent="-171450" algn="l" rtl="0">
              <a:lnSpc>
                <a:spcPct val="90000"/>
              </a:lnSpc>
              <a:spcBef>
                <a:spcPts val="750"/>
              </a:spcBef>
              <a:spcAft>
                <a:spcPts val="0"/>
              </a:spcAft>
              <a:buClr>
                <a:schemeClr val="dk1"/>
              </a:buClr>
              <a:buSzPts val="2100"/>
              <a:buChar char="•"/>
            </a:pPr>
            <a:r>
              <a:rPr lang="en-US"/>
              <a:t>Erythromelalgia</a:t>
            </a:r>
            <a:endParaRPr/>
          </a:p>
          <a:p>
            <a:pPr marL="171450" lvl="0" indent="-171450" algn="l" rtl="0">
              <a:lnSpc>
                <a:spcPct val="90000"/>
              </a:lnSpc>
              <a:spcBef>
                <a:spcPts val="750"/>
              </a:spcBef>
              <a:spcAft>
                <a:spcPts val="0"/>
              </a:spcAft>
              <a:buClr>
                <a:schemeClr val="dk1"/>
              </a:buClr>
              <a:buSzPts val="2100"/>
              <a:buChar char="•"/>
            </a:pPr>
            <a:r>
              <a:rPr lang="en-US"/>
              <a:t>Aquagenic itch</a:t>
            </a:r>
            <a:endParaRPr/>
          </a:p>
          <a:p>
            <a:pPr marL="171450" lvl="0" indent="-171450" algn="l" rtl="0">
              <a:lnSpc>
                <a:spcPct val="90000"/>
              </a:lnSpc>
              <a:spcBef>
                <a:spcPts val="750"/>
              </a:spcBef>
              <a:spcAft>
                <a:spcPts val="0"/>
              </a:spcAft>
              <a:buClr>
                <a:schemeClr val="dk1"/>
              </a:buClr>
              <a:buSzPts val="2100"/>
              <a:buChar char="•"/>
            </a:pPr>
            <a:r>
              <a:rPr lang="en-US"/>
              <a:t>Visual disturbance</a:t>
            </a:r>
            <a:endParaRPr/>
          </a:p>
          <a:p>
            <a:pPr marL="171450" lvl="0" indent="-171450" algn="l" rtl="0">
              <a:lnSpc>
                <a:spcPct val="90000"/>
              </a:lnSpc>
              <a:spcBef>
                <a:spcPts val="750"/>
              </a:spcBef>
              <a:spcAft>
                <a:spcPts val="0"/>
              </a:spcAft>
              <a:buClr>
                <a:schemeClr val="dk1"/>
              </a:buClr>
              <a:buSzPts val="2100"/>
              <a:buChar char="•"/>
            </a:pPr>
            <a:r>
              <a:rPr lang="en-US"/>
              <a:t>Thrombosis</a:t>
            </a:r>
            <a:endParaRPr/>
          </a:p>
          <a:p>
            <a:pPr marL="171450" lvl="0" indent="-171450" algn="l" rtl="0">
              <a:lnSpc>
                <a:spcPct val="90000"/>
              </a:lnSpc>
              <a:spcBef>
                <a:spcPts val="750"/>
              </a:spcBef>
              <a:spcAft>
                <a:spcPts val="0"/>
              </a:spcAft>
              <a:buClr>
                <a:schemeClr val="dk1"/>
              </a:buClr>
              <a:buSzPts val="2100"/>
              <a:buChar char="•"/>
            </a:pPr>
            <a:r>
              <a:rPr lang="en-US"/>
              <a:t>Haemorrhage</a:t>
            </a:r>
            <a:endParaRPr/>
          </a:p>
          <a:p>
            <a:pPr marL="171450" lvl="0" indent="-171450" algn="l" rtl="0">
              <a:lnSpc>
                <a:spcPct val="90000"/>
              </a:lnSpc>
              <a:spcBef>
                <a:spcPts val="750"/>
              </a:spcBef>
              <a:spcAft>
                <a:spcPts val="0"/>
              </a:spcAft>
              <a:buClr>
                <a:schemeClr val="dk1"/>
              </a:buClr>
              <a:buSzPts val="2100"/>
              <a:buChar char="•"/>
            </a:pPr>
            <a:r>
              <a:rPr lang="en-US"/>
              <a:t>Gout</a:t>
            </a:r>
            <a:endParaRPr/>
          </a:p>
          <a:p>
            <a:pPr marL="171450" lvl="0" indent="-171450" algn="l" rtl="0">
              <a:lnSpc>
                <a:spcPct val="90000"/>
              </a:lnSpc>
              <a:spcBef>
                <a:spcPts val="750"/>
              </a:spcBef>
              <a:spcAft>
                <a:spcPts val="0"/>
              </a:spcAft>
              <a:buClr>
                <a:schemeClr val="dk1"/>
              </a:buClr>
              <a:buSzPts val="2100"/>
              <a:buChar char="•"/>
            </a:pPr>
            <a:r>
              <a:rPr lang="en-US"/>
              <a:t>Splenomegaly and hepatomegaly</a:t>
            </a:r>
            <a:endParaRPr/>
          </a:p>
          <a:p>
            <a:pPr marL="171450" lvl="0" indent="-171450" algn="l" rtl="0">
              <a:lnSpc>
                <a:spcPct val="90000"/>
              </a:lnSpc>
              <a:spcBef>
                <a:spcPts val="750"/>
              </a:spcBef>
              <a:spcAft>
                <a:spcPts val="0"/>
              </a:spcAft>
              <a:buClr>
                <a:schemeClr val="dk1"/>
              </a:buClr>
              <a:buSzPts val="2100"/>
              <a:buChar char="•"/>
            </a:pPr>
            <a:r>
              <a:rPr lang="en-US"/>
              <a:t>Plethoric facies</a:t>
            </a:r>
            <a:endParaRPr/>
          </a:p>
          <a:p>
            <a:pPr marL="171450" lvl="0" indent="-38100" algn="l" rtl="0">
              <a:lnSpc>
                <a:spcPct val="90000"/>
              </a:lnSpc>
              <a:spcBef>
                <a:spcPts val="750"/>
              </a:spcBef>
              <a:spcAft>
                <a:spcPts val="0"/>
              </a:spcAft>
              <a:buClr>
                <a:schemeClr val="dk1"/>
              </a:buClr>
              <a:buSzPts val="2100"/>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4"/>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Polycythaemia vera</a:t>
            </a:r>
            <a:endParaRPr/>
          </a:p>
        </p:txBody>
      </p:sp>
      <p:sp>
        <p:nvSpPr>
          <p:cNvPr id="344" name="Google Shape;344;p34"/>
          <p:cNvSpPr txBox="1">
            <a:spLocks noGrp="1"/>
          </p:cNvSpPr>
          <p:nvPr>
            <p:ph type="body" idx="1"/>
          </p:nvPr>
        </p:nvSpPr>
        <p:spPr>
          <a:xfrm>
            <a:off x="508001" y="2178974"/>
            <a:ext cx="6447501" cy="3364576"/>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2000"/>
              <a:buChar char="•"/>
            </a:pPr>
            <a:r>
              <a:rPr lang="en-US" sz="2000"/>
              <a:t>Investigations</a:t>
            </a:r>
            <a:endParaRPr/>
          </a:p>
          <a:p>
            <a:pPr marL="514350" lvl="1" indent="-171450" algn="l" rtl="0">
              <a:lnSpc>
                <a:spcPct val="90000"/>
              </a:lnSpc>
              <a:spcBef>
                <a:spcPts val="375"/>
              </a:spcBef>
              <a:spcAft>
                <a:spcPts val="0"/>
              </a:spcAft>
              <a:buClr>
                <a:schemeClr val="dk1"/>
              </a:buClr>
              <a:buSzPts val="1800"/>
              <a:buChar char="•"/>
            </a:pPr>
            <a:r>
              <a:rPr lang="en-US"/>
              <a:t>FBC</a:t>
            </a:r>
            <a:endParaRPr/>
          </a:p>
          <a:p>
            <a:pPr marL="857250" lvl="2" indent="-171450" algn="l" rtl="0">
              <a:lnSpc>
                <a:spcPct val="90000"/>
              </a:lnSpc>
              <a:spcBef>
                <a:spcPts val="375"/>
              </a:spcBef>
              <a:spcAft>
                <a:spcPts val="0"/>
              </a:spcAft>
              <a:buClr>
                <a:schemeClr val="dk1"/>
              </a:buClr>
              <a:buSzPts val="1800"/>
              <a:buChar char="•"/>
            </a:pPr>
            <a:r>
              <a:rPr lang="en-US" sz="1800"/>
              <a:t>Raised Hb and Hct</a:t>
            </a:r>
            <a:endParaRPr sz="1800"/>
          </a:p>
          <a:p>
            <a:pPr marL="857250" lvl="2" indent="-171450" algn="l" rtl="0">
              <a:lnSpc>
                <a:spcPct val="90000"/>
              </a:lnSpc>
              <a:spcBef>
                <a:spcPts val="375"/>
              </a:spcBef>
              <a:spcAft>
                <a:spcPts val="0"/>
              </a:spcAft>
              <a:buClr>
                <a:schemeClr val="dk1"/>
              </a:buClr>
              <a:buSzPts val="1800"/>
              <a:buChar char="•"/>
            </a:pPr>
            <a:r>
              <a:rPr lang="en-US" sz="1800"/>
              <a:t>Tendency for raised WCC and platelets</a:t>
            </a:r>
            <a:endParaRPr/>
          </a:p>
          <a:p>
            <a:pPr marL="514350" lvl="1" indent="-171450" algn="l" rtl="0">
              <a:lnSpc>
                <a:spcPct val="90000"/>
              </a:lnSpc>
              <a:spcBef>
                <a:spcPts val="375"/>
              </a:spcBef>
              <a:spcAft>
                <a:spcPts val="0"/>
              </a:spcAft>
              <a:buClr>
                <a:schemeClr val="dk1"/>
              </a:buClr>
              <a:buSzPts val="1800"/>
              <a:buChar char="•"/>
            </a:pPr>
            <a:r>
              <a:rPr lang="en-US"/>
              <a:t>Blood film</a:t>
            </a:r>
            <a:endParaRPr/>
          </a:p>
          <a:p>
            <a:pPr marL="514350" lvl="1" indent="-171450" algn="l" rtl="0">
              <a:lnSpc>
                <a:spcPct val="90000"/>
              </a:lnSpc>
              <a:spcBef>
                <a:spcPts val="375"/>
              </a:spcBef>
              <a:spcAft>
                <a:spcPts val="0"/>
              </a:spcAft>
              <a:buClr>
                <a:schemeClr val="dk1"/>
              </a:buClr>
              <a:buSzPts val="1800"/>
              <a:buChar char="•"/>
            </a:pPr>
            <a:r>
              <a:rPr lang="en-US"/>
              <a:t>Serum EPO</a:t>
            </a:r>
            <a:endParaRPr/>
          </a:p>
          <a:p>
            <a:pPr marL="514350" lvl="1" indent="-171450" algn="l" rtl="0">
              <a:lnSpc>
                <a:spcPct val="90000"/>
              </a:lnSpc>
              <a:spcBef>
                <a:spcPts val="375"/>
              </a:spcBef>
              <a:spcAft>
                <a:spcPts val="0"/>
              </a:spcAft>
              <a:buClr>
                <a:schemeClr val="dk1"/>
              </a:buClr>
              <a:buSzPts val="1800"/>
              <a:buChar char="•"/>
            </a:pPr>
            <a:r>
              <a:rPr lang="en-US"/>
              <a:t>Arterial oxygen saturation </a:t>
            </a:r>
            <a:endParaRPr/>
          </a:p>
          <a:p>
            <a:pPr marL="857250" lvl="2" indent="-171450" algn="l" rtl="0">
              <a:lnSpc>
                <a:spcPct val="90000"/>
              </a:lnSpc>
              <a:spcBef>
                <a:spcPts val="375"/>
              </a:spcBef>
              <a:spcAft>
                <a:spcPts val="0"/>
              </a:spcAft>
              <a:buClr>
                <a:schemeClr val="dk1"/>
              </a:buClr>
              <a:buSzPts val="1800"/>
              <a:buChar char="•"/>
            </a:pPr>
            <a:r>
              <a:rPr lang="en-US" sz="1800"/>
              <a:t>ABG or pulse oximetry</a:t>
            </a:r>
            <a:endParaRPr/>
          </a:p>
          <a:p>
            <a:pPr marL="514350" lvl="1" indent="-171450" algn="l" rtl="0">
              <a:lnSpc>
                <a:spcPct val="90000"/>
              </a:lnSpc>
              <a:spcBef>
                <a:spcPts val="375"/>
              </a:spcBef>
              <a:spcAft>
                <a:spcPts val="0"/>
              </a:spcAft>
              <a:buClr>
                <a:schemeClr val="dk1"/>
              </a:buClr>
              <a:buSzPts val="1800"/>
              <a:buChar char="•"/>
            </a:pPr>
            <a:r>
              <a:rPr lang="en-US"/>
              <a:t>JAK2 mutation analysis</a:t>
            </a:r>
            <a:endParaRPr/>
          </a:p>
          <a:p>
            <a:pPr marL="514350" lvl="1" indent="-171450" algn="l" rtl="0">
              <a:lnSpc>
                <a:spcPct val="90000"/>
              </a:lnSpc>
              <a:spcBef>
                <a:spcPts val="375"/>
              </a:spcBef>
              <a:spcAft>
                <a:spcPts val="0"/>
              </a:spcAft>
              <a:buClr>
                <a:schemeClr val="dk1"/>
              </a:buClr>
              <a:buSzPts val="1800"/>
              <a:buChar char="•"/>
            </a:pPr>
            <a:r>
              <a:rPr lang="en-US"/>
              <a:t>Bone marrow aspirate and trephine</a:t>
            </a:r>
            <a:endParaRPr/>
          </a:p>
          <a:p>
            <a:pPr marL="514350" lvl="1" indent="-171450" algn="l" rtl="0">
              <a:lnSpc>
                <a:spcPct val="90000"/>
              </a:lnSpc>
              <a:spcBef>
                <a:spcPts val="375"/>
              </a:spcBef>
              <a:spcAft>
                <a:spcPts val="0"/>
              </a:spcAft>
              <a:buClr>
                <a:schemeClr val="dk1"/>
              </a:buClr>
              <a:buSzPts val="1800"/>
              <a:buChar char="•"/>
            </a:pPr>
            <a:r>
              <a:rPr lang="en-US"/>
              <a:t>Uric acid level</a:t>
            </a:r>
            <a:endParaRPr/>
          </a:p>
          <a:p>
            <a:pPr marL="514350" lvl="1" indent="-57150" algn="l" rtl="0">
              <a:lnSpc>
                <a:spcPct val="90000"/>
              </a:lnSpc>
              <a:spcBef>
                <a:spcPts val="375"/>
              </a:spcBef>
              <a:spcAft>
                <a:spcPts val="0"/>
              </a:spcAft>
              <a:buClr>
                <a:schemeClr val="dk1"/>
              </a:buClr>
              <a:buSzPts val="1800"/>
              <a:buNone/>
            </a:pPr>
            <a:endParaRPr/>
          </a:p>
        </p:txBody>
      </p:sp>
      <p:pic>
        <p:nvPicPr>
          <p:cNvPr id="345" name="Google Shape;345;p34" descr="A close up of a mans face&#10;&#10;Description automatically generated"/>
          <p:cNvPicPr preferRelativeResize="0"/>
          <p:nvPr/>
        </p:nvPicPr>
        <p:blipFill rotWithShape="1">
          <a:blip r:embed="rId3">
            <a:alphaModFix/>
          </a:blip>
          <a:srcRect/>
          <a:stretch/>
        </p:blipFill>
        <p:spPr>
          <a:xfrm>
            <a:off x="5780941" y="2756526"/>
            <a:ext cx="2882590" cy="17481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35"/>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Case presentation 1 cont…</a:t>
            </a:r>
            <a:endParaRPr/>
          </a:p>
        </p:txBody>
      </p:sp>
      <p:sp>
        <p:nvSpPr>
          <p:cNvPr id="352" name="Google Shape;352;p3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2000"/>
              <a:buChar char="•"/>
            </a:pPr>
            <a:r>
              <a:rPr lang="en-US" sz="2000"/>
              <a:t>What management options can do you know of ?</a:t>
            </a:r>
            <a:endParaRPr/>
          </a:p>
          <a:p>
            <a:pPr marL="514350" lvl="1" indent="-171450" algn="l" rtl="0">
              <a:lnSpc>
                <a:spcPct val="90000"/>
              </a:lnSpc>
              <a:spcBef>
                <a:spcPts val="375"/>
              </a:spcBef>
              <a:spcAft>
                <a:spcPts val="0"/>
              </a:spcAft>
              <a:buClr>
                <a:schemeClr val="dk1"/>
              </a:buClr>
              <a:buSzPts val="1800"/>
              <a:buChar char="•"/>
            </a:pPr>
            <a:r>
              <a:rPr lang="en-US"/>
              <a:t>Venesection</a:t>
            </a:r>
            <a:endParaRPr/>
          </a:p>
          <a:p>
            <a:pPr marL="514350" lvl="1" indent="-171450" algn="l" rtl="0">
              <a:lnSpc>
                <a:spcPct val="90000"/>
              </a:lnSpc>
              <a:spcBef>
                <a:spcPts val="375"/>
              </a:spcBef>
              <a:spcAft>
                <a:spcPts val="0"/>
              </a:spcAft>
              <a:buClr>
                <a:schemeClr val="dk1"/>
              </a:buClr>
              <a:buSzPts val="1800"/>
              <a:buChar char="•"/>
            </a:pPr>
            <a:r>
              <a:rPr lang="en-US"/>
              <a:t>Aspirin</a:t>
            </a:r>
            <a:endParaRPr/>
          </a:p>
          <a:p>
            <a:pPr marL="514350" lvl="1" indent="-171450" algn="l" rtl="0">
              <a:lnSpc>
                <a:spcPct val="90000"/>
              </a:lnSpc>
              <a:spcBef>
                <a:spcPts val="375"/>
              </a:spcBef>
              <a:spcAft>
                <a:spcPts val="0"/>
              </a:spcAft>
              <a:buClr>
                <a:schemeClr val="dk1"/>
              </a:buClr>
              <a:buSzPts val="1800"/>
              <a:buChar char="•"/>
            </a:pPr>
            <a:r>
              <a:rPr lang="en-US"/>
              <a:t>Cytoreductive therapy</a:t>
            </a:r>
            <a:endParaRPr/>
          </a:p>
          <a:p>
            <a:pPr marL="857250" lvl="2" indent="-171450" algn="l" rtl="0">
              <a:lnSpc>
                <a:spcPct val="90000"/>
              </a:lnSpc>
              <a:spcBef>
                <a:spcPts val="375"/>
              </a:spcBef>
              <a:spcAft>
                <a:spcPts val="0"/>
              </a:spcAft>
              <a:buClr>
                <a:schemeClr val="dk1"/>
              </a:buClr>
              <a:buSzPts val="1800"/>
              <a:buChar char="•"/>
            </a:pPr>
            <a:r>
              <a:rPr lang="en-US" sz="1800"/>
              <a:t>Hydroxycarbamide</a:t>
            </a:r>
            <a:endParaRPr/>
          </a:p>
          <a:p>
            <a:pPr marL="514350" lvl="1" indent="-171450" algn="l" rtl="0">
              <a:lnSpc>
                <a:spcPct val="90000"/>
              </a:lnSpc>
              <a:spcBef>
                <a:spcPts val="375"/>
              </a:spcBef>
              <a:spcAft>
                <a:spcPts val="0"/>
              </a:spcAft>
              <a:buClr>
                <a:schemeClr val="dk1"/>
              </a:buClr>
              <a:buSzPts val="1800"/>
              <a:buChar char="•"/>
            </a:pPr>
            <a:r>
              <a:rPr lang="en-US"/>
              <a:t>JAK 2 inhibitor</a:t>
            </a:r>
            <a:endParaRPr/>
          </a:p>
          <a:p>
            <a:pPr marL="857250" lvl="2" indent="-171450" algn="l" rtl="0">
              <a:lnSpc>
                <a:spcPct val="90000"/>
              </a:lnSpc>
              <a:spcBef>
                <a:spcPts val="375"/>
              </a:spcBef>
              <a:spcAft>
                <a:spcPts val="0"/>
              </a:spcAft>
              <a:buClr>
                <a:schemeClr val="dk1"/>
              </a:buClr>
              <a:buSzPts val="1800"/>
              <a:buChar char="•"/>
            </a:pPr>
            <a:r>
              <a:rPr lang="en-US" sz="1800"/>
              <a:t>Ruxolitinib</a:t>
            </a:r>
            <a:endParaRPr sz="1800"/>
          </a:p>
          <a:p>
            <a:pPr marL="514350" lvl="1" indent="-171450" algn="l" rtl="0">
              <a:lnSpc>
                <a:spcPct val="90000"/>
              </a:lnSpc>
              <a:spcBef>
                <a:spcPts val="375"/>
              </a:spcBef>
              <a:spcAft>
                <a:spcPts val="0"/>
              </a:spcAft>
              <a:buClr>
                <a:schemeClr val="dk1"/>
              </a:buClr>
              <a:buSzPts val="1800"/>
              <a:buChar char="•"/>
            </a:pPr>
            <a:r>
              <a:rPr lang="en-US"/>
              <a:t>Allopurinol</a:t>
            </a:r>
            <a:endParaRPr/>
          </a:p>
          <a:p>
            <a:pPr marL="514350" lvl="1" indent="-57150" algn="l" rtl="0">
              <a:lnSpc>
                <a:spcPct val="90000"/>
              </a:lnSpc>
              <a:spcBef>
                <a:spcPts val="375"/>
              </a:spcBef>
              <a:spcAft>
                <a:spcPts val="0"/>
              </a:spcAft>
              <a:buClr>
                <a:schemeClr val="dk1"/>
              </a:buClr>
              <a:buSzPts val="1800"/>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36"/>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Management</a:t>
            </a:r>
            <a:endParaRPr/>
          </a:p>
        </p:txBody>
      </p:sp>
      <p:sp>
        <p:nvSpPr>
          <p:cNvPr id="359" name="Google Shape;359;p36"/>
          <p:cNvSpPr txBox="1">
            <a:spLocks noGrp="1"/>
          </p:cNvSpPr>
          <p:nvPr>
            <p:ph type="body" idx="1"/>
          </p:nvPr>
        </p:nvSpPr>
        <p:spPr>
          <a:xfrm>
            <a:off x="628650" y="1870393"/>
            <a:ext cx="6447501" cy="3171890"/>
          </a:xfrm>
          <a:prstGeom prst="rect">
            <a:avLst/>
          </a:prstGeom>
          <a:noFill/>
          <a:ln>
            <a:noFill/>
          </a:ln>
        </p:spPr>
        <p:txBody>
          <a:bodyPr spcFirstLastPara="1" wrap="square" lIns="91425" tIns="45700" rIns="91425" bIns="45700" anchor="t" anchorCtr="0">
            <a:noAutofit/>
          </a:bodyPr>
          <a:lstStyle/>
          <a:p>
            <a:pPr marL="171450" lvl="0" indent="-171450" algn="l" rtl="0">
              <a:lnSpc>
                <a:spcPct val="80000"/>
              </a:lnSpc>
              <a:spcBef>
                <a:spcPts val="0"/>
              </a:spcBef>
              <a:spcAft>
                <a:spcPts val="0"/>
              </a:spcAft>
              <a:buClr>
                <a:schemeClr val="dk1"/>
              </a:buClr>
              <a:buSzPts val="1942"/>
              <a:buChar char="•"/>
            </a:pPr>
            <a:r>
              <a:rPr lang="en-US" sz="1942"/>
              <a:t>Venesection</a:t>
            </a:r>
            <a:endParaRPr/>
          </a:p>
          <a:p>
            <a:pPr marL="514350" lvl="1" indent="-171450" algn="l" rtl="0">
              <a:lnSpc>
                <a:spcPct val="80000"/>
              </a:lnSpc>
              <a:spcBef>
                <a:spcPts val="375"/>
              </a:spcBef>
              <a:spcAft>
                <a:spcPts val="0"/>
              </a:spcAft>
              <a:buClr>
                <a:schemeClr val="dk1"/>
              </a:buClr>
              <a:buSzPts val="1665"/>
              <a:buChar char="•"/>
            </a:pPr>
            <a:r>
              <a:rPr lang="en-US" sz="1665"/>
              <a:t>Aim Hct &lt;0.45</a:t>
            </a:r>
            <a:endParaRPr/>
          </a:p>
          <a:p>
            <a:pPr marL="171450" lvl="0" indent="-171450" algn="l" rtl="0">
              <a:lnSpc>
                <a:spcPct val="80000"/>
              </a:lnSpc>
              <a:spcBef>
                <a:spcPts val="750"/>
              </a:spcBef>
              <a:spcAft>
                <a:spcPts val="0"/>
              </a:spcAft>
              <a:buClr>
                <a:schemeClr val="dk1"/>
              </a:buClr>
              <a:buSzPts val="1942"/>
              <a:buChar char="•"/>
            </a:pPr>
            <a:r>
              <a:rPr lang="en-US" sz="1942"/>
              <a:t>Aspirin</a:t>
            </a:r>
            <a:endParaRPr/>
          </a:p>
          <a:p>
            <a:pPr marL="171450" lvl="0" indent="-171450" algn="l" rtl="0">
              <a:lnSpc>
                <a:spcPct val="80000"/>
              </a:lnSpc>
              <a:spcBef>
                <a:spcPts val="750"/>
              </a:spcBef>
              <a:spcAft>
                <a:spcPts val="0"/>
              </a:spcAft>
              <a:buClr>
                <a:schemeClr val="dk1"/>
              </a:buClr>
              <a:buSzPts val="1942"/>
              <a:buChar char="•"/>
            </a:pPr>
            <a:r>
              <a:rPr lang="en-US" sz="1942"/>
              <a:t>Consider allopurinol</a:t>
            </a:r>
            <a:endParaRPr/>
          </a:p>
          <a:p>
            <a:pPr marL="0" lvl="0" indent="0" algn="l" rtl="0">
              <a:lnSpc>
                <a:spcPct val="80000"/>
              </a:lnSpc>
              <a:spcBef>
                <a:spcPts val="750"/>
              </a:spcBef>
              <a:spcAft>
                <a:spcPts val="0"/>
              </a:spcAft>
              <a:buClr>
                <a:schemeClr val="dk1"/>
              </a:buClr>
              <a:buSzPts val="1942"/>
              <a:buNone/>
            </a:pPr>
            <a:endParaRPr sz="1942"/>
          </a:p>
          <a:p>
            <a:pPr marL="171450" lvl="0" indent="-171450" algn="l" rtl="0">
              <a:lnSpc>
                <a:spcPct val="80000"/>
              </a:lnSpc>
              <a:spcBef>
                <a:spcPts val="750"/>
              </a:spcBef>
              <a:spcAft>
                <a:spcPts val="0"/>
              </a:spcAft>
              <a:buClr>
                <a:schemeClr val="dk1"/>
              </a:buClr>
              <a:buSzPts val="1942"/>
              <a:buChar char="•"/>
            </a:pPr>
            <a:r>
              <a:rPr lang="en-US" sz="1942"/>
              <a:t>For high risk patients</a:t>
            </a:r>
            <a:endParaRPr/>
          </a:p>
          <a:p>
            <a:pPr marL="514350" lvl="1" indent="-171450" algn="l" rtl="0">
              <a:lnSpc>
                <a:spcPct val="80000"/>
              </a:lnSpc>
              <a:spcBef>
                <a:spcPts val="375"/>
              </a:spcBef>
              <a:spcAft>
                <a:spcPts val="0"/>
              </a:spcAft>
              <a:buClr>
                <a:schemeClr val="dk1"/>
              </a:buClr>
              <a:buSzPts val="1665"/>
              <a:buChar char="•"/>
            </a:pPr>
            <a:r>
              <a:rPr lang="en-US" sz="1665"/>
              <a:t>Cytoreductive therapy e.g. Hydroxycarbamide, Interferon α</a:t>
            </a:r>
            <a:endParaRPr/>
          </a:p>
          <a:p>
            <a:pPr marL="514350" lvl="1" indent="-171450" algn="l" rtl="0">
              <a:lnSpc>
                <a:spcPct val="80000"/>
              </a:lnSpc>
              <a:spcBef>
                <a:spcPts val="375"/>
              </a:spcBef>
              <a:spcAft>
                <a:spcPts val="0"/>
              </a:spcAft>
              <a:buClr>
                <a:schemeClr val="dk1"/>
              </a:buClr>
              <a:buSzPts val="1665"/>
              <a:buChar char="•"/>
            </a:pPr>
            <a:r>
              <a:rPr lang="en-US" sz="1665"/>
              <a:t>JAK 2 inhibitor- Ruxolitinib</a:t>
            </a:r>
            <a:endParaRPr sz="1665"/>
          </a:p>
          <a:p>
            <a:pPr marL="171450" lvl="0" indent="-48133" algn="l" rtl="0">
              <a:lnSpc>
                <a:spcPct val="80000"/>
              </a:lnSpc>
              <a:spcBef>
                <a:spcPts val="750"/>
              </a:spcBef>
              <a:spcAft>
                <a:spcPts val="0"/>
              </a:spcAft>
              <a:buClr>
                <a:schemeClr val="dk1"/>
              </a:buClr>
              <a:buSzPts val="1942"/>
              <a:buNone/>
            </a:pPr>
            <a:endParaRPr sz="1942"/>
          </a:p>
          <a:p>
            <a:pPr marL="171450" lvl="0" indent="-171450" algn="l" rtl="0">
              <a:lnSpc>
                <a:spcPct val="80000"/>
              </a:lnSpc>
              <a:spcBef>
                <a:spcPts val="750"/>
              </a:spcBef>
              <a:spcAft>
                <a:spcPts val="0"/>
              </a:spcAft>
              <a:buClr>
                <a:schemeClr val="dk1"/>
              </a:buClr>
              <a:buSzPts val="1942"/>
              <a:buChar char="•"/>
            </a:pPr>
            <a:r>
              <a:rPr lang="en-US" sz="1942"/>
              <a:t>Require regular blood monitoring under care of haematologist</a:t>
            </a:r>
            <a:endParaRPr sz="1942"/>
          </a:p>
          <a:p>
            <a:pPr marL="171450" lvl="0" indent="-48133" algn="l" rtl="0">
              <a:lnSpc>
                <a:spcPct val="80000"/>
              </a:lnSpc>
              <a:spcBef>
                <a:spcPts val="750"/>
              </a:spcBef>
              <a:spcAft>
                <a:spcPts val="0"/>
              </a:spcAft>
              <a:buClr>
                <a:schemeClr val="dk1"/>
              </a:buClr>
              <a:buSzPts val="1942"/>
              <a:buNone/>
            </a:pPr>
            <a:endParaRPr sz="1942"/>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37"/>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Complications</a:t>
            </a:r>
            <a:endParaRPr/>
          </a:p>
        </p:txBody>
      </p:sp>
      <p:sp>
        <p:nvSpPr>
          <p:cNvPr id="366" name="Google Shape;366;p3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2100"/>
              <a:buChar char="•"/>
            </a:pPr>
            <a:r>
              <a:rPr lang="en-US"/>
              <a:t>Risk of transformation</a:t>
            </a:r>
            <a:endParaRPr/>
          </a:p>
          <a:p>
            <a:pPr marL="514350" lvl="1" indent="-171450" algn="l" rtl="0">
              <a:lnSpc>
                <a:spcPct val="90000"/>
              </a:lnSpc>
              <a:spcBef>
                <a:spcPts val="375"/>
              </a:spcBef>
              <a:spcAft>
                <a:spcPts val="0"/>
              </a:spcAft>
              <a:buClr>
                <a:schemeClr val="dk1"/>
              </a:buClr>
              <a:buSzPts val="1800"/>
              <a:buChar char="•"/>
            </a:pPr>
            <a:r>
              <a:rPr lang="en-US"/>
              <a:t>Secondary myelofibrosis</a:t>
            </a:r>
            <a:endParaRPr/>
          </a:p>
          <a:p>
            <a:pPr marL="514350" lvl="1" indent="-171450" algn="l" rtl="0">
              <a:lnSpc>
                <a:spcPct val="90000"/>
              </a:lnSpc>
              <a:spcBef>
                <a:spcPts val="375"/>
              </a:spcBef>
              <a:spcAft>
                <a:spcPts val="0"/>
              </a:spcAft>
              <a:buClr>
                <a:schemeClr val="dk1"/>
              </a:buClr>
              <a:buSzPts val="1800"/>
              <a:buChar char="•"/>
            </a:pPr>
            <a:r>
              <a:rPr lang="en-US"/>
              <a:t>Transformation to AML</a:t>
            </a:r>
            <a:endParaRPr/>
          </a:p>
          <a:p>
            <a:pPr marL="342900" lvl="1" indent="0" algn="l" rtl="0">
              <a:lnSpc>
                <a:spcPct val="90000"/>
              </a:lnSpc>
              <a:spcBef>
                <a:spcPts val="375"/>
              </a:spcBef>
              <a:spcAft>
                <a:spcPts val="0"/>
              </a:spcAft>
              <a:buClr>
                <a:schemeClr val="dk1"/>
              </a:buClr>
              <a:buSzPts val="1800"/>
              <a:buNone/>
            </a:pPr>
            <a:endParaRPr/>
          </a:p>
          <a:p>
            <a:pPr marL="171450" lvl="0" indent="-171450" algn="l" rtl="0">
              <a:lnSpc>
                <a:spcPct val="90000"/>
              </a:lnSpc>
              <a:spcBef>
                <a:spcPts val="750"/>
              </a:spcBef>
              <a:spcAft>
                <a:spcPts val="0"/>
              </a:spcAft>
              <a:buClr>
                <a:schemeClr val="dk1"/>
              </a:buClr>
              <a:buSzPts val="2100"/>
              <a:buChar char="•"/>
            </a:pPr>
            <a:r>
              <a:rPr lang="en-US"/>
              <a:t>Other complications include risk of vascular events e.g. thrombosis, stroke</a:t>
            </a:r>
            <a:endParaRPr/>
          </a:p>
          <a:p>
            <a:pPr marL="171450" lvl="0" indent="-38100" algn="l" rtl="0">
              <a:lnSpc>
                <a:spcPct val="90000"/>
              </a:lnSpc>
              <a:spcBef>
                <a:spcPts val="750"/>
              </a:spcBef>
              <a:spcAft>
                <a:spcPts val="0"/>
              </a:spcAft>
              <a:buClr>
                <a:schemeClr val="dk1"/>
              </a:buClr>
              <a:buSzPts val="2100"/>
              <a:buNone/>
            </a:pPr>
            <a:endParaRPr/>
          </a:p>
          <a:p>
            <a:pPr marL="0" lvl="0" indent="0" algn="l" rtl="0">
              <a:lnSpc>
                <a:spcPct val="90000"/>
              </a:lnSpc>
              <a:spcBef>
                <a:spcPts val="750"/>
              </a:spcBef>
              <a:spcAft>
                <a:spcPts val="0"/>
              </a:spcAft>
              <a:buClr>
                <a:schemeClr val="dk1"/>
              </a:buClr>
              <a:buSzPts val="2100"/>
              <a:buNone/>
            </a:pPr>
            <a:r>
              <a:rPr lang="en-US"/>
              <a:t> </a:t>
            </a:r>
            <a:endParaRPr/>
          </a:p>
          <a:p>
            <a:pPr marL="0" lvl="0" indent="0" algn="l" rtl="0">
              <a:lnSpc>
                <a:spcPct val="90000"/>
              </a:lnSpc>
              <a:spcBef>
                <a:spcPts val="750"/>
              </a:spcBef>
              <a:spcAft>
                <a:spcPts val="0"/>
              </a:spcAft>
              <a:buClr>
                <a:schemeClr val="dk1"/>
              </a:buClr>
              <a:buSzPts val="2100"/>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38"/>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Case presentation 2</a:t>
            </a:r>
            <a:endParaRPr/>
          </a:p>
        </p:txBody>
      </p:sp>
      <p:sp>
        <p:nvSpPr>
          <p:cNvPr id="372" name="Google Shape;372;p38"/>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2100"/>
              <a:buChar char="•"/>
            </a:pPr>
            <a:r>
              <a:rPr lang="en-US"/>
              <a:t>60 year old lady attends GP for routine cardiovascular review</a:t>
            </a:r>
            <a:endParaRPr/>
          </a:p>
          <a:p>
            <a:pPr marL="171450" lvl="0" indent="-171450" algn="l" rtl="0">
              <a:lnSpc>
                <a:spcPct val="90000"/>
              </a:lnSpc>
              <a:spcBef>
                <a:spcPts val="750"/>
              </a:spcBef>
              <a:spcAft>
                <a:spcPts val="0"/>
              </a:spcAft>
              <a:buClr>
                <a:schemeClr val="dk1"/>
              </a:buClr>
              <a:buSzPts val="2100"/>
              <a:buChar char="•"/>
            </a:pPr>
            <a:r>
              <a:rPr lang="en-US"/>
              <a:t>She has a past medical history of a TIA</a:t>
            </a:r>
            <a:endParaRPr/>
          </a:p>
          <a:p>
            <a:pPr marL="171450" lvl="0" indent="-38100" algn="l" rtl="0">
              <a:lnSpc>
                <a:spcPct val="90000"/>
              </a:lnSpc>
              <a:spcBef>
                <a:spcPts val="750"/>
              </a:spcBef>
              <a:spcAft>
                <a:spcPts val="0"/>
              </a:spcAft>
              <a:buClr>
                <a:schemeClr val="dk1"/>
              </a:buClr>
              <a:buSzPts val="2100"/>
              <a:buNone/>
            </a:pPr>
            <a:endParaRPr/>
          </a:p>
          <a:p>
            <a:pPr marL="171450" lvl="0" indent="-171450" algn="l" rtl="0">
              <a:lnSpc>
                <a:spcPct val="90000"/>
              </a:lnSpc>
              <a:spcBef>
                <a:spcPts val="750"/>
              </a:spcBef>
              <a:spcAft>
                <a:spcPts val="0"/>
              </a:spcAft>
              <a:buClr>
                <a:schemeClr val="dk1"/>
              </a:buClr>
              <a:buSzPts val="2100"/>
              <a:buChar char="•"/>
            </a:pPr>
            <a:r>
              <a:rPr lang="en-US"/>
              <a:t>On further questioning she reports</a:t>
            </a:r>
            <a:endParaRPr/>
          </a:p>
          <a:p>
            <a:pPr marL="514350" lvl="1" indent="-171450" algn="l" rtl="0">
              <a:lnSpc>
                <a:spcPct val="90000"/>
              </a:lnSpc>
              <a:spcBef>
                <a:spcPts val="375"/>
              </a:spcBef>
              <a:spcAft>
                <a:spcPts val="0"/>
              </a:spcAft>
              <a:buClr>
                <a:schemeClr val="dk1"/>
              </a:buClr>
              <a:buSzPts val="1800"/>
              <a:buChar char="•"/>
            </a:pPr>
            <a:r>
              <a:rPr lang="en-US"/>
              <a:t>Headache</a:t>
            </a:r>
            <a:endParaRPr/>
          </a:p>
          <a:p>
            <a:pPr marL="514350" lvl="1" indent="-171450" algn="l" rtl="0">
              <a:lnSpc>
                <a:spcPct val="90000"/>
              </a:lnSpc>
              <a:spcBef>
                <a:spcPts val="375"/>
              </a:spcBef>
              <a:spcAft>
                <a:spcPts val="0"/>
              </a:spcAft>
              <a:buClr>
                <a:schemeClr val="dk1"/>
              </a:buClr>
              <a:buSzPts val="1800"/>
              <a:buChar char="•"/>
            </a:pPr>
            <a:r>
              <a:rPr lang="en-US"/>
              <a:t>Intermittent light headedness</a:t>
            </a:r>
            <a:endParaRPr/>
          </a:p>
          <a:p>
            <a:pPr marL="514350" lvl="1" indent="-57150" algn="l" rtl="0">
              <a:lnSpc>
                <a:spcPct val="90000"/>
              </a:lnSpc>
              <a:spcBef>
                <a:spcPts val="375"/>
              </a:spcBef>
              <a:spcAft>
                <a:spcPts val="0"/>
              </a:spcAft>
              <a:buClr>
                <a:schemeClr val="dk1"/>
              </a:buClr>
              <a:buSzPts val="1800"/>
              <a:buNone/>
            </a:pPr>
            <a:endParaRPr/>
          </a:p>
          <a:p>
            <a:pPr marL="171450" lvl="0" indent="-171450" algn="l" rtl="0">
              <a:lnSpc>
                <a:spcPct val="90000"/>
              </a:lnSpc>
              <a:spcBef>
                <a:spcPts val="750"/>
              </a:spcBef>
              <a:spcAft>
                <a:spcPts val="0"/>
              </a:spcAft>
              <a:buClr>
                <a:schemeClr val="dk1"/>
              </a:buClr>
              <a:buSzPts val="2100"/>
              <a:buChar char="•"/>
            </a:pPr>
            <a:r>
              <a:rPr lang="en-US"/>
              <a:t>The GP performs bloods as part of check</a:t>
            </a:r>
            <a:endParaRPr/>
          </a:p>
        </p:txBody>
      </p:sp>
      <p:pic>
        <p:nvPicPr>
          <p:cNvPr id="373" name="Google Shape;373;p38" descr="A group of people sitting at a table&#10;&#10;Description automatically generated"/>
          <p:cNvPicPr preferRelativeResize="0"/>
          <p:nvPr/>
        </p:nvPicPr>
        <p:blipFill rotWithShape="1">
          <a:blip r:embed="rId3">
            <a:alphaModFix/>
          </a:blip>
          <a:srcRect/>
          <a:stretch/>
        </p:blipFill>
        <p:spPr>
          <a:xfrm>
            <a:off x="5873954" y="3023249"/>
            <a:ext cx="2982431" cy="195608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9"/>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Case presentation 2</a:t>
            </a:r>
            <a:endParaRPr/>
          </a:p>
        </p:txBody>
      </p:sp>
      <p:sp>
        <p:nvSpPr>
          <p:cNvPr id="380" name="Google Shape;380;p39"/>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2100"/>
              <a:buChar char="•"/>
            </a:pPr>
            <a:r>
              <a:rPr lang="en-US"/>
              <a:t>Blood results</a:t>
            </a:r>
            <a:endParaRPr/>
          </a:p>
          <a:p>
            <a:pPr marL="514350" lvl="1" indent="-171450" algn="l" rtl="0">
              <a:lnSpc>
                <a:spcPct val="90000"/>
              </a:lnSpc>
              <a:spcBef>
                <a:spcPts val="375"/>
              </a:spcBef>
              <a:spcAft>
                <a:spcPts val="0"/>
              </a:spcAft>
              <a:buClr>
                <a:schemeClr val="dk1"/>
              </a:buClr>
              <a:buSzPts val="1800"/>
              <a:buChar char="•"/>
            </a:pPr>
            <a:r>
              <a:rPr lang="en-US"/>
              <a:t>Hb 		130 g/l 			(122-165 g/l) </a:t>
            </a:r>
            <a:endParaRPr/>
          </a:p>
          <a:p>
            <a:pPr marL="514350" lvl="1" indent="-171450" algn="l" rtl="0">
              <a:lnSpc>
                <a:spcPct val="90000"/>
              </a:lnSpc>
              <a:spcBef>
                <a:spcPts val="375"/>
              </a:spcBef>
              <a:spcAft>
                <a:spcPts val="0"/>
              </a:spcAft>
              <a:buClr>
                <a:schemeClr val="dk1"/>
              </a:buClr>
              <a:buSzPts val="1800"/>
              <a:buChar char="•"/>
            </a:pPr>
            <a:r>
              <a:rPr lang="en-US"/>
              <a:t>Hct		 0.40				(0.360-0.480)</a:t>
            </a:r>
            <a:endParaRPr/>
          </a:p>
          <a:p>
            <a:pPr marL="514350" lvl="1" indent="-171450" algn="l" rtl="0">
              <a:lnSpc>
                <a:spcPct val="90000"/>
              </a:lnSpc>
              <a:spcBef>
                <a:spcPts val="375"/>
              </a:spcBef>
              <a:spcAft>
                <a:spcPts val="0"/>
              </a:spcAft>
              <a:buClr>
                <a:schemeClr val="dk1"/>
              </a:buClr>
              <a:buSzPts val="1800"/>
              <a:buChar char="•"/>
            </a:pPr>
            <a:r>
              <a:rPr lang="en-US"/>
              <a:t>WCC 		10.1 x10</a:t>
            </a:r>
            <a:r>
              <a:rPr lang="en-US" baseline="30000"/>
              <a:t>9</a:t>
            </a:r>
            <a:r>
              <a:rPr lang="en-US"/>
              <a:t>/l 			(3.9-11.1 x10</a:t>
            </a:r>
            <a:r>
              <a:rPr lang="en-US" baseline="30000"/>
              <a:t>9</a:t>
            </a:r>
            <a:r>
              <a:rPr lang="en-US"/>
              <a:t>/l)</a:t>
            </a:r>
            <a:endParaRPr/>
          </a:p>
          <a:p>
            <a:pPr marL="514350" lvl="1" indent="-171450" algn="l" rtl="0">
              <a:lnSpc>
                <a:spcPct val="90000"/>
              </a:lnSpc>
              <a:spcBef>
                <a:spcPts val="375"/>
              </a:spcBef>
              <a:spcAft>
                <a:spcPts val="0"/>
              </a:spcAft>
              <a:buClr>
                <a:schemeClr val="dk1"/>
              </a:buClr>
              <a:buSzPts val="1800"/>
              <a:buChar char="•"/>
            </a:pPr>
            <a:r>
              <a:rPr lang="en-US"/>
              <a:t>Plt 		870 x10</a:t>
            </a:r>
            <a:r>
              <a:rPr lang="en-US" baseline="30000"/>
              <a:t>9</a:t>
            </a:r>
            <a:r>
              <a:rPr lang="en-US"/>
              <a:t>/l 			(150-400 x10</a:t>
            </a:r>
            <a:r>
              <a:rPr lang="en-US" baseline="30000"/>
              <a:t>9</a:t>
            </a:r>
            <a:r>
              <a:rPr lang="en-US"/>
              <a:t>/l)</a:t>
            </a:r>
            <a:endParaRPr/>
          </a:p>
          <a:p>
            <a:pPr marL="171450" lvl="0" indent="-38100" algn="l" rtl="0">
              <a:lnSpc>
                <a:spcPct val="90000"/>
              </a:lnSpc>
              <a:spcBef>
                <a:spcPts val="750"/>
              </a:spcBef>
              <a:spcAft>
                <a:spcPts val="0"/>
              </a:spcAft>
              <a:buClr>
                <a:schemeClr val="dk1"/>
              </a:buClr>
              <a:buSzPts val="2100"/>
              <a:buNone/>
            </a:pPr>
            <a:endParaRPr/>
          </a:p>
          <a:p>
            <a:pPr marL="171450" lvl="0" indent="-171450" algn="l" rtl="0">
              <a:lnSpc>
                <a:spcPct val="90000"/>
              </a:lnSpc>
              <a:spcBef>
                <a:spcPts val="750"/>
              </a:spcBef>
              <a:spcAft>
                <a:spcPts val="0"/>
              </a:spcAft>
              <a:buClr>
                <a:schemeClr val="dk1"/>
              </a:buClr>
              <a:buSzPts val="2100"/>
              <a:buChar char="•"/>
            </a:pPr>
            <a:r>
              <a:rPr lang="en-US"/>
              <a:t>What abnormality is present?</a:t>
            </a:r>
            <a:endParaRPr/>
          </a:p>
          <a:p>
            <a:pPr marL="171450" lvl="0" indent="-171450" algn="l" rtl="0">
              <a:lnSpc>
                <a:spcPct val="90000"/>
              </a:lnSpc>
              <a:spcBef>
                <a:spcPts val="750"/>
              </a:spcBef>
              <a:spcAft>
                <a:spcPts val="0"/>
              </a:spcAft>
              <a:buClr>
                <a:schemeClr val="dk1"/>
              </a:buClr>
              <a:buSzPts val="2100"/>
              <a:buChar char="•"/>
            </a:pPr>
            <a:r>
              <a:rPr lang="en-US"/>
              <a:t>What would your differential diagnosis be?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40"/>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Differential diagnosis</a:t>
            </a:r>
            <a:endParaRPr/>
          </a:p>
        </p:txBody>
      </p:sp>
      <p:sp>
        <p:nvSpPr>
          <p:cNvPr id="387" name="Google Shape;387;p40"/>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2100"/>
              <a:buChar char="•"/>
            </a:pPr>
            <a:r>
              <a:rPr lang="en-US"/>
              <a:t>Essential thrombocytosis</a:t>
            </a:r>
            <a:endParaRPr/>
          </a:p>
          <a:p>
            <a:pPr marL="171450" lvl="0" indent="-171450" algn="l" rtl="0">
              <a:lnSpc>
                <a:spcPct val="90000"/>
              </a:lnSpc>
              <a:spcBef>
                <a:spcPts val="750"/>
              </a:spcBef>
              <a:spcAft>
                <a:spcPts val="0"/>
              </a:spcAft>
              <a:buClr>
                <a:schemeClr val="dk1"/>
              </a:buClr>
              <a:buSzPts val="2100"/>
              <a:buChar char="•"/>
            </a:pPr>
            <a:r>
              <a:rPr lang="en-US"/>
              <a:t>Polycythaemia vera</a:t>
            </a:r>
            <a:endParaRPr/>
          </a:p>
          <a:p>
            <a:pPr marL="171450" lvl="0" indent="-171450" algn="l" rtl="0">
              <a:lnSpc>
                <a:spcPct val="90000"/>
              </a:lnSpc>
              <a:spcBef>
                <a:spcPts val="750"/>
              </a:spcBef>
              <a:spcAft>
                <a:spcPts val="0"/>
              </a:spcAft>
              <a:buClr>
                <a:schemeClr val="dk1"/>
              </a:buClr>
              <a:buSzPts val="2100"/>
              <a:buChar char="•"/>
            </a:pPr>
            <a:r>
              <a:rPr lang="en-US"/>
              <a:t>Chronic myeloid leukaemia</a:t>
            </a:r>
            <a:endParaRPr/>
          </a:p>
          <a:p>
            <a:pPr marL="171450" lvl="0" indent="-171450" algn="l" rtl="0">
              <a:lnSpc>
                <a:spcPct val="90000"/>
              </a:lnSpc>
              <a:spcBef>
                <a:spcPts val="750"/>
              </a:spcBef>
              <a:spcAft>
                <a:spcPts val="0"/>
              </a:spcAft>
              <a:buClr>
                <a:schemeClr val="dk1"/>
              </a:buClr>
              <a:buSzPts val="2100"/>
              <a:buChar char="•"/>
            </a:pPr>
            <a:r>
              <a:rPr lang="en-US"/>
              <a:t>Myelofibrosis</a:t>
            </a:r>
            <a:endParaRPr/>
          </a:p>
          <a:p>
            <a:pPr marL="171450" lvl="0" indent="-171450" algn="l" rtl="0">
              <a:lnSpc>
                <a:spcPct val="90000"/>
              </a:lnSpc>
              <a:spcBef>
                <a:spcPts val="750"/>
              </a:spcBef>
              <a:spcAft>
                <a:spcPts val="0"/>
              </a:spcAft>
              <a:buClr>
                <a:schemeClr val="dk1"/>
              </a:buClr>
              <a:buSzPts val="2100"/>
              <a:buChar char="•"/>
            </a:pPr>
            <a:r>
              <a:rPr lang="en-US"/>
              <a:t>Myelodysplastic syndrome</a:t>
            </a:r>
            <a:endParaRPr/>
          </a:p>
        </p:txBody>
      </p:sp>
      <p:sp>
        <p:nvSpPr>
          <p:cNvPr id="388" name="Google Shape;388;p40"/>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2100"/>
              <a:buChar char="•"/>
            </a:pPr>
            <a:r>
              <a:rPr lang="en-US"/>
              <a:t>Reactive</a:t>
            </a:r>
            <a:endParaRPr/>
          </a:p>
          <a:p>
            <a:pPr marL="514350" lvl="1" indent="-171450" algn="l" rtl="0">
              <a:lnSpc>
                <a:spcPct val="90000"/>
              </a:lnSpc>
              <a:spcBef>
                <a:spcPts val="375"/>
              </a:spcBef>
              <a:spcAft>
                <a:spcPts val="0"/>
              </a:spcAft>
              <a:buClr>
                <a:schemeClr val="dk1"/>
              </a:buClr>
              <a:buSzPts val="1800"/>
              <a:buChar char="•"/>
            </a:pPr>
            <a:r>
              <a:rPr lang="en-US"/>
              <a:t>Infection</a:t>
            </a:r>
            <a:endParaRPr/>
          </a:p>
          <a:p>
            <a:pPr marL="514350" lvl="1" indent="-171450" algn="l" rtl="0">
              <a:lnSpc>
                <a:spcPct val="90000"/>
              </a:lnSpc>
              <a:spcBef>
                <a:spcPts val="375"/>
              </a:spcBef>
              <a:spcAft>
                <a:spcPts val="0"/>
              </a:spcAft>
              <a:buClr>
                <a:schemeClr val="dk1"/>
              </a:buClr>
              <a:buSzPts val="1800"/>
              <a:buChar char="•"/>
            </a:pPr>
            <a:r>
              <a:rPr lang="en-US"/>
              <a:t>Post surgery</a:t>
            </a:r>
            <a:endParaRPr/>
          </a:p>
          <a:p>
            <a:pPr marL="514350" lvl="1" indent="-171450" algn="l" rtl="0">
              <a:lnSpc>
                <a:spcPct val="90000"/>
              </a:lnSpc>
              <a:spcBef>
                <a:spcPts val="375"/>
              </a:spcBef>
              <a:spcAft>
                <a:spcPts val="0"/>
              </a:spcAft>
              <a:buClr>
                <a:schemeClr val="dk1"/>
              </a:buClr>
              <a:buSzPts val="1800"/>
              <a:buChar char="•"/>
            </a:pPr>
            <a:r>
              <a:rPr lang="en-US"/>
              <a:t>Post splenectomy</a:t>
            </a:r>
            <a:endParaRPr/>
          </a:p>
          <a:p>
            <a:pPr marL="514350" lvl="1" indent="-171450" algn="l" rtl="0">
              <a:lnSpc>
                <a:spcPct val="90000"/>
              </a:lnSpc>
              <a:spcBef>
                <a:spcPts val="375"/>
              </a:spcBef>
              <a:spcAft>
                <a:spcPts val="0"/>
              </a:spcAft>
              <a:buClr>
                <a:schemeClr val="dk1"/>
              </a:buClr>
              <a:buSzPts val="1800"/>
              <a:buChar char="•"/>
            </a:pPr>
            <a:r>
              <a:rPr lang="en-US"/>
              <a:t>Malignancy</a:t>
            </a:r>
            <a:endParaRPr/>
          </a:p>
          <a:p>
            <a:pPr marL="514350" lvl="1" indent="-171450" algn="l" rtl="0">
              <a:lnSpc>
                <a:spcPct val="90000"/>
              </a:lnSpc>
              <a:spcBef>
                <a:spcPts val="375"/>
              </a:spcBef>
              <a:spcAft>
                <a:spcPts val="0"/>
              </a:spcAft>
              <a:buClr>
                <a:schemeClr val="dk1"/>
              </a:buClr>
              <a:buSzPts val="1800"/>
              <a:buChar char="•"/>
            </a:pPr>
            <a:r>
              <a:rPr lang="en-US"/>
              <a:t>Recent blood loss</a:t>
            </a:r>
            <a:endParaRPr/>
          </a:p>
          <a:p>
            <a:pPr marL="514350" lvl="1" indent="-171450" algn="l" rtl="0">
              <a:lnSpc>
                <a:spcPct val="90000"/>
              </a:lnSpc>
              <a:spcBef>
                <a:spcPts val="375"/>
              </a:spcBef>
              <a:spcAft>
                <a:spcPts val="0"/>
              </a:spcAft>
              <a:buClr>
                <a:schemeClr val="dk1"/>
              </a:buClr>
              <a:buSzPts val="1800"/>
              <a:buChar char="•"/>
            </a:pPr>
            <a:r>
              <a:rPr lang="en-US"/>
              <a:t>Inflammatory e.g. RA</a:t>
            </a:r>
            <a:endParaRPr/>
          </a:p>
          <a:p>
            <a:pPr marL="514350" lvl="1" indent="-171450" algn="l" rtl="0">
              <a:lnSpc>
                <a:spcPct val="90000"/>
              </a:lnSpc>
              <a:spcBef>
                <a:spcPts val="375"/>
              </a:spcBef>
              <a:spcAft>
                <a:spcPts val="0"/>
              </a:spcAft>
              <a:buClr>
                <a:schemeClr val="dk1"/>
              </a:buClr>
              <a:buSzPts val="1800"/>
              <a:buChar char="•"/>
            </a:pPr>
            <a:r>
              <a:rPr lang="en-US"/>
              <a:t>Chronic IDA</a:t>
            </a:r>
            <a:endParaRPr/>
          </a:p>
          <a:p>
            <a:pPr marL="171450" lvl="0" indent="-38100" algn="l" rtl="0">
              <a:lnSpc>
                <a:spcPct val="90000"/>
              </a:lnSpc>
              <a:spcBef>
                <a:spcPts val="750"/>
              </a:spcBef>
              <a:spcAft>
                <a:spcPts val="0"/>
              </a:spcAft>
              <a:buClr>
                <a:schemeClr val="dk1"/>
              </a:buClr>
              <a:buSzPts val="2100"/>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41"/>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Essential thrombocytosis</a:t>
            </a:r>
            <a:endParaRPr/>
          </a:p>
        </p:txBody>
      </p:sp>
      <p:sp>
        <p:nvSpPr>
          <p:cNvPr id="395" name="Google Shape;395;p41"/>
          <p:cNvSpPr txBox="1">
            <a:spLocks noGrp="1"/>
          </p:cNvSpPr>
          <p:nvPr>
            <p:ph type="body" idx="1"/>
          </p:nvPr>
        </p:nvSpPr>
        <p:spPr>
          <a:xfrm>
            <a:off x="508001" y="2197677"/>
            <a:ext cx="6447501" cy="3803073"/>
          </a:xfrm>
          <a:prstGeom prst="rect">
            <a:avLst/>
          </a:prstGeom>
          <a:noFill/>
          <a:ln>
            <a:noFill/>
          </a:ln>
        </p:spPr>
        <p:txBody>
          <a:bodyPr spcFirstLastPara="1" wrap="square" lIns="91425" tIns="45700" rIns="91425" bIns="45700" anchor="t" anchorCtr="0">
            <a:noAutofit/>
          </a:bodyPr>
          <a:lstStyle/>
          <a:p>
            <a:pPr marL="171450" lvl="0" indent="-171450" algn="l" rtl="0">
              <a:lnSpc>
                <a:spcPct val="80000"/>
              </a:lnSpc>
              <a:spcBef>
                <a:spcPts val="0"/>
              </a:spcBef>
              <a:spcAft>
                <a:spcPts val="0"/>
              </a:spcAft>
              <a:buClr>
                <a:schemeClr val="dk1"/>
              </a:buClr>
              <a:buSzPts val="2100"/>
              <a:buChar char="•"/>
            </a:pPr>
            <a:r>
              <a:rPr lang="en-US"/>
              <a:t>Clonal proliferation of megakaryocytes leading to increased platelet counts with abnormal function</a:t>
            </a:r>
            <a:endParaRPr/>
          </a:p>
          <a:p>
            <a:pPr marL="171450" lvl="0" indent="-171450" algn="l" rtl="0">
              <a:lnSpc>
                <a:spcPct val="80000"/>
              </a:lnSpc>
              <a:spcBef>
                <a:spcPts val="750"/>
              </a:spcBef>
              <a:spcAft>
                <a:spcPts val="0"/>
              </a:spcAft>
              <a:buClr>
                <a:schemeClr val="dk1"/>
              </a:buClr>
              <a:buSzPts val="2100"/>
              <a:buChar char="•"/>
            </a:pPr>
            <a:r>
              <a:rPr lang="en-US"/>
              <a:t>Associated with bleeding and thrombosis</a:t>
            </a:r>
            <a:endParaRPr/>
          </a:p>
          <a:p>
            <a:pPr marL="171450" lvl="0" indent="-38100" algn="l" rtl="0">
              <a:lnSpc>
                <a:spcPct val="80000"/>
              </a:lnSpc>
              <a:spcBef>
                <a:spcPts val="750"/>
              </a:spcBef>
              <a:spcAft>
                <a:spcPts val="0"/>
              </a:spcAft>
              <a:buClr>
                <a:schemeClr val="dk1"/>
              </a:buClr>
              <a:buSzPts val="2100"/>
              <a:buNone/>
            </a:pPr>
            <a:endParaRPr/>
          </a:p>
          <a:p>
            <a:pPr marL="171450" lvl="0" indent="-171450" algn="l" rtl="0">
              <a:lnSpc>
                <a:spcPct val="80000"/>
              </a:lnSpc>
              <a:spcBef>
                <a:spcPts val="750"/>
              </a:spcBef>
              <a:spcAft>
                <a:spcPts val="0"/>
              </a:spcAft>
              <a:buClr>
                <a:schemeClr val="dk1"/>
              </a:buClr>
              <a:buSzPts val="2100"/>
              <a:buChar char="•"/>
            </a:pPr>
            <a:r>
              <a:rPr lang="en-US"/>
              <a:t>Epidemiology</a:t>
            </a:r>
            <a:endParaRPr/>
          </a:p>
          <a:p>
            <a:pPr marL="514350" lvl="1" indent="-171450" algn="l" rtl="0">
              <a:lnSpc>
                <a:spcPct val="80000"/>
              </a:lnSpc>
              <a:spcBef>
                <a:spcPts val="375"/>
              </a:spcBef>
              <a:spcAft>
                <a:spcPts val="0"/>
              </a:spcAft>
              <a:buClr>
                <a:schemeClr val="dk1"/>
              </a:buClr>
              <a:buSzPts val="1800"/>
              <a:buChar char="•"/>
            </a:pPr>
            <a:r>
              <a:rPr lang="en-US"/>
              <a:t>Median age at diagnosis 60 years</a:t>
            </a:r>
            <a:endParaRPr/>
          </a:p>
          <a:p>
            <a:pPr marL="514350" lvl="1" indent="-171450" algn="l" rtl="0">
              <a:lnSpc>
                <a:spcPct val="80000"/>
              </a:lnSpc>
              <a:spcBef>
                <a:spcPts val="375"/>
              </a:spcBef>
              <a:spcAft>
                <a:spcPts val="0"/>
              </a:spcAft>
              <a:buClr>
                <a:schemeClr val="dk1"/>
              </a:buClr>
              <a:buSzPts val="1800"/>
              <a:buChar char="•"/>
            </a:pPr>
            <a:r>
              <a:rPr lang="en-US"/>
              <a:t>Slightly more common in females</a:t>
            </a:r>
            <a:endParaRPr/>
          </a:p>
          <a:p>
            <a:pPr marL="514350" lvl="1" indent="-57150" algn="l" rtl="0">
              <a:lnSpc>
                <a:spcPct val="80000"/>
              </a:lnSpc>
              <a:spcBef>
                <a:spcPts val="375"/>
              </a:spcBef>
              <a:spcAft>
                <a:spcPts val="0"/>
              </a:spcAft>
              <a:buClr>
                <a:schemeClr val="dk1"/>
              </a:buClr>
              <a:buSzPts val="1800"/>
              <a:buNone/>
            </a:pPr>
            <a:endParaRPr/>
          </a:p>
          <a:p>
            <a:pPr marL="171450" lvl="0" indent="-171450" algn="l" rtl="0">
              <a:lnSpc>
                <a:spcPct val="80000"/>
              </a:lnSpc>
              <a:spcBef>
                <a:spcPts val="750"/>
              </a:spcBef>
              <a:spcAft>
                <a:spcPts val="0"/>
              </a:spcAft>
              <a:buClr>
                <a:schemeClr val="dk1"/>
              </a:buClr>
              <a:buSzPts val="2100"/>
              <a:buChar char="•"/>
            </a:pPr>
            <a:r>
              <a:rPr lang="en-US"/>
              <a:t>Aetiology</a:t>
            </a:r>
            <a:endParaRPr/>
          </a:p>
          <a:p>
            <a:pPr marL="514350" lvl="1" indent="-171450" algn="l" rtl="0">
              <a:lnSpc>
                <a:spcPct val="80000"/>
              </a:lnSpc>
              <a:spcBef>
                <a:spcPts val="375"/>
              </a:spcBef>
              <a:spcAft>
                <a:spcPts val="0"/>
              </a:spcAft>
              <a:buClr>
                <a:schemeClr val="dk1"/>
              </a:buClr>
              <a:buSzPts val="1800"/>
              <a:buChar char="•"/>
            </a:pPr>
            <a:r>
              <a:rPr lang="en-US"/>
              <a:t>Unknown</a:t>
            </a:r>
            <a:endParaRPr/>
          </a:p>
          <a:p>
            <a:pPr marL="514350" lvl="1" indent="-171450" algn="l" rtl="0">
              <a:lnSpc>
                <a:spcPct val="80000"/>
              </a:lnSpc>
              <a:spcBef>
                <a:spcPts val="375"/>
              </a:spcBef>
              <a:spcAft>
                <a:spcPts val="0"/>
              </a:spcAft>
              <a:buClr>
                <a:schemeClr val="dk1"/>
              </a:buClr>
              <a:buSzPts val="1800"/>
              <a:buChar char="•"/>
            </a:pPr>
            <a:r>
              <a:rPr lang="en-US"/>
              <a:t>50% have JAK 2 V617F mutation</a:t>
            </a:r>
            <a:endParaRPr/>
          </a:p>
          <a:p>
            <a:pPr marL="514350" lvl="1" indent="-171450" algn="l" rtl="0">
              <a:lnSpc>
                <a:spcPct val="80000"/>
              </a:lnSpc>
              <a:spcBef>
                <a:spcPts val="375"/>
              </a:spcBef>
              <a:spcAft>
                <a:spcPts val="0"/>
              </a:spcAft>
              <a:buClr>
                <a:schemeClr val="dk1"/>
              </a:buClr>
              <a:buSzPts val="1800"/>
              <a:buChar char="•"/>
            </a:pPr>
            <a:r>
              <a:rPr lang="en-US"/>
              <a:t>Other mutations have also been identified</a:t>
            </a:r>
            <a:endParaRPr/>
          </a:p>
          <a:p>
            <a:pPr marL="171450" lvl="0" indent="-38100" algn="l" rtl="0">
              <a:lnSpc>
                <a:spcPct val="80000"/>
              </a:lnSpc>
              <a:spcBef>
                <a:spcPts val="750"/>
              </a:spcBef>
              <a:spcAft>
                <a:spcPts val="0"/>
              </a:spcAft>
              <a:buClr>
                <a:schemeClr val="dk1"/>
              </a:buClr>
              <a:buSzPts val="2100"/>
              <a:buNone/>
            </a:pPr>
            <a:endParaRPr/>
          </a:p>
          <a:p>
            <a:pPr marL="0" lvl="0" indent="0" algn="l" rtl="0">
              <a:lnSpc>
                <a:spcPct val="80000"/>
              </a:lnSpc>
              <a:spcBef>
                <a:spcPts val="750"/>
              </a:spcBef>
              <a:spcAft>
                <a:spcPts val="0"/>
              </a:spcAft>
              <a:buClr>
                <a:schemeClr val="dk1"/>
              </a:buClr>
              <a:buSzPts val="2100"/>
              <a:buNone/>
            </a:pPr>
            <a:endParaRPr/>
          </a:p>
          <a:p>
            <a:pPr marL="171450" lvl="0" indent="-38100" algn="l" rtl="0">
              <a:lnSpc>
                <a:spcPct val="80000"/>
              </a:lnSpc>
              <a:spcBef>
                <a:spcPts val="750"/>
              </a:spcBef>
              <a:spcAft>
                <a:spcPts val="0"/>
              </a:spcAft>
              <a:buClr>
                <a:schemeClr val="dk1"/>
              </a:buClr>
              <a:buSzPts val="2100"/>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cxnSp>
        <p:nvCxnSpPr>
          <p:cNvPr id="102" name="Google Shape;102;p15"/>
          <p:cNvCxnSpPr/>
          <p:nvPr/>
        </p:nvCxnSpPr>
        <p:spPr>
          <a:xfrm>
            <a:off x="3181353" y="1952625"/>
            <a:ext cx="0" cy="2952750"/>
          </a:xfrm>
          <a:prstGeom prst="straightConnector1">
            <a:avLst/>
          </a:prstGeom>
          <a:noFill/>
          <a:ln w="9525" cap="flat" cmpd="sng">
            <a:solidFill>
              <a:schemeClr val="accent1"/>
            </a:solidFill>
            <a:prstDash val="solid"/>
            <a:miter lim="800000"/>
            <a:headEnd type="none" w="sm" len="sm"/>
            <a:tailEnd type="none" w="sm" len="sm"/>
          </a:ln>
        </p:spPr>
      </p:cxnSp>
      <p:sp>
        <p:nvSpPr>
          <p:cNvPr id="103" name="Google Shape;103;p15"/>
          <p:cNvSpPr txBox="1">
            <a:spLocks noGrp="1"/>
          </p:cNvSpPr>
          <p:nvPr>
            <p:ph type="title"/>
          </p:nvPr>
        </p:nvSpPr>
        <p:spPr>
          <a:xfrm>
            <a:off x="482601" y="1469729"/>
            <a:ext cx="2525519" cy="391854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Overview</a:t>
            </a:r>
            <a:endParaRPr/>
          </a:p>
        </p:txBody>
      </p:sp>
      <p:sp>
        <p:nvSpPr>
          <p:cNvPr id="104" name="Google Shape;104;p15"/>
          <p:cNvSpPr txBox="1">
            <a:spLocks noGrp="1"/>
          </p:cNvSpPr>
          <p:nvPr>
            <p:ph type="body" idx="1"/>
          </p:nvPr>
        </p:nvSpPr>
        <p:spPr>
          <a:xfrm>
            <a:off x="3490721" y="1469729"/>
            <a:ext cx="3464780" cy="3918543"/>
          </a:xfrm>
          <a:prstGeom prst="rect">
            <a:avLst/>
          </a:prstGeom>
          <a:noFill/>
          <a:ln>
            <a:noFill/>
          </a:ln>
        </p:spPr>
        <p:txBody>
          <a:bodyPr spcFirstLastPara="1" wrap="square" lIns="91425" tIns="45700" rIns="91425" bIns="45700" anchor="ctr" anchorCtr="0">
            <a:noAutofit/>
          </a:bodyPr>
          <a:lstStyle/>
          <a:p>
            <a:pPr marL="171450" lvl="0" indent="-171450" algn="l" rtl="0">
              <a:lnSpc>
                <a:spcPct val="90000"/>
              </a:lnSpc>
              <a:spcBef>
                <a:spcPts val="0"/>
              </a:spcBef>
              <a:spcAft>
                <a:spcPts val="0"/>
              </a:spcAft>
              <a:buClr>
                <a:schemeClr val="dk1"/>
              </a:buClr>
              <a:buSzPts val="2100"/>
              <a:buChar char="•"/>
            </a:pPr>
            <a:r>
              <a:rPr lang="en-US"/>
              <a:t>Polycythaemia vera</a:t>
            </a:r>
            <a:endParaRPr/>
          </a:p>
          <a:p>
            <a:pPr marL="171450" lvl="0" indent="-171450" algn="l" rtl="0">
              <a:lnSpc>
                <a:spcPct val="90000"/>
              </a:lnSpc>
              <a:spcBef>
                <a:spcPts val="750"/>
              </a:spcBef>
              <a:spcAft>
                <a:spcPts val="0"/>
              </a:spcAft>
              <a:buClr>
                <a:schemeClr val="dk1"/>
              </a:buClr>
              <a:buSzPts val="2100"/>
              <a:buChar char="•"/>
            </a:pPr>
            <a:r>
              <a:rPr lang="en-US"/>
              <a:t>Essential thrombocytosis</a:t>
            </a:r>
            <a:endParaRPr/>
          </a:p>
          <a:p>
            <a:pPr marL="171450" lvl="0" indent="-171450" algn="l" rtl="0">
              <a:lnSpc>
                <a:spcPct val="90000"/>
              </a:lnSpc>
              <a:spcBef>
                <a:spcPts val="750"/>
              </a:spcBef>
              <a:spcAft>
                <a:spcPts val="0"/>
              </a:spcAft>
              <a:buClr>
                <a:schemeClr val="dk1"/>
              </a:buClr>
              <a:buSzPts val="2100"/>
              <a:buChar char="•"/>
            </a:pPr>
            <a:r>
              <a:rPr lang="en-US"/>
              <a:t>Primary myelofibrosis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42"/>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Presentation</a:t>
            </a:r>
            <a:endParaRPr/>
          </a:p>
        </p:txBody>
      </p:sp>
      <p:sp>
        <p:nvSpPr>
          <p:cNvPr id="402" name="Google Shape;402;p42"/>
          <p:cNvSpPr txBox="1">
            <a:spLocks noGrp="1"/>
          </p:cNvSpPr>
          <p:nvPr>
            <p:ph type="body" idx="1"/>
          </p:nvPr>
        </p:nvSpPr>
        <p:spPr>
          <a:xfrm>
            <a:off x="532715" y="1812187"/>
            <a:ext cx="6447501" cy="3690851"/>
          </a:xfrm>
          <a:prstGeom prst="rect">
            <a:avLst/>
          </a:prstGeom>
          <a:noFill/>
          <a:ln>
            <a:noFill/>
          </a:ln>
        </p:spPr>
        <p:txBody>
          <a:bodyPr spcFirstLastPara="1" wrap="square" lIns="91425" tIns="45700" rIns="91425" bIns="45700" anchor="t" anchorCtr="0">
            <a:noAutofit/>
          </a:bodyPr>
          <a:lstStyle/>
          <a:p>
            <a:pPr marL="171450" lvl="0" indent="-171450" algn="l" rtl="0">
              <a:lnSpc>
                <a:spcPct val="70000"/>
              </a:lnSpc>
              <a:spcBef>
                <a:spcPts val="0"/>
              </a:spcBef>
              <a:spcAft>
                <a:spcPts val="0"/>
              </a:spcAft>
              <a:buClr>
                <a:schemeClr val="dk1"/>
              </a:buClr>
              <a:buSzPts val="1942"/>
              <a:buChar char="•"/>
            </a:pPr>
            <a:r>
              <a:rPr lang="en-US" sz="1942"/>
              <a:t>Up to 50% are asymptomatic</a:t>
            </a:r>
            <a:endParaRPr/>
          </a:p>
          <a:p>
            <a:pPr marL="171450" lvl="0" indent="-171450" algn="l" rtl="0">
              <a:lnSpc>
                <a:spcPct val="70000"/>
              </a:lnSpc>
              <a:spcBef>
                <a:spcPts val="750"/>
              </a:spcBef>
              <a:spcAft>
                <a:spcPts val="0"/>
              </a:spcAft>
              <a:buClr>
                <a:schemeClr val="dk1"/>
              </a:buClr>
              <a:buSzPts val="1942"/>
              <a:buChar char="•"/>
            </a:pPr>
            <a:r>
              <a:rPr lang="en-US" sz="1942"/>
              <a:t>Vasomotor symptoms include:</a:t>
            </a:r>
            <a:endParaRPr/>
          </a:p>
          <a:p>
            <a:pPr marL="514350" lvl="1" indent="-171450" algn="l" rtl="0">
              <a:lnSpc>
                <a:spcPct val="70000"/>
              </a:lnSpc>
              <a:spcBef>
                <a:spcPts val="375"/>
              </a:spcBef>
              <a:spcAft>
                <a:spcPts val="0"/>
              </a:spcAft>
              <a:buClr>
                <a:schemeClr val="dk1"/>
              </a:buClr>
              <a:buSzPts val="1665"/>
              <a:buChar char="•"/>
            </a:pPr>
            <a:r>
              <a:rPr lang="en-US" sz="1665"/>
              <a:t>Headache</a:t>
            </a:r>
            <a:endParaRPr/>
          </a:p>
          <a:p>
            <a:pPr marL="514350" lvl="1" indent="-171450" algn="l" rtl="0">
              <a:lnSpc>
                <a:spcPct val="70000"/>
              </a:lnSpc>
              <a:spcBef>
                <a:spcPts val="375"/>
              </a:spcBef>
              <a:spcAft>
                <a:spcPts val="0"/>
              </a:spcAft>
              <a:buClr>
                <a:schemeClr val="dk1"/>
              </a:buClr>
              <a:buSzPts val="1665"/>
              <a:buChar char="•"/>
            </a:pPr>
            <a:r>
              <a:rPr lang="en-US" sz="1665"/>
              <a:t>Light headedness</a:t>
            </a:r>
            <a:endParaRPr/>
          </a:p>
          <a:p>
            <a:pPr marL="514350" lvl="1" indent="-171450" algn="l" rtl="0">
              <a:lnSpc>
                <a:spcPct val="70000"/>
              </a:lnSpc>
              <a:spcBef>
                <a:spcPts val="375"/>
              </a:spcBef>
              <a:spcAft>
                <a:spcPts val="0"/>
              </a:spcAft>
              <a:buClr>
                <a:schemeClr val="dk1"/>
              </a:buClr>
              <a:buSzPts val="1665"/>
              <a:buChar char="•"/>
            </a:pPr>
            <a:r>
              <a:rPr lang="en-US" sz="1665"/>
              <a:t>Syncope</a:t>
            </a:r>
            <a:endParaRPr/>
          </a:p>
          <a:p>
            <a:pPr marL="514350" lvl="1" indent="-171450" algn="l" rtl="0">
              <a:lnSpc>
                <a:spcPct val="70000"/>
              </a:lnSpc>
              <a:spcBef>
                <a:spcPts val="375"/>
              </a:spcBef>
              <a:spcAft>
                <a:spcPts val="0"/>
              </a:spcAft>
              <a:buClr>
                <a:schemeClr val="dk1"/>
              </a:buClr>
              <a:buSzPts val="1665"/>
              <a:buChar char="•"/>
            </a:pPr>
            <a:r>
              <a:rPr lang="en-US" sz="1665"/>
              <a:t>Atypical chest pain</a:t>
            </a:r>
            <a:endParaRPr/>
          </a:p>
          <a:p>
            <a:pPr marL="514350" lvl="1" indent="-171450" algn="l" rtl="0">
              <a:lnSpc>
                <a:spcPct val="70000"/>
              </a:lnSpc>
              <a:spcBef>
                <a:spcPts val="375"/>
              </a:spcBef>
              <a:spcAft>
                <a:spcPts val="0"/>
              </a:spcAft>
              <a:buClr>
                <a:schemeClr val="dk1"/>
              </a:buClr>
              <a:buSzPts val="1665"/>
              <a:buChar char="•"/>
            </a:pPr>
            <a:r>
              <a:rPr lang="en-US" sz="1665"/>
              <a:t>Visual upset</a:t>
            </a:r>
            <a:endParaRPr/>
          </a:p>
          <a:p>
            <a:pPr marL="514350" lvl="1" indent="-171450" algn="l" rtl="0">
              <a:lnSpc>
                <a:spcPct val="70000"/>
              </a:lnSpc>
              <a:spcBef>
                <a:spcPts val="375"/>
              </a:spcBef>
              <a:spcAft>
                <a:spcPts val="0"/>
              </a:spcAft>
              <a:buClr>
                <a:schemeClr val="dk1"/>
              </a:buClr>
              <a:buSzPts val="1665"/>
              <a:buChar char="•"/>
            </a:pPr>
            <a:r>
              <a:rPr lang="en-US" sz="1665"/>
              <a:t>Paraesthesia</a:t>
            </a:r>
            <a:endParaRPr sz="1665"/>
          </a:p>
          <a:p>
            <a:pPr marL="514350" lvl="1" indent="-171450" algn="l" rtl="0">
              <a:lnSpc>
                <a:spcPct val="70000"/>
              </a:lnSpc>
              <a:spcBef>
                <a:spcPts val="375"/>
              </a:spcBef>
              <a:spcAft>
                <a:spcPts val="0"/>
              </a:spcAft>
              <a:buClr>
                <a:schemeClr val="dk1"/>
              </a:buClr>
              <a:buSzPts val="1665"/>
              <a:buChar char="•"/>
            </a:pPr>
            <a:r>
              <a:rPr lang="en-US" sz="1665"/>
              <a:t>Livedo reticularis</a:t>
            </a:r>
            <a:endParaRPr/>
          </a:p>
          <a:p>
            <a:pPr marL="514350" lvl="1" indent="-171450" algn="l" rtl="0">
              <a:lnSpc>
                <a:spcPct val="70000"/>
              </a:lnSpc>
              <a:spcBef>
                <a:spcPts val="375"/>
              </a:spcBef>
              <a:spcAft>
                <a:spcPts val="0"/>
              </a:spcAft>
              <a:buClr>
                <a:schemeClr val="dk1"/>
              </a:buClr>
              <a:buSzPts val="1665"/>
              <a:buChar char="•"/>
            </a:pPr>
            <a:r>
              <a:rPr lang="en-US" sz="1665"/>
              <a:t>Erythromelagia</a:t>
            </a:r>
            <a:endParaRPr sz="1665"/>
          </a:p>
          <a:p>
            <a:pPr marL="171450" lvl="0" indent="-171450" algn="l" rtl="0">
              <a:lnSpc>
                <a:spcPct val="70000"/>
              </a:lnSpc>
              <a:spcBef>
                <a:spcPts val="750"/>
              </a:spcBef>
              <a:spcAft>
                <a:spcPts val="0"/>
              </a:spcAft>
              <a:buClr>
                <a:schemeClr val="dk1"/>
              </a:buClr>
              <a:buSzPts val="1942"/>
              <a:buChar char="•"/>
            </a:pPr>
            <a:r>
              <a:rPr lang="en-US" sz="1942"/>
              <a:t>Thrombosis</a:t>
            </a:r>
            <a:endParaRPr/>
          </a:p>
          <a:p>
            <a:pPr marL="171450" lvl="0" indent="-171450" algn="l" rtl="0">
              <a:lnSpc>
                <a:spcPct val="70000"/>
              </a:lnSpc>
              <a:spcBef>
                <a:spcPts val="750"/>
              </a:spcBef>
              <a:spcAft>
                <a:spcPts val="0"/>
              </a:spcAft>
              <a:buClr>
                <a:schemeClr val="dk1"/>
              </a:buClr>
              <a:buSzPts val="1942"/>
              <a:buChar char="•"/>
            </a:pPr>
            <a:r>
              <a:rPr lang="en-US" sz="1942"/>
              <a:t>Haemorrhage</a:t>
            </a:r>
            <a:endParaRPr sz="1942"/>
          </a:p>
          <a:p>
            <a:pPr marL="171450" lvl="0" indent="-171450" algn="l" rtl="0">
              <a:lnSpc>
                <a:spcPct val="70000"/>
              </a:lnSpc>
              <a:spcBef>
                <a:spcPts val="750"/>
              </a:spcBef>
              <a:spcAft>
                <a:spcPts val="0"/>
              </a:spcAft>
              <a:buClr>
                <a:schemeClr val="dk1"/>
              </a:buClr>
              <a:buSzPts val="1942"/>
              <a:buChar char="•"/>
            </a:pPr>
            <a:r>
              <a:rPr lang="en-US" sz="1942"/>
              <a:t>Splenomegaly</a:t>
            </a:r>
            <a:endParaRPr/>
          </a:p>
        </p:txBody>
      </p:sp>
      <p:pic>
        <p:nvPicPr>
          <p:cNvPr id="403" name="Google Shape;403;p42" descr="A tattoo on his arm&#10;&#10;Description automatically generated"/>
          <p:cNvPicPr preferRelativeResize="0"/>
          <p:nvPr/>
        </p:nvPicPr>
        <p:blipFill rotWithShape="1">
          <a:blip r:embed="rId3">
            <a:alphaModFix/>
          </a:blip>
          <a:srcRect/>
          <a:stretch/>
        </p:blipFill>
        <p:spPr>
          <a:xfrm>
            <a:off x="4888333" y="1812187"/>
            <a:ext cx="2617470" cy="355013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43"/>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Essential thrombocytosis</a:t>
            </a:r>
            <a:endParaRPr/>
          </a:p>
        </p:txBody>
      </p:sp>
      <p:sp>
        <p:nvSpPr>
          <p:cNvPr id="410" name="Google Shape;410;p4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2100"/>
              <a:buChar char="•"/>
            </a:pPr>
            <a:r>
              <a:rPr lang="en-US"/>
              <a:t>Investigations</a:t>
            </a:r>
            <a:endParaRPr/>
          </a:p>
          <a:p>
            <a:pPr marL="514350" lvl="1" indent="-171450" algn="l" rtl="0">
              <a:lnSpc>
                <a:spcPct val="90000"/>
              </a:lnSpc>
              <a:spcBef>
                <a:spcPts val="375"/>
              </a:spcBef>
              <a:spcAft>
                <a:spcPts val="0"/>
              </a:spcAft>
              <a:buClr>
                <a:schemeClr val="dk1"/>
              </a:buClr>
              <a:buSzPts val="1800"/>
              <a:buChar char="•"/>
            </a:pPr>
            <a:r>
              <a:rPr lang="en-US"/>
              <a:t>FBC</a:t>
            </a:r>
            <a:endParaRPr/>
          </a:p>
          <a:p>
            <a:pPr marL="857250" lvl="2" indent="-171450" algn="l" rtl="0">
              <a:lnSpc>
                <a:spcPct val="90000"/>
              </a:lnSpc>
              <a:spcBef>
                <a:spcPts val="375"/>
              </a:spcBef>
              <a:spcAft>
                <a:spcPts val="0"/>
              </a:spcAft>
              <a:buClr>
                <a:schemeClr val="dk1"/>
              </a:buClr>
              <a:buSzPts val="1500"/>
              <a:buChar char="•"/>
            </a:pPr>
            <a:r>
              <a:rPr lang="en-US"/>
              <a:t>Platelet count &gt;450 x10</a:t>
            </a:r>
            <a:r>
              <a:rPr lang="en-US" baseline="30000"/>
              <a:t>9</a:t>
            </a:r>
            <a:r>
              <a:rPr lang="en-US"/>
              <a:t>/l </a:t>
            </a:r>
            <a:endParaRPr/>
          </a:p>
          <a:p>
            <a:pPr marL="514350" lvl="1" indent="-171450" algn="l" rtl="0">
              <a:lnSpc>
                <a:spcPct val="90000"/>
              </a:lnSpc>
              <a:spcBef>
                <a:spcPts val="375"/>
              </a:spcBef>
              <a:spcAft>
                <a:spcPts val="0"/>
              </a:spcAft>
              <a:buClr>
                <a:schemeClr val="dk1"/>
              </a:buClr>
              <a:buSzPts val="1800"/>
              <a:buChar char="•"/>
            </a:pPr>
            <a:r>
              <a:rPr lang="en-US"/>
              <a:t>Blood film</a:t>
            </a:r>
            <a:endParaRPr/>
          </a:p>
          <a:p>
            <a:pPr marL="514350" lvl="1" indent="-171450" algn="l" rtl="0">
              <a:lnSpc>
                <a:spcPct val="90000"/>
              </a:lnSpc>
              <a:spcBef>
                <a:spcPts val="375"/>
              </a:spcBef>
              <a:spcAft>
                <a:spcPts val="0"/>
              </a:spcAft>
              <a:buClr>
                <a:schemeClr val="dk1"/>
              </a:buClr>
              <a:buSzPts val="1800"/>
              <a:buChar char="•"/>
            </a:pPr>
            <a:r>
              <a:rPr lang="en-US"/>
              <a:t>Serum ferritin</a:t>
            </a:r>
            <a:endParaRPr/>
          </a:p>
          <a:p>
            <a:pPr marL="514350" lvl="1" indent="-171450" algn="l" rtl="0">
              <a:lnSpc>
                <a:spcPct val="90000"/>
              </a:lnSpc>
              <a:spcBef>
                <a:spcPts val="375"/>
              </a:spcBef>
              <a:spcAft>
                <a:spcPts val="0"/>
              </a:spcAft>
              <a:buClr>
                <a:schemeClr val="dk1"/>
              </a:buClr>
              <a:buSzPts val="1800"/>
              <a:buChar char="•"/>
            </a:pPr>
            <a:r>
              <a:rPr lang="en-US"/>
              <a:t>Inflammatory markers</a:t>
            </a:r>
            <a:endParaRPr/>
          </a:p>
          <a:p>
            <a:pPr marL="514350" lvl="1" indent="-171450" algn="l" rtl="0">
              <a:lnSpc>
                <a:spcPct val="90000"/>
              </a:lnSpc>
              <a:spcBef>
                <a:spcPts val="375"/>
              </a:spcBef>
              <a:spcAft>
                <a:spcPts val="0"/>
              </a:spcAft>
              <a:buClr>
                <a:schemeClr val="dk1"/>
              </a:buClr>
              <a:buSzPts val="1800"/>
              <a:buChar char="•"/>
            </a:pPr>
            <a:r>
              <a:rPr lang="en-US"/>
              <a:t>JAK 2 mutation screen</a:t>
            </a:r>
            <a:endParaRPr/>
          </a:p>
          <a:p>
            <a:pPr marL="514350" lvl="1" indent="-171450" algn="l" rtl="0">
              <a:lnSpc>
                <a:spcPct val="90000"/>
              </a:lnSpc>
              <a:spcBef>
                <a:spcPts val="375"/>
              </a:spcBef>
              <a:spcAft>
                <a:spcPts val="0"/>
              </a:spcAft>
              <a:buClr>
                <a:schemeClr val="dk1"/>
              </a:buClr>
              <a:buSzPts val="1800"/>
              <a:buChar char="•"/>
            </a:pPr>
            <a:r>
              <a:rPr lang="en-US"/>
              <a:t>Bone marrow aspiration and trephine</a:t>
            </a:r>
            <a:endParaRPr/>
          </a:p>
        </p:txBody>
      </p:sp>
      <p:pic>
        <p:nvPicPr>
          <p:cNvPr id="411" name="Google Shape;411;p43" descr="A close up of a mans face&#10;&#10;Description automatically generated"/>
          <p:cNvPicPr preferRelativeResize="0"/>
          <p:nvPr/>
        </p:nvPicPr>
        <p:blipFill rotWithShape="1">
          <a:blip r:embed="rId3">
            <a:alphaModFix/>
          </a:blip>
          <a:srcRect/>
          <a:stretch/>
        </p:blipFill>
        <p:spPr>
          <a:xfrm>
            <a:off x="5147829" y="1825625"/>
            <a:ext cx="3367521" cy="201012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44"/>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Essential thrombocytosis</a:t>
            </a:r>
            <a:endParaRPr/>
          </a:p>
        </p:txBody>
      </p:sp>
      <p:sp>
        <p:nvSpPr>
          <p:cNvPr id="418" name="Google Shape;418;p44"/>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2100"/>
              <a:buChar char="•"/>
            </a:pPr>
            <a:r>
              <a:rPr lang="en-US"/>
              <a:t>WHO diagnostic criteria</a:t>
            </a:r>
            <a:endParaRPr/>
          </a:p>
          <a:p>
            <a:pPr marL="171450" lvl="0" indent="-38100" algn="l" rtl="0">
              <a:lnSpc>
                <a:spcPct val="90000"/>
              </a:lnSpc>
              <a:spcBef>
                <a:spcPts val="750"/>
              </a:spcBef>
              <a:spcAft>
                <a:spcPts val="0"/>
              </a:spcAft>
              <a:buClr>
                <a:schemeClr val="dk1"/>
              </a:buClr>
              <a:buSzPts val="2100"/>
              <a:buNone/>
            </a:pPr>
            <a:endParaRPr/>
          </a:p>
          <a:p>
            <a:pPr marL="171450" lvl="0" indent="-171450" algn="l" rtl="0">
              <a:lnSpc>
                <a:spcPct val="90000"/>
              </a:lnSpc>
              <a:spcBef>
                <a:spcPts val="750"/>
              </a:spcBef>
              <a:spcAft>
                <a:spcPts val="0"/>
              </a:spcAft>
              <a:buClr>
                <a:schemeClr val="dk1"/>
              </a:buClr>
              <a:buSzPts val="2100"/>
              <a:buChar char="•"/>
            </a:pPr>
            <a:r>
              <a:rPr lang="en-US"/>
              <a:t>1. Persistent elevation of platelet count ≥ 450 x10</a:t>
            </a:r>
            <a:r>
              <a:rPr lang="en-US" baseline="30000"/>
              <a:t>9 </a:t>
            </a:r>
            <a:r>
              <a:rPr lang="en-US"/>
              <a:t>/L</a:t>
            </a:r>
            <a:endParaRPr/>
          </a:p>
          <a:p>
            <a:pPr marL="171450" lvl="0" indent="-171450" algn="l" rtl="0">
              <a:lnSpc>
                <a:spcPct val="90000"/>
              </a:lnSpc>
              <a:spcBef>
                <a:spcPts val="750"/>
              </a:spcBef>
              <a:spcAft>
                <a:spcPts val="0"/>
              </a:spcAft>
              <a:buClr>
                <a:schemeClr val="dk1"/>
              </a:buClr>
              <a:buSzPts val="2100"/>
              <a:buChar char="•"/>
            </a:pPr>
            <a:r>
              <a:rPr lang="en-US"/>
              <a:t>2. Bone marrow biopsy showing megakaryocyte proliferation with large and mature morphology; no or little granulocyte or erythroid proliferation</a:t>
            </a:r>
            <a:endParaRPr/>
          </a:p>
          <a:p>
            <a:pPr marL="171450" lvl="0" indent="-171450" algn="l" rtl="0">
              <a:lnSpc>
                <a:spcPct val="90000"/>
              </a:lnSpc>
              <a:spcBef>
                <a:spcPts val="750"/>
              </a:spcBef>
              <a:spcAft>
                <a:spcPts val="0"/>
              </a:spcAft>
              <a:buClr>
                <a:schemeClr val="dk1"/>
              </a:buClr>
              <a:buSzPts val="2100"/>
              <a:buChar char="•"/>
            </a:pPr>
            <a:r>
              <a:rPr lang="en-US"/>
              <a:t>3. Not meeting WHO criteria for CML, PV, PMF, MDS or other myeloid neoplasm</a:t>
            </a:r>
            <a:endParaRPr/>
          </a:p>
          <a:p>
            <a:pPr marL="171450" lvl="0" indent="-171450" algn="l" rtl="0">
              <a:lnSpc>
                <a:spcPct val="90000"/>
              </a:lnSpc>
              <a:spcBef>
                <a:spcPts val="750"/>
              </a:spcBef>
              <a:spcAft>
                <a:spcPts val="0"/>
              </a:spcAft>
              <a:buClr>
                <a:schemeClr val="dk1"/>
              </a:buClr>
              <a:buSzPts val="2100"/>
              <a:buChar char="•"/>
            </a:pPr>
            <a:r>
              <a:rPr lang="en-US"/>
              <a:t>4. Demonstration of JAK 2 V617F mutation or other clonal marker. In the absence of a clonal marker, no evidence of reactive thrombocytosis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5"/>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Essential thrombocytosis</a:t>
            </a:r>
            <a:endParaRPr/>
          </a:p>
        </p:txBody>
      </p:sp>
      <p:sp>
        <p:nvSpPr>
          <p:cNvPr id="425" name="Google Shape;425;p4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2100"/>
              <a:buChar char="•"/>
            </a:pPr>
            <a:r>
              <a:rPr lang="en-US"/>
              <a:t>Management</a:t>
            </a:r>
            <a:endParaRPr/>
          </a:p>
          <a:p>
            <a:pPr marL="514350" lvl="1" indent="-171450" algn="l" rtl="0">
              <a:lnSpc>
                <a:spcPct val="90000"/>
              </a:lnSpc>
              <a:spcBef>
                <a:spcPts val="375"/>
              </a:spcBef>
              <a:spcAft>
                <a:spcPts val="0"/>
              </a:spcAft>
              <a:buClr>
                <a:schemeClr val="dk1"/>
              </a:buClr>
              <a:buSzPts val="1800"/>
              <a:buChar char="•"/>
            </a:pPr>
            <a:r>
              <a:rPr lang="en-US"/>
              <a:t>Avoid NSAIDs due to risk of haemorrhage</a:t>
            </a:r>
            <a:endParaRPr/>
          </a:p>
          <a:p>
            <a:pPr marL="514350" lvl="1" indent="-171450" algn="l" rtl="0">
              <a:lnSpc>
                <a:spcPct val="90000"/>
              </a:lnSpc>
              <a:spcBef>
                <a:spcPts val="375"/>
              </a:spcBef>
              <a:spcAft>
                <a:spcPts val="0"/>
              </a:spcAft>
              <a:buClr>
                <a:schemeClr val="dk1"/>
              </a:buClr>
              <a:buSzPts val="1800"/>
              <a:buChar char="•"/>
            </a:pPr>
            <a:r>
              <a:rPr lang="en-US"/>
              <a:t>Aspirin</a:t>
            </a:r>
            <a:endParaRPr/>
          </a:p>
          <a:p>
            <a:pPr marL="514350" lvl="1" indent="-171450" algn="l" rtl="0">
              <a:lnSpc>
                <a:spcPct val="90000"/>
              </a:lnSpc>
              <a:spcBef>
                <a:spcPts val="375"/>
              </a:spcBef>
              <a:spcAft>
                <a:spcPts val="0"/>
              </a:spcAft>
              <a:buClr>
                <a:schemeClr val="dk1"/>
              </a:buClr>
              <a:buSzPts val="1800"/>
              <a:buChar char="•"/>
            </a:pPr>
            <a:r>
              <a:rPr lang="en-US"/>
              <a:t>Hydroxycarbamide</a:t>
            </a:r>
            <a:endParaRPr/>
          </a:p>
          <a:p>
            <a:pPr marL="514350" lvl="1" indent="-171450" algn="l" rtl="0">
              <a:lnSpc>
                <a:spcPct val="90000"/>
              </a:lnSpc>
              <a:spcBef>
                <a:spcPts val="375"/>
              </a:spcBef>
              <a:spcAft>
                <a:spcPts val="0"/>
              </a:spcAft>
              <a:buClr>
                <a:schemeClr val="dk1"/>
              </a:buClr>
              <a:buSzPts val="1800"/>
              <a:buChar char="•"/>
            </a:pPr>
            <a:r>
              <a:rPr lang="en-US"/>
              <a:t>Anagrelide</a:t>
            </a:r>
            <a:endParaRPr/>
          </a:p>
          <a:p>
            <a:pPr marL="514350" lvl="1" indent="-171450" algn="l" rtl="0">
              <a:lnSpc>
                <a:spcPct val="90000"/>
              </a:lnSpc>
              <a:spcBef>
                <a:spcPts val="375"/>
              </a:spcBef>
              <a:spcAft>
                <a:spcPts val="0"/>
              </a:spcAft>
              <a:buClr>
                <a:schemeClr val="dk1"/>
              </a:buClr>
              <a:buSzPts val="1800"/>
              <a:buChar char="•"/>
            </a:pPr>
            <a:r>
              <a:rPr lang="en-US"/>
              <a:t>Interferon α</a:t>
            </a:r>
            <a:endParaRPr/>
          </a:p>
          <a:p>
            <a:pPr marL="342900" lvl="1" indent="0" algn="l" rtl="0">
              <a:lnSpc>
                <a:spcPct val="90000"/>
              </a:lnSpc>
              <a:spcBef>
                <a:spcPts val="375"/>
              </a:spcBef>
              <a:spcAft>
                <a:spcPts val="0"/>
              </a:spcAft>
              <a:buClr>
                <a:schemeClr val="dk1"/>
              </a:buClr>
              <a:buSzPts val="1800"/>
              <a:buNone/>
            </a:pPr>
            <a:endParaRPr/>
          </a:p>
          <a:p>
            <a:pPr marL="171450" lvl="0" indent="-171450" algn="l" rtl="0">
              <a:lnSpc>
                <a:spcPct val="90000"/>
              </a:lnSpc>
              <a:spcBef>
                <a:spcPts val="750"/>
              </a:spcBef>
              <a:spcAft>
                <a:spcPts val="0"/>
              </a:spcAft>
              <a:buClr>
                <a:schemeClr val="dk1"/>
              </a:buClr>
              <a:buSzPts val="2100"/>
              <a:buChar char="•"/>
            </a:pPr>
            <a:r>
              <a:rPr lang="en-US"/>
              <a:t>Prognosis</a:t>
            </a:r>
            <a:endParaRPr/>
          </a:p>
          <a:p>
            <a:pPr marL="514350" lvl="1" indent="-171450" algn="l" rtl="0">
              <a:lnSpc>
                <a:spcPct val="90000"/>
              </a:lnSpc>
              <a:spcBef>
                <a:spcPts val="375"/>
              </a:spcBef>
              <a:spcAft>
                <a:spcPts val="0"/>
              </a:spcAft>
              <a:buClr>
                <a:schemeClr val="dk1"/>
              </a:buClr>
              <a:buSzPts val="1800"/>
              <a:buChar char="•"/>
            </a:pPr>
            <a:r>
              <a:rPr lang="en-US"/>
              <a:t>Life expectancy is near normal</a:t>
            </a:r>
            <a:endParaRPr/>
          </a:p>
          <a:p>
            <a:pPr marL="514350" lvl="1" indent="-171450" algn="l" rtl="0">
              <a:lnSpc>
                <a:spcPct val="90000"/>
              </a:lnSpc>
              <a:spcBef>
                <a:spcPts val="375"/>
              </a:spcBef>
              <a:spcAft>
                <a:spcPts val="0"/>
              </a:spcAft>
              <a:buClr>
                <a:schemeClr val="dk1"/>
              </a:buClr>
              <a:buSzPts val="1800"/>
              <a:buChar char="•"/>
            </a:pPr>
            <a:r>
              <a:rPr lang="en-US"/>
              <a:t>Follows a more indolent course than other MPN</a:t>
            </a:r>
            <a:endParaRPr/>
          </a:p>
          <a:p>
            <a:pPr marL="514350" lvl="1" indent="-171450" algn="l" rtl="0">
              <a:lnSpc>
                <a:spcPct val="90000"/>
              </a:lnSpc>
              <a:spcBef>
                <a:spcPts val="375"/>
              </a:spcBef>
              <a:spcAft>
                <a:spcPts val="0"/>
              </a:spcAft>
              <a:buClr>
                <a:schemeClr val="dk1"/>
              </a:buClr>
              <a:buSzPts val="1800"/>
              <a:buChar char="•"/>
            </a:pPr>
            <a:r>
              <a:rPr lang="en-US"/>
              <a:t>Low risk of transformation to AML or myelofibrosis</a:t>
            </a:r>
            <a:endParaRPr/>
          </a:p>
          <a:p>
            <a:pPr marL="42863" lvl="0" indent="0" algn="l" rtl="0">
              <a:lnSpc>
                <a:spcPct val="90000"/>
              </a:lnSpc>
              <a:spcBef>
                <a:spcPts val="750"/>
              </a:spcBef>
              <a:spcAft>
                <a:spcPts val="0"/>
              </a:spcAft>
              <a:buClr>
                <a:schemeClr val="dk1"/>
              </a:buClr>
              <a:buSzPts val="2100"/>
              <a:buNone/>
            </a:pPr>
            <a:endParaRPr/>
          </a:p>
          <a:p>
            <a:pPr marL="514350" lvl="1" indent="-57150" algn="l" rtl="0">
              <a:lnSpc>
                <a:spcPct val="90000"/>
              </a:lnSpc>
              <a:spcBef>
                <a:spcPts val="375"/>
              </a:spcBef>
              <a:spcAft>
                <a:spcPts val="0"/>
              </a:spcAft>
              <a:buClr>
                <a:schemeClr val="dk1"/>
              </a:buClr>
              <a:buSzPts val="1800"/>
              <a:buNone/>
            </a:pPr>
            <a:endParaRPr/>
          </a:p>
          <a:p>
            <a:pPr marL="171450" lvl="0" indent="-38100" algn="l" rtl="0">
              <a:lnSpc>
                <a:spcPct val="90000"/>
              </a:lnSpc>
              <a:spcBef>
                <a:spcPts val="750"/>
              </a:spcBef>
              <a:spcAft>
                <a:spcPts val="0"/>
              </a:spcAft>
              <a:buClr>
                <a:schemeClr val="dk1"/>
              </a:buClr>
              <a:buSzPts val="2100"/>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46"/>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Case presentation 3</a:t>
            </a:r>
            <a:endParaRPr/>
          </a:p>
        </p:txBody>
      </p:sp>
      <p:sp>
        <p:nvSpPr>
          <p:cNvPr id="431" name="Google Shape;431;p4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2100"/>
              <a:buChar char="•"/>
            </a:pPr>
            <a:r>
              <a:rPr lang="en-US"/>
              <a:t>A 69 year old gentleman presents with weight loss</a:t>
            </a:r>
            <a:endParaRPr/>
          </a:p>
          <a:p>
            <a:pPr marL="0" lvl="0" indent="0" algn="l" rtl="0">
              <a:lnSpc>
                <a:spcPct val="90000"/>
              </a:lnSpc>
              <a:spcBef>
                <a:spcPts val="750"/>
              </a:spcBef>
              <a:spcAft>
                <a:spcPts val="0"/>
              </a:spcAft>
              <a:buClr>
                <a:schemeClr val="dk1"/>
              </a:buClr>
              <a:buSzPts val="2100"/>
              <a:buNone/>
            </a:pPr>
            <a:endParaRPr/>
          </a:p>
          <a:p>
            <a:pPr marL="171450" lvl="0" indent="-171450" algn="l" rtl="0">
              <a:lnSpc>
                <a:spcPct val="90000"/>
              </a:lnSpc>
              <a:spcBef>
                <a:spcPts val="750"/>
              </a:spcBef>
              <a:spcAft>
                <a:spcPts val="0"/>
              </a:spcAft>
              <a:buClr>
                <a:schemeClr val="dk1"/>
              </a:buClr>
              <a:buSzPts val="2100"/>
              <a:buChar char="•"/>
            </a:pPr>
            <a:r>
              <a:rPr lang="en-US"/>
              <a:t>What questions would you like to ask?</a:t>
            </a:r>
            <a:endParaRPr/>
          </a:p>
          <a:p>
            <a:pPr marL="514350" lvl="1" indent="-57150" algn="l" rtl="0">
              <a:lnSpc>
                <a:spcPct val="90000"/>
              </a:lnSpc>
              <a:spcBef>
                <a:spcPts val="375"/>
              </a:spcBef>
              <a:spcAft>
                <a:spcPts val="0"/>
              </a:spcAft>
              <a:buClr>
                <a:schemeClr val="dk1"/>
              </a:buClr>
              <a:buSzPts val="1800"/>
              <a:buNone/>
            </a:pPr>
            <a:endParaRPr/>
          </a:p>
        </p:txBody>
      </p:sp>
      <p:pic>
        <p:nvPicPr>
          <p:cNvPr id="432" name="Google Shape;432;p46" descr="A couple of people that are standing in a room&#10;&#10;Description automatically generated"/>
          <p:cNvPicPr preferRelativeResize="0"/>
          <p:nvPr/>
        </p:nvPicPr>
        <p:blipFill rotWithShape="1">
          <a:blip r:embed="rId3">
            <a:alphaModFix/>
          </a:blip>
          <a:srcRect/>
          <a:stretch/>
        </p:blipFill>
        <p:spPr>
          <a:xfrm>
            <a:off x="1693479" y="3563044"/>
            <a:ext cx="4497599" cy="199787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47"/>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Case presentation 3</a:t>
            </a:r>
            <a:endParaRPr/>
          </a:p>
        </p:txBody>
      </p:sp>
      <p:sp>
        <p:nvSpPr>
          <p:cNvPr id="438" name="Google Shape;438;p4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2100"/>
              <a:buChar char="•"/>
            </a:pPr>
            <a:r>
              <a:rPr lang="en-US"/>
              <a:t>A 69 year old gentleman presents with weight loss</a:t>
            </a:r>
            <a:endParaRPr/>
          </a:p>
          <a:p>
            <a:pPr marL="0" lvl="0" indent="0" algn="l" rtl="0">
              <a:lnSpc>
                <a:spcPct val="90000"/>
              </a:lnSpc>
              <a:spcBef>
                <a:spcPts val="750"/>
              </a:spcBef>
              <a:spcAft>
                <a:spcPts val="0"/>
              </a:spcAft>
              <a:buClr>
                <a:schemeClr val="dk1"/>
              </a:buClr>
              <a:buSzPts val="2100"/>
              <a:buNone/>
            </a:pPr>
            <a:endParaRPr/>
          </a:p>
          <a:p>
            <a:pPr marL="171450" lvl="0" indent="-171450" algn="l" rtl="0">
              <a:lnSpc>
                <a:spcPct val="90000"/>
              </a:lnSpc>
              <a:spcBef>
                <a:spcPts val="750"/>
              </a:spcBef>
              <a:spcAft>
                <a:spcPts val="0"/>
              </a:spcAft>
              <a:buClr>
                <a:schemeClr val="dk1"/>
              </a:buClr>
              <a:buSzPts val="2100"/>
              <a:buChar char="•"/>
            </a:pPr>
            <a:r>
              <a:rPr lang="en-US"/>
              <a:t>What questions would you like to ask?</a:t>
            </a:r>
            <a:endParaRPr/>
          </a:p>
          <a:p>
            <a:pPr marL="514350" lvl="1" indent="-171450" algn="l" rtl="0">
              <a:lnSpc>
                <a:spcPct val="90000"/>
              </a:lnSpc>
              <a:spcBef>
                <a:spcPts val="375"/>
              </a:spcBef>
              <a:spcAft>
                <a:spcPts val="0"/>
              </a:spcAft>
              <a:buClr>
                <a:schemeClr val="dk1"/>
              </a:buClr>
              <a:buSzPts val="1800"/>
              <a:buChar char="•"/>
            </a:pPr>
            <a:r>
              <a:rPr lang="en-US"/>
              <a:t> How much weight?</a:t>
            </a:r>
            <a:endParaRPr/>
          </a:p>
          <a:p>
            <a:pPr marL="514350" lvl="1" indent="-171450" algn="l" rtl="0">
              <a:lnSpc>
                <a:spcPct val="90000"/>
              </a:lnSpc>
              <a:spcBef>
                <a:spcPts val="375"/>
              </a:spcBef>
              <a:spcAft>
                <a:spcPts val="0"/>
              </a:spcAft>
              <a:buClr>
                <a:schemeClr val="dk1"/>
              </a:buClr>
              <a:buSzPts val="1800"/>
              <a:buChar char="•"/>
            </a:pPr>
            <a:r>
              <a:rPr lang="en-US"/>
              <a:t>Over how long?</a:t>
            </a:r>
            <a:endParaRPr/>
          </a:p>
          <a:p>
            <a:pPr marL="514350" lvl="1" indent="-171450" algn="l" rtl="0">
              <a:lnSpc>
                <a:spcPct val="90000"/>
              </a:lnSpc>
              <a:spcBef>
                <a:spcPts val="375"/>
              </a:spcBef>
              <a:spcAft>
                <a:spcPts val="0"/>
              </a:spcAft>
              <a:buClr>
                <a:schemeClr val="dk1"/>
              </a:buClr>
              <a:buSzPts val="1800"/>
              <a:buChar char="•"/>
            </a:pPr>
            <a:r>
              <a:rPr lang="en-US"/>
              <a:t>Other B symptoms- fever and night sweats?</a:t>
            </a:r>
            <a:endParaRPr/>
          </a:p>
          <a:p>
            <a:pPr marL="514350" lvl="1" indent="-171450" algn="l" rtl="0">
              <a:lnSpc>
                <a:spcPct val="90000"/>
              </a:lnSpc>
              <a:spcBef>
                <a:spcPts val="375"/>
              </a:spcBef>
              <a:spcAft>
                <a:spcPts val="0"/>
              </a:spcAft>
              <a:buClr>
                <a:schemeClr val="dk1"/>
              </a:buClr>
              <a:buSzPts val="1800"/>
              <a:buChar char="•"/>
            </a:pPr>
            <a:r>
              <a:rPr lang="en-US"/>
              <a:t>Smoking history</a:t>
            </a:r>
            <a:endParaRPr/>
          </a:p>
          <a:p>
            <a:pPr marL="514350" lvl="1" indent="-171450" algn="l" rtl="0">
              <a:lnSpc>
                <a:spcPct val="90000"/>
              </a:lnSpc>
              <a:spcBef>
                <a:spcPts val="375"/>
              </a:spcBef>
              <a:spcAft>
                <a:spcPts val="0"/>
              </a:spcAft>
              <a:buClr>
                <a:schemeClr val="dk1"/>
              </a:buClr>
              <a:buSzPts val="1800"/>
              <a:buChar char="•"/>
            </a:pPr>
            <a:r>
              <a:rPr lang="en-US"/>
              <a:t>Any blood loss?</a:t>
            </a:r>
            <a:endParaRPr/>
          </a:p>
          <a:p>
            <a:pPr marL="514350" lvl="1" indent="-171450" algn="l" rtl="0">
              <a:lnSpc>
                <a:spcPct val="90000"/>
              </a:lnSpc>
              <a:spcBef>
                <a:spcPts val="375"/>
              </a:spcBef>
              <a:spcAft>
                <a:spcPts val="0"/>
              </a:spcAft>
              <a:buClr>
                <a:schemeClr val="dk1"/>
              </a:buClr>
              <a:buSzPts val="1800"/>
              <a:buChar char="•"/>
            </a:pPr>
            <a:r>
              <a:rPr lang="en-US"/>
              <a:t>Symptoms of anaemia?</a:t>
            </a:r>
            <a:endParaRPr/>
          </a:p>
          <a:p>
            <a:pPr marL="514350" lvl="1" indent="-57150" algn="l" rtl="0">
              <a:lnSpc>
                <a:spcPct val="90000"/>
              </a:lnSpc>
              <a:spcBef>
                <a:spcPts val="375"/>
              </a:spcBef>
              <a:spcAft>
                <a:spcPts val="0"/>
              </a:spcAft>
              <a:buClr>
                <a:schemeClr val="dk1"/>
              </a:buClr>
              <a:buSzPts val="1800"/>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48"/>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Case presentation 3</a:t>
            </a:r>
            <a:endParaRPr/>
          </a:p>
        </p:txBody>
      </p:sp>
      <p:sp>
        <p:nvSpPr>
          <p:cNvPr id="444" name="Google Shape;444;p48"/>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2100"/>
              <a:buChar char="•"/>
            </a:pPr>
            <a:r>
              <a:rPr lang="en-US"/>
              <a:t>On further questioning:</a:t>
            </a:r>
            <a:endParaRPr/>
          </a:p>
          <a:p>
            <a:pPr marL="514350" lvl="1" indent="-171450" algn="l" rtl="0">
              <a:lnSpc>
                <a:spcPct val="90000"/>
              </a:lnSpc>
              <a:spcBef>
                <a:spcPts val="375"/>
              </a:spcBef>
              <a:spcAft>
                <a:spcPts val="0"/>
              </a:spcAft>
              <a:buClr>
                <a:schemeClr val="dk1"/>
              </a:buClr>
              <a:buSzPts val="1800"/>
              <a:buChar char="•"/>
            </a:pPr>
            <a:r>
              <a:rPr lang="en-US"/>
              <a:t>He has lost 5kg over the past 3 months</a:t>
            </a:r>
            <a:endParaRPr/>
          </a:p>
          <a:p>
            <a:pPr marL="514350" lvl="1" indent="-171450" algn="l" rtl="0">
              <a:lnSpc>
                <a:spcPct val="90000"/>
              </a:lnSpc>
              <a:spcBef>
                <a:spcPts val="375"/>
              </a:spcBef>
              <a:spcAft>
                <a:spcPts val="0"/>
              </a:spcAft>
              <a:buClr>
                <a:schemeClr val="dk1"/>
              </a:buClr>
              <a:buSzPts val="1800"/>
              <a:buChar char="•"/>
            </a:pPr>
            <a:r>
              <a:rPr lang="en-US"/>
              <a:t>Complains of fatigue and night sweats</a:t>
            </a:r>
            <a:endParaRPr/>
          </a:p>
          <a:p>
            <a:pPr marL="514350" lvl="1" indent="-171450" algn="l" rtl="0">
              <a:lnSpc>
                <a:spcPct val="90000"/>
              </a:lnSpc>
              <a:spcBef>
                <a:spcPts val="375"/>
              </a:spcBef>
              <a:spcAft>
                <a:spcPts val="0"/>
              </a:spcAft>
              <a:buClr>
                <a:schemeClr val="dk1"/>
              </a:buClr>
              <a:buSzPts val="1800"/>
              <a:buChar char="•"/>
            </a:pPr>
            <a:r>
              <a:rPr lang="en-US"/>
              <a:t>Feeling SOBOE</a:t>
            </a:r>
            <a:endParaRPr/>
          </a:p>
          <a:p>
            <a:pPr marL="514350" lvl="1" indent="-171450" algn="l" rtl="0">
              <a:lnSpc>
                <a:spcPct val="90000"/>
              </a:lnSpc>
              <a:spcBef>
                <a:spcPts val="375"/>
              </a:spcBef>
              <a:spcAft>
                <a:spcPts val="0"/>
              </a:spcAft>
              <a:buClr>
                <a:schemeClr val="dk1"/>
              </a:buClr>
              <a:buSzPts val="1800"/>
              <a:buChar char="•"/>
            </a:pPr>
            <a:r>
              <a:rPr lang="en-US"/>
              <a:t>Abdominal discomfort</a:t>
            </a:r>
            <a:endParaRPr/>
          </a:p>
          <a:p>
            <a:pPr marL="514350" lvl="1" indent="-171450" algn="l" rtl="0">
              <a:lnSpc>
                <a:spcPct val="90000"/>
              </a:lnSpc>
              <a:spcBef>
                <a:spcPts val="375"/>
              </a:spcBef>
              <a:spcAft>
                <a:spcPts val="0"/>
              </a:spcAft>
              <a:buClr>
                <a:schemeClr val="dk1"/>
              </a:buClr>
              <a:buSzPts val="1800"/>
              <a:buChar char="•"/>
            </a:pPr>
            <a:r>
              <a:rPr lang="en-US"/>
              <a:t>No overt blood loss</a:t>
            </a:r>
            <a:endParaRPr/>
          </a:p>
          <a:p>
            <a:pPr marL="514350" lvl="1" indent="-171450" algn="l" rtl="0">
              <a:lnSpc>
                <a:spcPct val="90000"/>
              </a:lnSpc>
              <a:spcBef>
                <a:spcPts val="375"/>
              </a:spcBef>
              <a:spcAft>
                <a:spcPts val="0"/>
              </a:spcAft>
              <a:buClr>
                <a:schemeClr val="dk1"/>
              </a:buClr>
              <a:buSzPts val="1800"/>
              <a:buChar char="•"/>
            </a:pPr>
            <a:r>
              <a:rPr lang="en-US"/>
              <a:t>Denies infective symptoms</a:t>
            </a:r>
            <a:endParaRPr/>
          </a:p>
          <a:p>
            <a:pPr marL="342900" lvl="1" indent="0" algn="l" rtl="0">
              <a:lnSpc>
                <a:spcPct val="90000"/>
              </a:lnSpc>
              <a:spcBef>
                <a:spcPts val="375"/>
              </a:spcBef>
              <a:spcAft>
                <a:spcPts val="0"/>
              </a:spcAft>
              <a:buClr>
                <a:schemeClr val="dk1"/>
              </a:buClr>
              <a:buSzPts val="1800"/>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49"/>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Case presentation 3</a:t>
            </a:r>
            <a:endParaRPr/>
          </a:p>
        </p:txBody>
      </p:sp>
      <p:sp>
        <p:nvSpPr>
          <p:cNvPr id="451" name="Google Shape;451;p49"/>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2100"/>
              <a:buChar char="•"/>
            </a:pPr>
            <a:r>
              <a:rPr lang="en-US"/>
              <a:t>On examination</a:t>
            </a:r>
            <a:endParaRPr/>
          </a:p>
          <a:p>
            <a:pPr marL="514350" lvl="1" indent="-171450" algn="l" rtl="0">
              <a:lnSpc>
                <a:spcPct val="90000"/>
              </a:lnSpc>
              <a:spcBef>
                <a:spcPts val="375"/>
              </a:spcBef>
              <a:spcAft>
                <a:spcPts val="0"/>
              </a:spcAft>
              <a:buClr>
                <a:schemeClr val="dk1"/>
              </a:buClr>
              <a:buSzPts val="1800"/>
              <a:buChar char="•"/>
            </a:pPr>
            <a:r>
              <a:rPr lang="en-US"/>
              <a:t>Cachectic</a:t>
            </a:r>
            <a:endParaRPr/>
          </a:p>
          <a:p>
            <a:pPr marL="514350" lvl="1" indent="-171450" algn="l" rtl="0">
              <a:lnSpc>
                <a:spcPct val="90000"/>
              </a:lnSpc>
              <a:spcBef>
                <a:spcPts val="375"/>
              </a:spcBef>
              <a:spcAft>
                <a:spcPts val="0"/>
              </a:spcAft>
              <a:buClr>
                <a:schemeClr val="dk1"/>
              </a:buClr>
              <a:buSzPts val="1800"/>
              <a:buChar char="•"/>
            </a:pPr>
            <a:r>
              <a:rPr lang="en-US"/>
              <a:t>Pallor</a:t>
            </a:r>
            <a:endParaRPr/>
          </a:p>
          <a:p>
            <a:pPr marL="514350" lvl="1" indent="-171450" algn="l" rtl="0">
              <a:lnSpc>
                <a:spcPct val="90000"/>
              </a:lnSpc>
              <a:spcBef>
                <a:spcPts val="375"/>
              </a:spcBef>
              <a:spcAft>
                <a:spcPts val="0"/>
              </a:spcAft>
              <a:buClr>
                <a:schemeClr val="dk1"/>
              </a:buClr>
              <a:buSzPts val="1800"/>
              <a:buChar char="•"/>
            </a:pPr>
            <a:r>
              <a:rPr lang="en-US"/>
              <a:t>Moderate splenomegaly</a:t>
            </a:r>
            <a:endParaRPr/>
          </a:p>
          <a:p>
            <a:pPr marL="514350" lvl="1" indent="-57150" algn="l" rtl="0">
              <a:lnSpc>
                <a:spcPct val="90000"/>
              </a:lnSpc>
              <a:spcBef>
                <a:spcPts val="375"/>
              </a:spcBef>
              <a:spcAft>
                <a:spcPts val="0"/>
              </a:spcAft>
              <a:buClr>
                <a:schemeClr val="dk1"/>
              </a:buClr>
              <a:buSzPts val="1800"/>
              <a:buNone/>
            </a:pPr>
            <a:endParaRPr/>
          </a:p>
        </p:txBody>
      </p:sp>
      <p:pic>
        <p:nvPicPr>
          <p:cNvPr id="452" name="Google Shape;452;p49" descr="A tattoo on his head&#10;&#10;Description automatically generated"/>
          <p:cNvPicPr preferRelativeResize="0"/>
          <p:nvPr/>
        </p:nvPicPr>
        <p:blipFill rotWithShape="1">
          <a:blip r:embed="rId3">
            <a:alphaModFix/>
          </a:blip>
          <a:srcRect/>
          <a:stretch/>
        </p:blipFill>
        <p:spPr>
          <a:xfrm>
            <a:off x="4939937" y="3551863"/>
            <a:ext cx="3212189" cy="1732338"/>
          </a:xfrm>
          <a:prstGeom prst="rect">
            <a:avLst/>
          </a:prstGeom>
          <a:noFill/>
          <a:ln>
            <a:noFill/>
          </a:ln>
        </p:spPr>
      </p:pic>
      <p:pic>
        <p:nvPicPr>
          <p:cNvPr id="453" name="Google Shape;453;p49" descr="A picture containing person, mouth, teeth, toothbrush&#10;&#10;Description automatically generated"/>
          <p:cNvPicPr preferRelativeResize="0"/>
          <p:nvPr/>
        </p:nvPicPr>
        <p:blipFill rotWithShape="1">
          <a:blip r:embed="rId4">
            <a:alphaModFix/>
          </a:blip>
          <a:srcRect/>
          <a:stretch/>
        </p:blipFill>
        <p:spPr>
          <a:xfrm>
            <a:off x="5461686" y="1316415"/>
            <a:ext cx="1924050" cy="19145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50"/>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Case presentation 3</a:t>
            </a:r>
            <a:endParaRPr/>
          </a:p>
        </p:txBody>
      </p:sp>
      <p:sp>
        <p:nvSpPr>
          <p:cNvPr id="460" name="Google Shape;460;p50"/>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2100"/>
              <a:buChar char="•"/>
            </a:pPr>
            <a:r>
              <a:rPr lang="en-US"/>
              <a:t>Blood results</a:t>
            </a:r>
            <a:endParaRPr/>
          </a:p>
          <a:p>
            <a:pPr marL="171450" lvl="0" indent="-38100" algn="l" rtl="0">
              <a:lnSpc>
                <a:spcPct val="90000"/>
              </a:lnSpc>
              <a:spcBef>
                <a:spcPts val="750"/>
              </a:spcBef>
              <a:spcAft>
                <a:spcPts val="0"/>
              </a:spcAft>
              <a:buClr>
                <a:schemeClr val="dk1"/>
              </a:buClr>
              <a:buSzPts val="2100"/>
              <a:buNone/>
            </a:pPr>
            <a:endParaRPr/>
          </a:p>
          <a:p>
            <a:pPr marL="171450" lvl="0" indent="-171450" algn="l" rtl="0">
              <a:lnSpc>
                <a:spcPct val="90000"/>
              </a:lnSpc>
              <a:spcBef>
                <a:spcPts val="750"/>
              </a:spcBef>
              <a:spcAft>
                <a:spcPts val="0"/>
              </a:spcAft>
              <a:buClr>
                <a:schemeClr val="dk1"/>
              </a:buClr>
              <a:buSzPts val="2100"/>
              <a:buChar char="•"/>
            </a:pPr>
            <a:r>
              <a:rPr lang="en-US"/>
              <a:t>Hb 			60 g/l				(133-176g/l)</a:t>
            </a:r>
            <a:endParaRPr/>
          </a:p>
          <a:p>
            <a:pPr marL="171450" lvl="0" indent="-171450" algn="l" rtl="0">
              <a:lnSpc>
                <a:spcPct val="90000"/>
              </a:lnSpc>
              <a:spcBef>
                <a:spcPts val="750"/>
              </a:spcBef>
              <a:spcAft>
                <a:spcPts val="0"/>
              </a:spcAft>
              <a:buClr>
                <a:schemeClr val="dk1"/>
              </a:buClr>
              <a:buSzPts val="2100"/>
              <a:buChar char="•"/>
            </a:pPr>
            <a:r>
              <a:rPr lang="en-US"/>
              <a:t>MCV 		86 fl 				(82-98 fl)</a:t>
            </a:r>
            <a:endParaRPr/>
          </a:p>
          <a:p>
            <a:pPr marL="171450" lvl="0" indent="-171450" algn="l" rtl="0">
              <a:lnSpc>
                <a:spcPct val="90000"/>
              </a:lnSpc>
              <a:spcBef>
                <a:spcPts val="750"/>
              </a:spcBef>
              <a:spcAft>
                <a:spcPts val="0"/>
              </a:spcAft>
              <a:buClr>
                <a:schemeClr val="dk1"/>
              </a:buClr>
              <a:buSzPts val="2100"/>
              <a:buChar char="•"/>
            </a:pPr>
            <a:r>
              <a:rPr lang="en-US"/>
              <a:t>Platelets 		96 x 10^9/l			(150-400 x10</a:t>
            </a:r>
            <a:r>
              <a:rPr lang="en-US" baseline="30000"/>
              <a:t>9</a:t>
            </a:r>
            <a:r>
              <a:rPr lang="en-US"/>
              <a:t>/l)</a:t>
            </a:r>
            <a:endParaRPr/>
          </a:p>
          <a:p>
            <a:pPr marL="171450" lvl="0" indent="-171450" algn="l" rtl="0">
              <a:lnSpc>
                <a:spcPct val="90000"/>
              </a:lnSpc>
              <a:spcBef>
                <a:spcPts val="750"/>
              </a:spcBef>
              <a:spcAft>
                <a:spcPts val="0"/>
              </a:spcAft>
              <a:buClr>
                <a:schemeClr val="dk1"/>
              </a:buClr>
              <a:buSzPts val="2100"/>
              <a:buChar char="•"/>
            </a:pPr>
            <a:r>
              <a:rPr lang="en-US"/>
              <a:t>WCC 		6.2 x 10^9/l			(3.9-11.1 x10</a:t>
            </a:r>
            <a:r>
              <a:rPr lang="en-US" baseline="30000"/>
              <a:t>9</a:t>
            </a:r>
            <a:r>
              <a:rPr lang="en-US"/>
              <a:t>/l)	</a:t>
            </a:r>
            <a:endParaRPr/>
          </a:p>
          <a:p>
            <a:pPr marL="171450" lvl="0" indent="-171450" algn="l" rtl="0">
              <a:lnSpc>
                <a:spcPct val="90000"/>
              </a:lnSpc>
              <a:spcBef>
                <a:spcPts val="750"/>
              </a:spcBef>
              <a:spcAft>
                <a:spcPts val="0"/>
              </a:spcAft>
              <a:buClr>
                <a:schemeClr val="dk1"/>
              </a:buClr>
              <a:buSzPts val="2100"/>
              <a:buChar char="•"/>
            </a:pPr>
            <a:r>
              <a:rPr lang="en-US"/>
              <a:t>Neutrophils  	2.2 x 10^9/l 			(1.8-7.4 x10</a:t>
            </a:r>
            <a:r>
              <a:rPr lang="en-US" baseline="30000"/>
              <a:t>9</a:t>
            </a:r>
            <a:r>
              <a:rPr lang="en-US"/>
              <a:t>/l)</a:t>
            </a:r>
            <a:endParaRPr/>
          </a:p>
          <a:p>
            <a:pPr marL="171450" lvl="0" indent="-171450" algn="l" rtl="0">
              <a:lnSpc>
                <a:spcPct val="90000"/>
              </a:lnSpc>
              <a:spcBef>
                <a:spcPts val="750"/>
              </a:spcBef>
              <a:spcAft>
                <a:spcPts val="0"/>
              </a:spcAft>
              <a:buClr>
                <a:schemeClr val="dk1"/>
              </a:buClr>
              <a:buSzPts val="2100"/>
              <a:buChar char="•"/>
            </a:pPr>
            <a:r>
              <a:rPr lang="en-US"/>
              <a:t>Lymphocytes 	2.4 x 10^9/l 			(2.2-7.7 x10</a:t>
            </a:r>
            <a:r>
              <a:rPr lang="en-US" baseline="30000"/>
              <a:t>9</a:t>
            </a:r>
            <a:r>
              <a:rPr lang="en-US"/>
              <a:t>/l)</a:t>
            </a:r>
            <a:endParaRPr/>
          </a:p>
          <a:p>
            <a:pPr marL="171450" lvl="0" indent="-171450" algn="l" rtl="0">
              <a:lnSpc>
                <a:spcPct val="90000"/>
              </a:lnSpc>
              <a:spcBef>
                <a:spcPts val="750"/>
              </a:spcBef>
              <a:spcAft>
                <a:spcPts val="0"/>
              </a:spcAft>
              <a:buClr>
                <a:schemeClr val="dk1"/>
              </a:buClr>
              <a:buSzPts val="2100"/>
              <a:buChar char="•"/>
            </a:pPr>
            <a:r>
              <a:rPr lang="en-US"/>
              <a:t>Monocytes 	0.36 x 10^9/l 		(0.2-0.9 x10</a:t>
            </a:r>
            <a:r>
              <a:rPr lang="en-US" baseline="30000"/>
              <a:t>9</a:t>
            </a:r>
            <a:r>
              <a:rPr lang="en-US"/>
              <a:t>/l)</a:t>
            </a:r>
            <a:endParaRPr/>
          </a:p>
          <a:p>
            <a:pPr marL="171450" lvl="0" indent="-38100" algn="l" rtl="0">
              <a:lnSpc>
                <a:spcPct val="90000"/>
              </a:lnSpc>
              <a:spcBef>
                <a:spcPts val="750"/>
              </a:spcBef>
              <a:spcAft>
                <a:spcPts val="0"/>
              </a:spcAft>
              <a:buClr>
                <a:schemeClr val="dk1"/>
              </a:buClr>
              <a:buSzPts val="2100"/>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51"/>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 Primary Myelofibrosis</a:t>
            </a:r>
            <a:endParaRPr/>
          </a:p>
        </p:txBody>
      </p:sp>
      <p:sp>
        <p:nvSpPr>
          <p:cNvPr id="467" name="Google Shape;467;p51"/>
          <p:cNvSpPr txBox="1">
            <a:spLocks noGrp="1"/>
          </p:cNvSpPr>
          <p:nvPr>
            <p:ph type="body" idx="1"/>
          </p:nvPr>
        </p:nvSpPr>
        <p:spPr>
          <a:xfrm>
            <a:off x="837515" y="1810427"/>
            <a:ext cx="6447501" cy="3065858"/>
          </a:xfrm>
          <a:prstGeom prst="rect">
            <a:avLst/>
          </a:prstGeom>
          <a:noFill/>
          <a:ln>
            <a:noFill/>
          </a:ln>
        </p:spPr>
        <p:txBody>
          <a:bodyPr spcFirstLastPara="1" wrap="square" lIns="91425" tIns="45700" rIns="91425" bIns="45700" anchor="t" anchorCtr="0">
            <a:noAutofit/>
          </a:bodyPr>
          <a:lstStyle/>
          <a:p>
            <a:pPr marL="171450" lvl="0" indent="-171450" algn="l" rtl="0">
              <a:lnSpc>
                <a:spcPct val="70000"/>
              </a:lnSpc>
              <a:spcBef>
                <a:spcPts val="0"/>
              </a:spcBef>
              <a:spcAft>
                <a:spcPts val="0"/>
              </a:spcAft>
              <a:buClr>
                <a:schemeClr val="dk1"/>
              </a:buClr>
              <a:buSzPts val="1785"/>
              <a:buChar char="•"/>
            </a:pPr>
            <a:r>
              <a:rPr lang="en-US" sz="1785"/>
              <a:t>Chronic progressive myeloproliferative disorder arising from haematopoeitic stem cells</a:t>
            </a:r>
            <a:endParaRPr/>
          </a:p>
          <a:p>
            <a:pPr marL="171450" lvl="0" indent="-171450" algn="l" rtl="0">
              <a:lnSpc>
                <a:spcPct val="70000"/>
              </a:lnSpc>
              <a:spcBef>
                <a:spcPts val="750"/>
              </a:spcBef>
              <a:spcAft>
                <a:spcPts val="0"/>
              </a:spcAft>
              <a:buClr>
                <a:schemeClr val="dk1"/>
              </a:buClr>
              <a:buSzPts val="1785"/>
              <a:buChar char="•"/>
            </a:pPr>
            <a:r>
              <a:rPr lang="en-US" sz="1785"/>
              <a:t>Results in hyperplasia of abnormal megakaryocytes and clonal monocytes that stimulate reactive fibrosis of the bone marrow</a:t>
            </a:r>
            <a:endParaRPr/>
          </a:p>
          <a:p>
            <a:pPr marL="171450" lvl="0" indent="-171450" algn="l" rtl="0">
              <a:lnSpc>
                <a:spcPct val="70000"/>
              </a:lnSpc>
              <a:spcBef>
                <a:spcPts val="750"/>
              </a:spcBef>
              <a:spcAft>
                <a:spcPts val="0"/>
              </a:spcAft>
              <a:buClr>
                <a:schemeClr val="dk1"/>
              </a:buClr>
              <a:buSzPts val="1785"/>
              <a:buChar char="•"/>
            </a:pPr>
            <a:r>
              <a:rPr lang="en-US" sz="1785"/>
              <a:t>Characterised by marrow fibrosis, splenomegaly and extramedullary haematopoeisis</a:t>
            </a:r>
            <a:endParaRPr sz="1785"/>
          </a:p>
          <a:p>
            <a:pPr marL="171450" lvl="0" indent="-58102" algn="l" rtl="0">
              <a:lnSpc>
                <a:spcPct val="70000"/>
              </a:lnSpc>
              <a:spcBef>
                <a:spcPts val="750"/>
              </a:spcBef>
              <a:spcAft>
                <a:spcPts val="0"/>
              </a:spcAft>
              <a:buClr>
                <a:schemeClr val="dk1"/>
              </a:buClr>
              <a:buSzPts val="1785"/>
              <a:buNone/>
            </a:pPr>
            <a:endParaRPr sz="1785"/>
          </a:p>
          <a:p>
            <a:pPr marL="171450" lvl="0" indent="-171450" algn="l" rtl="0">
              <a:lnSpc>
                <a:spcPct val="70000"/>
              </a:lnSpc>
              <a:spcBef>
                <a:spcPts val="750"/>
              </a:spcBef>
              <a:spcAft>
                <a:spcPts val="0"/>
              </a:spcAft>
              <a:buClr>
                <a:schemeClr val="dk1"/>
              </a:buClr>
              <a:buSzPts val="1785"/>
              <a:buChar char="•"/>
            </a:pPr>
            <a:r>
              <a:rPr lang="en-US" sz="1785"/>
              <a:t>Incidence</a:t>
            </a:r>
            <a:endParaRPr/>
          </a:p>
          <a:p>
            <a:pPr marL="514350" lvl="1" indent="-171450" algn="l" rtl="0">
              <a:lnSpc>
                <a:spcPct val="70000"/>
              </a:lnSpc>
              <a:spcBef>
                <a:spcPts val="375"/>
              </a:spcBef>
              <a:spcAft>
                <a:spcPts val="0"/>
              </a:spcAft>
              <a:buClr>
                <a:schemeClr val="dk1"/>
              </a:buClr>
              <a:buSzPts val="1785"/>
              <a:buChar char="•"/>
            </a:pPr>
            <a:r>
              <a:rPr lang="en-US" sz="1785"/>
              <a:t>Rare</a:t>
            </a:r>
            <a:endParaRPr/>
          </a:p>
          <a:p>
            <a:pPr marL="514350" lvl="1" indent="-171450" algn="l" rtl="0">
              <a:lnSpc>
                <a:spcPct val="70000"/>
              </a:lnSpc>
              <a:spcBef>
                <a:spcPts val="375"/>
              </a:spcBef>
              <a:spcAft>
                <a:spcPts val="0"/>
              </a:spcAft>
              <a:buClr>
                <a:schemeClr val="dk1"/>
              </a:buClr>
              <a:buSzPts val="1785"/>
              <a:buChar char="•"/>
            </a:pPr>
            <a:r>
              <a:rPr lang="en-US" sz="1785"/>
              <a:t>5 cases per million per year</a:t>
            </a:r>
            <a:endParaRPr/>
          </a:p>
          <a:p>
            <a:pPr marL="514350" lvl="1" indent="-171450" algn="l" rtl="0">
              <a:lnSpc>
                <a:spcPct val="70000"/>
              </a:lnSpc>
              <a:spcBef>
                <a:spcPts val="375"/>
              </a:spcBef>
              <a:spcAft>
                <a:spcPts val="0"/>
              </a:spcAft>
              <a:buClr>
                <a:schemeClr val="dk1"/>
              </a:buClr>
              <a:buSzPts val="1785"/>
              <a:buChar char="•"/>
            </a:pPr>
            <a:r>
              <a:rPr lang="en-US" sz="1785"/>
              <a:t>Predominantly elderly patients (median age 65)</a:t>
            </a:r>
            <a:endParaRPr/>
          </a:p>
          <a:p>
            <a:pPr marL="514350" lvl="1" indent="-171450" algn="l" rtl="0">
              <a:lnSpc>
                <a:spcPct val="70000"/>
              </a:lnSpc>
              <a:spcBef>
                <a:spcPts val="375"/>
              </a:spcBef>
              <a:spcAft>
                <a:spcPts val="0"/>
              </a:spcAft>
              <a:buClr>
                <a:schemeClr val="dk1"/>
              </a:buClr>
              <a:buSzPts val="1785"/>
              <a:buChar char="•"/>
            </a:pPr>
            <a:r>
              <a:rPr lang="en-US" sz="1785"/>
              <a:t>Equal sex distribution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6"/>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Learning outcomes</a:t>
            </a:r>
            <a:endParaRPr/>
          </a:p>
        </p:txBody>
      </p:sp>
      <p:sp>
        <p:nvSpPr>
          <p:cNvPr id="111" name="Google Shape;111;p1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100"/>
              <a:buNone/>
            </a:pPr>
            <a:r>
              <a:rPr lang="en-US"/>
              <a:t>By the end of this lecture you should be able to:</a:t>
            </a:r>
            <a:endParaRPr/>
          </a:p>
          <a:p>
            <a:pPr marL="171450" lvl="0" indent="-171450" algn="l" rtl="0">
              <a:lnSpc>
                <a:spcPct val="90000"/>
              </a:lnSpc>
              <a:spcBef>
                <a:spcPts val="750"/>
              </a:spcBef>
              <a:spcAft>
                <a:spcPts val="0"/>
              </a:spcAft>
              <a:buClr>
                <a:schemeClr val="dk1"/>
              </a:buClr>
              <a:buSzPts val="2100"/>
              <a:buChar char="•"/>
            </a:pPr>
            <a:r>
              <a:rPr lang="en-US"/>
              <a:t>Have an understanding of the pathophysiology, presentation, investigation and management of:</a:t>
            </a:r>
            <a:endParaRPr/>
          </a:p>
          <a:p>
            <a:pPr marL="514350" lvl="1" indent="-171450" algn="l" rtl="0">
              <a:lnSpc>
                <a:spcPct val="90000"/>
              </a:lnSpc>
              <a:spcBef>
                <a:spcPts val="375"/>
              </a:spcBef>
              <a:spcAft>
                <a:spcPts val="0"/>
              </a:spcAft>
              <a:buClr>
                <a:schemeClr val="dk1"/>
              </a:buClr>
              <a:buSzPts val="1800"/>
              <a:buChar char="•"/>
            </a:pPr>
            <a:r>
              <a:rPr lang="en-US"/>
              <a:t>Polycythaemia vera</a:t>
            </a:r>
            <a:endParaRPr/>
          </a:p>
          <a:p>
            <a:pPr marL="514350" lvl="1" indent="-171450" algn="l" rtl="0">
              <a:lnSpc>
                <a:spcPct val="90000"/>
              </a:lnSpc>
              <a:spcBef>
                <a:spcPts val="375"/>
              </a:spcBef>
              <a:spcAft>
                <a:spcPts val="0"/>
              </a:spcAft>
              <a:buClr>
                <a:schemeClr val="dk1"/>
              </a:buClr>
              <a:buSzPts val="1800"/>
              <a:buChar char="•"/>
            </a:pPr>
            <a:r>
              <a:rPr lang="en-US"/>
              <a:t>Essential thrombocytosis</a:t>
            </a:r>
            <a:endParaRPr/>
          </a:p>
          <a:p>
            <a:pPr marL="514350" lvl="1" indent="-171450" algn="l" rtl="0">
              <a:lnSpc>
                <a:spcPct val="90000"/>
              </a:lnSpc>
              <a:spcBef>
                <a:spcPts val="375"/>
              </a:spcBef>
              <a:spcAft>
                <a:spcPts val="0"/>
              </a:spcAft>
              <a:buClr>
                <a:schemeClr val="dk1"/>
              </a:buClr>
              <a:buSzPts val="1800"/>
              <a:buChar char="•"/>
            </a:pPr>
            <a:r>
              <a:rPr lang="en-US"/>
              <a:t>Primary myelofibrosis</a:t>
            </a:r>
            <a:endParaRPr/>
          </a:p>
          <a:p>
            <a:pPr marL="0" lvl="0" indent="0" algn="l" rtl="0">
              <a:lnSpc>
                <a:spcPct val="90000"/>
              </a:lnSpc>
              <a:spcBef>
                <a:spcPts val="750"/>
              </a:spcBef>
              <a:spcAft>
                <a:spcPts val="0"/>
              </a:spcAft>
              <a:buClr>
                <a:schemeClr val="dk1"/>
              </a:buClr>
              <a:buSzPts val="2100"/>
              <a:buNone/>
            </a:pPr>
            <a:r>
              <a:rPr lang="en-US"/>
              <a:t>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52"/>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Primary myelofibrosis</a:t>
            </a:r>
            <a:endParaRPr/>
          </a:p>
        </p:txBody>
      </p:sp>
      <p:sp>
        <p:nvSpPr>
          <p:cNvPr id="474" name="Google Shape;474;p5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2100"/>
              <a:buChar char="•"/>
            </a:pPr>
            <a:r>
              <a:rPr lang="en-US"/>
              <a:t>Aetiology</a:t>
            </a:r>
            <a:endParaRPr/>
          </a:p>
          <a:p>
            <a:pPr marL="514350" lvl="1" indent="-171450" algn="l" rtl="0">
              <a:lnSpc>
                <a:spcPct val="90000"/>
              </a:lnSpc>
              <a:spcBef>
                <a:spcPts val="375"/>
              </a:spcBef>
              <a:spcAft>
                <a:spcPts val="0"/>
              </a:spcAft>
              <a:buClr>
                <a:schemeClr val="dk1"/>
              </a:buClr>
              <a:buSzPts val="1800"/>
              <a:buChar char="•"/>
            </a:pPr>
            <a:r>
              <a:rPr lang="en-US"/>
              <a:t>Unknown</a:t>
            </a:r>
            <a:endParaRPr/>
          </a:p>
          <a:p>
            <a:pPr marL="514350" lvl="1" indent="-171450" algn="l" rtl="0">
              <a:lnSpc>
                <a:spcPct val="90000"/>
              </a:lnSpc>
              <a:spcBef>
                <a:spcPts val="375"/>
              </a:spcBef>
              <a:spcAft>
                <a:spcPts val="0"/>
              </a:spcAft>
              <a:buClr>
                <a:schemeClr val="dk1"/>
              </a:buClr>
              <a:buSzPts val="1800"/>
              <a:buChar char="•"/>
            </a:pPr>
            <a:r>
              <a:rPr lang="en-US"/>
              <a:t>Radiation exposure</a:t>
            </a:r>
            <a:endParaRPr/>
          </a:p>
          <a:p>
            <a:pPr marL="514350" lvl="1" indent="-171450" algn="l" rtl="0">
              <a:lnSpc>
                <a:spcPct val="90000"/>
              </a:lnSpc>
              <a:spcBef>
                <a:spcPts val="375"/>
              </a:spcBef>
              <a:spcAft>
                <a:spcPts val="0"/>
              </a:spcAft>
              <a:buClr>
                <a:schemeClr val="dk1"/>
              </a:buClr>
              <a:buSzPts val="1800"/>
              <a:buChar char="•"/>
            </a:pPr>
            <a:r>
              <a:rPr lang="en-US"/>
              <a:t>Exposure to industrial solvents (e.g. benzene, toluene)</a:t>
            </a:r>
            <a:endParaRPr/>
          </a:p>
          <a:p>
            <a:pPr marL="514350" lvl="1" indent="-171450" algn="l" rtl="0">
              <a:lnSpc>
                <a:spcPct val="90000"/>
              </a:lnSpc>
              <a:spcBef>
                <a:spcPts val="375"/>
              </a:spcBef>
              <a:spcAft>
                <a:spcPts val="0"/>
              </a:spcAft>
              <a:buClr>
                <a:schemeClr val="dk1"/>
              </a:buClr>
              <a:buSzPts val="1800"/>
              <a:buChar char="•"/>
            </a:pPr>
            <a:r>
              <a:rPr lang="en-US"/>
              <a:t>JAK 2 V617F mutation present in about half</a:t>
            </a:r>
            <a:endParaRPr/>
          </a:p>
          <a:p>
            <a:pPr marL="342900" lvl="1" indent="0" algn="l" rtl="0">
              <a:lnSpc>
                <a:spcPct val="90000"/>
              </a:lnSpc>
              <a:spcBef>
                <a:spcPts val="375"/>
              </a:spcBef>
              <a:spcAft>
                <a:spcPts val="0"/>
              </a:spcAft>
              <a:buClr>
                <a:schemeClr val="dk1"/>
              </a:buClr>
              <a:buSzPts val="1800"/>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53"/>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Presentation</a:t>
            </a:r>
            <a:endParaRPr/>
          </a:p>
        </p:txBody>
      </p:sp>
      <p:sp>
        <p:nvSpPr>
          <p:cNvPr id="481" name="Google Shape;481;p5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2100"/>
              <a:buChar char="•"/>
            </a:pPr>
            <a:r>
              <a:rPr lang="en-US"/>
              <a:t>20% may be asymptomatic at diagnosis </a:t>
            </a:r>
            <a:endParaRPr/>
          </a:p>
          <a:p>
            <a:pPr marL="171450" lvl="0" indent="-171450" algn="l" rtl="0">
              <a:lnSpc>
                <a:spcPct val="90000"/>
              </a:lnSpc>
              <a:spcBef>
                <a:spcPts val="750"/>
              </a:spcBef>
              <a:spcAft>
                <a:spcPts val="0"/>
              </a:spcAft>
              <a:buClr>
                <a:schemeClr val="dk1"/>
              </a:buClr>
              <a:buSzPts val="2100"/>
              <a:buChar char="•"/>
            </a:pPr>
            <a:r>
              <a:rPr lang="en-US"/>
              <a:t>Most diagnosed in the fibrotic stage</a:t>
            </a:r>
            <a:endParaRPr/>
          </a:p>
          <a:p>
            <a:pPr marL="514350" lvl="1" indent="-171450" algn="l" rtl="0">
              <a:lnSpc>
                <a:spcPct val="90000"/>
              </a:lnSpc>
              <a:spcBef>
                <a:spcPts val="375"/>
              </a:spcBef>
              <a:spcAft>
                <a:spcPts val="0"/>
              </a:spcAft>
              <a:buClr>
                <a:schemeClr val="dk1"/>
              </a:buClr>
              <a:buSzPts val="1800"/>
              <a:buChar char="•"/>
            </a:pPr>
            <a:r>
              <a:rPr lang="en-US"/>
              <a:t>Anaemia</a:t>
            </a:r>
            <a:endParaRPr/>
          </a:p>
          <a:p>
            <a:pPr marL="514350" lvl="1" indent="-171450" algn="l" rtl="0">
              <a:lnSpc>
                <a:spcPct val="90000"/>
              </a:lnSpc>
              <a:spcBef>
                <a:spcPts val="375"/>
              </a:spcBef>
              <a:spcAft>
                <a:spcPts val="0"/>
              </a:spcAft>
              <a:buClr>
                <a:schemeClr val="dk1"/>
              </a:buClr>
              <a:buSzPts val="1800"/>
              <a:buChar char="•"/>
            </a:pPr>
            <a:r>
              <a:rPr lang="en-US"/>
              <a:t>Bleeding/bruising</a:t>
            </a:r>
            <a:endParaRPr/>
          </a:p>
          <a:p>
            <a:pPr marL="514350" lvl="1" indent="-171450" algn="l" rtl="0">
              <a:lnSpc>
                <a:spcPct val="90000"/>
              </a:lnSpc>
              <a:spcBef>
                <a:spcPts val="375"/>
              </a:spcBef>
              <a:spcAft>
                <a:spcPts val="0"/>
              </a:spcAft>
              <a:buClr>
                <a:schemeClr val="dk1"/>
              </a:buClr>
              <a:buSzPts val="1800"/>
              <a:buChar char="•"/>
            </a:pPr>
            <a:r>
              <a:rPr lang="en-US"/>
              <a:t>Fatigue, night sweats, fever, weight loss</a:t>
            </a:r>
            <a:endParaRPr/>
          </a:p>
          <a:p>
            <a:pPr marL="514350" lvl="1" indent="-57150" algn="l" rtl="0">
              <a:lnSpc>
                <a:spcPct val="90000"/>
              </a:lnSpc>
              <a:spcBef>
                <a:spcPts val="375"/>
              </a:spcBef>
              <a:spcAft>
                <a:spcPts val="0"/>
              </a:spcAft>
              <a:buClr>
                <a:schemeClr val="dk1"/>
              </a:buClr>
              <a:buSzPts val="1800"/>
              <a:buNone/>
            </a:pPr>
            <a:endParaRPr/>
          </a:p>
          <a:p>
            <a:pPr marL="171450" lvl="0" indent="-171450" algn="l" rtl="0">
              <a:lnSpc>
                <a:spcPct val="90000"/>
              </a:lnSpc>
              <a:spcBef>
                <a:spcPts val="750"/>
              </a:spcBef>
              <a:spcAft>
                <a:spcPts val="0"/>
              </a:spcAft>
              <a:buClr>
                <a:schemeClr val="dk1"/>
              </a:buClr>
              <a:buSzPts val="2100"/>
              <a:buChar char="•"/>
            </a:pPr>
            <a:r>
              <a:rPr lang="en-US"/>
              <a:t>Splenomegaly present in 90%</a:t>
            </a:r>
            <a:endParaRPr/>
          </a:p>
          <a:p>
            <a:pPr marL="171450" lvl="0" indent="-171450" algn="l" rtl="0">
              <a:lnSpc>
                <a:spcPct val="90000"/>
              </a:lnSpc>
              <a:spcBef>
                <a:spcPts val="750"/>
              </a:spcBef>
              <a:spcAft>
                <a:spcPts val="0"/>
              </a:spcAft>
              <a:buClr>
                <a:schemeClr val="dk1"/>
              </a:buClr>
              <a:buSzPts val="2100"/>
              <a:buChar char="•"/>
            </a:pPr>
            <a:r>
              <a:rPr lang="en-US"/>
              <a:t>Hepatomegaly up to 70%</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54"/>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Primary myelofibrosis</a:t>
            </a:r>
            <a:endParaRPr/>
          </a:p>
        </p:txBody>
      </p:sp>
      <p:sp>
        <p:nvSpPr>
          <p:cNvPr id="488" name="Google Shape;488;p54"/>
          <p:cNvSpPr txBox="1">
            <a:spLocks noGrp="1"/>
          </p:cNvSpPr>
          <p:nvPr>
            <p:ph type="body" idx="1"/>
          </p:nvPr>
        </p:nvSpPr>
        <p:spPr>
          <a:xfrm>
            <a:off x="508001" y="2203912"/>
            <a:ext cx="6447501" cy="3339638"/>
          </a:xfrm>
          <a:prstGeom prst="rect">
            <a:avLst/>
          </a:prstGeom>
          <a:noFill/>
          <a:ln>
            <a:noFill/>
          </a:ln>
        </p:spPr>
        <p:txBody>
          <a:bodyPr spcFirstLastPara="1" wrap="square" lIns="91425" tIns="45700" rIns="91425" bIns="45700" anchor="t" anchorCtr="0">
            <a:noAutofit/>
          </a:bodyPr>
          <a:lstStyle/>
          <a:p>
            <a:pPr marL="171450" lvl="0" indent="-171450" algn="l" rtl="0">
              <a:lnSpc>
                <a:spcPct val="80000"/>
              </a:lnSpc>
              <a:spcBef>
                <a:spcPts val="0"/>
              </a:spcBef>
              <a:spcAft>
                <a:spcPts val="0"/>
              </a:spcAft>
              <a:buClr>
                <a:schemeClr val="dk1"/>
              </a:buClr>
              <a:buSzPts val="2100"/>
              <a:buChar char="•"/>
            </a:pPr>
            <a:r>
              <a:rPr lang="en-US"/>
              <a:t>Investigations</a:t>
            </a:r>
            <a:endParaRPr/>
          </a:p>
          <a:p>
            <a:pPr marL="514350" lvl="1" indent="-171450" algn="l" rtl="0">
              <a:lnSpc>
                <a:spcPct val="80000"/>
              </a:lnSpc>
              <a:spcBef>
                <a:spcPts val="375"/>
              </a:spcBef>
              <a:spcAft>
                <a:spcPts val="0"/>
              </a:spcAft>
              <a:buClr>
                <a:schemeClr val="dk1"/>
              </a:buClr>
              <a:buSzPts val="1800"/>
              <a:buChar char="•"/>
            </a:pPr>
            <a:r>
              <a:rPr lang="en-US"/>
              <a:t>FBC</a:t>
            </a:r>
            <a:endParaRPr/>
          </a:p>
          <a:p>
            <a:pPr marL="857250" lvl="2" indent="-171450" algn="l" rtl="0">
              <a:lnSpc>
                <a:spcPct val="80000"/>
              </a:lnSpc>
              <a:spcBef>
                <a:spcPts val="375"/>
              </a:spcBef>
              <a:spcAft>
                <a:spcPts val="0"/>
              </a:spcAft>
              <a:buClr>
                <a:schemeClr val="dk1"/>
              </a:buClr>
              <a:buSzPts val="1500"/>
              <a:buChar char="•"/>
            </a:pPr>
            <a:r>
              <a:rPr lang="en-US"/>
              <a:t>Hb usually normal or decreased</a:t>
            </a:r>
            <a:endParaRPr/>
          </a:p>
          <a:p>
            <a:pPr marL="857250" lvl="2" indent="-171450" algn="l" rtl="0">
              <a:lnSpc>
                <a:spcPct val="80000"/>
              </a:lnSpc>
              <a:spcBef>
                <a:spcPts val="375"/>
              </a:spcBef>
              <a:spcAft>
                <a:spcPts val="0"/>
              </a:spcAft>
              <a:buClr>
                <a:schemeClr val="dk1"/>
              </a:buClr>
              <a:buSzPts val="1500"/>
              <a:buChar char="•"/>
            </a:pPr>
            <a:r>
              <a:rPr lang="en-US"/>
              <a:t>WCC variable </a:t>
            </a:r>
            <a:endParaRPr/>
          </a:p>
          <a:p>
            <a:pPr marL="857250" lvl="2" indent="-171450" algn="l" rtl="0">
              <a:lnSpc>
                <a:spcPct val="80000"/>
              </a:lnSpc>
              <a:spcBef>
                <a:spcPts val="375"/>
              </a:spcBef>
              <a:spcAft>
                <a:spcPts val="0"/>
              </a:spcAft>
              <a:buClr>
                <a:schemeClr val="dk1"/>
              </a:buClr>
              <a:buSzPts val="1500"/>
              <a:buChar char="•"/>
            </a:pPr>
            <a:r>
              <a:rPr lang="en-US"/>
              <a:t>Platelets usually normal or reduced</a:t>
            </a:r>
            <a:endParaRPr/>
          </a:p>
          <a:p>
            <a:pPr marL="514350" lvl="1" indent="-171450" algn="l" rtl="0">
              <a:lnSpc>
                <a:spcPct val="80000"/>
              </a:lnSpc>
              <a:spcBef>
                <a:spcPts val="375"/>
              </a:spcBef>
              <a:spcAft>
                <a:spcPts val="0"/>
              </a:spcAft>
              <a:buClr>
                <a:schemeClr val="dk1"/>
              </a:buClr>
              <a:buSzPts val="1800"/>
              <a:buChar char="•"/>
            </a:pPr>
            <a:r>
              <a:rPr lang="en-US"/>
              <a:t>Blood film</a:t>
            </a:r>
            <a:endParaRPr/>
          </a:p>
          <a:p>
            <a:pPr marL="857250" lvl="2" indent="-171450" algn="l" rtl="0">
              <a:lnSpc>
                <a:spcPct val="80000"/>
              </a:lnSpc>
              <a:spcBef>
                <a:spcPts val="375"/>
              </a:spcBef>
              <a:spcAft>
                <a:spcPts val="0"/>
              </a:spcAft>
              <a:buClr>
                <a:schemeClr val="dk1"/>
              </a:buClr>
              <a:buSzPts val="1500"/>
              <a:buChar char="•"/>
            </a:pPr>
            <a:r>
              <a:rPr lang="en-US"/>
              <a:t>‘Leucoerythroblastic film’</a:t>
            </a:r>
            <a:endParaRPr/>
          </a:p>
          <a:p>
            <a:pPr marL="514350" lvl="1" indent="-171450" algn="l" rtl="0">
              <a:lnSpc>
                <a:spcPct val="80000"/>
              </a:lnSpc>
              <a:spcBef>
                <a:spcPts val="375"/>
              </a:spcBef>
              <a:spcAft>
                <a:spcPts val="0"/>
              </a:spcAft>
              <a:buClr>
                <a:schemeClr val="dk1"/>
              </a:buClr>
              <a:buSzPts val="1800"/>
              <a:buChar char="•"/>
            </a:pPr>
            <a:r>
              <a:rPr lang="en-US"/>
              <a:t>BM aspirate and trephine</a:t>
            </a:r>
            <a:endParaRPr/>
          </a:p>
          <a:p>
            <a:pPr marL="857250" lvl="2" indent="-171450" algn="l" rtl="0">
              <a:lnSpc>
                <a:spcPct val="80000"/>
              </a:lnSpc>
              <a:spcBef>
                <a:spcPts val="375"/>
              </a:spcBef>
              <a:spcAft>
                <a:spcPts val="0"/>
              </a:spcAft>
              <a:buClr>
                <a:schemeClr val="dk1"/>
              </a:buClr>
              <a:buSzPts val="1500"/>
              <a:buChar char="•"/>
            </a:pPr>
            <a:r>
              <a:rPr lang="en-US"/>
              <a:t>‘Dry tap’</a:t>
            </a:r>
            <a:endParaRPr/>
          </a:p>
          <a:p>
            <a:pPr marL="514350" lvl="1" indent="-171450" algn="l" rtl="0">
              <a:lnSpc>
                <a:spcPct val="80000"/>
              </a:lnSpc>
              <a:spcBef>
                <a:spcPts val="375"/>
              </a:spcBef>
              <a:spcAft>
                <a:spcPts val="0"/>
              </a:spcAft>
              <a:buClr>
                <a:schemeClr val="dk1"/>
              </a:buClr>
              <a:buSzPts val="1800"/>
              <a:buChar char="•"/>
            </a:pPr>
            <a:r>
              <a:rPr lang="en-US"/>
              <a:t>JAK 2 mutation analysis</a:t>
            </a:r>
            <a:endParaRPr/>
          </a:p>
          <a:p>
            <a:pPr marL="514350" lvl="1" indent="-171450" algn="l" rtl="0">
              <a:lnSpc>
                <a:spcPct val="80000"/>
              </a:lnSpc>
              <a:spcBef>
                <a:spcPts val="375"/>
              </a:spcBef>
              <a:spcAft>
                <a:spcPts val="0"/>
              </a:spcAft>
              <a:buClr>
                <a:schemeClr val="dk1"/>
              </a:buClr>
              <a:buSzPts val="1800"/>
              <a:buChar char="•"/>
            </a:pPr>
            <a:r>
              <a:rPr lang="en-US"/>
              <a:t>Cytogenetics</a:t>
            </a:r>
            <a:endParaRPr/>
          </a:p>
          <a:p>
            <a:pPr marL="514350" lvl="1" indent="-171450" algn="l" rtl="0">
              <a:lnSpc>
                <a:spcPct val="80000"/>
              </a:lnSpc>
              <a:spcBef>
                <a:spcPts val="375"/>
              </a:spcBef>
              <a:spcAft>
                <a:spcPts val="0"/>
              </a:spcAft>
              <a:buClr>
                <a:schemeClr val="dk1"/>
              </a:buClr>
              <a:buSzPts val="1800"/>
              <a:buChar char="•"/>
            </a:pPr>
            <a:r>
              <a:rPr lang="en-US"/>
              <a:t>Uric acid</a:t>
            </a:r>
            <a:endParaRPr/>
          </a:p>
        </p:txBody>
      </p:sp>
      <p:pic>
        <p:nvPicPr>
          <p:cNvPr id="489" name="Google Shape;489;p54" descr="A picture containing kite, people, flying, person&#10;&#10;Description automatically generated"/>
          <p:cNvPicPr preferRelativeResize="0"/>
          <p:nvPr/>
        </p:nvPicPr>
        <p:blipFill rotWithShape="1">
          <a:blip r:embed="rId3">
            <a:alphaModFix/>
          </a:blip>
          <a:srcRect/>
          <a:stretch/>
        </p:blipFill>
        <p:spPr>
          <a:xfrm>
            <a:off x="5170556" y="2483665"/>
            <a:ext cx="3407686" cy="248356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55"/>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Differential diagnosis</a:t>
            </a:r>
            <a:endParaRPr/>
          </a:p>
        </p:txBody>
      </p:sp>
      <p:sp>
        <p:nvSpPr>
          <p:cNvPr id="495" name="Google Shape;495;p5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2100"/>
              <a:buChar char="•"/>
            </a:pPr>
            <a:r>
              <a:rPr lang="en-US"/>
              <a:t>CML</a:t>
            </a:r>
            <a:endParaRPr/>
          </a:p>
          <a:p>
            <a:pPr marL="171450" lvl="0" indent="-171450" algn="l" rtl="0">
              <a:lnSpc>
                <a:spcPct val="90000"/>
              </a:lnSpc>
              <a:spcBef>
                <a:spcPts val="750"/>
              </a:spcBef>
              <a:spcAft>
                <a:spcPts val="0"/>
              </a:spcAft>
              <a:buClr>
                <a:schemeClr val="dk1"/>
              </a:buClr>
              <a:buSzPts val="2100"/>
              <a:buChar char="•"/>
            </a:pPr>
            <a:r>
              <a:rPr lang="en-US"/>
              <a:t>Essential thrombocytosis</a:t>
            </a:r>
            <a:endParaRPr/>
          </a:p>
          <a:p>
            <a:pPr marL="171450" lvl="0" indent="-171450" algn="l" rtl="0">
              <a:lnSpc>
                <a:spcPct val="90000"/>
              </a:lnSpc>
              <a:spcBef>
                <a:spcPts val="750"/>
              </a:spcBef>
              <a:spcAft>
                <a:spcPts val="0"/>
              </a:spcAft>
              <a:buClr>
                <a:schemeClr val="dk1"/>
              </a:buClr>
              <a:buSzPts val="2100"/>
              <a:buChar char="•"/>
            </a:pPr>
            <a:r>
              <a:rPr lang="en-US"/>
              <a:t>Polycythaemia vera</a:t>
            </a:r>
            <a:endParaRPr/>
          </a:p>
          <a:p>
            <a:pPr marL="171450" lvl="0" indent="-171450" algn="l" rtl="0">
              <a:lnSpc>
                <a:spcPct val="90000"/>
              </a:lnSpc>
              <a:spcBef>
                <a:spcPts val="750"/>
              </a:spcBef>
              <a:spcAft>
                <a:spcPts val="0"/>
              </a:spcAft>
              <a:buClr>
                <a:schemeClr val="dk1"/>
              </a:buClr>
              <a:buSzPts val="2100"/>
              <a:buChar char="•"/>
            </a:pPr>
            <a:r>
              <a:rPr lang="en-US"/>
              <a:t>AML</a:t>
            </a:r>
            <a:endParaRPr/>
          </a:p>
          <a:p>
            <a:pPr marL="171450" lvl="0" indent="-171450" algn="l" rtl="0">
              <a:lnSpc>
                <a:spcPct val="90000"/>
              </a:lnSpc>
              <a:spcBef>
                <a:spcPts val="750"/>
              </a:spcBef>
              <a:spcAft>
                <a:spcPts val="0"/>
              </a:spcAft>
              <a:buClr>
                <a:schemeClr val="dk1"/>
              </a:buClr>
              <a:buSzPts val="2100"/>
              <a:buChar char="•"/>
            </a:pPr>
            <a:r>
              <a:rPr lang="en-US"/>
              <a:t>MDS</a:t>
            </a:r>
            <a:endParaRPr/>
          </a:p>
          <a:p>
            <a:pPr marL="171450" lvl="0" indent="-171450" algn="l" rtl="0">
              <a:lnSpc>
                <a:spcPct val="90000"/>
              </a:lnSpc>
              <a:spcBef>
                <a:spcPts val="750"/>
              </a:spcBef>
              <a:spcAft>
                <a:spcPts val="0"/>
              </a:spcAft>
              <a:buClr>
                <a:schemeClr val="dk1"/>
              </a:buClr>
              <a:buSzPts val="2100"/>
              <a:buChar char="•"/>
            </a:pPr>
            <a:r>
              <a:rPr lang="en-US"/>
              <a:t>Metastatic cancer</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56"/>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Management</a:t>
            </a:r>
            <a:endParaRPr/>
          </a:p>
        </p:txBody>
      </p:sp>
      <p:sp>
        <p:nvSpPr>
          <p:cNvPr id="502" name="Google Shape;502;p5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2100"/>
              <a:buChar char="•"/>
            </a:pPr>
            <a:r>
              <a:rPr lang="en-US"/>
              <a:t>Incurable except for SCT</a:t>
            </a:r>
            <a:endParaRPr/>
          </a:p>
          <a:p>
            <a:pPr marL="514350" lvl="1" indent="-171450" algn="l" rtl="0">
              <a:lnSpc>
                <a:spcPct val="90000"/>
              </a:lnSpc>
              <a:spcBef>
                <a:spcPts val="375"/>
              </a:spcBef>
              <a:spcAft>
                <a:spcPts val="0"/>
              </a:spcAft>
              <a:buClr>
                <a:schemeClr val="dk1"/>
              </a:buClr>
              <a:buSzPts val="1800"/>
              <a:buChar char="•"/>
            </a:pPr>
            <a:r>
              <a:rPr lang="en-US"/>
              <a:t>Can use scoring systems to consider SCT</a:t>
            </a:r>
            <a:endParaRPr/>
          </a:p>
          <a:p>
            <a:pPr marL="171450" lvl="0" indent="-38100" algn="l" rtl="0">
              <a:lnSpc>
                <a:spcPct val="90000"/>
              </a:lnSpc>
              <a:spcBef>
                <a:spcPts val="750"/>
              </a:spcBef>
              <a:spcAft>
                <a:spcPts val="0"/>
              </a:spcAft>
              <a:buClr>
                <a:schemeClr val="dk1"/>
              </a:buClr>
              <a:buSzPts val="2100"/>
              <a:buNone/>
            </a:pPr>
            <a:endParaRPr/>
          </a:p>
          <a:p>
            <a:pPr marL="171450" lvl="0" indent="-171450" algn="l" rtl="0">
              <a:lnSpc>
                <a:spcPct val="90000"/>
              </a:lnSpc>
              <a:spcBef>
                <a:spcPts val="750"/>
              </a:spcBef>
              <a:spcAft>
                <a:spcPts val="0"/>
              </a:spcAft>
              <a:buClr>
                <a:schemeClr val="dk1"/>
              </a:buClr>
              <a:buSzPts val="2100"/>
              <a:buChar char="•"/>
            </a:pPr>
            <a:r>
              <a:rPr lang="en-US"/>
              <a:t>No disease modifying treatment</a:t>
            </a:r>
            <a:endParaRPr/>
          </a:p>
          <a:p>
            <a:pPr marL="171450" lvl="0" indent="-171450" algn="l" rtl="0">
              <a:lnSpc>
                <a:spcPct val="90000"/>
              </a:lnSpc>
              <a:spcBef>
                <a:spcPts val="750"/>
              </a:spcBef>
              <a:spcAft>
                <a:spcPts val="0"/>
              </a:spcAft>
              <a:buClr>
                <a:schemeClr val="dk1"/>
              </a:buClr>
              <a:buSzPts val="2100"/>
              <a:buChar char="•"/>
            </a:pPr>
            <a:r>
              <a:rPr lang="en-US"/>
              <a:t>Symptomatic treatment</a:t>
            </a:r>
            <a:endParaRPr/>
          </a:p>
          <a:p>
            <a:pPr marL="514350" lvl="1" indent="-171450" algn="l" rtl="0">
              <a:lnSpc>
                <a:spcPct val="90000"/>
              </a:lnSpc>
              <a:spcBef>
                <a:spcPts val="375"/>
              </a:spcBef>
              <a:spcAft>
                <a:spcPts val="0"/>
              </a:spcAft>
              <a:buClr>
                <a:schemeClr val="dk1"/>
              </a:buClr>
              <a:buSzPts val="1800"/>
              <a:buChar char="•"/>
            </a:pPr>
            <a:r>
              <a:rPr lang="en-US"/>
              <a:t>Consider EPO</a:t>
            </a:r>
            <a:endParaRPr/>
          </a:p>
          <a:p>
            <a:pPr marL="514350" lvl="1" indent="-171450" algn="l" rtl="0">
              <a:lnSpc>
                <a:spcPct val="90000"/>
              </a:lnSpc>
              <a:spcBef>
                <a:spcPts val="375"/>
              </a:spcBef>
              <a:spcAft>
                <a:spcPts val="0"/>
              </a:spcAft>
              <a:buClr>
                <a:schemeClr val="dk1"/>
              </a:buClr>
              <a:buSzPts val="1800"/>
              <a:buChar char="•"/>
            </a:pPr>
            <a:r>
              <a:rPr lang="en-US"/>
              <a:t>Blood product support</a:t>
            </a:r>
            <a:endParaRPr/>
          </a:p>
          <a:p>
            <a:pPr marL="514350" lvl="1" indent="-171450" algn="l" rtl="0">
              <a:lnSpc>
                <a:spcPct val="90000"/>
              </a:lnSpc>
              <a:spcBef>
                <a:spcPts val="375"/>
              </a:spcBef>
              <a:spcAft>
                <a:spcPts val="0"/>
              </a:spcAft>
              <a:buClr>
                <a:schemeClr val="dk1"/>
              </a:buClr>
              <a:buSzPts val="1800"/>
              <a:buChar char="•"/>
            </a:pPr>
            <a:r>
              <a:rPr lang="en-US"/>
              <a:t>Cytoreductive therapy e.g.hydroxycarbamide</a:t>
            </a:r>
            <a:endParaRPr/>
          </a:p>
          <a:p>
            <a:pPr marL="514350" lvl="1" indent="-171450" algn="l" rtl="0">
              <a:lnSpc>
                <a:spcPct val="90000"/>
              </a:lnSpc>
              <a:spcBef>
                <a:spcPts val="375"/>
              </a:spcBef>
              <a:spcAft>
                <a:spcPts val="0"/>
              </a:spcAft>
              <a:buClr>
                <a:schemeClr val="dk1"/>
              </a:buClr>
              <a:buSzPts val="1800"/>
              <a:buChar char="•"/>
            </a:pPr>
            <a:r>
              <a:rPr lang="en-US"/>
              <a:t>Anti-angiogenic e.g. lenalidomide</a:t>
            </a:r>
            <a:endParaRPr/>
          </a:p>
          <a:p>
            <a:pPr marL="514350" lvl="1" indent="-171450" algn="l" rtl="0">
              <a:lnSpc>
                <a:spcPct val="90000"/>
              </a:lnSpc>
              <a:spcBef>
                <a:spcPts val="375"/>
              </a:spcBef>
              <a:spcAft>
                <a:spcPts val="0"/>
              </a:spcAft>
              <a:buClr>
                <a:schemeClr val="dk1"/>
              </a:buClr>
              <a:buSzPts val="1800"/>
              <a:buChar char="•"/>
            </a:pPr>
            <a:r>
              <a:rPr lang="en-US"/>
              <a:t>Splenectomy </a:t>
            </a:r>
            <a:endParaRPr/>
          </a:p>
          <a:p>
            <a:pPr marL="514350" lvl="1" indent="-171450" algn="l" rtl="0">
              <a:lnSpc>
                <a:spcPct val="90000"/>
              </a:lnSpc>
              <a:spcBef>
                <a:spcPts val="375"/>
              </a:spcBef>
              <a:spcAft>
                <a:spcPts val="0"/>
              </a:spcAft>
              <a:buClr>
                <a:schemeClr val="dk1"/>
              </a:buClr>
              <a:buSzPts val="1800"/>
              <a:buChar char="•"/>
            </a:pPr>
            <a:r>
              <a:rPr lang="en-US"/>
              <a:t>Ruxolitinib</a:t>
            </a:r>
            <a:endParaRPr/>
          </a:p>
          <a:p>
            <a:pPr marL="514350" lvl="1" indent="-57150" algn="l" rtl="0">
              <a:lnSpc>
                <a:spcPct val="90000"/>
              </a:lnSpc>
              <a:spcBef>
                <a:spcPts val="375"/>
              </a:spcBef>
              <a:spcAft>
                <a:spcPts val="0"/>
              </a:spcAft>
              <a:buClr>
                <a:schemeClr val="dk1"/>
              </a:buClr>
              <a:buSzPts val="1800"/>
              <a:buNone/>
            </a:pPr>
            <a:endParaRPr/>
          </a:p>
          <a:p>
            <a:pPr marL="514350" lvl="1" indent="-57150" algn="l" rtl="0">
              <a:lnSpc>
                <a:spcPct val="90000"/>
              </a:lnSpc>
              <a:spcBef>
                <a:spcPts val="375"/>
              </a:spcBef>
              <a:spcAft>
                <a:spcPts val="0"/>
              </a:spcAft>
              <a:buClr>
                <a:schemeClr val="dk1"/>
              </a:buClr>
              <a:buSzPts val="1800"/>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57"/>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Primary Myelofibrosis</a:t>
            </a:r>
            <a:endParaRPr/>
          </a:p>
        </p:txBody>
      </p:sp>
      <p:sp>
        <p:nvSpPr>
          <p:cNvPr id="509" name="Google Shape;509;p57"/>
          <p:cNvSpPr txBox="1">
            <a:spLocks noGrp="1"/>
          </p:cNvSpPr>
          <p:nvPr>
            <p:ph type="body" idx="1"/>
          </p:nvPr>
        </p:nvSpPr>
        <p:spPr>
          <a:xfrm>
            <a:off x="628650" y="2065800"/>
            <a:ext cx="6447501" cy="3242504"/>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2100"/>
              <a:buChar char="•"/>
            </a:pPr>
            <a:r>
              <a:rPr lang="en-US"/>
              <a:t>Prognosis</a:t>
            </a:r>
            <a:endParaRPr/>
          </a:p>
          <a:p>
            <a:pPr marL="514350" lvl="1" indent="-171450" algn="l" rtl="0">
              <a:lnSpc>
                <a:spcPct val="90000"/>
              </a:lnSpc>
              <a:spcBef>
                <a:spcPts val="375"/>
              </a:spcBef>
              <a:spcAft>
                <a:spcPts val="0"/>
              </a:spcAft>
              <a:buClr>
                <a:schemeClr val="dk1"/>
              </a:buClr>
              <a:buSzPts val="1800"/>
              <a:buChar char="•"/>
            </a:pPr>
            <a:r>
              <a:rPr lang="en-US"/>
              <a:t>Median survival 3.5-5 years</a:t>
            </a:r>
            <a:endParaRPr/>
          </a:p>
          <a:p>
            <a:pPr marL="514350" lvl="1" indent="-171450" algn="l" rtl="0">
              <a:lnSpc>
                <a:spcPct val="90000"/>
              </a:lnSpc>
              <a:spcBef>
                <a:spcPts val="375"/>
              </a:spcBef>
              <a:spcAft>
                <a:spcPts val="0"/>
              </a:spcAft>
              <a:buClr>
                <a:schemeClr val="dk1"/>
              </a:buClr>
              <a:buSzPts val="1800"/>
              <a:buChar char="•"/>
            </a:pPr>
            <a:r>
              <a:rPr lang="en-US"/>
              <a:t>Up to 20% transform to AML</a:t>
            </a:r>
            <a:endParaRPr/>
          </a:p>
          <a:p>
            <a:pPr marL="514350" lvl="1" indent="-171450" algn="l" rtl="0">
              <a:lnSpc>
                <a:spcPct val="90000"/>
              </a:lnSpc>
              <a:spcBef>
                <a:spcPts val="375"/>
              </a:spcBef>
              <a:spcAft>
                <a:spcPts val="0"/>
              </a:spcAft>
              <a:buClr>
                <a:schemeClr val="dk1"/>
              </a:buClr>
              <a:buSzPts val="1800"/>
              <a:buChar char="•"/>
            </a:pPr>
            <a:r>
              <a:rPr lang="en-US"/>
              <a:t>Death often due to infection or haemorrhage</a:t>
            </a:r>
            <a:endParaRPr/>
          </a:p>
          <a:p>
            <a:pPr marL="514350" lvl="1" indent="-57150" algn="l" rtl="0">
              <a:lnSpc>
                <a:spcPct val="90000"/>
              </a:lnSpc>
              <a:spcBef>
                <a:spcPts val="375"/>
              </a:spcBef>
              <a:spcAft>
                <a:spcPts val="0"/>
              </a:spcAft>
              <a:buClr>
                <a:schemeClr val="dk1"/>
              </a:buClr>
              <a:buSzPts val="1800"/>
              <a:buNone/>
            </a:pPr>
            <a:endParaRPr/>
          </a:p>
          <a:p>
            <a:pPr marL="171450" lvl="0" indent="-171450" algn="l" rtl="0">
              <a:lnSpc>
                <a:spcPct val="90000"/>
              </a:lnSpc>
              <a:spcBef>
                <a:spcPts val="750"/>
              </a:spcBef>
              <a:spcAft>
                <a:spcPts val="0"/>
              </a:spcAft>
              <a:buClr>
                <a:schemeClr val="dk1"/>
              </a:buClr>
              <a:buSzPts val="2100"/>
              <a:buChar char="•"/>
            </a:pPr>
            <a:r>
              <a:rPr lang="en-US"/>
              <a:t>Adverse prognostic features</a:t>
            </a:r>
            <a:endParaRPr/>
          </a:p>
          <a:p>
            <a:pPr marL="514350" lvl="1" indent="-171450" algn="l" rtl="0">
              <a:lnSpc>
                <a:spcPct val="90000"/>
              </a:lnSpc>
              <a:spcBef>
                <a:spcPts val="375"/>
              </a:spcBef>
              <a:spcAft>
                <a:spcPts val="0"/>
              </a:spcAft>
              <a:buClr>
                <a:schemeClr val="dk1"/>
              </a:buClr>
              <a:buSzPts val="1800"/>
              <a:buChar char="•"/>
            </a:pPr>
            <a:r>
              <a:rPr lang="en-US"/>
              <a:t>Marked anaemia (Hb &lt;100)</a:t>
            </a:r>
            <a:endParaRPr/>
          </a:p>
          <a:p>
            <a:pPr marL="514350" lvl="1" indent="-171450" algn="l" rtl="0">
              <a:lnSpc>
                <a:spcPct val="90000"/>
              </a:lnSpc>
              <a:spcBef>
                <a:spcPts val="375"/>
              </a:spcBef>
              <a:spcAft>
                <a:spcPts val="0"/>
              </a:spcAft>
              <a:buClr>
                <a:schemeClr val="dk1"/>
              </a:buClr>
              <a:buSzPts val="1800"/>
              <a:buChar char="•"/>
            </a:pPr>
            <a:r>
              <a:rPr lang="en-US"/>
              <a:t>Older age</a:t>
            </a:r>
            <a:endParaRPr/>
          </a:p>
          <a:p>
            <a:pPr marL="514350" lvl="1" indent="-171450" algn="l" rtl="0">
              <a:lnSpc>
                <a:spcPct val="90000"/>
              </a:lnSpc>
              <a:spcBef>
                <a:spcPts val="375"/>
              </a:spcBef>
              <a:spcAft>
                <a:spcPts val="0"/>
              </a:spcAft>
              <a:buClr>
                <a:schemeClr val="dk1"/>
              </a:buClr>
              <a:buSzPts val="1800"/>
              <a:buChar char="•"/>
            </a:pPr>
            <a:r>
              <a:rPr lang="en-US"/>
              <a:t>Constitutional symptoms</a:t>
            </a:r>
            <a:endParaRPr/>
          </a:p>
          <a:p>
            <a:pPr marL="514350" lvl="1" indent="-171450" algn="l" rtl="0">
              <a:lnSpc>
                <a:spcPct val="90000"/>
              </a:lnSpc>
              <a:spcBef>
                <a:spcPts val="375"/>
              </a:spcBef>
              <a:spcAft>
                <a:spcPts val="0"/>
              </a:spcAft>
              <a:buClr>
                <a:schemeClr val="dk1"/>
              </a:buClr>
              <a:buSzPts val="1800"/>
              <a:buChar char="•"/>
            </a:pPr>
            <a:r>
              <a:rPr lang="en-US"/>
              <a:t>Abnormal karyotype</a:t>
            </a:r>
            <a:endParaRPr/>
          </a:p>
          <a:p>
            <a:pPr marL="514350" lvl="1" indent="-171450" algn="l" rtl="0">
              <a:lnSpc>
                <a:spcPct val="90000"/>
              </a:lnSpc>
              <a:spcBef>
                <a:spcPts val="375"/>
              </a:spcBef>
              <a:spcAft>
                <a:spcPts val="0"/>
              </a:spcAft>
              <a:buClr>
                <a:schemeClr val="dk1"/>
              </a:buClr>
              <a:buSzPts val="1800"/>
              <a:buChar char="•"/>
            </a:pPr>
            <a:r>
              <a:rPr lang="en-US"/>
              <a:t>JAK 2 mutation</a:t>
            </a:r>
            <a:endParaRPr/>
          </a:p>
          <a:p>
            <a:pPr marL="514350" lvl="1" indent="-57150" algn="l" rtl="0">
              <a:lnSpc>
                <a:spcPct val="90000"/>
              </a:lnSpc>
              <a:spcBef>
                <a:spcPts val="375"/>
              </a:spcBef>
              <a:spcAft>
                <a:spcPts val="0"/>
              </a:spcAft>
              <a:buClr>
                <a:schemeClr val="dk1"/>
              </a:buClr>
              <a:buSzPts val="1800"/>
              <a:buNone/>
            </a:pPr>
            <a:endParaRPr/>
          </a:p>
          <a:p>
            <a:pPr marL="514350" lvl="1" indent="-57150" algn="l" rtl="0">
              <a:lnSpc>
                <a:spcPct val="90000"/>
              </a:lnSpc>
              <a:spcBef>
                <a:spcPts val="375"/>
              </a:spcBef>
              <a:spcAft>
                <a:spcPts val="0"/>
              </a:spcAft>
              <a:buClr>
                <a:schemeClr val="dk1"/>
              </a:buClr>
              <a:buSzPts val="1800"/>
              <a:buNone/>
            </a:pPr>
            <a:endParaRPr/>
          </a:p>
          <a:p>
            <a:pPr marL="171450" lvl="0" indent="-38100" algn="l" rtl="0">
              <a:lnSpc>
                <a:spcPct val="90000"/>
              </a:lnSpc>
              <a:spcBef>
                <a:spcPts val="750"/>
              </a:spcBef>
              <a:spcAft>
                <a:spcPts val="0"/>
              </a:spcAft>
              <a:buClr>
                <a:schemeClr val="dk1"/>
              </a:buClr>
              <a:buSzPts val="2100"/>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58"/>
          <p:cNvSpPr txBox="1">
            <a:spLocks noGrp="1"/>
          </p:cNvSpPr>
          <p:nvPr>
            <p:ph type="title"/>
          </p:nvPr>
        </p:nvSpPr>
        <p:spPr>
          <a:xfrm>
            <a:off x="508001" y="1314450"/>
            <a:ext cx="6447501" cy="990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Myeloid malignancies</a:t>
            </a:r>
            <a:endParaRPr/>
          </a:p>
        </p:txBody>
      </p:sp>
      <p:grpSp>
        <p:nvGrpSpPr>
          <p:cNvPr id="515" name="Google Shape;515;p58"/>
          <p:cNvGrpSpPr/>
          <p:nvPr/>
        </p:nvGrpSpPr>
        <p:grpSpPr>
          <a:xfrm>
            <a:off x="1671820" y="3036725"/>
            <a:ext cx="6443456" cy="998735"/>
            <a:chOff x="1888" y="956171"/>
            <a:chExt cx="6443456" cy="998735"/>
          </a:xfrm>
        </p:grpSpPr>
        <p:sp>
          <p:nvSpPr>
            <p:cNvPr id="516" name="Google Shape;516;p58"/>
            <p:cNvSpPr/>
            <p:nvPr/>
          </p:nvSpPr>
          <p:spPr>
            <a:xfrm>
              <a:off x="1888" y="956171"/>
              <a:ext cx="1348630" cy="85638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58"/>
            <p:cNvSpPr/>
            <p:nvPr/>
          </p:nvSpPr>
          <p:spPr>
            <a:xfrm>
              <a:off x="151736" y="1098526"/>
              <a:ext cx="1348630" cy="856380"/>
            </a:xfrm>
            <a:prstGeom prst="roundRect">
              <a:avLst>
                <a:gd name="adj" fmla="val 10000"/>
              </a:avLst>
            </a:prstGeom>
            <a:solidFill>
              <a:schemeClr val="lt1">
                <a:alpha val="89803"/>
              </a:schemeClr>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58"/>
            <p:cNvSpPr txBox="1"/>
            <p:nvPr/>
          </p:nvSpPr>
          <p:spPr>
            <a:xfrm>
              <a:off x="176819" y="1123609"/>
              <a:ext cx="1298464" cy="806214"/>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r>
                <a:rPr lang="en-US" sz="1200" b="0" i="0" u="none" strike="noStrike" cap="none">
                  <a:solidFill>
                    <a:schemeClr val="dk1"/>
                  </a:solidFill>
                  <a:latin typeface="Times New Roman"/>
                  <a:ea typeface="Times New Roman"/>
                  <a:cs typeface="Times New Roman"/>
                  <a:sym typeface="Times New Roman"/>
                </a:rPr>
                <a:t>Acute myeloid leukaemia</a:t>
              </a:r>
              <a:endParaRPr/>
            </a:p>
          </p:txBody>
        </p:sp>
        <p:sp>
          <p:nvSpPr>
            <p:cNvPr id="519" name="Google Shape;519;p58"/>
            <p:cNvSpPr/>
            <p:nvPr/>
          </p:nvSpPr>
          <p:spPr>
            <a:xfrm>
              <a:off x="1650214" y="956171"/>
              <a:ext cx="1348630" cy="85638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58"/>
            <p:cNvSpPr/>
            <p:nvPr/>
          </p:nvSpPr>
          <p:spPr>
            <a:xfrm>
              <a:off x="1800062" y="1098526"/>
              <a:ext cx="1348630" cy="856380"/>
            </a:xfrm>
            <a:prstGeom prst="roundRect">
              <a:avLst>
                <a:gd name="adj" fmla="val 10000"/>
              </a:avLst>
            </a:prstGeom>
            <a:solidFill>
              <a:schemeClr val="lt1">
                <a:alpha val="89803"/>
              </a:schemeClr>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8"/>
            <p:cNvSpPr txBox="1"/>
            <p:nvPr/>
          </p:nvSpPr>
          <p:spPr>
            <a:xfrm>
              <a:off x="1825145" y="1123609"/>
              <a:ext cx="1298464" cy="806214"/>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r>
                <a:rPr lang="en-US" sz="1200" b="0" i="0" u="none" strike="noStrike" cap="none">
                  <a:solidFill>
                    <a:schemeClr val="dk1"/>
                  </a:solidFill>
                  <a:latin typeface="Times New Roman"/>
                  <a:ea typeface="Times New Roman"/>
                  <a:cs typeface="Times New Roman"/>
                  <a:sym typeface="Times New Roman"/>
                </a:rPr>
                <a:t>Chronic myeloid leukaemia</a:t>
              </a:r>
              <a:endParaRPr/>
            </a:p>
          </p:txBody>
        </p:sp>
        <p:sp>
          <p:nvSpPr>
            <p:cNvPr id="522" name="Google Shape;522;p58"/>
            <p:cNvSpPr/>
            <p:nvPr/>
          </p:nvSpPr>
          <p:spPr>
            <a:xfrm>
              <a:off x="3298540" y="956171"/>
              <a:ext cx="1348630" cy="85638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58"/>
            <p:cNvSpPr/>
            <p:nvPr/>
          </p:nvSpPr>
          <p:spPr>
            <a:xfrm>
              <a:off x="3448388" y="1098526"/>
              <a:ext cx="1348630" cy="856380"/>
            </a:xfrm>
            <a:prstGeom prst="roundRect">
              <a:avLst>
                <a:gd name="adj" fmla="val 10000"/>
              </a:avLst>
            </a:prstGeom>
            <a:solidFill>
              <a:schemeClr val="lt1">
                <a:alpha val="89803"/>
              </a:schemeClr>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58"/>
            <p:cNvSpPr txBox="1"/>
            <p:nvPr/>
          </p:nvSpPr>
          <p:spPr>
            <a:xfrm>
              <a:off x="3473471" y="1123609"/>
              <a:ext cx="1298464" cy="806214"/>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r>
                <a:rPr lang="en-US" sz="1200" b="0" i="0" u="none" strike="noStrike" cap="none">
                  <a:solidFill>
                    <a:schemeClr val="dk1"/>
                  </a:solidFill>
                  <a:latin typeface="Times New Roman"/>
                  <a:ea typeface="Times New Roman"/>
                  <a:cs typeface="Times New Roman"/>
                  <a:sym typeface="Times New Roman"/>
                </a:rPr>
                <a:t>Myelodysplastic syndromes</a:t>
              </a:r>
              <a:endParaRPr/>
            </a:p>
          </p:txBody>
        </p:sp>
        <p:sp>
          <p:nvSpPr>
            <p:cNvPr id="525" name="Google Shape;525;p58"/>
            <p:cNvSpPr/>
            <p:nvPr/>
          </p:nvSpPr>
          <p:spPr>
            <a:xfrm>
              <a:off x="4946866" y="956171"/>
              <a:ext cx="1348630" cy="85638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58"/>
            <p:cNvSpPr/>
            <p:nvPr/>
          </p:nvSpPr>
          <p:spPr>
            <a:xfrm>
              <a:off x="5096714" y="1098526"/>
              <a:ext cx="1348630" cy="856380"/>
            </a:xfrm>
            <a:prstGeom prst="roundRect">
              <a:avLst>
                <a:gd name="adj" fmla="val 10000"/>
              </a:avLst>
            </a:prstGeom>
            <a:solidFill>
              <a:schemeClr val="lt1">
                <a:alpha val="89803"/>
              </a:schemeClr>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58"/>
            <p:cNvSpPr txBox="1"/>
            <p:nvPr/>
          </p:nvSpPr>
          <p:spPr>
            <a:xfrm>
              <a:off x="5121797" y="1123609"/>
              <a:ext cx="1298464" cy="806214"/>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r>
                <a:rPr lang="en-US" sz="1200" b="0" i="0" u="none" strike="noStrike" cap="none">
                  <a:solidFill>
                    <a:schemeClr val="dk1"/>
                  </a:solidFill>
                  <a:latin typeface="Times New Roman"/>
                  <a:ea typeface="Times New Roman"/>
                  <a:cs typeface="Times New Roman"/>
                  <a:sym typeface="Times New Roman"/>
                </a:rPr>
                <a:t>Myeloproliferative neoplasms</a:t>
              </a:r>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grpSp>
        <p:nvGrpSpPr>
          <p:cNvPr id="533" name="Google Shape;533;p59"/>
          <p:cNvGrpSpPr/>
          <p:nvPr/>
        </p:nvGrpSpPr>
        <p:grpSpPr>
          <a:xfrm>
            <a:off x="509184" y="2910365"/>
            <a:ext cx="6445659" cy="2045729"/>
            <a:chOff x="787" y="432674"/>
            <a:chExt cx="6445659" cy="2045729"/>
          </a:xfrm>
        </p:grpSpPr>
        <p:sp>
          <p:nvSpPr>
            <p:cNvPr id="534" name="Google Shape;534;p59"/>
            <p:cNvSpPr/>
            <p:nvPr/>
          </p:nvSpPr>
          <p:spPr>
            <a:xfrm>
              <a:off x="787" y="432674"/>
              <a:ext cx="2762425" cy="175414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59"/>
            <p:cNvSpPr/>
            <p:nvPr/>
          </p:nvSpPr>
          <p:spPr>
            <a:xfrm>
              <a:off x="307723" y="724263"/>
              <a:ext cx="2762425" cy="1754140"/>
            </a:xfrm>
            <a:prstGeom prst="roundRect">
              <a:avLst>
                <a:gd name="adj" fmla="val 10000"/>
              </a:avLst>
            </a:prstGeom>
            <a:solidFill>
              <a:schemeClr val="lt1">
                <a:alpha val="89803"/>
              </a:schemeClr>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9"/>
            <p:cNvSpPr txBox="1"/>
            <p:nvPr/>
          </p:nvSpPr>
          <p:spPr>
            <a:xfrm>
              <a:off x="359100" y="775640"/>
              <a:ext cx="2659671" cy="1651386"/>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en-US" sz="2000" b="0" i="0" u="none" strike="noStrike" cap="none">
                  <a:solidFill>
                    <a:schemeClr val="dk1"/>
                  </a:solidFill>
                  <a:latin typeface="Times New Roman"/>
                  <a:ea typeface="Times New Roman"/>
                  <a:cs typeface="Times New Roman"/>
                  <a:sym typeface="Times New Roman"/>
                </a:rPr>
                <a:t>Questions ?</a:t>
              </a:r>
              <a:endParaRPr/>
            </a:p>
          </p:txBody>
        </p:sp>
        <p:sp>
          <p:nvSpPr>
            <p:cNvPr id="537" name="Google Shape;537;p59"/>
            <p:cNvSpPr/>
            <p:nvPr/>
          </p:nvSpPr>
          <p:spPr>
            <a:xfrm>
              <a:off x="3377085" y="432674"/>
              <a:ext cx="2762425" cy="175414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59"/>
            <p:cNvSpPr/>
            <p:nvPr/>
          </p:nvSpPr>
          <p:spPr>
            <a:xfrm>
              <a:off x="3684021" y="724263"/>
              <a:ext cx="2762425" cy="1754140"/>
            </a:xfrm>
            <a:prstGeom prst="roundRect">
              <a:avLst>
                <a:gd name="adj" fmla="val 10000"/>
              </a:avLst>
            </a:prstGeom>
            <a:solidFill>
              <a:schemeClr val="lt1">
                <a:alpha val="89803"/>
              </a:schemeClr>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59"/>
            <p:cNvSpPr txBox="1"/>
            <p:nvPr/>
          </p:nvSpPr>
          <p:spPr>
            <a:xfrm>
              <a:off x="3735398" y="775640"/>
              <a:ext cx="2659671" cy="1651386"/>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en-US" sz="2000" b="0" i="0" u="none" strike="noStrike" cap="none">
                  <a:solidFill>
                    <a:schemeClr val="dk1"/>
                  </a:solidFill>
                  <a:latin typeface="Times New Roman"/>
                  <a:ea typeface="Times New Roman"/>
                  <a:cs typeface="Times New Roman"/>
                  <a:sym typeface="Times New Roman"/>
                </a:rPr>
                <a:t>Email: s.drummond1@nhs.net</a:t>
              </a:r>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60"/>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Get in touch!</a:t>
            </a:r>
            <a:endParaRPr/>
          </a:p>
        </p:txBody>
      </p:sp>
      <p:sp>
        <p:nvSpPr>
          <p:cNvPr id="545" name="Google Shape;545;p60"/>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100"/>
              <a:buNone/>
            </a:pPr>
            <a:r>
              <a:rPr lang="en-US"/>
              <a:t>Website</a:t>
            </a:r>
            <a:endParaRPr/>
          </a:p>
          <a:p>
            <a:pPr marL="0" lvl="0" indent="0" algn="ctr" rtl="0">
              <a:lnSpc>
                <a:spcPct val="90000"/>
              </a:lnSpc>
              <a:spcBef>
                <a:spcPts val="750"/>
              </a:spcBef>
              <a:spcAft>
                <a:spcPts val="0"/>
              </a:spcAft>
              <a:buClr>
                <a:schemeClr val="dk1"/>
              </a:buClr>
              <a:buSzPts val="2100"/>
              <a:buNone/>
            </a:pPr>
            <a:r>
              <a:rPr lang="en-US" u="sng">
                <a:solidFill>
                  <a:schemeClr val="hlink"/>
                </a:solidFill>
                <a:hlinkClick r:id="rId3"/>
              </a:rPr>
              <a:t>www.quackmeded.co.uk</a:t>
            </a:r>
            <a:endParaRPr/>
          </a:p>
          <a:p>
            <a:pPr marL="0" lvl="0" indent="0" algn="ctr" rtl="0">
              <a:lnSpc>
                <a:spcPct val="90000"/>
              </a:lnSpc>
              <a:spcBef>
                <a:spcPts val="750"/>
              </a:spcBef>
              <a:spcAft>
                <a:spcPts val="0"/>
              </a:spcAft>
              <a:buClr>
                <a:schemeClr val="dk1"/>
              </a:buClr>
              <a:buSzPts val="2100"/>
              <a:buNone/>
            </a:pPr>
            <a:endParaRPr/>
          </a:p>
          <a:p>
            <a:pPr marL="0" lvl="0" indent="0" algn="ctr" rtl="0">
              <a:lnSpc>
                <a:spcPct val="90000"/>
              </a:lnSpc>
              <a:spcBef>
                <a:spcPts val="750"/>
              </a:spcBef>
              <a:spcAft>
                <a:spcPts val="0"/>
              </a:spcAft>
              <a:buClr>
                <a:schemeClr val="dk1"/>
              </a:buClr>
              <a:buSzPts val="2100"/>
              <a:buNone/>
            </a:pPr>
            <a:r>
              <a:rPr lang="en-US"/>
              <a:t>Email</a:t>
            </a:r>
            <a:endParaRPr/>
          </a:p>
          <a:p>
            <a:pPr marL="0" lvl="0" indent="0" algn="ctr" rtl="0">
              <a:lnSpc>
                <a:spcPct val="90000"/>
              </a:lnSpc>
              <a:spcBef>
                <a:spcPts val="750"/>
              </a:spcBef>
              <a:spcAft>
                <a:spcPts val="0"/>
              </a:spcAft>
              <a:buClr>
                <a:schemeClr val="dk1"/>
              </a:buClr>
              <a:buSzPts val="2100"/>
              <a:buNone/>
            </a:pPr>
            <a:r>
              <a:rPr lang="en-US" u="sng">
                <a:solidFill>
                  <a:schemeClr val="hlink"/>
                </a:solidFill>
                <a:hlinkClick r:id="rId4"/>
              </a:rPr>
              <a:t>gg-uhb.quackmeded@nhs.net</a:t>
            </a:r>
            <a:endParaRPr/>
          </a:p>
          <a:p>
            <a:pPr marL="0" lvl="0" indent="0" algn="ctr" rtl="0">
              <a:lnSpc>
                <a:spcPct val="90000"/>
              </a:lnSpc>
              <a:spcBef>
                <a:spcPts val="750"/>
              </a:spcBef>
              <a:spcAft>
                <a:spcPts val="0"/>
              </a:spcAft>
              <a:buClr>
                <a:schemeClr val="dk1"/>
              </a:buClr>
              <a:buSzPts val="2100"/>
              <a:buNone/>
            </a:pPr>
            <a:endParaRPr/>
          </a:p>
          <a:p>
            <a:pPr marL="0" lvl="0" indent="0" algn="ctr" rtl="0">
              <a:lnSpc>
                <a:spcPct val="90000"/>
              </a:lnSpc>
              <a:spcBef>
                <a:spcPts val="750"/>
              </a:spcBef>
              <a:spcAft>
                <a:spcPts val="0"/>
              </a:spcAft>
              <a:buClr>
                <a:schemeClr val="dk1"/>
              </a:buClr>
              <a:buSzPts val="2100"/>
              <a:buNone/>
            </a:pPr>
            <a:r>
              <a:rPr lang="en-US"/>
              <a:t>Social Media</a:t>
            </a:r>
            <a:endParaRPr/>
          </a:p>
          <a:p>
            <a:pPr marL="0" lvl="0" indent="0" algn="ctr" rtl="0">
              <a:lnSpc>
                <a:spcPct val="90000"/>
              </a:lnSpc>
              <a:spcBef>
                <a:spcPts val="750"/>
              </a:spcBef>
              <a:spcAft>
                <a:spcPts val="0"/>
              </a:spcAft>
              <a:buClr>
                <a:schemeClr val="dk1"/>
              </a:buClr>
              <a:buSzPts val="2100"/>
              <a:buNone/>
            </a:pPr>
            <a:r>
              <a:rPr lang="en-US"/>
              <a:t>Twitter: @QUACK_ Med</a:t>
            </a:r>
            <a:endParaRPr/>
          </a:p>
          <a:p>
            <a:pPr marL="0" lvl="0" indent="0" algn="ctr" rtl="0">
              <a:lnSpc>
                <a:spcPct val="90000"/>
              </a:lnSpc>
              <a:spcBef>
                <a:spcPts val="750"/>
              </a:spcBef>
              <a:spcAft>
                <a:spcPts val="0"/>
              </a:spcAft>
              <a:buClr>
                <a:schemeClr val="dk1"/>
              </a:buClr>
              <a:buSzPts val="2100"/>
              <a:buNone/>
            </a:pPr>
            <a:r>
              <a:rPr lang="en-US"/>
              <a:t>Facebook: QUACK education</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sz="2400" dirty="0"/>
              <a:t>Thank you</a:t>
            </a:r>
          </a:p>
          <a:p>
            <a:r>
              <a:rPr lang="en-GB" sz="2400" dirty="0"/>
              <a:t>Please fill out the feedback form for your certificate of learning</a:t>
            </a:r>
          </a:p>
        </p:txBody>
      </p:sp>
    </p:spTree>
    <p:extLst>
      <p:ext uri="{BB962C8B-B14F-4D97-AF65-F5344CB8AC3E}">
        <p14:creationId xmlns:p14="http://schemas.microsoft.com/office/powerpoint/2010/main" val="1305304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7"/>
          <p:cNvSpPr txBox="1">
            <a:spLocks noGrp="1"/>
          </p:cNvSpPr>
          <p:nvPr>
            <p:ph type="title"/>
          </p:nvPr>
        </p:nvSpPr>
        <p:spPr>
          <a:xfrm>
            <a:off x="508001" y="1314450"/>
            <a:ext cx="6447501" cy="990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Myeloid malignancies</a:t>
            </a:r>
            <a:endParaRPr/>
          </a:p>
        </p:txBody>
      </p:sp>
      <p:grpSp>
        <p:nvGrpSpPr>
          <p:cNvPr id="118" name="Google Shape;118;p17"/>
          <p:cNvGrpSpPr/>
          <p:nvPr/>
        </p:nvGrpSpPr>
        <p:grpSpPr>
          <a:xfrm>
            <a:off x="1441161" y="3061439"/>
            <a:ext cx="6443456" cy="998735"/>
            <a:chOff x="1888" y="956171"/>
            <a:chExt cx="6443456" cy="998735"/>
          </a:xfrm>
        </p:grpSpPr>
        <p:sp>
          <p:nvSpPr>
            <p:cNvPr id="119" name="Google Shape;119;p17"/>
            <p:cNvSpPr/>
            <p:nvPr/>
          </p:nvSpPr>
          <p:spPr>
            <a:xfrm>
              <a:off x="1888" y="956171"/>
              <a:ext cx="1348630" cy="85638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7"/>
            <p:cNvSpPr/>
            <p:nvPr/>
          </p:nvSpPr>
          <p:spPr>
            <a:xfrm>
              <a:off x="151736" y="1098526"/>
              <a:ext cx="1348630" cy="856380"/>
            </a:xfrm>
            <a:prstGeom prst="roundRect">
              <a:avLst>
                <a:gd name="adj" fmla="val 10000"/>
              </a:avLst>
            </a:prstGeom>
            <a:solidFill>
              <a:schemeClr val="lt1">
                <a:alpha val="89803"/>
              </a:schemeClr>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7"/>
            <p:cNvSpPr txBox="1"/>
            <p:nvPr/>
          </p:nvSpPr>
          <p:spPr>
            <a:xfrm>
              <a:off x="176819" y="1123609"/>
              <a:ext cx="1298464" cy="806214"/>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r>
                <a:rPr lang="en-US" sz="1200" b="0" i="0" u="none" strike="noStrike" cap="none">
                  <a:solidFill>
                    <a:schemeClr val="dk1"/>
                  </a:solidFill>
                  <a:latin typeface="Times New Roman"/>
                  <a:ea typeface="Times New Roman"/>
                  <a:cs typeface="Times New Roman"/>
                  <a:sym typeface="Times New Roman"/>
                </a:rPr>
                <a:t>Acute myeloid leukaemia</a:t>
              </a:r>
              <a:endParaRPr/>
            </a:p>
          </p:txBody>
        </p:sp>
        <p:sp>
          <p:nvSpPr>
            <p:cNvPr id="122" name="Google Shape;122;p17"/>
            <p:cNvSpPr/>
            <p:nvPr/>
          </p:nvSpPr>
          <p:spPr>
            <a:xfrm>
              <a:off x="1650214" y="956171"/>
              <a:ext cx="1348630" cy="85638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7"/>
            <p:cNvSpPr/>
            <p:nvPr/>
          </p:nvSpPr>
          <p:spPr>
            <a:xfrm>
              <a:off x="1800062" y="1098526"/>
              <a:ext cx="1348630" cy="856380"/>
            </a:xfrm>
            <a:prstGeom prst="roundRect">
              <a:avLst>
                <a:gd name="adj" fmla="val 10000"/>
              </a:avLst>
            </a:prstGeom>
            <a:solidFill>
              <a:schemeClr val="lt1">
                <a:alpha val="89803"/>
              </a:schemeClr>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7"/>
            <p:cNvSpPr txBox="1"/>
            <p:nvPr/>
          </p:nvSpPr>
          <p:spPr>
            <a:xfrm>
              <a:off x="1825145" y="1123609"/>
              <a:ext cx="1298464" cy="806214"/>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r>
                <a:rPr lang="en-US" sz="1200" b="0" i="0" u="none" strike="noStrike" cap="none">
                  <a:solidFill>
                    <a:schemeClr val="dk1"/>
                  </a:solidFill>
                  <a:latin typeface="Times New Roman"/>
                  <a:ea typeface="Times New Roman"/>
                  <a:cs typeface="Times New Roman"/>
                  <a:sym typeface="Times New Roman"/>
                </a:rPr>
                <a:t>Chronic myeloid leukaemia</a:t>
              </a:r>
              <a:endParaRPr/>
            </a:p>
          </p:txBody>
        </p:sp>
        <p:sp>
          <p:nvSpPr>
            <p:cNvPr id="125" name="Google Shape;125;p17"/>
            <p:cNvSpPr/>
            <p:nvPr/>
          </p:nvSpPr>
          <p:spPr>
            <a:xfrm>
              <a:off x="3298540" y="956171"/>
              <a:ext cx="1348630" cy="85638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7"/>
            <p:cNvSpPr/>
            <p:nvPr/>
          </p:nvSpPr>
          <p:spPr>
            <a:xfrm>
              <a:off x="3448388" y="1098526"/>
              <a:ext cx="1348630" cy="856380"/>
            </a:xfrm>
            <a:prstGeom prst="roundRect">
              <a:avLst>
                <a:gd name="adj" fmla="val 10000"/>
              </a:avLst>
            </a:prstGeom>
            <a:solidFill>
              <a:schemeClr val="lt1">
                <a:alpha val="89803"/>
              </a:schemeClr>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7"/>
            <p:cNvSpPr txBox="1"/>
            <p:nvPr/>
          </p:nvSpPr>
          <p:spPr>
            <a:xfrm>
              <a:off x="3473471" y="1123609"/>
              <a:ext cx="1298464" cy="806214"/>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r>
                <a:rPr lang="en-US" sz="1200" b="0" i="0" u="none" strike="noStrike" cap="none">
                  <a:solidFill>
                    <a:schemeClr val="dk1"/>
                  </a:solidFill>
                  <a:latin typeface="Times New Roman"/>
                  <a:ea typeface="Times New Roman"/>
                  <a:cs typeface="Times New Roman"/>
                  <a:sym typeface="Times New Roman"/>
                </a:rPr>
                <a:t>Myelodysplastic syndromes</a:t>
              </a:r>
              <a:endParaRPr/>
            </a:p>
          </p:txBody>
        </p:sp>
        <p:sp>
          <p:nvSpPr>
            <p:cNvPr id="128" name="Google Shape;128;p17"/>
            <p:cNvSpPr/>
            <p:nvPr/>
          </p:nvSpPr>
          <p:spPr>
            <a:xfrm>
              <a:off x="4946866" y="956171"/>
              <a:ext cx="1348630" cy="85638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7"/>
            <p:cNvSpPr/>
            <p:nvPr/>
          </p:nvSpPr>
          <p:spPr>
            <a:xfrm>
              <a:off x="5096714" y="1098526"/>
              <a:ext cx="1348630" cy="856380"/>
            </a:xfrm>
            <a:prstGeom prst="roundRect">
              <a:avLst>
                <a:gd name="adj" fmla="val 10000"/>
              </a:avLst>
            </a:prstGeom>
            <a:solidFill>
              <a:schemeClr val="lt1">
                <a:alpha val="89803"/>
              </a:schemeClr>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7"/>
            <p:cNvSpPr txBox="1"/>
            <p:nvPr/>
          </p:nvSpPr>
          <p:spPr>
            <a:xfrm>
              <a:off x="5121797" y="1123609"/>
              <a:ext cx="1298464" cy="806214"/>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r>
                <a:rPr lang="en-US" sz="1200" b="0" i="0" u="none" strike="noStrike" cap="none">
                  <a:solidFill>
                    <a:schemeClr val="dk1"/>
                  </a:solidFill>
                  <a:latin typeface="Times New Roman"/>
                  <a:ea typeface="Times New Roman"/>
                  <a:cs typeface="Times New Roman"/>
                  <a:sym typeface="Times New Roman"/>
                </a:rPr>
                <a:t>Myeloproliferative neoplasms</a:t>
              </a:r>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4"/>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GB"/>
              <a:t>Get in touch!</a:t>
            </a:r>
            <a:endParaRPr/>
          </a:p>
        </p:txBody>
      </p:sp>
      <p:sp>
        <p:nvSpPr>
          <p:cNvPr id="330" name="Google Shape;330;p44"/>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100"/>
              <a:buNone/>
            </a:pPr>
            <a:r>
              <a:rPr lang="en-GB" dirty="0"/>
              <a:t>Website</a:t>
            </a:r>
            <a:endParaRPr dirty="0"/>
          </a:p>
          <a:p>
            <a:pPr marL="0" lvl="0" indent="0" algn="ctr" rtl="0">
              <a:lnSpc>
                <a:spcPct val="90000"/>
              </a:lnSpc>
              <a:spcBef>
                <a:spcPts val="750"/>
              </a:spcBef>
              <a:spcAft>
                <a:spcPts val="0"/>
              </a:spcAft>
              <a:buClr>
                <a:schemeClr val="dk1"/>
              </a:buClr>
              <a:buSzPts val="2100"/>
              <a:buNone/>
            </a:pPr>
            <a:r>
              <a:rPr lang="en-GB" u="sng" dirty="0">
                <a:solidFill>
                  <a:schemeClr val="hlink"/>
                </a:solidFill>
                <a:hlinkClick r:id="rId3"/>
              </a:rPr>
              <a:t>www.quackmeded.co.uk</a:t>
            </a:r>
            <a:endParaRPr dirty="0"/>
          </a:p>
          <a:p>
            <a:pPr marL="0" lvl="0" indent="0" algn="ctr" rtl="0">
              <a:lnSpc>
                <a:spcPct val="90000"/>
              </a:lnSpc>
              <a:spcBef>
                <a:spcPts val="750"/>
              </a:spcBef>
              <a:spcAft>
                <a:spcPts val="0"/>
              </a:spcAft>
              <a:buClr>
                <a:schemeClr val="dk1"/>
              </a:buClr>
              <a:buSzPts val="2100"/>
              <a:buNone/>
            </a:pPr>
            <a:endParaRPr dirty="0"/>
          </a:p>
          <a:p>
            <a:pPr marL="0" lvl="0" indent="0" algn="ctr" rtl="0">
              <a:lnSpc>
                <a:spcPct val="90000"/>
              </a:lnSpc>
              <a:spcBef>
                <a:spcPts val="750"/>
              </a:spcBef>
              <a:spcAft>
                <a:spcPts val="0"/>
              </a:spcAft>
              <a:buClr>
                <a:schemeClr val="dk1"/>
              </a:buClr>
              <a:buSzPts val="2100"/>
              <a:buNone/>
            </a:pPr>
            <a:r>
              <a:rPr lang="en-GB" dirty="0"/>
              <a:t>Email</a:t>
            </a:r>
            <a:endParaRPr dirty="0"/>
          </a:p>
          <a:p>
            <a:pPr marL="0" lvl="0" indent="0" algn="ctr" rtl="0">
              <a:lnSpc>
                <a:spcPct val="90000"/>
              </a:lnSpc>
              <a:spcBef>
                <a:spcPts val="750"/>
              </a:spcBef>
              <a:spcAft>
                <a:spcPts val="0"/>
              </a:spcAft>
              <a:buClr>
                <a:schemeClr val="dk1"/>
              </a:buClr>
              <a:buSzPts val="2100"/>
              <a:buNone/>
            </a:pPr>
            <a:r>
              <a:rPr lang="en-US" u="sng" dirty="0" err="1">
                <a:solidFill>
                  <a:schemeClr val="hlink"/>
                </a:solidFill>
              </a:rPr>
              <a:t>ggc.</a:t>
            </a:r>
            <a:r>
              <a:rPr lang="en-US" u="sng" err="1">
                <a:solidFill>
                  <a:schemeClr val="hlink"/>
                </a:solidFill>
              </a:rPr>
              <a:t>quackmeded</a:t>
            </a:r>
            <a:r>
              <a:rPr lang="en-US" u="sng">
                <a:solidFill>
                  <a:schemeClr val="hlink"/>
                </a:solidFill>
              </a:rPr>
              <a:t>@nhs.scot</a:t>
            </a:r>
            <a:endParaRPr dirty="0"/>
          </a:p>
          <a:p>
            <a:pPr marL="0" lvl="0" indent="0" algn="ctr" rtl="0">
              <a:lnSpc>
                <a:spcPct val="90000"/>
              </a:lnSpc>
              <a:spcBef>
                <a:spcPts val="750"/>
              </a:spcBef>
              <a:spcAft>
                <a:spcPts val="0"/>
              </a:spcAft>
              <a:buClr>
                <a:schemeClr val="dk1"/>
              </a:buClr>
              <a:buSzPts val="2100"/>
              <a:buNone/>
            </a:pPr>
            <a:endParaRPr dirty="0"/>
          </a:p>
          <a:p>
            <a:pPr marL="0" lvl="0" indent="0" algn="ctr" rtl="0">
              <a:lnSpc>
                <a:spcPct val="90000"/>
              </a:lnSpc>
              <a:spcBef>
                <a:spcPts val="750"/>
              </a:spcBef>
              <a:spcAft>
                <a:spcPts val="0"/>
              </a:spcAft>
              <a:buClr>
                <a:schemeClr val="dk1"/>
              </a:buClr>
              <a:buSzPts val="2100"/>
              <a:buNone/>
            </a:pPr>
            <a:r>
              <a:rPr lang="en-GB" dirty="0"/>
              <a:t>Social Media</a:t>
            </a:r>
            <a:endParaRPr dirty="0"/>
          </a:p>
          <a:p>
            <a:pPr marL="0" lvl="0" indent="0" algn="ctr" rtl="0">
              <a:lnSpc>
                <a:spcPct val="90000"/>
              </a:lnSpc>
              <a:spcBef>
                <a:spcPts val="750"/>
              </a:spcBef>
              <a:spcAft>
                <a:spcPts val="0"/>
              </a:spcAft>
              <a:buClr>
                <a:schemeClr val="dk1"/>
              </a:buClr>
              <a:buSzPts val="2100"/>
              <a:buNone/>
            </a:pPr>
            <a:r>
              <a:rPr lang="en-GB" dirty="0"/>
              <a:t>Twitter: @QUACK_ Med</a:t>
            </a:r>
            <a:endParaRPr dirty="0"/>
          </a:p>
          <a:p>
            <a:pPr marL="0" lvl="0" indent="0" algn="ctr" rtl="0">
              <a:lnSpc>
                <a:spcPct val="90000"/>
              </a:lnSpc>
              <a:spcBef>
                <a:spcPts val="750"/>
              </a:spcBef>
              <a:spcAft>
                <a:spcPts val="0"/>
              </a:spcAft>
              <a:buClr>
                <a:schemeClr val="dk1"/>
              </a:buClr>
              <a:buSzPts val="2100"/>
              <a:buNone/>
            </a:pPr>
            <a:r>
              <a:rPr lang="en-GB" dirty="0"/>
              <a:t>Facebook: QUACK education</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grpSp>
        <p:nvGrpSpPr>
          <p:cNvPr id="136" name="Google Shape;136;p18"/>
          <p:cNvGrpSpPr/>
          <p:nvPr/>
        </p:nvGrpSpPr>
        <p:grpSpPr>
          <a:xfrm>
            <a:off x="1579748" y="1894938"/>
            <a:ext cx="6446369" cy="2280732"/>
            <a:chOff x="432" y="315172"/>
            <a:chExt cx="6446369" cy="2280732"/>
          </a:xfrm>
        </p:grpSpPr>
        <p:sp>
          <p:nvSpPr>
            <p:cNvPr id="137" name="Google Shape;137;p18"/>
            <p:cNvSpPr/>
            <p:nvPr/>
          </p:nvSpPr>
          <p:spPr>
            <a:xfrm>
              <a:off x="3223617" y="1257624"/>
              <a:ext cx="2280732" cy="395829"/>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rgbClr val="487AA8"/>
              </a:solidFill>
              <a:prstDash val="solid"/>
              <a:miter lim="800000"/>
              <a:headEnd type="none" w="sm" len="sm"/>
              <a:tailEnd type="none" w="sm" len="sm"/>
            </a:ln>
          </p:spPr>
        </p:sp>
        <p:sp>
          <p:nvSpPr>
            <p:cNvPr id="138" name="Google Shape;138;p18"/>
            <p:cNvSpPr/>
            <p:nvPr/>
          </p:nvSpPr>
          <p:spPr>
            <a:xfrm>
              <a:off x="3177897" y="1257624"/>
              <a:ext cx="91440" cy="395829"/>
            </a:xfrm>
            <a:custGeom>
              <a:avLst/>
              <a:gdLst/>
              <a:ahLst/>
              <a:cxnLst/>
              <a:rect l="l" t="t" r="r" b="b"/>
              <a:pathLst>
                <a:path w="120000" h="120000" extrusionOk="0">
                  <a:moveTo>
                    <a:pt x="60000" y="0"/>
                  </a:moveTo>
                  <a:lnTo>
                    <a:pt x="60000" y="120000"/>
                  </a:lnTo>
                </a:path>
              </a:pathLst>
            </a:custGeom>
            <a:noFill/>
            <a:ln w="12700" cap="flat" cmpd="sng">
              <a:solidFill>
                <a:srgbClr val="487AA8"/>
              </a:solidFill>
              <a:prstDash val="solid"/>
              <a:miter lim="800000"/>
              <a:headEnd type="none" w="sm" len="sm"/>
              <a:tailEnd type="none" w="sm" len="sm"/>
            </a:ln>
          </p:spPr>
        </p:sp>
        <p:sp>
          <p:nvSpPr>
            <p:cNvPr id="139" name="Google Shape;139;p18"/>
            <p:cNvSpPr/>
            <p:nvPr/>
          </p:nvSpPr>
          <p:spPr>
            <a:xfrm>
              <a:off x="942884" y="1257624"/>
              <a:ext cx="2280732" cy="395829"/>
            </a:xfrm>
            <a:custGeom>
              <a:avLst/>
              <a:gdLst/>
              <a:ahLst/>
              <a:cxnLst/>
              <a:rect l="l" t="t" r="r" b="b"/>
              <a:pathLst>
                <a:path w="120000" h="120000" extrusionOk="0">
                  <a:moveTo>
                    <a:pt x="120000" y="0"/>
                  </a:moveTo>
                  <a:lnTo>
                    <a:pt x="120000" y="60000"/>
                  </a:lnTo>
                  <a:lnTo>
                    <a:pt x="0" y="60000"/>
                  </a:lnTo>
                  <a:lnTo>
                    <a:pt x="0" y="120000"/>
                  </a:lnTo>
                </a:path>
              </a:pathLst>
            </a:custGeom>
            <a:noFill/>
            <a:ln w="12700" cap="flat" cmpd="sng">
              <a:solidFill>
                <a:srgbClr val="487AA8"/>
              </a:solidFill>
              <a:prstDash val="solid"/>
              <a:miter lim="800000"/>
              <a:headEnd type="none" w="sm" len="sm"/>
              <a:tailEnd type="none" w="sm" len="sm"/>
            </a:ln>
          </p:spPr>
        </p:sp>
        <p:sp>
          <p:nvSpPr>
            <p:cNvPr id="140" name="Google Shape;140;p18"/>
            <p:cNvSpPr/>
            <p:nvPr/>
          </p:nvSpPr>
          <p:spPr>
            <a:xfrm>
              <a:off x="2281165" y="315172"/>
              <a:ext cx="1884903" cy="942451"/>
            </a:xfrm>
            <a:prstGeom prst="rect">
              <a:avLst/>
            </a:prstGeom>
            <a:solidFill>
              <a:srgbClr val="599BD5"/>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8"/>
            <p:cNvSpPr txBox="1"/>
            <p:nvPr/>
          </p:nvSpPr>
          <p:spPr>
            <a:xfrm>
              <a:off x="2281165" y="315172"/>
              <a:ext cx="1884903" cy="942451"/>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None/>
              </a:pPr>
              <a:r>
                <a:rPr lang="en-US" sz="1900" b="0" i="0" u="none" strike="noStrike" cap="none">
                  <a:solidFill>
                    <a:schemeClr val="lt1"/>
                  </a:solidFill>
                  <a:latin typeface="Times New Roman"/>
                  <a:ea typeface="Times New Roman"/>
                  <a:cs typeface="Times New Roman"/>
                  <a:sym typeface="Times New Roman"/>
                </a:rPr>
                <a:t>Myeloproliferative neoplasms</a:t>
              </a:r>
              <a:endParaRPr/>
            </a:p>
          </p:txBody>
        </p:sp>
        <p:sp>
          <p:nvSpPr>
            <p:cNvPr id="142" name="Google Shape;142;p18"/>
            <p:cNvSpPr/>
            <p:nvPr/>
          </p:nvSpPr>
          <p:spPr>
            <a:xfrm>
              <a:off x="432" y="1653453"/>
              <a:ext cx="1884903" cy="942451"/>
            </a:xfrm>
            <a:prstGeom prst="rect">
              <a:avLst/>
            </a:prstGeom>
            <a:solidFill>
              <a:srgbClr val="599BD5"/>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8"/>
            <p:cNvSpPr txBox="1"/>
            <p:nvPr/>
          </p:nvSpPr>
          <p:spPr>
            <a:xfrm>
              <a:off x="432" y="1653453"/>
              <a:ext cx="1884903" cy="942451"/>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None/>
              </a:pPr>
              <a:r>
                <a:rPr lang="en-US" sz="1900" b="0" i="0" u="none" strike="noStrike" cap="none">
                  <a:solidFill>
                    <a:schemeClr val="lt1"/>
                  </a:solidFill>
                  <a:latin typeface="Times New Roman"/>
                  <a:ea typeface="Times New Roman"/>
                  <a:cs typeface="Times New Roman"/>
                  <a:sym typeface="Times New Roman"/>
                </a:rPr>
                <a:t>Polycythaemia vera</a:t>
              </a:r>
              <a:endParaRPr/>
            </a:p>
          </p:txBody>
        </p:sp>
        <p:sp>
          <p:nvSpPr>
            <p:cNvPr id="144" name="Google Shape;144;p18"/>
            <p:cNvSpPr/>
            <p:nvPr/>
          </p:nvSpPr>
          <p:spPr>
            <a:xfrm>
              <a:off x="2281165" y="1653453"/>
              <a:ext cx="1884903" cy="942451"/>
            </a:xfrm>
            <a:prstGeom prst="rect">
              <a:avLst/>
            </a:prstGeom>
            <a:solidFill>
              <a:srgbClr val="599BD5"/>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8"/>
            <p:cNvSpPr txBox="1"/>
            <p:nvPr/>
          </p:nvSpPr>
          <p:spPr>
            <a:xfrm>
              <a:off x="2281165" y="1653453"/>
              <a:ext cx="1884903" cy="942451"/>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None/>
              </a:pPr>
              <a:r>
                <a:rPr lang="en-US" sz="1900" b="0" i="0" u="none" strike="noStrike" cap="none">
                  <a:solidFill>
                    <a:schemeClr val="lt1"/>
                  </a:solidFill>
                  <a:latin typeface="Times New Roman"/>
                  <a:ea typeface="Times New Roman"/>
                  <a:cs typeface="Times New Roman"/>
                  <a:sym typeface="Times New Roman"/>
                </a:rPr>
                <a:t>Essential thrombocytosis</a:t>
              </a:r>
              <a:endParaRPr/>
            </a:p>
          </p:txBody>
        </p:sp>
        <p:sp>
          <p:nvSpPr>
            <p:cNvPr id="146" name="Google Shape;146;p18"/>
            <p:cNvSpPr/>
            <p:nvPr/>
          </p:nvSpPr>
          <p:spPr>
            <a:xfrm>
              <a:off x="4561898" y="1653453"/>
              <a:ext cx="1884903" cy="942451"/>
            </a:xfrm>
            <a:prstGeom prst="rect">
              <a:avLst/>
            </a:prstGeom>
            <a:solidFill>
              <a:srgbClr val="599BD5"/>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8"/>
            <p:cNvSpPr txBox="1"/>
            <p:nvPr/>
          </p:nvSpPr>
          <p:spPr>
            <a:xfrm>
              <a:off x="4561898" y="1653453"/>
              <a:ext cx="1884903" cy="942451"/>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None/>
              </a:pPr>
              <a:r>
                <a:rPr lang="en-US" sz="1900" b="0" i="0" u="none" strike="noStrike" cap="none">
                  <a:solidFill>
                    <a:schemeClr val="lt1"/>
                  </a:solidFill>
                  <a:latin typeface="Times New Roman"/>
                  <a:ea typeface="Times New Roman"/>
                  <a:cs typeface="Times New Roman"/>
                  <a:sym typeface="Times New Roman"/>
                </a:rPr>
                <a:t>Primary myelofibrosis</a:t>
              </a: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pSp>
        <p:nvGrpSpPr>
          <p:cNvPr id="153" name="Google Shape;153;p19"/>
          <p:cNvGrpSpPr/>
          <p:nvPr/>
        </p:nvGrpSpPr>
        <p:grpSpPr>
          <a:xfrm>
            <a:off x="245446" y="874271"/>
            <a:ext cx="8301060" cy="5203181"/>
            <a:chOff x="327261" y="22694"/>
            <a:chExt cx="11068080" cy="6937575"/>
          </a:xfrm>
        </p:grpSpPr>
        <p:cxnSp>
          <p:nvCxnSpPr>
            <p:cNvPr id="154" name="Google Shape;154;p19"/>
            <p:cNvCxnSpPr/>
            <p:nvPr/>
          </p:nvCxnSpPr>
          <p:spPr>
            <a:xfrm>
              <a:off x="3991458" y="5065279"/>
              <a:ext cx="1643163" cy="296450"/>
            </a:xfrm>
            <a:prstGeom prst="straightConnector1">
              <a:avLst/>
            </a:prstGeom>
            <a:noFill/>
            <a:ln w="38100" cap="flat" cmpd="sng">
              <a:solidFill>
                <a:schemeClr val="dk1"/>
              </a:solidFill>
              <a:prstDash val="solid"/>
              <a:miter lim="800000"/>
              <a:headEnd type="none" w="sm" len="sm"/>
              <a:tailEnd type="triangle" w="med" len="med"/>
            </a:ln>
          </p:spPr>
        </p:cxnSp>
        <p:cxnSp>
          <p:nvCxnSpPr>
            <p:cNvPr id="155" name="Google Shape;155;p19"/>
            <p:cNvCxnSpPr/>
            <p:nvPr/>
          </p:nvCxnSpPr>
          <p:spPr>
            <a:xfrm>
              <a:off x="3973645" y="5344867"/>
              <a:ext cx="1608307" cy="784433"/>
            </a:xfrm>
            <a:prstGeom prst="straightConnector1">
              <a:avLst/>
            </a:prstGeom>
            <a:noFill/>
            <a:ln w="38100" cap="flat" cmpd="sng">
              <a:solidFill>
                <a:schemeClr val="dk1"/>
              </a:solidFill>
              <a:prstDash val="solid"/>
              <a:miter lim="800000"/>
              <a:headEnd type="none" w="sm" len="sm"/>
              <a:tailEnd type="triangle" w="med" len="med"/>
            </a:ln>
          </p:spPr>
        </p:cxnSp>
        <p:grpSp>
          <p:nvGrpSpPr>
            <p:cNvPr id="156" name="Google Shape;156;p19"/>
            <p:cNvGrpSpPr/>
            <p:nvPr/>
          </p:nvGrpSpPr>
          <p:grpSpPr>
            <a:xfrm>
              <a:off x="464394" y="3092757"/>
              <a:ext cx="1050346" cy="969800"/>
              <a:chOff x="838200" y="3135086"/>
              <a:chExt cx="1186543" cy="1094014"/>
            </a:xfrm>
          </p:grpSpPr>
          <p:sp>
            <p:nvSpPr>
              <p:cNvPr id="157" name="Google Shape;157;p19"/>
              <p:cNvSpPr/>
              <p:nvPr/>
            </p:nvSpPr>
            <p:spPr>
              <a:xfrm>
                <a:off x="838200" y="3135086"/>
                <a:ext cx="1186543" cy="1094014"/>
              </a:xfrm>
              <a:prstGeom prst="ellipse">
                <a:avLst/>
              </a:prstGeom>
              <a:solidFill>
                <a:srgbClr val="9CC2E5"/>
              </a:solidFill>
              <a:ln w="1270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a:ea typeface="Calibri"/>
                  <a:cs typeface="Calibri"/>
                  <a:sym typeface="Calibri"/>
                </a:endParaRPr>
              </a:p>
            </p:txBody>
          </p:sp>
          <p:sp>
            <p:nvSpPr>
              <p:cNvPr id="158" name="Google Shape;158;p19"/>
              <p:cNvSpPr/>
              <p:nvPr/>
            </p:nvSpPr>
            <p:spPr>
              <a:xfrm>
                <a:off x="952503" y="3363686"/>
                <a:ext cx="718457" cy="636814"/>
              </a:xfrm>
              <a:prstGeom prst="ellipse">
                <a:avLst/>
              </a:prstGeom>
              <a:solidFill>
                <a:schemeClr val="accent1"/>
              </a:solidFill>
              <a:ln w="1270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a:ea typeface="Calibri"/>
                  <a:cs typeface="Calibri"/>
                  <a:sym typeface="Calibri"/>
                </a:endParaRPr>
              </a:p>
            </p:txBody>
          </p:sp>
        </p:grpSp>
        <p:cxnSp>
          <p:nvCxnSpPr>
            <p:cNvPr id="159" name="Google Shape;159;p19"/>
            <p:cNvCxnSpPr/>
            <p:nvPr/>
          </p:nvCxnSpPr>
          <p:spPr>
            <a:xfrm>
              <a:off x="1414172" y="4222116"/>
              <a:ext cx="1461606" cy="633557"/>
            </a:xfrm>
            <a:prstGeom prst="straightConnector1">
              <a:avLst/>
            </a:prstGeom>
            <a:noFill/>
            <a:ln w="38100" cap="flat" cmpd="sng">
              <a:solidFill>
                <a:schemeClr val="dk1"/>
              </a:solidFill>
              <a:prstDash val="solid"/>
              <a:miter lim="800000"/>
              <a:headEnd type="none" w="sm" len="sm"/>
              <a:tailEnd type="triangle" w="med" len="med"/>
            </a:ln>
          </p:spPr>
        </p:cxnSp>
        <p:grpSp>
          <p:nvGrpSpPr>
            <p:cNvPr id="160" name="Google Shape;160;p19"/>
            <p:cNvGrpSpPr/>
            <p:nvPr/>
          </p:nvGrpSpPr>
          <p:grpSpPr>
            <a:xfrm>
              <a:off x="3001846" y="4639780"/>
              <a:ext cx="909471" cy="768157"/>
              <a:chOff x="3782783" y="3135086"/>
              <a:chExt cx="1050474" cy="1028700"/>
            </a:xfrm>
          </p:grpSpPr>
          <p:sp>
            <p:nvSpPr>
              <p:cNvPr id="161" name="Google Shape;161;p19"/>
              <p:cNvSpPr/>
              <p:nvPr/>
            </p:nvSpPr>
            <p:spPr>
              <a:xfrm>
                <a:off x="3782783" y="3135086"/>
                <a:ext cx="1050474" cy="1028700"/>
              </a:xfrm>
              <a:prstGeom prst="ellipse">
                <a:avLst/>
              </a:prstGeom>
              <a:solidFill>
                <a:srgbClr val="9CC2E5"/>
              </a:solidFill>
              <a:ln w="1270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a:ea typeface="Calibri"/>
                  <a:cs typeface="Calibri"/>
                  <a:sym typeface="Calibri"/>
                </a:endParaRPr>
              </a:p>
            </p:txBody>
          </p:sp>
          <p:sp>
            <p:nvSpPr>
              <p:cNvPr id="162" name="Google Shape;162;p19"/>
              <p:cNvSpPr/>
              <p:nvPr/>
            </p:nvSpPr>
            <p:spPr>
              <a:xfrm>
                <a:off x="3932463" y="3363687"/>
                <a:ext cx="606880" cy="522514"/>
              </a:xfrm>
              <a:prstGeom prst="ellipse">
                <a:avLst/>
              </a:prstGeom>
              <a:solidFill>
                <a:schemeClr val="accent1"/>
              </a:solidFill>
              <a:ln w="1270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a:ea typeface="Calibri"/>
                  <a:cs typeface="Calibri"/>
                  <a:sym typeface="Calibri"/>
                </a:endParaRPr>
              </a:p>
            </p:txBody>
          </p:sp>
        </p:grpSp>
        <p:grpSp>
          <p:nvGrpSpPr>
            <p:cNvPr id="163" name="Google Shape;163;p19"/>
            <p:cNvGrpSpPr/>
            <p:nvPr/>
          </p:nvGrpSpPr>
          <p:grpSpPr>
            <a:xfrm>
              <a:off x="5750468" y="5923576"/>
              <a:ext cx="868725" cy="763627"/>
              <a:chOff x="3782783" y="3135086"/>
              <a:chExt cx="1050474" cy="1028700"/>
            </a:xfrm>
          </p:grpSpPr>
          <p:sp>
            <p:nvSpPr>
              <p:cNvPr id="164" name="Google Shape;164;p19"/>
              <p:cNvSpPr/>
              <p:nvPr/>
            </p:nvSpPr>
            <p:spPr>
              <a:xfrm>
                <a:off x="3782783" y="3135086"/>
                <a:ext cx="1050474" cy="1028700"/>
              </a:xfrm>
              <a:prstGeom prst="ellipse">
                <a:avLst/>
              </a:prstGeom>
              <a:solidFill>
                <a:srgbClr val="9CC2E5"/>
              </a:solidFill>
              <a:ln w="1270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a:ea typeface="Calibri"/>
                  <a:cs typeface="Calibri"/>
                  <a:sym typeface="Calibri"/>
                </a:endParaRPr>
              </a:p>
            </p:txBody>
          </p:sp>
          <p:sp>
            <p:nvSpPr>
              <p:cNvPr id="165" name="Google Shape;165;p19"/>
              <p:cNvSpPr/>
              <p:nvPr/>
            </p:nvSpPr>
            <p:spPr>
              <a:xfrm>
                <a:off x="3932463" y="3363687"/>
                <a:ext cx="606880" cy="522514"/>
              </a:xfrm>
              <a:prstGeom prst="ellipse">
                <a:avLst/>
              </a:prstGeom>
              <a:solidFill>
                <a:schemeClr val="accent1"/>
              </a:solidFill>
              <a:ln w="1270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a:ea typeface="Calibri"/>
                  <a:cs typeface="Calibri"/>
                  <a:sym typeface="Calibri"/>
                </a:endParaRPr>
              </a:p>
            </p:txBody>
          </p:sp>
        </p:grpSp>
        <p:grpSp>
          <p:nvGrpSpPr>
            <p:cNvPr id="166" name="Google Shape;166;p19"/>
            <p:cNvGrpSpPr/>
            <p:nvPr/>
          </p:nvGrpSpPr>
          <p:grpSpPr>
            <a:xfrm>
              <a:off x="5790804" y="5007608"/>
              <a:ext cx="762897" cy="708242"/>
              <a:chOff x="3782783" y="3135086"/>
              <a:chExt cx="1050474" cy="1028700"/>
            </a:xfrm>
          </p:grpSpPr>
          <p:sp>
            <p:nvSpPr>
              <p:cNvPr id="167" name="Google Shape;167;p19"/>
              <p:cNvSpPr/>
              <p:nvPr/>
            </p:nvSpPr>
            <p:spPr>
              <a:xfrm>
                <a:off x="3782783" y="3135086"/>
                <a:ext cx="1050474" cy="1028700"/>
              </a:xfrm>
              <a:prstGeom prst="ellipse">
                <a:avLst/>
              </a:prstGeom>
              <a:solidFill>
                <a:srgbClr val="9CC2E5"/>
              </a:solidFill>
              <a:ln w="1270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a:ea typeface="Calibri"/>
                  <a:cs typeface="Calibri"/>
                  <a:sym typeface="Calibri"/>
                </a:endParaRPr>
              </a:p>
            </p:txBody>
          </p:sp>
          <p:sp>
            <p:nvSpPr>
              <p:cNvPr id="168" name="Google Shape;168;p19"/>
              <p:cNvSpPr/>
              <p:nvPr/>
            </p:nvSpPr>
            <p:spPr>
              <a:xfrm>
                <a:off x="3932463" y="3363687"/>
                <a:ext cx="606880" cy="522514"/>
              </a:xfrm>
              <a:prstGeom prst="ellipse">
                <a:avLst/>
              </a:prstGeom>
              <a:solidFill>
                <a:schemeClr val="accent1"/>
              </a:solidFill>
              <a:ln w="1270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a:ea typeface="Calibri"/>
                  <a:cs typeface="Calibri"/>
                  <a:sym typeface="Calibri"/>
                </a:endParaRPr>
              </a:p>
            </p:txBody>
          </p:sp>
        </p:grpSp>
        <p:sp>
          <p:nvSpPr>
            <p:cNvPr id="169" name="Google Shape;169;p19"/>
            <p:cNvSpPr txBox="1"/>
            <p:nvPr/>
          </p:nvSpPr>
          <p:spPr>
            <a:xfrm>
              <a:off x="327261" y="4133696"/>
              <a:ext cx="1807028" cy="40010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50" b="0" i="0" u="none" strike="noStrike" cap="none">
                  <a:solidFill>
                    <a:srgbClr val="000000"/>
                  </a:solidFill>
                  <a:latin typeface="Calibri"/>
                  <a:ea typeface="Calibri"/>
                  <a:cs typeface="Calibri"/>
                  <a:sym typeface="Calibri"/>
                </a:rPr>
                <a:t>Stem cell</a:t>
              </a:r>
              <a:endParaRPr/>
            </a:p>
          </p:txBody>
        </p:sp>
        <p:sp>
          <p:nvSpPr>
            <p:cNvPr id="170" name="Google Shape;170;p19"/>
            <p:cNvSpPr txBox="1"/>
            <p:nvPr/>
          </p:nvSpPr>
          <p:spPr>
            <a:xfrm>
              <a:off x="3641812" y="5687525"/>
              <a:ext cx="1695447" cy="67710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50" b="0" i="0" u="none" strike="noStrike" cap="none">
                  <a:solidFill>
                    <a:srgbClr val="000000"/>
                  </a:solidFill>
                  <a:latin typeface="Calibri"/>
                  <a:ea typeface="Calibri"/>
                  <a:cs typeface="Calibri"/>
                  <a:sym typeface="Calibri"/>
                </a:rPr>
                <a:t>Lymphoid precursors</a:t>
              </a:r>
              <a:endParaRPr/>
            </a:p>
          </p:txBody>
        </p:sp>
        <p:grpSp>
          <p:nvGrpSpPr>
            <p:cNvPr id="171" name="Google Shape;171;p19"/>
            <p:cNvGrpSpPr/>
            <p:nvPr/>
          </p:nvGrpSpPr>
          <p:grpSpPr>
            <a:xfrm>
              <a:off x="8117598" y="5101190"/>
              <a:ext cx="506661" cy="597026"/>
              <a:chOff x="3782783" y="3135086"/>
              <a:chExt cx="1050474" cy="1028700"/>
            </a:xfrm>
          </p:grpSpPr>
          <p:sp>
            <p:nvSpPr>
              <p:cNvPr id="172" name="Google Shape;172;p19"/>
              <p:cNvSpPr/>
              <p:nvPr/>
            </p:nvSpPr>
            <p:spPr>
              <a:xfrm>
                <a:off x="3782783" y="3135086"/>
                <a:ext cx="1050474" cy="1028700"/>
              </a:xfrm>
              <a:prstGeom prst="ellipse">
                <a:avLst/>
              </a:prstGeom>
              <a:solidFill>
                <a:srgbClr val="9CC2E5"/>
              </a:solidFill>
              <a:ln w="1270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a:ea typeface="Calibri"/>
                  <a:cs typeface="Calibri"/>
                  <a:sym typeface="Calibri"/>
                </a:endParaRPr>
              </a:p>
            </p:txBody>
          </p:sp>
          <p:sp>
            <p:nvSpPr>
              <p:cNvPr id="173" name="Google Shape;173;p19"/>
              <p:cNvSpPr/>
              <p:nvPr/>
            </p:nvSpPr>
            <p:spPr>
              <a:xfrm>
                <a:off x="3932463" y="3363687"/>
                <a:ext cx="606880" cy="522514"/>
              </a:xfrm>
              <a:prstGeom prst="ellipse">
                <a:avLst/>
              </a:prstGeom>
              <a:solidFill>
                <a:schemeClr val="accent1"/>
              </a:solidFill>
              <a:ln w="1270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a:ea typeface="Calibri"/>
                  <a:cs typeface="Calibri"/>
                  <a:sym typeface="Calibri"/>
                </a:endParaRPr>
              </a:p>
            </p:txBody>
          </p:sp>
        </p:grpSp>
        <p:cxnSp>
          <p:nvCxnSpPr>
            <p:cNvPr id="174" name="Google Shape;174;p19"/>
            <p:cNvCxnSpPr/>
            <p:nvPr/>
          </p:nvCxnSpPr>
          <p:spPr>
            <a:xfrm>
              <a:off x="6848584" y="5407937"/>
              <a:ext cx="1012371" cy="0"/>
            </a:xfrm>
            <a:prstGeom prst="straightConnector1">
              <a:avLst/>
            </a:prstGeom>
            <a:noFill/>
            <a:ln w="38100" cap="flat" cmpd="sng">
              <a:solidFill>
                <a:schemeClr val="dk1"/>
              </a:solidFill>
              <a:prstDash val="solid"/>
              <a:miter lim="800000"/>
              <a:headEnd type="none" w="sm" len="sm"/>
              <a:tailEnd type="triangle" w="med" len="med"/>
            </a:ln>
          </p:spPr>
        </p:cxnSp>
        <p:cxnSp>
          <p:nvCxnSpPr>
            <p:cNvPr id="175" name="Google Shape;175;p19"/>
            <p:cNvCxnSpPr/>
            <p:nvPr/>
          </p:nvCxnSpPr>
          <p:spPr>
            <a:xfrm>
              <a:off x="6864991" y="6349359"/>
              <a:ext cx="1012371" cy="0"/>
            </a:xfrm>
            <a:prstGeom prst="straightConnector1">
              <a:avLst/>
            </a:prstGeom>
            <a:noFill/>
            <a:ln w="38100" cap="flat" cmpd="sng">
              <a:solidFill>
                <a:schemeClr val="dk1"/>
              </a:solidFill>
              <a:prstDash val="solid"/>
              <a:miter lim="800000"/>
              <a:headEnd type="none" w="sm" len="sm"/>
              <a:tailEnd type="triangle" w="med" len="med"/>
            </a:ln>
          </p:spPr>
        </p:cxnSp>
        <p:grpSp>
          <p:nvGrpSpPr>
            <p:cNvPr id="176" name="Google Shape;176;p19"/>
            <p:cNvGrpSpPr/>
            <p:nvPr/>
          </p:nvGrpSpPr>
          <p:grpSpPr>
            <a:xfrm>
              <a:off x="8164261" y="6083635"/>
              <a:ext cx="543061" cy="531449"/>
              <a:chOff x="3782783" y="3135086"/>
              <a:chExt cx="1050474" cy="1028700"/>
            </a:xfrm>
          </p:grpSpPr>
          <p:sp>
            <p:nvSpPr>
              <p:cNvPr id="177" name="Google Shape;177;p19"/>
              <p:cNvSpPr/>
              <p:nvPr/>
            </p:nvSpPr>
            <p:spPr>
              <a:xfrm>
                <a:off x="3782783" y="3135086"/>
                <a:ext cx="1050474" cy="1028700"/>
              </a:xfrm>
              <a:prstGeom prst="ellipse">
                <a:avLst/>
              </a:prstGeom>
              <a:solidFill>
                <a:srgbClr val="9CC2E5"/>
              </a:solidFill>
              <a:ln w="1270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a:ea typeface="Calibri"/>
                  <a:cs typeface="Calibri"/>
                  <a:sym typeface="Calibri"/>
                </a:endParaRPr>
              </a:p>
            </p:txBody>
          </p:sp>
          <p:sp>
            <p:nvSpPr>
              <p:cNvPr id="178" name="Google Shape;178;p19"/>
              <p:cNvSpPr/>
              <p:nvPr/>
            </p:nvSpPr>
            <p:spPr>
              <a:xfrm>
                <a:off x="3932463" y="3363687"/>
                <a:ext cx="606880" cy="522514"/>
              </a:xfrm>
              <a:prstGeom prst="ellipse">
                <a:avLst/>
              </a:prstGeom>
              <a:solidFill>
                <a:schemeClr val="accent1"/>
              </a:solidFill>
              <a:ln w="1270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a:ea typeface="Calibri"/>
                  <a:cs typeface="Calibri"/>
                  <a:sym typeface="Calibri"/>
                </a:endParaRPr>
              </a:p>
            </p:txBody>
          </p:sp>
        </p:grpSp>
        <p:sp>
          <p:nvSpPr>
            <p:cNvPr id="179" name="Google Shape;179;p19"/>
            <p:cNvSpPr txBox="1"/>
            <p:nvPr/>
          </p:nvSpPr>
          <p:spPr>
            <a:xfrm>
              <a:off x="7957790" y="5721249"/>
              <a:ext cx="1695447" cy="40010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50" b="0" i="0" u="none" strike="noStrike" cap="none">
                  <a:solidFill>
                    <a:srgbClr val="000000"/>
                  </a:solidFill>
                  <a:latin typeface="Calibri"/>
                  <a:ea typeface="Calibri"/>
                  <a:cs typeface="Calibri"/>
                  <a:sym typeface="Calibri"/>
                </a:rPr>
                <a:t>B lymphocytes</a:t>
              </a:r>
              <a:endParaRPr/>
            </a:p>
          </p:txBody>
        </p:sp>
        <p:sp>
          <p:nvSpPr>
            <p:cNvPr id="180" name="Google Shape;180;p19"/>
            <p:cNvSpPr txBox="1"/>
            <p:nvPr/>
          </p:nvSpPr>
          <p:spPr>
            <a:xfrm>
              <a:off x="7899704" y="6560160"/>
              <a:ext cx="1695447" cy="40010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50" b="0" i="0" u="none" strike="noStrike" cap="none">
                  <a:solidFill>
                    <a:srgbClr val="000000"/>
                  </a:solidFill>
                  <a:latin typeface="Calibri"/>
                  <a:ea typeface="Calibri"/>
                  <a:cs typeface="Calibri"/>
                  <a:sym typeface="Calibri"/>
                </a:rPr>
                <a:t>T lymphocytes</a:t>
              </a:r>
              <a:endParaRPr/>
            </a:p>
          </p:txBody>
        </p:sp>
        <p:cxnSp>
          <p:nvCxnSpPr>
            <p:cNvPr id="181" name="Google Shape;181;p19"/>
            <p:cNvCxnSpPr/>
            <p:nvPr/>
          </p:nvCxnSpPr>
          <p:spPr>
            <a:xfrm>
              <a:off x="8771241" y="5407937"/>
              <a:ext cx="1012371" cy="0"/>
            </a:xfrm>
            <a:prstGeom prst="straightConnector1">
              <a:avLst/>
            </a:prstGeom>
            <a:noFill/>
            <a:ln w="38100" cap="flat" cmpd="sng">
              <a:solidFill>
                <a:schemeClr val="dk1"/>
              </a:solidFill>
              <a:prstDash val="solid"/>
              <a:miter lim="800000"/>
              <a:headEnd type="none" w="sm" len="sm"/>
              <a:tailEnd type="triangle" w="med" len="med"/>
            </a:ln>
          </p:spPr>
        </p:cxnSp>
        <p:grpSp>
          <p:nvGrpSpPr>
            <p:cNvPr id="182" name="Google Shape;182;p19"/>
            <p:cNvGrpSpPr/>
            <p:nvPr/>
          </p:nvGrpSpPr>
          <p:grpSpPr>
            <a:xfrm>
              <a:off x="10075911" y="5106379"/>
              <a:ext cx="762897" cy="609471"/>
              <a:chOff x="10520146" y="3135086"/>
              <a:chExt cx="1530340" cy="1094014"/>
            </a:xfrm>
          </p:grpSpPr>
          <p:sp>
            <p:nvSpPr>
              <p:cNvPr id="183" name="Google Shape;183;p19"/>
              <p:cNvSpPr/>
              <p:nvPr/>
            </p:nvSpPr>
            <p:spPr>
              <a:xfrm>
                <a:off x="10520146" y="3135086"/>
                <a:ext cx="1530340" cy="1094014"/>
              </a:xfrm>
              <a:prstGeom prst="ellipse">
                <a:avLst/>
              </a:prstGeom>
              <a:solidFill>
                <a:srgbClr val="9CC2E5"/>
              </a:solidFill>
              <a:ln w="1270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a:ea typeface="Calibri"/>
                  <a:cs typeface="Calibri"/>
                  <a:sym typeface="Calibri"/>
                </a:endParaRPr>
              </a:p>
            </p:txBody>
          </p:sp>
          <p:sp>
            <p:nvSpPr>
              <p:cNvPr id="184" name="Google Shape;184;p19"/>
              <p:cNvSpPr/>
              <p:nvPr/>
            </p:nvSpPr>
            <p:spPr>
              <a:xfrm>
                <a:off x="10634449" y="3363686"/>
                <a:ext cx="718457" cy="636814"/>
              </a:xfrm>
              <a:prstGeom prst="ellipse">
                <a:avLst/>
              </a:prstGeom>
              <a:solidFill>
                <a:schemeClr val="accent1"/>
              </a:solidFill>
              <a:ln w="1270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a:ea typeface="Calibri"/>
                  <a:cs typeface="Calibri"/>
                  <a:sym typeface="Calibri"/>
                </a:endParaRPr>
              </a:p>
            </p:txBody>
          </p:sp>
        </p:grpSp>
        <p:sp>
          <p:nvSpPr>
            <p:cNvPr id="185" name="Google Shape;185;p19"/>
            <p:cNvSpPr txBox="1"/>
            <p:nvPr/>
          </p:nvSpPr>
          <p:spPr>
            <a:xfrm>
              <a:off x="9878742" y="5759968"/>
              <a:ext cx="1516599" cy="40010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50" b="0" i="0" u="none" strike="noStrike" cap="none">
                  <a:solidFill>
                    <a:srgbClr val="000000"/>
                  </a:solidFill>
                  <a:latin typeface="Calibri"/>
                  <a:ea typeface="Calibri"/>
                  <a:cs typeface="Calibri"/>
                  <a:sym typeface="Calibri"/>
                </a:rPr>
                <a:t>Plasma cells</a:t>
              </a:r>
              <a:endParaRPr/>
            </a:p>
          </p:txBody>
        </p:sp>
        <p:cxnSp>
          <p:nvCxnSpPr>
            <p:cNvPr id="186" name="Google Shape;186;p19"/>
            <p:cNvCxnSpPr/>
            <p:nvPr/>
          </p:nvCxnSpPr>
          <p:spPr>
            <a:xfrm rot="10800000" flipH="1">
              <a:off x="1516554" y="2491877"/>
              <a:ext cx="1274917" cy="695928"/>
            </a:xfrm>
            <a:prstGeom prst="straightConnector1">
              <a:avLst/>
            </a:prstGeom>
            <a:noFill/>
            <a:ln w="38100" cap="flat" cmpd="sng">
              <a:solidFill>
                <a:schemeClr val="dk1"/>
              </a:solidFill>
              <a:prstDash val="solid"/>
              <a:miter lim="800000"/>
              <a:headEnd type="none" w="sm" len="sm"/>
              <a:tailEnd type="triangle" w="med" len="med"/>
            </a:ln>
          </p:spPr>
        </p:cxnSp>
        <p:grpSp>
          <p:nvGrpSpPr>
            <p:cNvPr id="187" name="Google Shape;187;p19"/>
            <p:cNvGrpSpPr/>
            <p:nvPr/>
          </p:nvGrpSpPr>
          <p:grpSpPr>
            <a:xfrm>
              <a:off x="2791471" y="1720215"/>
              <a:ext cx="961972" cy="849078"/>
              <a:chOff x="838200" y="3135086"/>
              <a:chExt cx="1186543" cy="1094014"/>
            </a:xfrm>
          </p:grpSpPr>
          <p:sp>
            <p:nvSpPr>
              <p:cNvPr id="188" name="Google Shape;188;p19"/>
              <p:cNvSpPr/>
              <p:nvPr/>
            </p:nvSpPr>
            <p:spPr>
              <a:xfrm>
                <a:off x="838200" y="3135086"/>
                <a:ext cx="1186543" cy="1094014"/>
              </a:xfrm>
              <a:prstGeom prst="ellipse">
                <a:avLst/>
              </a:prstGeom>
              <a:solidFill>
                <a:srgbClr val="9CC2E5"/>
              </a:solidFill>
              <a:ln w="1270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a:ea typeface="Calibri"/>
                  <a:cs typeface="Calibri"/>
                  <a:sym typeface="Calibri"/>
                </a:endParaRPr>
              </a:p>
            </p:txBody>
          </p:sp>
          <p:sp>
            <p:nvSpPr>
              <p:cNvPr id="189" name="Google Shape;189;p19"/>
              <p:cNvSpPr/>
              <p:nvPr/>
            </p:nvSpPr>
            <p:spPr>
              <a:xfrm>
                <a:off x="952503" y="3363686"/>
                <a:ext cx="718457" cy="636814"/>
              </a:xfrm>
              <a:prstGeom prst="ellipse">
                <a:avLst/>
              </a:prstGeom>
              <a:solidFill>
                <a:schemeClr val="accent1"/>
              </a:solidFill>
              <a:ln w="1270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a:ea typeface="Calibri"/>
                  <a:cs typeface="Calibri"/>
                  <a:sym typeface="Calibri"/>
                </a:endParaRPr>
              </a:p>
            </p:txBody>
          </p:sp>
        </p:grpSp>
        <p:grpSp>
          <p:nvGrpSpPr>
            <p:cNvPr id="190" name="Google Shape;190;p19"/>
            <p:cNvGrpSpPr/>
            <p:nvPr/>
          </p:nvGrpSpPr>
          <p:grpSpPr>
            <a:xfrm>
              <a:off x="5478754" y="22694"/>
              <a:ext cx="678044" cy="607579"/>
              <a:chOff x="3782783" y="3135086"/>
              <a:chExt cx="1050474" cy="1028700"/>
            </a:xfrm>
          </p:grpSpPr>
          <p:sp>
            <p:nvSpPr>
              <p:cNvPr id="191" name="Google Shape;191;p19"/>
              <p:cNvSpPr/>
              <p:nvPr/>
            </p:nvSpPr>
            <p:spPr>
              <a:xfrm>
                <a:off x="3782783" y="3135086"/>
                <a:ext cx="1050474" cy="1028700"/>
              </a:xfrm>
              <a:prstGeom prst="ellipse">
                <a:avLst/>
              </a:prstGeom>
              <a:solidFill>
                <a:srgbClr val="9CC2E5"/>
              </a:solidFill>
              <a:ln w="1270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a:ea typeface="Calibri"/>
                  <a:cs typeface="Calibri"/>
                  <a:sym typeface="Calibri"/>
                </a:endParaRPr>
              </a:p>
            </p:txBody>
          </p:sp>
          <p:sp>
            <p:nvSpPr>
              <p:cNvPr id="192" name="Google Shape;192;p19"/>
              <p:cNvSpPr/>
              <p:nvPr/>
            </p:nvSpPr>
            <p:spPr>
              <a:xfrm>
                <a:off x="3932463" y="3363687"/>
                <a:ext cx="606880" cy="522514"/>
              </a:xfrm>
              <a:prstGeom prst="ellipse">
                <a:avLst/>
              </a:prstGeom>
              <a:solidFill>
                <a:schemeClr val="accent1"/>
              </a:solidFill>
              <a:ln w="1270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a:ea typeface="Calibri"/>
                  <a:cs typeface="Calibri"/>
                  <a:sym typeface="Calibri"/>
                </a:endParaRPr>
              </a:p>
            </p:txBody>
          </p:sp>
        </p:grpSp>
        <p:grpSp>
          <p:nvGrpSpPr>
            <p:cNvPr id="193" name="Google Shape;193;p19"/>
            <p:cNvGrpSpPr/>
            <p:nvPr/>
          </p:nvGrpSpPr>
          <p:grpSpPr>
            <a:xfrm>
              <a:off x="5478754" y="775404"/>
              <a:ext cx="678044" cy="607579"/>
              <a:chOff x="3782783" y="3135086"/>
              <a:chExt cx="1050474" cy="1028700"/>
            </a:xfrm>
          </p:grpSpPr>
          <p:sp>
            <p:nvSpPr>
              <p:cNvPr id="194" name="Google Shape;194;p19"/>
              <p:cNvSpPr/>
              <p:nvPr/>
            </p:nvSpPr>
            <p:spPr>
              <a:xfrm>
                <a:off x="3782783" y="3135086"/>
                <a:ext cx="1050474" cy="1028700"/>
              </a:xfrm>
              <a:prstGeom prst="ellipse">
                <a:avLst/>
              </a:prstGeom>
              <a:solidFill>
                <a:srgbClr val="9CC2E5"/>
              </a:solidFill>
              <a:ln w="1270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a:ea typeface="Calibri"/>
                  <a:cs typeface="Calibri"/>
                  <a:sym typeface="Calibri"/>
                </a:endParaRPr>
              </a:p>
            </p:txBody>
          </p:sp>
          <p:sp>
            <p:nvSpPr>
              <p:cNvPr id="195" name="Google Shape;195;p19"/>
              <p:cNvSpPr/>
              <p:nvPr/>
            </p:nvSpPr>
            <p:spPr>
              <a:xfrm>
                <a:off x="3932463" y="3363687"/>
                <a:ext cx="606880" cy="522514"/>
              </a:xfrm>
              <a:prstGeom prst="ellipse">
                <a:avLst/>
              </a:prstGeom>
              <a:solidFill>
                <a:schemeClr val="accent1"/>
              </a:solidFill>
              <a:ln w="1270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a:ea typeface="Calibri"/>
                  <a:cs typeface="Calibri"/>
                  <a:sym typeface="Calibri"/>
                </a:endParaRPr>
              </a:p>
            </p:txBody>
          </p:sp>
        </p:grpSp>
        <p:grpSp>
          <p:nvGrpSpPr>
            <p:cNvPr id="196" name="Google Shape;196;p19"/>
            <p:cNvGrpSpPr/>
            <p:nvPr/>
          </p:nvGrpSpPr>
          <p:grpSpPr>
            <a:xfrm>
              <a:off x="5478754" y="1558185"/>
              <a:ext cx="678044" cy="607579"/>
              <a:chOff x="3782783" y="3135086"/>
              <a:chExt cx="1050474" cy="1028700"/>
            </a:xfrm>
          </p:grpSpPr>
          <p:sp>
            <p:nvSpPr>
              <p:cNvPr id="197" name="Google Shape;197;p19"/>
              <p:cNvSpPr/>
              <p:nvPr/>
            </p:nvSpPr>
            <p:spPr>
              <a:xfrm>
                <a:off x="3782783" y="3135086"/>
                <a:ext cx="1050474" cy="1028700"/>
              </a:xfrm>
              <a:prstGeom prst="ellipse">
                <a:avLst/>
              </a:prstGeom>
              <a:solidFill>
                <a:srgbClr val="9CC2E5"/>
              </a:solidFill>
              <a:ln w="1270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a:ea typeface="Calibri"/>
                  <a:cs typeface="Calibri"/>
                  <a:sym typeface="Calibri"/>
                </a:endParaRPr>
              </a:p>
            </p:txBody>
          </p:sp>
          <p:sp>
            <p:nvSpPr>
              <p:cNvPr id="198" name="Google Shape;198;p19"/>
              <p:cNvSpPr/>
              <p:nvPr/>
            </p:nvSpPr>
            <p:spPr>
              <a:xfrm>
                <a:off x="3932463" y="3363687"/>
                <a:ext cx="606880" cy="522514"/>
              </a:xfrm>
              <a:prstGeom prst="ellipse">
                <a:avLst/>
              </a:prstGeom>
              <a:solidFill>
                <a:schemeClr val="accent1"/>
              </a:solidFill>
              <a:ln w="1270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a:ea typeface="Calibri"/>
                  <a:cs typeface="Calibri"/>
                  <a:sym typeface="Calibri"/>
                </a:endParaRPr>
              </a:p>
            </p:txBody>
          </p:sp>
        </p:grpSp>
        <p:grpSp>
          <p:nvGrpSpPr>
            <p:cNvPr id="199" name="Google Shape;199;p19"/>
            <p:cNvGrpSpPr/>
            <p:nvPr/>
          </p:nvGrpSpPr>
          <p:grpSpPr>
            <a:xfrm>
              <a:off x="5489508" y="2356859"/>
              <a:ext cx="678044" cy="607579"/>
              <a:chOff x="3782783" y="3135086"/>
              <a:chExt cx="1050474" cy="1028700"/>
            </a:xfrm>
          </p:grpSpPr>
          <p:sp>
            <p:nvSpPr>
              <p:cNvPr id="200" name="Google Shape;200;p19"/>
              <p:cNvSpPr/>
              <p:nvPr/>
            </p:nvSpPr>
            <p:spPr>
              <a:xfrm>
                <a:off x="3782783" y="3135086"/>
                <a:ext cx="1050474" cy="1028700"/>
              </a:xfrm>
              <a:prstGeom prst="ellipse">
                <a:avLst/>
              </a:prstGeom>
              <a:solidFill>
                <a:srgbClr val="9CC2E5"/>
              </a:solidFill>
              <a:ln w="1270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a:ea typeface="Calibri"/>
                  <a:cs typeface="Calibri"/>
                  <a:sym typeface="Calibri"/>
                </a:endParaRPr>
              </a:p>
            </p:txBody>
          </p:sp>
          <p:sp>
            <p:nvSpPr>
              <p:cNvPr id="201" name="Google Shape;201;p19"/>
              <p:cNvSpPr/>
              <p:nvPr/>
            </p:nvSpPr>
            <p:spPr>
              <a:xfrm>
                <a:off x="3932463" y="3363687"/>
                <a:ext cx="606880" cy="522514"/>
              </a:xfrm>
              <a:prstGeom prst="ellipse">
                <a:avLst/>
              </a:prstGeom>
              <a:solidFill>
                <a:schemeClr val="accent1"/>
              </a:solidFill>
              <a:ln w="1270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a:ea typeface="Calibri"/>
                  <a:cs typeface="Calibri"/>
                  <a:sym typeface="Calibri"/>
                </a:endParaRPr>
              </a:p>
            </p:txBody>
          </p:sp>
        </p:grpSp>
        <p:grpSp>
          <p:nvGrpSpPr>
            <p:cNvPr id="202" name="Google Shape;202;p19"/>
            <p:cNvGrpSpPr/>
            <p:nvPr/>
          </p:nvGrpSpPr>
          <p:grpSpPr>
            <a:xfrm>
              <a:off x="5478754" y="3125210"/>
              <a:ext cx="678044" cy="607579"/>
              <a:chOff x="3782783" y="3135086"/>
              <a:chExt cx="1050474" cy="1028700"/>
            </a:xfrm>
          </p:grpSpPr>
          <p:sp>
            <p:nvSpPr>
              <p:cNvPr id="203" name="Google Shape;203;p19"/>
              <p:cNvSpPr/>
              <p:nvPr/>
            </p:nvSpPr>
            <p:spPr>
              <a:xfrm>
                <a:off x="3782783" y="3135086"/>
                <a:ext cx="1050474" cy="1028700"/>
              </a:xfrm>
              <a:prstGeom prst="ellipse">
                <a:avLst/>
              </a:prstGeom>
              <a:solidFill>
                <a:srgbClr val="9CC2E5"/>
              </a:solidFill>
              <a:ln w="1270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a:ea typeface="Calibri"/>
                  <a:cs typeface="Calibri"/>
                  <a:sym typeface="Calibri"/>
                </a:endParaRPr>
              </a:p>
            </p:txBody>
          </p:sp>
          <p:sp>
            <p:nvSpPr>
              <p:cNvPr id="204" name="Google Shape;204;p19"/>
              <p:cNvSpPr/>
              <p:nvPr/>
            </p:nvSpPr>
            <p:spPr>
              <a:xfrm>
                <a:off x="3932463" y="3363687"/>
                <a:ext cx="606880" cy="522514"/>
              </a:xfrm>
              <a:prstGeom prst="ellipse">
                <a:avLst/>
              </a:prstGeom>
              <a:solidFill>
                <a:schemeClr val="accent1"/>
              </a:solidFill>
              <a:ln w="1270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a:ea typeface="Calibri"/>
                  <a:cs typeface="Calibri"/>
                  <a:sym typeface="Calibri"/>
                </a:endParaRPr>
              </a:p>
            </p:txBody>
          </p:sp>
        </p:grpSp>
        <p:grpSp>
          <p:nvGrpSpPr>
            <p:cNvPr id="205" name="Google Shape;205;p19"/>
            <p:cNvGrpSpPr/>
            <p:nvPr/>
          </p:nvGrpSpPr>
          <p:grpSpPr>
            <a:xfrm>
              <a:off x="5478754" y="3905179"/>
              <a:ext cx="678044" cy="607579"/>
              <a:chOff x="3782783" y="3135086"/>
              <a:chExt cx="1050474" cy="1028700"/>
            </a:xfrm>
          </p:grpSpPr>
          <p:sp>
            <p:nvSpPr>
              <p:cNvPr id="206" name="Google Shape;206;p19"/>
              <p:cNvSpPr/>
              <p:nvPr/>
            </p:nvSpPr>
            <p:spPr>
              <a:xfrm>
                <a:off x="3782783" y="3135086"/>
                <a:ext cx="1050474" cy="1028700"/>
              </a:xfrm>
              <a:prstGeom prst="ellipse">
                <a:avLst/>
              </a:prstGeom>
              <a:solidFill>
                <a:srgbClr val="9CC2E5"/>
              </a:solidFill>
              <a:ln w="1270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a:ea typeface="Calibri"/>
                  <a:cs typeface="Calibri"/>
                  <a:sym typeface="Calibri"/>
                </a:endParaRPr>
              </a:p>
            </p:txBody>
          </p:sp>
          <p:sp>
            <p:nvSpPr>
              <p:cNvPr id="207" name="Google Shape;207;p19"/>
              <p:cNvSpPr/>
              <p:nvPr/>
            </p:nvSpPr>
            <p:spPr>
              <a:xfrm>
                <a:off x="3932463" y="3363687"/>
                <a:ext cx="606880" cy="522514"/>
              </a:xfrm>
              <a:prstGeom prst="ellipse">
                <a:avLst/>
              </a:prstGeom>
              <a:solidFill>
                <a:schemeClr val="accent1"/>
              </a:solidFill>
              <a:ln w="1270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a:ea typeface="Calibri"/>
                  <a:cs typeface="Calibri"/>
                  <a:sym typeface="Calibri"/>
                </a:endParaRPr>
              </a:p>
            </p:txBody>
          </p:sp>
        </p:grpSp>
        <p:cxnSp>
          <p:nvCxnSpPr>
            <p:cNvPr id="208" name="Google Shape;208;p19"/>
            <p:cNvCxnSpPr/>
            <p:nvPr/>
          </p:nvCxnSpPr>
          <p:spPr>
            <a:xfrm>
              <a:off x="6601915" y="370417"/>
              <a:ext cx="1012371" cy="0"/>
            </a:xfrm>
            <a:prstGeom prst="straightConnector1">
              <a:avLst/>
            </a:prstGeom>
            <a:noFill/>
            <a:ln w="38100" cap="flat" cmpd="sng">
              <a:solidFill>
                <a:schemeClr val="dk1"/>
              </a:solidFill>
              <a:prstDash val="solid"/>
              <a:miter lim="800000"/>
              <a:headEnd type="none" w="sm" len="sm"/>
              <a:tailEnd type="triangle" w="med" len="med"/>
            </a:ln>
          </p:spPr>
        </p:cxnSp>
        <p:cxnSp>
          <p:nvCxnSpPr>
            <p:cNvPr id="209" name="Google Shape;209;p19"/>
            <p:cNvCxnSpPr/>
            <p:nvPr/>
          </p:nvCxnSpPr>
          <p:spPr>
            <a:xfrm>
              <a:off x="6603695" y="1079193"/>
              <a:ext cx="1012371" cy="0"/>
            </a:xfrm>
            <a:prstGeom prst="straightConnector1">
              <a:avLst/>
            </a:prstGeom>
            <a:noFill/>
            <a:ln w="38100" cap="flat" cmpd="sng">
              <a:solidFill>
                <a:schemeClr val="dk1"/>
              </a:solidFill>
              <a:prstDash val="solid"/>
              <a:miter lim="800000"/>
              <a:headEnd type="none" w="sm" len="sm"/>
              <a:tailEnd type="triangle" w="med" len="med"/>
            </a:ln>
          </p:spPr>
        </p:cxnSp>
        <p:cxnSp>
          <p:nvCxnSpPr>
            <p:cNvPr id="210" name="Google Shape;210;p19"/>
            <p:cNvCxnSpPr/>
            <p:nvPr/>
          </p:nvCxnSpPr>
          <p:spPr>
            <a:xfrm>
              <a:off x="6603695" y="1881188"/>
              <a:ext cx="1012371" cy="0"/>
            </a:xfrm>
            <a:prstGeom prst="straightConnector1">
              <a:avLst/>
            </a:prstGeom>
            <a:noFill/>
            <a:ln w="38100" cap="flat" cmpd="sng">
              <a:solidFill>
                <a:schemeClr val="dk1"/>
              </a:solidFill>
              <a:prstDash val="solid"/>
              <a:miter lim="800000"/>
              <a:headEnd type="none" w="sm" len="sm"/>
              <a:tailEnd type="triangle" w="med" len="med"/>
            </a:ln>
          </p:spPr>
        </p:cxnSp>
        <p:cxnSp>
          <p:nvCxnSpPr>
            <p:cNvPr id="211" name="Google Shape;211;p19"/>
            <p:cNvCxnSpPr/>
            <p:nvPr/>
          </p:nvCxnSpPr>
          <p:spPr>
            <a:xfrm>
              <a:off x="6589148" y="2677139"/>
              <a:ext cx="1012371" cy="0"/>
            </a:xfrm>
            <a:prstGeom prst="straightConnector1">
              <a:avLst/>
            </a:prstGeom>
            <a:noFill/>
            <a:ln w="38100" cap="flat" cmpd="sng">
              <a:solidFill>
                <a:schemeClr val="dk1"/>
              </a:solidFill>
              <a:prstDash val="solid"/>
              <a:miter lim="800000"/>
              <a:headEnd type="none" w="sm" len="sm"/>
              <a:tailEnd type="triangle" w="med" len="med"/>
            </a:ln>
          </p:spPr>
        </p:cxnSp>
        <p:cxnSp>
          <p:nvCxnSpPr>
            <p:cNvPr id="212" name="Google Shape;212;p19"/>
            <p:cNvCxnSpPr/>
            <p:nvPr/>
          </p:nvCxnSpPr>
          <p:spPr>
            <a:xfrm>
              <a:off x="6601915" y="3429000"/>
              <a:ext cx="1012371" cy="0"/>
            </a:xfrm>
            <a:prstGeom prst="straightConnector1">
              <a:avLst/>
            </a:prstGeom>
            <a:noFill/>
            <a:ln w="38100" cap="flat" cmpd="sng">
              <a:solidFill>
                <a:schemeClr val="dk1"/>
              </a:solidFill>
              <a:prstDash val="solid"/>
              <a:miter lim="800000"/>
              <a:headEnd type="none" w="sm" len="sm"/>
              <a:tailEnd type="triangle" w="med" len="med"/>
            </a:ln>
          </p:spPr>
        </p:cxnSp>
        <p:cxnSp>
          <p:nvCxnSpPr>
            <p:cNvPr id="213" name="Google Shape;213;p19"/>
            <p:cNvCxnSpPr/>
            <p:nvPr/>
          </p:nvCxnSpPr>
          <p:spPr>
            <a:xfrm>
              <a:off x="6603695" y="4208968"/>
              <a:ext cx="1012371" cy="0"/>
            </a:xfrm>
            <a:prstGeom prst="straightConnector1">
              <a:avLst/>
            </a:prstGeom>
            <a:noFill/>
            <a:ln w="38100" cap="flat" cmpd="sng">
              <a:solidFill>
                <a:schemeClr val="dk1"/>
              </a:solidFill>
              <a:prstDash val="solid"/>
              <a:miter lim="800000"/>
              <a:headEnd type="none" w="sm" len="sm"/>
              <a:tailEnd type="triangle" w="med" len="med"/>
            </a:ln>
          </p:spPr>
        </p:cxnSp>
        <p:pic>
          <p:nvPicPr>
            <p:cNvPr id="214" name="Google Shape;214;p19"/>
            <p:cNvPicPr preferRelativeResize="0"/>
            <p:nvPr/>
          </p:nvPicPr>
          <p:blipFill rotWithShape="1">
            <a:blip r:embed="rId3">
              <a:alphaModFix/>
            </a:blip>
            <a:srcRect/>
            <a:stretch/>
          </p:blipFill>
          <p:spPr>
            <a:xfrm>
              <a:off x="7804979" y="37665"/>
              <a:ext cx="565950" cy="565950"/>
            </a:xfrm>
            <a:prstGeom prst="rect">
              <a:avLst/>
            </a:prstGeom>
            <a:noFill/>
            <a:ln>
              <a:noFill/>
            </a:ln>
          </p:spPr>
        </p:pic>
        <p:sp>
          <p:nvSpPr>
            <p:cNvPr id="215" name="Google Shape;215;p19"/>
            <p:cNvSpPr txBox="1"/>
            <p:nvPr/>
          </p:nvSpPr>
          <p:spPr>
            <a:xfrm>
              <a:off x="8576757" y="102813"/>
              <a:ext cx="1716836" cy="40010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50" b="0" i="0" u="none" strike="noStrike" cap="none">
                  <a:solidFill>
                    <a:srgbClr val="000000"/>
                  </a:solidFill>
                  <a:latin typeface="Calibri"/>
                  <a:ea typeface="Calibri"/>
                  <a:cs typeface="Calibri"/>
                  <a:sym typeface="Calibri"/>
                </a:rPr>
                <a:t>Red cells</a:t>
              </a:r>
              <a:endParaRPr/>
            </a:p>
          </p:txBody>
        </p:sp>
        <p:pic>
          <p:nvPicPr>
            <p:cNvPr id="216" name="Google Shape;216;p19"/>
            <p:cNvPicPr preferRelativeResize="0"/>
            <p:nvPr/>
          </p:nvPicPr>
          <p:blipFill rotWithShape="1">
            <a:blip r:embed="rId4">
              <a:alphaModFix/>
            </a:blip>
            <a:srcRect/>
            <a:stretch/>
          </p:blipFill>
          <p:spPr>
            <a:xfrm>
              <a:off x="7825196" y="737776"/>
              <a:ext cx="671015" cy="645207"/>
            </a:xfrm>
            <a:prstGeom prst="rect">
              <a:avLst/>
            </a:prstGeom>
            <a:noFill/>
            <a:ln>
              <a:noFill/>
            </a:ln>
          </p:spPr>
        </p:pic>
        <p:sp>
          <p:nvSpPr>
            <p:cNvPr id="217" name="Google Shape;217;p19"/>
            <p:cNvSpPr txBox="1"/>
            <p:nvPr/>
          </p:nvSpPr>
          <p:spPr>
            <a:xfrm>
              <a:off x="8580966" y="875713"/>
              <a:ext cx="1363661" cy="40010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50" b="0" i="0" u="none" strike="noStrike" cap="none">
                  <a:solidFill>
                    <a:srgbClr val="000000"/>
                  </a:solidFill>
                  <a:latin typeface="Calibri"/>
                  <a:ea typeface="Calibri"/>
                  <a:cs typeface="Calibri"/>
                  <a:sym typeface="Calibri"/>
                </a:rPr>
                <a:t>Neutrophils</a:t>
              </a:r>
              <a:endParaRPr/>
            </a:p>
          </p:txBody>
        </p:sp>
        <p:pic>
          <p:nvPicPr>
            <p:cNvPr id="218" name="Google Shape;218;p19"/>
            <p:cNvPicPr preferRelativeResize="0"/>
            <p:nvPr/>
          </p:nvPicPr>
          <p:blipFill rotWithShape="1">
            <a:blip r:embed="rId5">
              <a:alphaModFix/>
            </a:blip>
            <a:srcRect/>
            <a:stretch/>
          </p:blipFill>
          <p:spPr>
            <a:xfrm>
              <a:off x="7830797" y="1579225"/>
              <a:ext cx="573569" cy="536565"/>
            </a:xfrm>
            <a:prstGeom prst="rect">
              <a:avLst/>
            </a:prstGeom>
            <a:noFill/>
            <a:ln>
              <a:noFill/>
            </a:ln>
          </p:spPr>
        </p:pic>
        <p:sp>
          <p:nvSpPr>
            <p:cNvPr id="219" name="Google Shape;219;p19"/>
            <p:cNvSpPr txBox="1"/>
            <p:nvPr/>
          </p:nvSpPr>
          <p:spPr>
            <a:xfrm>
              <a:off x="8564788" y="1711766"/>
              <a:ext cx="1362717" cy="40010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50" b="0" i="0" u="none" strike="noStrike" cap="none">
                  <a:solidFill>
                    <a:srgbClr val="000000"/>
                  </a:solidFill>
                  <a:latin typeface="Calibri"/>
                  <a:ea typeface="Calibri"/>
                  <a:cs typeface="Calibri"/>
                  <a:sym typeface="Calibri"/>
                </a:rPr>
                <a:t>Monocytes</a:t>
              </a:r>
              <a:endParaRPr/>
            </a:p>
          </p:txBody>
        </p:sp>
        <p:sp>
          <p:nvSpPr>
            <p:cNvPr id="220" name="Google Shape;220;p19"/>
            <p:cNvSpPr txBox="1"/>
            <p:nvPr/>
          </p:nvSpPr>
          <p:spPr>
            <a:xfrm>
              <a:off x="8586258" y="2499718"/>
              <a:ext cx="1200035" cy="40010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50" b="0" i="0" u="none" strike="noStrike" cap="none">
                  <a:solidFill>
                    <a:srgbClr val="000000"/>
                  </a:solidFill>
                  <a:latin typeface="Calibri"/>
                  <a:ea typeface="Calibri"/>
                  <a:cs typeface="Calibri"/>
                  <a:sym typeface="Calibri"/>
                </a:rPr>
                <a:t>Basophils</a:t>
              </a:r>
              <a:endParaRPr/>
            </a:p>
          </p:txBody>
        </p:sp>
        <p:pic>
          <p:nvPicPr>
            <p:cNvPr id="221" name="Google Shape;221;p19"/>
            <p:cNvPicPr preferRelativeResize="0"/>
            <p:nvPr/>
          </p:nvPicPr>
          <p:blipFill rotWithShape="1">
            <a:blip r:embed="rId6">
              <a:alphaModFix/>
            </a:blip>
            <a:srcRect/>
            <a:stretch/>
          </p:blipFill>
          <p:spPr>
            <a:xfrm>
              <a:off x="7817020" y="2478176"/>
              <a:ext cx="603525" cy="408840"/>
            </a:xfrm>
            <a:prstGeom prst="rect">
              <a:avLst/>
            </a:prstGeom>
            <a:noFill/>
            <a:ln>
              <a:noFill/>
            </a:ln>
          </p:spPr>
        </p:pic>
        <p:sp>
          <p:nvSpPr>
            <p:cNvPr id="222" name="Google Shape;222;p19"/>
            <p:cNvSpPr txBox="1"/>
            <p:nvPr/>
          </p:nvSpPr>
          <p:spPr>
            <a:xfrm>
              <a:off x="8555378" y="3228355"/>
              <a:ext cx="1358756" cy="40010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50" b="0" i="0" u="none" strike="noStrike" cap="none">
                  <a:solidFill>
                    <a:srgbClr val="000000"/>
                  </a:solidFill>
                  <a:latin typeface="Calibri"/>
                  <a:ea typeface="Calibri"/>
                  <a:cs typeface="Calibri"/>
                  <a:sym typeface="Calibri"/>
                </a:rPr>
                <a:t>Eosinophils</a:t>
              </a:r>
              <a:endParaRPr/>
            </a:p>
          </p:txBody>
        </p:sp>
        <p:pic>
          <p:nvPicPr>
            <p:cNvPr id="223" name="Google Shape;223;p19"/>
            <p:cNvPicPr preferRelativeResize="0"/>
            <p:nvPr/>
          </p:nvPicPr>
          <p:blipFill rotWithShape="1">
            <a:blip r:embed="rId7">
              <a:alphaModFix/>
            </a:blip>
            <a:srcRect/>
            <a:stretch/>
          </p:blipFill>
          <p:spPr>
            <a:xfrm>
              <a:off x="7851396" y="3195629"/>
              <a:ext cx="569149" cy="437807"/>
            </a:xfrm>
            <a:prstGeom prst="rect">
              <a:avLst/>
            </a:prstGeom>
            <a:noFill/>
            <a:ln>
              <a:noFill/>
            </a:ln>
          </p:spPr>
        </p:pic>
        <p:pic>
          <p:nvPicPr>
            <p:cNvPr id="224" name="Google Shape;224;p19"/>
            <p:cNvPicPr preferRelativeResize="0"/>
            <p:nvPr/>
          </p:nvPicPr>
          <p:blipFill rotWithShape="1">
            <a:blip r:embed="rId8">
              <a:alphaModFix/>
            </a:blip>
            <a:srcRect/>
            <a:stretch/>
          </p:blipFill>
          <p:spPr>
            <a:xfrm>
              <a:off x="7859713" y="4071158"/>
              <a:ext cx="566684" cy="300009"/>
            </a:xfrm>
            <a:prstGeom prst="rect">
              <a:avLst/>
            </a:prstGeom>
            <a:noFill/>
            <a:ln>
              <a:noFill/>
            </a:ln>
          </p:spPr>
        </p:pic>
        <p:sp>
          <p:nvSpPr>
            <p:cNvPr id="225" name="Google Shape;225;p19"/>
            <p:cNvSpPr txBox="1"/>
            <p:nvPr/>
          </p:nvSpPr>
          <p:spPr>
            <a:xfrm>
              <a:off x="8583578" y="4030925"/>
              <a:ext cx="1200035" cy="40010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50" b="0" i="0" u="none" strike="noStrike" cap="none">
                  <a:solidFill>
                    <a:srgbClr val="000000"/>
                  </a:solidFill>
                  <a:latin typeface="Calibri"/>
                  <a:ea typeface="Calibri"/>
                  <a:cs typeface="Calibri"/>
                  <a:sym typeface="Calibri"/>
                </a:rPr>
                <a:t>Platelets</a:t>
              </a:r>
              <a:endParaRPr/>
            </a:p>
          </p:txBody>
        </p:sp>
        <p:sp>
          <p:nvSpPr>
            <p:cNvPr id="226" name="Google Shape;226;p19"/>
            <p:cNvSpPr txBox="1"/>
            <p:nvPr/>
          </p:nvSpPr>
          <p:spPr>
            <a:xfrm>
              <a:off x="2606470" y="674247"/>
              <a:ext cx="1404012" cy="67710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50" b="0" i="0" u="none" strike="noStrike" cap="none">
                  <a:solidFill>
                    <a:schemeClr val="dk1"/>
                  </a:solidFill>
                  <a:latin typeface="Calibri"/>
                  <a:ea typeface="Calibri"/>
                  <a:cs typeface="Calibri"/>
                  <a:sym typeface="Calibri"/>
                </a:rPr>
                <a:t>Myeloid</a:t>
              </a:r>
              <a:r>
                <a:rPr lang="en-US" sz="1350" b="0" i="0" u="none" strike="noStrike" cap="none">
                  <a:solidFill>
                    <a:srgbClr val="C00000"/>
                  </a:solidFill>
                  <a:latin typeface="Calibri"/>
                  <a:ea typeface="Calibri"/>
                  <a:cs typeface="Calibri"/>
                  <a:sym typeface="Calibri"/>
                </a:rPr>
                <a:t> </a:t>
              </a:r>
              <a:r>
                <a:rPr lang="en-US" sz="1350" b="0" i="0" u="none" strike="noStrike" cap="none">
                  <a:solidFill>
                    <a:schemeClr val="dk1"/>
                  </a:solidFill>
                  <a:latin typeface="Calibri"/>
                  <a:ea typeface="Calibri"/>
                  <a:cs typeface="Calibri"/>
                  <a:sym typeface="Calibri"/>
                </a:rPr>
                <a:t>precursors</a:t>
              </a:r>
              <a:endParaRPr/>
            </a:p>
          </p:txBody>
        </p:sp>
        <p:cxnSp>
          <p:nvCxnSpPr>
            <p:cNvPr id="227" name="Google Shape;227;p19"/>
            <p:cNvCxnSpPr/>
            <p:nvPr/>
          </p:nvCxnSpPr>
          <p:spPr>
            <a:xfrm rot="10800000" flipH="1">
              <a:off x="3755380" y="524144"/>
              <a:ext cx="1581879" cy="1239954"/>
            </a:xfrm>
            <a:prstGeom prst="straightConnector1">
              <a:avLst/>
            </a:prstGeom>
            <a:noFill/>
            <a:ln w="38100" cap="flat" cmpd="sng">
              <a:solidFill>
                <a:schemeClr val="dk1"/>
              </a:solidFill>
              <a:prstDash val="solid"/>
              <a:miter lim="800000"/>
              <a:headEnd type="none" w="sm" len="sm"/>
              <a:tailEnd type="triangle" w="med" len="med"/>
            </a:ln>
          </p:spPr>
        </p:cxnSp>
        <p:cxnSp>
          <p:nvCxnSpPr>
            <p:cNvPr id="228" name="Google Shape;228;p19"/>
            <p:cNvCxnSpPr/>
            <p:nvPr/>
          </p:nvCxnSpPr>
          <p:spPr>
            <a:xfrm rot="10800000" flipH="1">
              <a:off x="3838198" y="1180324"/>
              <a:ext cx="1555801" cy="790505"/>
            </a:xfrm>
            <a:prstGeom prst="straightConnector1">
              <a:avLst/>
            </a:prstGeom>
            <a:noFill/>
            <a:ln w="38100" cap="flat" cmpd="sng">
              <a:solidFill>
                <a:schemeClr val="dk1"/>
              </a:solidFill>
              <a:prstDash val="solid"/>
              <a:miter lim="800000"/>
              <a:headEnd type="none" w="sm" len="sm"/>
              <a:tailEnd type="triangle" w="med" len="med"/>
            </a:ln>
          </p:spPr>
        </p:cxnSp>
        <p:cxnSp>
          <p:nvCxnSpPr>
            <p:cNvPr id="229" name="Google Shape;229;p19"/>
            <p:cNvCxnSpPr/>
            <p:nvPr/>
          </p:nvCxnSpPr>
          <p:spPr>
            <a:xfrm rot="10800000" flipH="1">
              <a:off x="3842523" y="1924870"/>
              <a:ext cx="1494736" cy="219884"/>
            </a:xfrm>
            <a:prstGeom prst="straightConnector1">
              <a:avLst/>
            </a:prstGeom>
            <a:noFill/>
            <a:ln w="38100" cap="flat" cmpd="sng">
              <a:solidFill>
                <a:schemeClr val="dk1"/>
              </a:solidFill>
              <a:prstDash val="solid"/>
              <a:miter lim="800000"/>
              <a:headEnd type="none" w="sm" len="sm"/>
              <a:tailEnd type="triangle" w="med" len="med"/>
            </a:ln>
          </p:spPr>
        </p:cxnSp>
        <p:cxnSp>
          <p:nvCxnSpPr>
            <p:cNvPr id="230" name="Google Shape;230;p19"/>
            <p:cNvCxnSpPr/>
            <p:nvPr/>
          </p:nvCxnSpPr>
          <p:spPr>
            <a:xfrm>
              <a:off x="3850056" y="2270175"/>
              <a:ext cx="1543943" cy="390473"/>
            </a:xfrm>
            <a:prstGeom prst="straightConnector1">
              <a:avLst/>
            </a:prstGeom>
            <a:noFill/>
            <a:ln w="38100" cap="flat" cmpd="sng">
              <a:solidFill>
                <a:schemeClr val="dk1"/>
              </a:solidFill>
              <a:prstDash val="solid"/>
              <a:miter lim="800000"/>
              <a:headEnd type="none" w="sm" len="sm"/>
              <a:tailEnd type="triangle" w="med" len="med"/>
            </a:ln>
          </p:spPr>
        </p:cxnSp>
        <p:cxnSp>
          <p:nvCxnSpPr>
            <p:cNvPr id="231" name="Google Shape;231;p19"/>
            <p:cNvCxnSpPr/>
            <p:nvPr/>
          </p:nvCxnSpPr>
          <p:spPr>
            <a:xfrm>
              <a:off x="3769677" y="2515590"/>
              <a:ext cx="1624322" cy="841014"/>
            </a:xfrm>
            <a:prstGeom prst="straightConnector1">
              <a:avLst/>
            </a:prstGeom>
            <a:noFill/>
            <a:ln w="38100" cap="flat" cmpd="sng">
              <a:solidFill>
                <a:schemeClr val="dk1"/>
              </a:solidFill>
              <a:prstDash val="solid"/>
              <a:miter lim="800000"/>
              <a:headEnd type="none" w="sm" len="sm"/>
              <a:tailEnd type="triangle" w="med" len="med"/>
            </a:ln>
          </p:spPr>
        </p:cxnSp>
        <p:cxnSp>
          <p:nvCxnSpPr>
            <p:cNvPr id="232" name="Google Shape;232;p19"/>
            <p:cNvCxnSpPr/>
            <p:nvPr/>
          </p:nvCxnSpPr>
          <p:spPr>
            <a:xfrm>
              <a:off x="3628346" y="2603754"/>
              <a:ext cx="1799148" cy="1491265"/>
            </a:xfrm>
            <a:prstGeom prst="straightConnector1">
              <a:avLst/>
            </a:prstGeom>
            <a:noFill/>
            <a:ln w="38100" cap="flat" cmpd="sng">
              <a:solidFill>
                <a:schemeClr val="dk1"/>
              </a:solidFill>
              <a:prstDash val="solid"/>
              <a:miter lim="800000"/>
              <a:headEnd type="none" w="sm" len="sm"/>
              <a:tailEnd type="triangle" w="med" len="med"/>
            </a:ln>
          </p:spPr>
        </p:cxn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0"/>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Myeloproliferative neoplasm</a:t>
            </a:r>
            <a:endParaRPr/>
          </a:p>
        </p:txBody>
      </p:sp>
      <p:sp>
        <p:nvSpPr>
          <p:cNvPr id="239" name="Google Shape;239;p20"/>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2100"/>
              <a:buChar char="•"/>
            </a:pPr>
            <a:r>
              <a:rPr lang="en-US"/>
              <a:t>Group of haemopoetic stem cell neoplasms with excessive proliferative of one or more of the erythroid, megakaryocytic or myeloid lineages</a:t>
            </a:r>
            <a:endParaRPr/>
          </a:p>
          <a:p>
            <a:pPr marL="171450" lvl="0" indent="-171450" algn="l" rtl="0">
              <a:lnSpc>
                <a:spcPct val="90000"/>
              </a:lnSpc>
              <a:spcBef>
                <a:spcPts val="750"/>
              </a:spcBef>
              <a:spcAft>
                <a:spcPts val="0"/>
              </a:spcAft>
              <a:buClr>
                <a:schemeClr val="dk1"/>
              </a:buClr>
              <a:buSzPts val="2100"/>
              <a:buChar char="•"/>
            </a:pPr>
            <a:r>
              <a:rPr lang="en-US"/>
              <a:t>Relatively normal maturation resulting in increased numbers of red cells, platelet and/or granulocytes in the peripheral blood</a:t>
            </a:r>
            <a:endParaRPr/>
          </a:p>
          <a:p>
            <a:pPr marL="171450" lvl="0" indent="-171450" algn="l" rtl="0">
              <a:lnSpc>
                <a:spcPct val="90000"/>
              </a:lnSpc>
              <a:spcBef>
                <a:spcPts val="750"/>
              </a:spcBef>
              <a:spcAft>
                <a:spcPts val="0"/>
              </a:spcAft>
              <a:buClr>
                <a:schemeClr val="dk1"/>
              </a:buClr>
              <a:buSzPts val="2100"/>
              <a:buChar char="•"/>
            </a:pPr>
            <a:r>
              <a:rPr lang="en-US"/>
              <a:t>Splenomegaly and hepatomegaly are common</a:t>
            </a:r>
            <a:endParaRPr/>
          </a:p>
          <a:p>
            <a:pPr marL="171450" lvl="0" indent="-171450" algn="l" rtl="0">
              <a:lnSpc>
                <a:spcPct val="90000"/>
              </a:lnSpc>
              <a:spcBef>
                <a:spcPts val="750"/>
              </a:spcBef>
              <a:spcAft>
                <a:spcPts val="0"/>
              </a:spcAft>
              <a:buClr>
                <a:schemeClr val="dk1"/>
              </a:buClr>
              <a:buSzPts val="2100"/>
              <a:buChar char="•"/>
            </a:pPr>
            <a:r>
              <a:rPr lang="en-US"/>
              <a:t>Share a potential to progress to: </a:t>
            </a:r>
            <a:endParaRPr/>
          </a:p>
          <a:p>
            <a:pPr marL="514350" lvl="1" indent="-171450" algn="l" rtl="0">
              <a:lnSpc>
                <a:spcPct val="90000"/>
              </a:lnSpc>
              <a:spcBef>
                <a:spcPts val="375"/>
              </a:spcBef>
              <a:spcAft>
                <a:spcPts val="0"/>
              </a:spcAft>
              <a:buClr>
                <a:schemeClr val="dk1"/>
              </a:buClr>
              <a:buSzPts val="1800"/>
              <a:buChar char="•"/>
            </a:pPr>
            <a:r>
              <a:rPr lang="en-US"/>
              <a:t>Myelofibrosis</a:t>
            </a:r>
            <a:endParaRPr/>
          </a:p>
          <a:p>
            <a:pPr marL="514350" lvl="1" indent="-171450" algn="l" rtl="0">
              <a:lnSpc>
                <a:spcPct val="90000"/>
              </a:lnSpc>
              <a:spcBef>
                <a:spcPts val="375"/>
              </a:spcBef>
              <a:spcAft>
                <a:spcPts val="0"/>
              </a:spcAft>
              <a:buClr>
                <a:schemeClr val="dk1"/>
              </a:buClr>
              <a:buSzPts val="1800"/>
              <a:buChar char="•"/>
            </a:pPr>
            <a:r>
              <a:rPr lang="en-US"/>
              <a:t>Blastic transformation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1"/>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Case presentation 1</a:t>
            </a:r>
            <a:endParaRPr/>
          </a:p>
        </p:txBody>
      </p:sp>
      <p:sp>
        <p:nvSpPr>
          <p:cNvPr id="246" name="Google Shape;246;p2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2100"/>
              <a:buChar char="•"/>
            </a:pPr>
            <a:r>
              <a:rPr lang="en-US"/>
              <a:t>55 year old gentleman</a:t>
            </a:r>
            <a:endParaRPr/>
          </a:p>
          <a:p>
            <a:pPr marL="171450" lvl="0" indent="-38100" algn="l" rtl="0">
              <a:lnSpc>
                <a:spcPct val="90000"/>
              </a:lnSpc>
              <a:spcBef>
                <a:spcPts val="750"/>
              </a:spcBef>
              <a:spcAft>
                <a:spcPts val="0"/>
              </a:spcAft>
              <a:buClr>
                <a:schemeClr val="dk1"/>
              </a:buClr>
              <a:buSzPts val="2100"/>
              <a:buNone/>
            </a:pPr>
            <a:endParaRPr/>
          </a:p>
          <a:p>
            <a:pPr marL="171450" lvl="0" indent="-171450" algn="l" rtl="0">
              <a:lnSpc>
                <a:spcPct val="90000"/>
              </a:lnSpc>
              <a:spcBef>
                <a:spcPts val="750"/>
              </a:spcBef>
              <a:spcAft>
                <a:spcPts val="0"/>
              </a:spcAft>
              <a:buClr>
                <a:schemeClr val="dk1"/>
              </a:buClr>
              <a:buSzPts val="2100"/>
              <a:buChar char="•"/>
            </a:pPr>
            <a:r>
              <a:rPr lang="en-US"/>
              <a:t>Presenting complaint: </a:t>
            </a:r>
            <a:endParaRPr/>
          </a:p>
          <a:p>
            <a:pPr marL="514350" lvl="1" indent="-171450" algn="l" rtl="0">
              <a:lnSpc>
                <a:spcPct val="90000"/>
              </a:lnSpc>
              <a:spcBef>
                <a:spcPts val="375"/>
              </a:spcBef>
              <a:spcAft>
                <a:spcPts val="0"/>
              </a:spcAft>
              <a:buClr>
                <a:schemeClr val="dk1"/>
              </a:buClr>
              <a:buSzPts val="1350"/>
              <a:buChar char="•"/>
            </a:pPr>
            <a:r>
              <a:rPr lang="en-US" sz="1350"/>
              <a:t>Itch</a:t>
            </a:r>
            <a:endParaRPr/>
          </a:p>
          <a:p>
            <a:pPr marL="171450" lvl="0" indent="-38100" algn="l" rtl="0">
              <a:lnSpc>
                <a:spcPct val="90000"/>
              </a:lnSpc>
              <a:spcBef>
                <a:spcPts val="750"/>
              </a:spcBef>
              <a:spcAft>
                <a:spcPts val="0"/>
              </a:spcAft>
              <a:buClr>
                <a:schemeClr val="dk1"/>
              </a:buClr>
              <a:buSzPts val="2100"/>
              <a:buNone/>
            </a:pPr>
            <a:endParaRPr/>
          </a:p>
          <a:p>
            <a:pPr marL="171450" lvl="0" indent="-171450" algn="l" rtl="0">
              <a:lnSpc>
                <a:spcPct val="90000"/>
              </a:lnSpc>
              <a:spcBef>
                <a:spcPts val="750"/>
              </a:spcBef>
              <a:spcAft>
                <a:spcPts val="0"/>
              </a:spcAft>
              <a:buClr>
                <a:schemeClr val="dk1"/>
              </a:buClr>
              <a:buSzPts val="2100"/>
              <a:buChar char="•"/>
            </a:pPr>
            <a:r>
              <a:rPr lang="en-US"/>
              <a:t>History of presenting complaint:</a:t>
            </a:r>
            <a:endParaRPr/>
          </a:p>
          <a:p>
            <a:pPr marL="514350" lvl="1" indent="-171450" algn="l" rtl="0">
              <a:lnSpc>
                <a:spcPct val="90000"/>
              </a:lnSpc>
              <a:spcBef>
                <a:spcPts val="375"/>
              </a:spcBef>
              <a:spcAft>
                <a:spcPts val="0"/>
              </a:spcAft>
              <a:buClr>
                <a:schemeClr val="dk1"/>
              </a:buClr>
              <a:buSzPts val="1800"/>
              <a:buChar char="•"/>
            </a:pPr>
            <a:r>
              <a:rPr lang="en-US"/>
              <a:t>What would you like to ask?</a:t>
            </a:r>
            <a:endParaRPr/>
          </a:p>
        </p:txBody>
      </p:sp>
      <p:pic>
        <p:nvPicPr>
          <p:cNvPr id="247" name="Google Shape;247;p21" descr="A close up of a hand&#10;&#10;Description automatically generated"/>
          <p:cNvPicPr preferRelativeResize="0"/>
          <p:nvPr/>
        </p:nvPicPr>
        <p:blipFill rotWithShape="1">
          <a:blip r:embed="rId3">
            <a:alphaModFix/>
          </a:blip>
          <a:srcRect/>
          <a:stretch/>
        </p:blipFill>
        <p:spPr>
          <a:xfrm>
            <a:off x="5120375" y="1825625"/>
            <a:ext cx="3394975" cy="2207570"/>
          </a:xfrm>
          <a:prstGeom prst="rect">
            <a:avLst/>
          </a:prstGeom>
          <a:noFill/>
          <a:ln>
            <a:noFill/>
          </a:ln>
        </p:spPr>
      </p:pic>
    </p:spTree>
  </p:cSld>
  <p:clrMapOvr>
    <a:masterClrMapping/>
  </p:clrMapOvr>
</p:sld>
</file>

<file path=ppt/theme/theme1.xml><?xml version="1.0" encoding="utf-8"?>
<a:theme xmlns:a="http://schemas.openxmlformats.org/drawingml/2006/main" name="QUACK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3032</Words>
  <Application>Microsoft Office PowerPoint</Application>
  <PresentationFormat>On-screen Show (4:3)</PresentationFormat>
  <Paragraphs>574</Paragraphs>
  <Slides>50</Slides>
  <Notes>49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Calibri</vt:lpstr>
      <vt:lpstr>Times New Roman</vt:lpstr>
      <vt:lpstr>QUACK theme</vt:lpstr>
      <vt:lpstr>Myeloproliferative neoplasms</vt:lpstr>
      <vt:lpstr>Disclaimer*</vt:lpstr>
      <vt:lpstr>Overview</vt:lpstr>
      <vt:lpstr>Learning outcomes</vt:lpstr>
      <vt:lpstr>Myeloid malignancies</vt:lpstr>
      <vt:lpstr>PowerPoint Presentation</vt:lpstr>
      <vt:lpstr>PowerPoint Presentation</vt:lpstr>
      <vt:lpstr>Myeloproliferative neoplasm</vt:lpstr>
      <vt:lpstr>Case presentation 1</vt:lpstr>
      <vt:lpstr>Case presentation 1</vt:lpstr>
      <vt:lpstr>Case presentation 1</vt:lpstr>
      <vt:lpstr>Case presentation 1</vt:lpstr>
      <vt:lpstr>Case presentation 1</vt:lpstr>
      <vt:lpstr>Case presentation 1</vt:lpstr>
      <vt:lpstr>Case presentation 1</vt:lpstr>
      <vt:lpstr>Differential Diagnosis</vt:lpstr>
      <vt:lpstr>Relative erythrocytosis</vt:lpstr>
      <vt:lpstr>Case presentation 1 cont…</vt:lpstr>
      <vt:lpstr>Polycythaemia vera</vt:lpstr>
      <vt:lpstr>Polycythaemia vera</vt:lpstr>
      <vt:lpstr>Presentation</vt:lpstr>
      <vt:lpstr>Polycythaemia vera</vt:lpstr>
      <vt:lpstr>Case presentation 1 cont…</vt:lpstr>
      <vt:lpstr>Management</vt:lpstr>
      <vt:lpstr>Complications</vt:lpstr>
      <vt:lpstr>Case presentation 2</vt:lpstr>
      <vt:lpstr>Case presentation 2</vt:lpstr>
      <vt:lpstr>Differential diagnosis</vt:lpstr>
      <vt:lpstr>Essential thrombocytosis</vt:lpstr>
      <vt:lpstr>Presentation</vt:lpstr>
      <vt:lpstr>Essential thrombocytosis</vt:lpstr>
      <vt:lpstr>Essential thrombocytosis</vt:lpstr>
      <vt:lpstr>Essential thrombocytosis</vt:lpstr>
      <vt:lpstr>Case presentation 3</vt:lpstr>
      <vt:lpstr>Case presentation 3</vt:lpstr>
      <vt:lpstr>Case presentation 3</vt:lpstr>
      <vt:lpstr>Case presentation 3</vt:lpstr>
      <vt:lpstr>Case presentation 3</vt:lpstr>
      <vt:lpstr> Primary Myelofibrosis</vt:lpstr>
      <vt:lpstr>Primary myelofibrosis</vt:lpstr>
      <vt:lpstr>Presentation</vt:lpstr>
      <vt:lpstr>Primary myelofibrosis</vt:lpstr>
      <vt:lpstr>Differential diagnosis</vt:lpstr>
      <vt:lpstr>Management</vt:lpstr>
      <vt:lpstr>Primary Myelofibrosis</vt:lpstr>
      <vt:lpstr>Myeloid malignancies</vt:lpstr>
      <vt:lpstr>PowerPoint Presentation</vt:lpstr>
      <vt:lpstr>Get in touch!</vt:lpstr>
      <vt:lpstr>PowerPoint Presentation</vt:lpstr>
      <vt:lpstr>Get in touch!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Myeloproliferative neoplasms</dc:title>
  <cp:lastModifiedBy>INGRAM, Gareth (NHS GREATER GLASGOW &amp; CLYDE)</cp:lastModifiedBy>
  <cp:revision>1</cp:revision>
  <dcterms:modified xsi:type="dcterms:W3CDTF">2020-11-13T11:35:28Z</dcterms:modified>
</cp:coreProperties>
</file>