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677D7C5-E343-4F23-A285-6C95D07458E1}">
  <a:tblStyle styleId="{A677D7C5-E343-4F23-A285-6C95D07458E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605" y="5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ackmeded.co.uk/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1013726" y="2125362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Hot Joints</a:t>
            </a:r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1"/>
          </p:nvPr>
        </p:nvSpPr>
        <p:spPr>
          <a:xfrm>
            <a:off x="1763713" y="3933825"/>
            <a:ext cx="6400800" cy="1127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Gareth Ingram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Clinical Fellow in Acute Medicine</a:t>
            </a:r>
            <a:endParaRPr/>
          </a:p>
        </p:txBody>
      </p:sp>
      <p:sp>
        <p:nvSpPr>
          <p:cNvPr id="91" name="Google Shape;91;p13"/>
          <p:cNvSpPr/>
          <p:nvPr/>
        </p:nvSpPr>
        <p:spPr>
          <a:xfrm>
            <a:off x="1763713" y="4941888"/>
            <a:ext cx="6400800" cy="1127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Observations</a:t>
            </a:r>
            <a:endParaRPr/>
          </a:p>
        </p:txBody>
      </p:sp>
      <p:graphicFrame>
        <p:nvGraphicFramePr>
          <p:cNvPr id="145" name="Google Shape;145;p22"/>
          <p:cNvGraphicFramePr/>
          <p:nvPr/>
        </p:nvGraphicFramePr>
        <p:xfrm>
          <a:off x="457200" y="160020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{A677D7C5-E343-4F23-A285-6C95D07458E1}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 u="none" strike="noStrike" cap="none"/>
                        <a:t>Observation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Triage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First Assessment</a:t>
                      </a:r>
                      <a:endParaRPr sz="135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Temperature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37.4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40.5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Heart Rate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102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110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Blood pressure</a:t>
                      </a:r>
                      <a:endParaRPr sz="135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102/61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126/68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Respiratory rate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20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22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Oxygen Saturations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97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92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GCS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15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50"/>
                        <a:t>14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Examination</a:t>
            </a:r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GB"/>
              <a:t>General 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GB"/>
              <a:t>Clammy, flushed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GB"/>
              <a:t>Drowsy, but easily rousable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GB"/>
              <a:t>Focused (right knee)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GB"/>
              <a:t>Warm to touch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GB"/>
              <a:t>Not erythematous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GB"/>
              <a:t>No obvious signs of trauma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GB"/>
              <a:t>Palpable effusion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GB"/>
              <a:t>Struggling to mobilise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Other</a:t>
            </a:r>
            <a:endParaRPr/>
          </a:p>
        </p:txBody>
      </p:sp>
      <p:sp>
        <p:nvSpPr>
          <p:cNvPr id="157" name="Google Shape;157;p2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Reduced air entry globally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HS 1 +2 + O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JVP not visualised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No tender liver edge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Calves firm bilaterally but non tender, right &gt; left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GCS 14 (E3)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Differential</a:t>
            </a:r>
            <a:endParaRPr/>
          </a:p>
        </p:txBody>
      </p:sp>
      <p:sp>
        <p:nvSpPr>
          <p:cNvPr id="163" name="Google Shape;163;p2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Septic arthritis right knee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?Gout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??DVT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Initial Management</a:t>
            </a:r>
            <a:endParaRPr/>
          </a:p>
        </p:txBody>
      </p:sp>
      <p:sp>
        <p:nvSpPr>
          <p:cNvPr id="169" name="Google Shape;16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Sepsis 6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Refused catheter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Antibiotics (IV fluclox)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Aspirate knee and blood cultures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Aggressive fluid resuscitation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Strict fluid balance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Chest and knee x-rays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IAU</a:t>
            </a:r>
            <a:endParaRPr/>
          </a:p>
        </p:txBody>
      </p:sp>
      <p:sp>
        <p:nvSpPr>
          <p:cNvPr id="175" name="Google Shape;175;p2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Blood pressure remained low at mid 80’s systolic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Knee aspirated 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60ml fluid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No comment on appearance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Sent to cytology and microbiology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Transferred to medical ward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ID – add in clindamycin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Bloods</a:t>
            </a:r>
            <a:endParaRPr/>
          </a:p>
        </p:txBody>
      </p:sp>
      <p:sp>
        <p:nvSpPr>
          <p:cNvPr id="181" name="Google Shape;18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8989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GB"/>
              <a:t>WCC 6.8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GB"/>
              <a:t>Neutrophils 4.6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GB"/>
              <a:t>MCV 90.7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GB"/>
              <a:t>Platelets 81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GB"/>
              <a:t>Coagulation Normal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GB"/>
              <a:t>CRP 242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GB"/>
              <a:t>ESR 34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GB"/>
              <a:t>Urate 330</a:t>
            </a:r>
            <a:endParaRPr/>
          </a:p>
        </p:txBody>
      </p:sp>
      <p:sp>
        <p:nvSpPr>
          <p:cNvPr id="182" name="Google Shape;182;p28"/>
          <p:cNvSpPr txBox="1"/>
          <p:nvPr/>
        </p:nvSpPr>
        <p:spPr>
          <a:xfrm>
            <a:off x="4616450" y="1600199"/>
            <a:ext cx="38989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GB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133</a:t>
            </a:r>
            <a:endParaRPr/>
          </a:p>
          <a:p>
            <a:pPr marL="342900" marR="0" lvl="0" indent="-3429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GB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 4.3</a:t>
            </a:r>
            <a:endParaRPr/>
          </a:p>
          <a:p>
            <a:pPr marL="342900" marR="0" lvl="0" indent="-3429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GB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Urea 8.9</a:t>
            </a:r>
            <a:endParaRPr/>
          </a:p>
          <a:p>
            <a:pPr marL="342900" marR="0" lvl="0" indent="-3429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GB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Creatinine 100</a:t>
            </a:r>
            <a:endParaRPr/>
          </a:p>
          <a:p>
            <a:pPr marL="342900" marR="0" lvl="0" indent="-3429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GB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eGFR &gt;60</a:t>
            </a:r>
            <a:endParaRPr/>
          </a:p>
          <a:p>
            <a:pPr marL="342900" marR="0" lvl="0" indent="-3429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GB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Lactate 1.6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  <p:pic>
        <p:nvPicPr>
          <p:cNvPr id="189" name="Google Shape;189;p29"/>
          <p:cNvPicPr preferRelativeResize="0"/>
          <p:nvPr/>
        </p:nvPicPr>
        <p:blipFill rotWithShape="1">
          <a:blip r:embed="rId3">
            <a:alphaModFix/>
          </a:blip>
          <a:srcRect l="22319" t="15036" r="22829" b="10515"/>
          <a:stretch/>
        </p:blipFill>
        <p:spPr>
          <a:xfrm>
            <a:off x="827088" y="115888"/>
            <a:ext cx="7812087" cy="6627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5" name="Google Shape;195;p30"/>
          <p:cNvPicPr preferRelativeResize="0"/>
          <p:nvPr/>
        </p:nvPicPr>
        <p:blipFill rotWithShape="1">
          <a:blip r:embed="rId3">
            <a:alphaModFix/>
          </a:blip>
          <a:srcRect l="34055" t="14265" r="37878" b="11385"/>
          <a:stretch/>
        </p:blipFill>
        <p:spPr>
          <a:xfrm>
            <a:off x="576263" y="1268413"/>
            <a:ext cx="2957512" cy="4897437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  <p:pic>
        <p:nvPicPr>
          <p:cNvPr id="197" name="Google Shape;197;p30"/>
          <p:cNvPicPr preferRelativeResize="0"/>
          <p:nvPr/>
        </p:nvPicPr>
        <p:blipFill rotWithShape="1">
          <a:blip r:embed="rId4">
            <a:alphaModFix/>
          </a:blip>
          <a:srcRect l="19965" t="14859" r="20699" b="11780"/>
          <a:stretch/>
        </p:blipFill>
        <p:spPr>
          <a:xfrm>
            <a:off x="3951288" y="1557338"/>
            <a:ext cx="4845050" cy="374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3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  <p:pic>
        <p:nvPicPr>
          <p:cNvPr id="204" name="Google Shape;204;p31"/>
          <p:cNvPicPr preferRelativeResize="0"/>
          <p:nvPr/>
        </p:nvPicPr>
        <p:blipFill rotWithShape="1">
          <a:blip r:embed="rId3">
            <a:alphaModFix/>
          </a:blip>
          <a:srcRect l="17473" t="22119" r="8178" b="7385"/>
          <a:stretch/>
        </p:blipFill>
        <p:spPr>
          <a:xfrm>
            <a:off x="0" y="0"/>
            <a:ext cx="91805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Disclaimer*</a:t>
            </a:r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Please note that QUACK is a regional teaching programme operating across GG&amp;C, Lanarkshire and Ayrshire &amp; Arran. 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This presentation outlines general management, though local variances e.g. antibiotic prescription may vary slightly depending on your local trust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Remember to check your local guidelines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Night 1</a:t>
            </a:r>
            <a:endParaRPr/>
          </a:p>
        </p:txBody>
      </p:sp>
      <p:sp>
        <p:nvSpPr>
          <p:cNvPr id="210" name="Google Shape;210;p3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GB"/>
              <a:t>Struggled to maintain BP 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GB"/>
              <a:t>80-85 systolic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GB"/>
              <a:t>4.5 Litres in, 100ml out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GB"/>
              <a:t>Empty bladder on scan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GB"/>
              <a:t>Lactate 0.8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GB"/>
              <a:t>Moved to medical HDU for central line and noradrenaline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GB"/>
              <a:t>Unable to site arterial line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HDU</a:t>
            </a:r>
            <a:endParaRPr/>
          </a:p>
        </p:txBody>
      </p:sp>
      <p:sp>
        <p:nvSpPr>
          <p:cNvPr id="216" name="Google Shape;216;p3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Brief 48 hour stay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BP improved to 105 systolic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Right leg noted to be swollen hot and tender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CRP fallen to 170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PO</a:t>
            </a:r>
            <a:r>
              <a:rPr lang="en-GB" baseline="-25000"/>
              <a:t>4</a:t>
            </a:r>
            <a:r>
              <a:rPr lang="en-GB"/>
              <a:t> replaced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Await micro results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Cultures</a:t>
            </a:r>
            <a:endParaRPr/>
          </a:p>
        </p:txBody>
      </p:sp>
      <p:sp>
        <p:nvSpPr>
          <p:cNvPr id="222" name="Google Shape;222;p3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Urine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Nil organisms or WCC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Blood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Actinomyces turicensis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Campylobacter ureolyticus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Knee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WCC +++, no organisms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Staphylococcus aureus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Ward</a:t>
            </a:r>
            <a:endParaRPr/>
          </a:p>
        </p:txBody>
      </p:sp>
      <p:sp>
        <p:nvSpPr>
          <p:cNvPr id="228" name="Google Shape;228;p3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GB"/>
              <a:t>Rising CRP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GB"/>
              <a:t>Rising Creatinine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GB"/>
              <a:t>Clinically stable and “looks well”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GB"/>
              <a:t>Apyrexial since admission to HDU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GB"/>
              <a:t>BP 98 systolic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At the Weekend…</a:t>
            </a:r>
            <a:endParaRPr/>
          </a:p>
        </p:txBody>
      </p:sp>
      <p:sp>
        <p:nvSpPr>
          <p:cNvPr id="234" name="Google Shape;234;p3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Met for the first time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BP 105 systolic, pulse 85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Mobilising now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Knee swollen but not hot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Right leg diffusely swollen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USS doppler leg requested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Next day</a:t>
            </a:r>
            <a:endParaRPr/>
          </a:p>
        </p:txBody>
      </p:sp>
      <p:sp>
        <p:nvSpPr>
          <p:cNvPr id="240" name="Google Shape;240;p3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NEWS goes from 2-10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Pyrexial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Abx escalated to vancomycin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Further cultures sent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CXR – patchy opacification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Seen by rheumatology reg overnight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For further aspiration 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70ml Straw, blood stained fluid, no frank pus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Further fluid challenge, aim MAP &gt;65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Discussed with ortho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No effusion….. And good range of movement, therefore not septic arthritis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Not for joint washout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?DVT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Patient continues to deteriorate 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Increasing oxygen requirement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?Septic DVT 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?IE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Management</a:t>
            </a:r>
            <a:endParaRPr/>
          </a:p>
        </p:txBody>
      </p:sp>
      <p:sp>
        <p:nvSpPr>
          <p:cNvPr id="252" name="Google Shape;252;p39"/>
          <p:cNvSpPr txBox="1">
            <a:spLocks noGrp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Phone call from micro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“Growing everything”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Give the rapidly spreading SSTI therapy (x5 abx)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D/W CT – CT with contrast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D/W Cardio – for echo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Transferred to Medical HDU again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Results</a:t>
            </a:r>
            <a:endParaRPr/>
          </a:p>
        </p:txBody>
      </p:sp>
      <p:sp>
        <p:nvSpPr>
          <p:cNvPr id="258" name="Google Shape;258;p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GB"/>
              <a:t>CRP approaching 300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GB"/>
              <a:t>WCC now 18, Hb 99 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GB"/>
              <a:t>CT scan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GB"/>
              <a:t>There are bilateral cavitating lung lesions present with gas and clot demonstrated within the right common femoral vein. Findings are felt most likely to represent septic emboli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GB"/>
              <a:t>Bedside echo (V scan)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GB"/>
              <a:t>No obvious vegetation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GB"/>
              <a:t>Normal LV function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GB"/>
              <a:t>Cannot exclude IE on TTE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4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  <p:pic>
        <p:nvPicPr>
          <p:cNvPr id="265" name="Google Shape;265;p41"/>
          <p:cNvPicPr preferRelativeResize="0"/>
          <p:nvPr/>
        </p:nvPicPr>
        <p:blipFill rotWithShape="1">
          <a:blip r:embed="rId3">
            <a:alphaModFix/>
          </a:blip>
          <a:srcRect l="28313" t="18501" r="33049" b="12329"/>
          <a:stretch/>
        </p:blipFill>
        <p:spPr>
          <a:xfrm>
            <a:off x="457200" y="188913"/>
            <a:ext cx="7777163" cy="6577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Arthropathy</a:t>
            </a:r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Monoarthopathy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1 joint only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Oligoarthropathy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2-4 joints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Polyarthopathy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5 or more joints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4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  <p:pic>
        <p:nvPicPr>
          <p:cNvPr id="272" name="Google Shape;272;p42"/>
          <p:cNvPicPr preferRelativeResize="0"/>
          <p:nvPr/>
        </p:nvPicPr>
        <p:blipFill rotWithShape="1">
          <a:blip r:embed="rId3">
            <a:alphaModFix/>
          </a:blip>
          <a:srcRect l="16098" t="20750" r="38284" b="11886"/>
          <a:stretch/>
        </p:blipFill>
        <p:spPr>
          <a:xfrm>
            <a:off x="342900" y="404813"/>
            <a:ext cx="8458200" cy="616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Medical HDU</a:t>
            </a:r>
            <a:endParaRPr/>
          </a:p>
        </p:txBody>
      </p:sp>
      <p:sp>
        <p:nvSpPr>
          <p:cNvPr id="278" name="Google Shape;278;p4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GB"/>
              <a:t>Admits probable recent injection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GB"/>
              <a:t>Mild AKI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GB"/>
              <a:t>ID rationalised abx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GB"/>
              <a:t>Flucloxacillin 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GB"/>
              <a:t>Clindamycin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en-GB"/>
              <a:t>Benzylpenillin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GB"/>
              <a:t>Treatment dose dalteparin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ID</a:t>
            </a:r>
            <a:endParaRPr/>
          </a:p>
        </p:txBody>
      </p:sp>
      <p:sp>
        <p:nvSpPr>
          <p:cNvPr id="284" name="Google Shape;284;p4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Step down to ID ward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Got PICC line, no further positive cultures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Issues with nausea secondary to Fluxcloxacillin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Leg swelling reducing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Inflammatory markers improving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Mobile structure on mitral valve leaflet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Further 2-3 weeks IV then repeat echo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6 weeks total abx duration for IE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4 weeks IV therapy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Final changes</a:t>
            </a:r>
            <a:endParaRPr/>
          </a:p>
        </p:txBody>
      </p:sp>
      <p:sp>
        <p:nvSpPr>
          <p:cNvPr id="290" name="Google Shape;290;p4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Abx changed to vancomycin following nausea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Struggled with renal function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Then switched to daptomycin and tazocin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Repeat echo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Vegetation no longer there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IVOST to ciprofloxacin and clindamycin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Apixaban for 6 months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ID follow up in due course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Case 2</a:t>
            </a:r>
            <a:endParaRPr/>
          </a:p>
        </p:txBody>
      </p:sp>
      <p:sp>
        <p:nvSpPr>
          <p:cNvPr id="296" name="Google Shape;296;p4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74 year old female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Previous septic arthritis right knee 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Connective tissue disease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Hypertension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Due to attend rheumatology clinic as OP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Struggling due to pain, reduced mobility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BIBA to A&amp;E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Initial assessment</a:t>
            </a:r>
            <a:endParaRPr/>
          </a:p>
        </p:txBody>
      </p:sp>
      <p:sp>
        <p:nvSpPr>
          <p:cNvPr id="302" name="Google Shape;302;p4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Feeling “rubbish” for 48 hours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Increasing pain in right knee, struggling to weight bare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Pain in left shoulder – known bursitis and tear on MRI previous month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Noted to be on mycophenolate and pred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WCC 16, CRP 24 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?septic arthritis due to severity of pain, immunocompromised and prev septic joint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Transferred to Medical Receiving</a:t>
            </a:r>
            <a:endParaRPr/>
          </a:p>
        </p:txBody>
      </p:sp>
      <p:sp>
        <p:nvSpPr>
          <p:cNvPr id="308" name="Google Shape;308;p4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Antibiotics not given, NEWS of 2, tachycardic</a:t>
            </a:r>
            <a:endParaRPr sz="200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Mild cough recently, non-productive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Reviewed: main complaint was knee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Aspirated by FY1, 40mls straw colour fluid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Blood culture bottles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Micro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Cytology </a:t>
            </a:r>
            <a:endParaRPr/>
          </a:p>
          <a:p>
            <a:pPr marL="514350" lvl="1" indent="-190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Following Events</a:t>
            </a:r>
            <a:endParaRPr/>
          </a:p>
        </p:txBody>
      </p:sp>
      <p:sp>
        <p:nvSpPr>
          <p:cNvPr id="314" name="Google Shape;314;p4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Given topical analgesia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Developed a temperature 38.4 - treat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Paracetamol, blood cultures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Given IV fluclox initially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All cultures negative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24-48 hours developed productive cough and new CXR changes: treated for CAP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Case 3</a:t>
            </a:r>
            <a:endParaRPr/>
          </a:p>
        </p:txBody>
      </p:sp>
      <p:sp>
        <p:nvSpPr>
          <p:cNvPr id="320" name="Google Shape;320;p5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54 year old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T8 tetraplegia (fall from a window)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Concerns re district nursing re pressure wounds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Brought in to Majors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Temp 37, low sats, tachypnoeic and borderline BP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Swollen hot left knee, chronic skin changes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First 24 hours</a:t>
            </a:r>
            <a:endParaRPr/>
          </a:p>
        </p:txBody>
      </p:sp>
      <p:sp>
        <p:nvSpPr>
          <p:cNvPr id="326" name="Google Shape;326;p5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CRP &gt;300, WCC 20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Referred to ortho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Aspirated frank pus from knee in A&amp;E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Started on fluclox 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Not keen for washout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Further aspiration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15ml thick, blood stained pus 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White needle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Differentials</a:t>
            </a:r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Trauma ?haemarthrosis ?anticoagulants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Gout/crystal pathology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Inflammatory arthropathy – RA, psoriatic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OA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Reactive arthritis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Septic arthritis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Treatment is typically flucloxacillin or vancomycin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antibiotics, aspiration +/- washout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Following events</a:t>
            </a:r>
            <a:endParaRPr/>
          </a:p>
        </p:txBody>
      </p:sp>
      <p:sp>
        <p:nvSpPr>
          <p:cNvPr id="332" name="Google Shape;332;p5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Positive for gram positive cocci on gram stain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Grew Staph and Strep via cultures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Deteriorated secondary to septic shock and t/f to HDU for inotropes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Further deterioration re respiratory system 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Intubated and t/f to ITU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3"/>
          <p:cNvSpPr txBox="1">
            <a:spLocks noGrp="1"/>
          </p:cNvSpPr>
          <p:nvPr>
            <p:ph type="title"/>
          </p:nvPr>
        </p:nvSpPr>
        <p:spPr>
          <a:xfrm>
            <a:off x="539750" y="2603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Management</a:t>
            </a:r>
            <a:endParaRPr/>
          </a:p>
        </p:txBody>
      </p:sp>
      <p:sp>
        <p:nvSpPr>
          <p:cNvPr id="338" name="Google Shape;338;p5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Reviewed by rheumatology consultant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Given combination of illness severity and t8 tetraplegia 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Left above knee amputation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Turbulent post op period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Remained in critical care unit due to O2 requirement tracheostomy and debridement of pressure sores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Since made full recovery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Get in touch!</a:t>
            </a:r>
            <a:endParaRPr/>
          </a:p>
        </p:txBody>
      </p:sp>
      <p:sp>
        <p:nvSpPr>
          <p:cNvPr id="330" name="Google Shape;330;p4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Website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u="sng" dirty="0">
                <a:solidFill>
                  <a:schemeClr val="hlink"/>
                </a:solidFill>
                <a:hlinkClick r:id="rId3"/>
              </a:rPr>
              <a:t>www.quackmeded.co.uk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Email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u="sng" dirty="0" err="1">
                <a:solidFill>
                  <a:schemeClr val="hlink"/>
                </a:solidFill>
              </a:rPr>
              <a:t>ggc.</a:t>
            </a:r>
            <a:r>
              <a:rPr lang="en-US" u="sng" err="1">
                <a:solidFill>
                  <a:schemeClr val="hlink"/>
                </a:solidFill>
              </a:rPr>
              <a:t>quackmeded</a:t>
            </a:r>
            <a:r>
              <a:rPr lang="en-US" u="sng">
                <a:solidFill>
                  <a:schemeClr val="hlink"/>
                </a:solidFill>
              </a:rPr>
              <a:t>@nhs.scot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Social Media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Twitter: @QUACK_ Med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Facebook: QUACK education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Case 1</a:t>
            </a:r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41 year old male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?Gout ?septic arthritis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Monoarthropathy, right knee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Presented to IAU via GP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Presenting Complaint</a:t>
            </a:r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Right knee pain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Describes rigors and fever over preceding 24-48 hours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Hot to touch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Reduced range of movement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Past Medical History</a:t>
            </a:r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COPD/asthma overlap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Previous DVT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Depression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HCV +ve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Cellulitis 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Personality disorder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IVDU, on methadone 100mls daily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Systemic enquiry</a:t>
            </a:r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Chest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Cough, nil else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Gastro, cardiac, neuro and GU otherwise unremarkable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Feverish for 24-48 hours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No night sweats or weight loss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Social</a:t>
            </a:r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Smoker, 25 per day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No alcohol use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Previous IVDU, not injected in 2 years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Lives alone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Usually mobile and independent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QUACK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1171</Words>
  <Application>Microsoft Office PowerPoint</Application>
  <PresentationFormat>On-screen Show (4:3)</PresentationFormat>
  <Paragraphs>301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</vt:lpstr>
      <vt:lpstr>Times New Roman</vt:lpstr>
      <vt:lpstr>QUACK theme</vt:lpstr>
      <vt:lpstr>Hot Joints</vt:lpstr>
      <vt:lpstr>Disclaimer*</vt:lpstr>
      <vt:lpstr>Arthropathy</vt:lpstr>
      <vt:lpstr>Differentials</vt:lpstr>
      <vt:lpstr>Case 1</vt:lpstr>
      <vt:lpstr>Presenting Complaint</vt:lpstr>
      <vt:lpstr>Past Medical History</vt:lpstr>
      <vt:lpstr>Systemic enquiry</vt:lpstr>
      <vt:lpstr>Social</vt:lpstr>
      <vt:lpstr>Observations</vt:lpstr>
      <vt:lpstr>Examination</vt:lpstr>
      <vt:lpstr>Other</vt:lpstr>
      <vt:lpstr>Differential</vt:lpstr>
      <vt:lpstr>Initial Management</vt:lpstr>
      <vt:lpstr>IAU</vt:lpstr>
      <vt:lpstr>Bloods</vt:lpstr>
      <vt:lpstr>PowerPoint Presentation</vt:lpstr>
      <vt:lpstr>PowerPoint Presentation</vt:lpstr>
      <vt:lpstr>PowerPoint Presentation</vt:lpstr>
      <vt:lpstr>Night 1</vt:lpstr>
      <vt:lpstr>HDU</vt:lpstr>
      <vt:lpstr>Cultures</vt:lpstr>
      <vt:lpstr>Ward</vt:lpstr>
      <vt:lpstr>At the Weekend…</vt:lpstr>
      <vt:lpstr>Next day</vt:lpstr>
      <vt:lpstr>PowerPoint Presentation</vt:lpstr>
      <vt:lpstr>Management</vt:lpstr>
      <vt:lpstr>Results</vt:lpstr>
      <vt:lpstr>PowerPoint Presentation</vt:lpstr>
      <vt:lpstr>PowerPoint Presentation</vt:lpstr>
      <vt:lpstr>Medical HDU</vt:lpstr>
      <vt:lpstr>ID</vt:lpstr>
      <vt:lpstr>Final changes</vt:lpstr>
      <vt:lpstr>Case 2</vt:lpstr>
      <vt:lpstr>Initial assessment</vt:lpstr>
      <vt:lpstr>Transferred to Medical Receiving</vt:lpstr>
      <vt:lpstr>Following Events</vt:lpstr>
      <vt:lpstr>Case 3</vt:lpstr>
      <vt:lpstr>First 24 hours</vt:lpstr>
      <vt:lpstr>Following events</vt:lpstr>
      <vt:lpstr>Management</vt:lpstr>
      <vt:lpstr>Get in touch!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Hot Joints</dc:title>
  <cp:lastModifiedBy>INGRAM, Gareth (NHS GREATER GLASGOW &amp; CLYDE)</cp:lastModifiedBy>
  <cp:revision>1</cp:revision>
  <dcterms:modified xsi:type="dcterms:W3CDTF">2020-11-13T15:30:06Z</dcterms:modified>
</cp:coreProperties>
</file>