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TRUS – Transrectal Ultrasound Scanning</a:t>
            </a:r>
            <a:endParaRPr/>
          </a:p>
        </p:txBody>
      </p:sp>
      <p:sp>
        <p:nvSpPr>
          <p:cNvPr id="182" name="Google Shape;18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Finasteride blocks the enzyme 5-alpha reductase from coverting testosterone into dihydro-testosterone and therefore reduces the size of hyperplastic prostate glands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Tamsulosin – alpha-adrenergic A1 blockers which are present in the bladder neck and prostate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Usually combination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Saw palmetto natually contains 5-alpha reucing substances</a:t>
            </a:r>
            <a:endParaRPr/>
          </a:p>
        </p:txBody>
      </p:sp>
      <p:sp>
        <p:nvSpPr>
          <p:cNvPr id="190" name="Google Shape;19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If low grade and not advanced, chances will die with it and not from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If metastasis, 5 year survival 20%</a:t>
            </a:r>
            <a:endParaRPr/>
          </a:p>
        </p:txBody>
      </p:sp>
      <p:sp>
        <p:nvSpPr>
          <p:cNvPr id="218" name="Google Shape;21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APKD with liver cysts</a:t>
            </a:r>
            <a:endParaRPr/>
          </a:p>
        </p:txBody>
      </p:sp>
      <p:sp>
        <p:nvSpPr>
          <p:cNvPr id="252" name="Google Shape;25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LUTS  - Lower Urinary Tract Symptoms</a:t>
            </a:r>
            <a:endParaRPr/>
          </a:p>
        </p:txBody>
      </p:sp>
      <p:sp>
        <p:nvSpPr>
          <p:cNvPr id="283" name="Google Shape;28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4213" y="1844675"/>
            <a:ext cx="7773987" cy="1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000"/>
            </a:br>
            <a:endParaRPr sz="400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31913" y="2133600"/>
            <a:ext cx="6400800" cy="143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Urology for Physicians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71550" y="4149725"/>
            <a:ext cx="7129463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14785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Gemma McGrory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014785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Clinical Teaching Fellow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Chronic Urinary Retention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Thickened bladder neck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Prostatic enlargement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Spinal injuries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Gradual increase in incomplete voiding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Issues arise when volume approaches the maximum bladder capacity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Urinary overflow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Distended bladder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3" descr="cathete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8" y="404813"/>
            <a:ext cx="4381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 descr="foley cathe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638" y="1949278"/>
            <a:ext cx="4646612" cy="371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4" descr="foley-balloon-catheter-ds5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404813"/>
            <a:ext cx="4424363" cy="35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 descr="double_balloon_foley_cathet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2708275"/>
            <a:ext cx="3716338" cy="309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78 year old man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Referred to urology clinic by GP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6 month history of increasing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Frequency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Nocturia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Post micturition dribbling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Benign Prostatic Hypertrophy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50% &gt;50 years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Universal at 70 years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~50% symptomatic enough to warrant treatment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Hyperplasia of paraurethral tissues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Hence lots of 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PSA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Rises in correlation to prostatic mass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BPH Symptoms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Incomplete emptying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Frequency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Intermittent flow (stop/start)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Urgency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Weak stream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Straining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Nocturia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Hesitancy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Post-micturition dribbling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Double micturition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Investigations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Urine dip / MSSU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USS (TRUS)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U&amp;Es / PSA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Cystometrometry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Measuring urine flow rate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Cystoscopy</a:t>
            </a:r>
            <a:endParaRPr/>
          </a:p>
        </p:txBody>
      </p:sp>
      <p:pic>
        <p:nvPicPr>
          <p:cNvPr id="186" name="Google Shape;186;p28" descr="dipstic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1341438"/>
            <a:ext cx="3043238" cy="260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Non-surgical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Tamsulosin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Finasteride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Saw palmetto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Catheter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Surgical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TURP</a:t>
            </a:r>
            <a:endParaRPr/>
          </a:p>
        </p:txBody>
      </p:sp>
      <p:pic>
        <p:nvPicPr>
          <p:cNvPr id="194" name="Google Shape;194;p29" descr="Saw-Palmet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1557338"/>
            <a:ext cx="3130550" cy="234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 descr="Cystoscope-med-200504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3933825"/>
            <a:ext cx="3563938" cy="241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The gentleman from case 3 is discovered to have a PSA of 35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does this mean?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Prostate Cancer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PSA 10-15 likely benign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&gt; 15 more likely to be neoplastic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Common in Western countries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Common after age 65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Usually adenocarcinoma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Depend on testosterone for growth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Slower to develop symptoms as develop from peripheral prostatic glands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2" descr="prostate_cancer_enlarged_prostate_enlargedprostat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260350"/>
            <a:ext cx="6327775" cy="619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Further Management</a:t>
            </a:r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Biopsy transurethrally	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If tumour &lt;5% total cells can be managed safely conservatively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Surgery (TURP)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Chemotherapy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Radiotherapy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Chemical / surgical castration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Complications of TURP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Haematuria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Haematospermia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Retrograde ejaculation (common)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Infection / prostatitis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Impotence ~10%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GB"/>
              <a:t>• Incontinence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5</a:t>
            </a:r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48 year old lady with recently diagnosed hypertension presents with: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Flank pain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Frank haematuria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 Diagnoses?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Renal Tumours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539750" y="1484313"/>
            <a:ext cx="7993063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Often found incidentally on CT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Arise from tubular epithelium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Usually renal cell carcinoma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Can reach a large size before symptoms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Retroperitoneal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/>
              <a:t>&gt;8cm 80% metastasised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Renal Tumours</a:t>
            </a:r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Symptoms</a:t>
            </a: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Haematuria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Loin Pain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PUO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Hypertension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Cannonball lesions</a:t>
            </a: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Risk Factors</a:t>
            </a:r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Smoking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Hypertension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APKD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Exposure to solvents / heavy metals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Renal transplantation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Analgesic abuse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56" name="Google Shape;256;p38" descr="Polycystic (1)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260350"/>
            <a:ext cx="5326063" cy="612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259" name="Google Shape;259;p38"/>
          <p:cNvSpPr txBox="1"/>
          <p:nvPr/>
        </p:nvSpPr>
        <p:spPr>
          <a:xfrm>
            <a:off x="629841" y="2775893"/>
            <a:ext cx="10246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AKPD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6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85 year old man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Retired former Grangemouth worker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Smoker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Developed frank haematuria and increased micturation 2 weeks ago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 diagnoses?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6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85 year old man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Retired former Grangemouth worker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Smoker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Developed frank haematuria and increased micturation 2 weeks ago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GP treated as UTI, no better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 diagnoses?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Haematuria</a:t>
            </a: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UTI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Urinary tract malignancy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Renal calculi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Glomerulonephritis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APKD</a:t>
            </a:r>
            <a:endParaRPr/>
          </a:p>
        </p:txBody>
      </p:sp>
      <p:pic>
        <p:nvPicPr>
          <p:cNvPr id="278" name="Google Shape;278;p41" descr="haematuria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484313"/>
            <a:ext cx="2879725" cy="191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1" descr="haematuria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3621088"/>
            <a:ext cx="2916238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Case based approach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common urological problems, their presentation and management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LUTS Symptoms</a:t>
            </a:r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Frequent micturition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Incomplete emptying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Overactive bladder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Bladder irritation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Nocturia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Urgency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Hesitancy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Poor urinary stream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Post micturition dribbling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Bladder Cancer</a:t>
            </a:r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Urothelial tumours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Usually transitional cell carcinoma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Risk factors: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Smoking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Analgesic nephropathy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Rubber and aniline dye exposure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Renal calculi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Schistosoma infection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Case based approach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common urological problems, their presentation and management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Testicular torsion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Urinary retention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BPH / prostate cancer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Urinary tract tumours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ggc.quackmeded@nhs.scot</a:t>
            </a:r>
            <a:endParaRPr lang="en-US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pic>
        <p:nvPicPr>
          <p:cNvPr id="108" name="Google Shape;108;p16" descr="Pain-in-Testicl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7047" y="1825625"/>
            <a:ext cx="3919537" cy="293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18 year old man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Presents to ED with acute scrotal pain whilst playing football 1 hour ago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 diagnoses?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Testicular Torsion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Peak age 7 – 14, less common after 25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Sudden severe pain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Radiates to abdomen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Vomiting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Often during sport / activity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Red swollen testis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Unilateral retraction upwards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8" descr="torsion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412875"/>
            <a:ext cx="87376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18 year old from Case 1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Scrotal exploration and orchidopexy under general anaesthetic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 recovery, unable to pass urine…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Urinary Retention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Inability to void when bladder is full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Sphincter unable to relax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Proximal urethral obstruction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Acute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Chronic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Acute Urinary Retention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Postoperatively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Fluids, supine, drugs, pain, embarrassment, anxiety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Clot retention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Stone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Pregnancy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Catheter acutely then TWOC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On-screen Show (4:3)</PresentationFormat>
  <Paragraphs>221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QUACK theme</vt:lpstr>
      <vt:lpstr> </vt:lpstr>
      <vt:lpstr>Disclaimer*</vt:lpstr>
      <vt:lpstr>Learning Outcomes</vt:lpstr>
      <vt:lpstr>Case 1</vt:lpstr>
      <vt:lpstr>Testicular Torsion</vt:lpstr>
      <vt:lpstr>PowerPoint Presentation</vt:lpstr>
      <vt:lpstr>Case 2</vt:lpstr>
      <vt:lpstr>Urinary Retention</vt:lpstr>
      <vt:lpstr>Acute Urinary Retention</vt:lpstr>
      <vt:lpstr>Chronic Urinary Retention</vt:lpstr>
      <vt:lpstr>PowerPoint Presentation</vt:lpstr>
      <vt:lpstr>PowerPoint Presentation</vt:lpstr>
      <vt:lpstr>Case 3</vt:lpstr>
      <vt:lpstr>Benign Prostatic Hypertrophy</vt:lpstr>
      <vt:lpstr>BPH Symptoms</vt:lpstr>
      <vt:lpstr>Investigations</vt:lpstr>
      <vt:lpstr>Management</vt:lpstr>
      <vt:lpstr>Case 4</vt:lpstr>
      <vt:lpstr>Prostate Cancer</vt:lpstr>
      <vt:lpstr>PowerPoint Presentation</vt:lpstr>
      <vt:lpstr>Further Management</vt:lpstr>
      <vt:lpstr>Complications of TURP</vt:lpstr>
      <vt:lpstr>Case 5</vt:lpstr>
      <vt:lpstr>Renal Tumours</vt:lpstr>
      <vt:lpstr>Renal Tumours</vt:lpstr>
      <vt:lpstr>PowerPoint Presentation</vt:lpstr>
      <vt:lpstr>Case 6</vt:lpstr>
      <vt:lpstr>Case 6</vt:lpstr>
      <vt:lpstr>Haematuria</vt:lpstr>
      <vt:lpstr>LUTS Symptoms</vt:lpstr>
      <vt:lpstr>Bladder Cancer</vt:lpstr>
      <vt:lpstr>Summary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INGRAM, Gareth (NHS GREATER GLASGOW &amp; CLYDE)</cp:lastModifiedBy>
  <cp:revision>1</cp:revision>
  <dcterms:modified xsi:type="dcterms:W3CDTF">2020-11-11T22:51:34Z</dcterms:modified>
</cp:coreProperties>
</file>