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6858000" cx="9144000"/>
  <p:notesSz cx="6858000" cy="9144000"/>
  <p:embeddedFontLst>
    <p:embeddedFont>
      <p:font typeface="Arial Black"/>
      <p:regular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ArialBlack-regular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cks.nice.org.uk/topics/atrial-fibrillation/references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5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www.mdcalc.com/cha2ds2-vasc-score-atrial-fibrillation-stroke-risk" TargetMode="External"/><Relationship Id="rId4" Type="http://schemas.openxmlformats.org/officeDocument/2006/relationships/hyperlink" Target="https://www.mdcalc.com/has-bled-score-major-bleeding-risk" TargetMode="External"/><Relationship Id="rId5" Type="http://schemas.openxmlformats.org/officeDocument/2006/relationships/hyperlink" Target="https://cks.nice.org.uk/topics/atrial-fibrillation/" TargetMode="External"/><Relationship Id="rId6" Type="http://schemas.openxmlformats.org/officeDocument/2006/relationships/hyperlink" Target="https://www.nice.org.uk/guidance/cg180" TargetMode="External"/><Relationship Id="rId7" Type="http://schemas.openxmlformats.org/officeDocument/2006/relationships/hyperlink" Target="https://www.escardio.org/Guidelines/Clinical-Practice-Guidelines/Atrial-Fibrillation-Management" TargetMode="External"/><Relationship Id="rId8" Type="http://schemas.openxmlformats.org/officeDocument/2006/relationships/hyperlink" Target="https://handbook.ggcmedicines.org.uk/guidelines/cardiovascular-system/atrial-fibrillation-af-or-flutter-recent-onset/" TargetMode="Externa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://www.quackmeded.co.uk/" TargetMode="External"/><Relationship Id="rId4" Type="http://schemas.openxmlformats.org/officeDocument/2006/relationships/hyperlink" Target="mailto:gg-uhb.quackmeded@nhs.net" TargetMode="External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89" name="Google Shape;89;p13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Management of Atrial Fibrillation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 sz="3200"/>
              <a:t>Gemma McGrory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 sz="3200"/>
              <a:t>Acute Medicine Registrar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47" name="Google Shape;147;p22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Conclusions (NEJM, 2002)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Rate control can be considered a primary approach to therapy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Rhythm control, if used, may be abandoned early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Continuous anticoagulation warranted in all patients with AF and stroke risk factors, even when SR apparently restored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54" name="Google Shape;154;p23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Echocardiography</a:t>
            </a:r>
            <a:endParaRPr/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/>
              <a:t>Perform if: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Baseline echo important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Rhythm control being considered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Suspicion of underlying heart disease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Risk stratification for antithrombotic therapy needed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61" name="Google Shape;161;p2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Cardioversion</a:t>
            </a:r>
            <a:endParaRPr/>
          </a:p>
        </p:txBody>
      </p:sp>
      <p:sp>
        <p:nvSpPr>
          <p:cNvPr id="162" name="Google Shape;162;p2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Pharmacological or electrical if &lt;48h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Electrical preferred if &gt;48h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Flecainide if no structural heart disease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Amiodarone if structural heart disease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If concern about success of electrical cardioversion, 4 weeks prior treatment with amiodarone or sotalol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Anticoagulation needed for 6 weeks prior to elective cardioversion</a:t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68" name="Google Shape;168;p2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Persistent AF</a:t>
            </a:r>
            <a:endParaRPr sz="4400"/>
          </a:p>
        </p:txBody>
      </p:sp>
      <p:sp>
        <p:nvSpPr>
          <p:cNvPr id="169" name="Google Shape;169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6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75" name="Google Shape;175;p26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Persistent AF</a:t>
            </a:r>
            <a:endParaRPr/>
          </a:p>
        </p:txBody>
      </p:sp>
      <p:sp>
        <p:nvSpPr>
          <p:cNvPr id="176" name="Google Shape;176;p2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Appropriate antithrombotic therapy irrespective of rate or rhythm control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Rate control preferred if &gt;65y, CAD, contraindications to AADs, unsuitable for cardioversion, no CHF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Rhythm control preferred if symptomatic, younger, 1</a:t>
            </a:r>
            <a:r>
              <a:rPr baseline="30000" lang="en-GB"/>
              <a:t>st</a:t>
            </a:r>
            <a:r>
              <a:rPr lang="en-GB"/>
              <a:t> presentation with lone AF, corrected precipitant, CHF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7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82" name="Google Shape;182;p27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/>
              <a:t>Rate Control</a:t>
            </a:r>
            <a:endParaRPr/>
          </a:p>
        </p:txBody>
      </p:sp>
      <p:sp>
        <p:nvSpPr>
          <p:cNvPr id="183" name="Google Shape;183;p2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Standard beta blocker if structural heart disease, amiodarone 2</a:t>
            </a:r>
            <a:r>
              <a:rPr baseline="30000" lang="en-GB"/>
              <a:t>nd</a:t>
            </a:r>
            <a:r>
              <a:rPr lang="en-GB"/>
              <a:t> line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Standard beta blocker if no structural heart disease; flecainide, propafenone or sotalol 2</a:t>
            </a:r>
            <a:r>
              <a:rPr baseline="30000" lang="en-GB"/>
              <a:t>nd</a:t>
            </a:r>
            <a:r>
              <a:rPr lang="en-GB"/>
              <a:t> line; amiodarone 3</a:t>
            </a:r>
            <a:r>
              <a:rPr baseline="30000" lang="en-GB"/>
              <a:t>rd</a:t>
            </a:r>
            <a:r>
              <a:rPr lang="en-GB"/>
              <a:t> line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89" name="Google Shape;189;p28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Rate Control</a:t>
            </a:r>
            <a:endParaRPr/>
          </a:p>
        </p:txBody>
      </p:sp>
      <p:sp>
        <p:nvSpPr>
          <p:cNvPr id="190" name="Google Shape;190;p2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Beta blockers or rate-limiting CCBs preferred initial monotherapy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Digoxin only where monotherapy inadequate or if elderly patient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96" name="Google Shape;196;p29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Rhythm Control</a:t>
            </a:r>
            <a:endParaRPr/>
          </a:p>
        </p:txBody>
      </p:sp>
      <p:sp>
        <p:nvSpPr>
          <p:cNvPr id="197" name="Google Shape;197;p2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Consider no treatment or ‘pill-in-the pocket’ if infrequent, few symptoms or known precipitant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Otherwise standard beta blocker 1</a:t>
            </a:r>
            <a:r>
              <a:rPr baseline="30000" lang="en-GB" sz="2400"/>
              <a:t>st</a:t>
            </a:r>
            <a:r>
              <a:rPr lang="en-GB" sz="2400"/>
              <a:t> line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Sotalol 2</a:t>
            </a:r>
            <a:r>
              <a:rPr baseline="30000" lang="en-GB" sz="2400"/>
              <a:t>nd</a:t>
            </a:r>
            <a:r>
              <a:rPr lang="en-GB" sz="2400"/>
              <a:t> line if CAD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Flecainide, propafenone or sotalol 2</a:t>
            </a:r>
            <a:r>
              <a:rPr baseline="30000" lang="en-GB" sz="2400"/>
              <a:t>nd</a:t>
            </a:r>
            <a:r>
              <a:rPr lang="en-GB" sz="2400"/>
              <a:t> line if no structural heart disease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Amiodarone or non-pharmacological therapy 3</a:t>
            </a:r>
            <a:r>
              <a:rPr baseline="30000" lang="en-GB" sz="2400"/>
              <a:t>rd</a:t>
            </a:r>
            <a:r>
              <a:rPr lang="en-GB" sz="2400"/>
              <a:t> line (2</a:t>
            </a:r>
            <a:r>
              <a:rPr baseline="30000" lang="en-GB" sz="2400"/>
              <a:t>nd</a:t>
            </a:r>
            <a:r>
              <a:rPr lang="en-GB" sz="2400"/>
              <a:t> line if structural heart disease)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Anticoagulation</a:t>
            </a:r>
            <a:endParaRPr/>
          </a:p>
        </p:txBody>
      </p:sp>
      <p:sp>
        <p:nvSpPr>
          <p:cNvPr id="203" name="Google Shape;203;p30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CHADSVASC2 score to assess stroke risk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score: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0 = low risk, no anticoagulation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1 = medium risk, consider anticoagulation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2 = high risk, anticoagulation advised</a:t>
            </a:r>
            <a:endParaRPr/>
          </a:p>
        </p:txBody>
      </p:sp>
      <p:sp>
        <p:nvSpPr>
          <p:cNvPr id="204" name="Google Shape;204;p30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205" name="Google Shape;205;p3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pic>
        <p:nvPicPr>
          <p:cNvPr id="206" name="Google Shape;20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66294" y="2207739"/>
            <a:ext cx="4603424" cy="30881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1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 what about bleeding risk?</a:t>
            </a:r>
            <a:endParaRPr/>
          </a:p>
        </p:txBody>
      </p:sp>
      <p:sp>
        <p:nvSpPr>
          <p:cNvPr id="212" name="Google Shape;212;p31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HASBLED score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Score: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0-2 low risk of bleeding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&gt; or equal to 3 high risk of bleeding</a:t>
            </a:r>
            <a:endParaRPr/>
          </a:p>
        </p:txBody>
      </p:sp>
      <p:pic>
        <p:nvPicPr>
          <p:cNvPr id="213" name="Google Shape;213;p3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150" y="2803231"/>
            <a:ext cx="3886200" cy="2396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Disclaimer*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2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Which anticoagulant? (NICE, 2020)</a:t>
            </a:r>
            <a:endParaRPr/>
          </a:p>
        </p:txBody>
      </p:sp>
      <p:sp>
        <p:nvSpPr>
          <p:cNvPr id="219" name="Google Shape;219;p3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Warfarin or a direct oral anticoagulant drug (DOAC; dabigatran, edoxaban, rivaroxaban, or apixaban) depending on trust guidelines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Advantages and disadvantages of warfarin and the DOACs so that they can make an informed choice about their treatment. For example, discuss the following: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Stroke risk reduction — DOACs are non-inferior to warfarin for the prevention of stroke in people with AF [</a:t>
            </a:r>
            <a:r>
              <a:rPr lang="en-GB" sz="1600" u="sng">
                <a:solidFill>
                  <a:schemeClr val="hlink"/>
                </a:solidFill>
                <a:hlinkClick r:id="rId3"/>
              </a:rPr>
              <a:t>Ruff et al, 2014</a:t>
            </a:r>
            <a:r>
              <a:rPr lang="en-GB" sz="1600"/>
              <a:t>].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Risks associated with treatment — DOACs are associated with a reduced risk of haemorrhagic stroke and intracerebral haemorrhage compared with warfarin.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Adherence to treatment — adherence to anticoagulation treatment is vital, but is more important with NOACs than with warfarin. This is because DOACs have a relatively short half-life and their anticoagulant effect fades rapidly after 12 to 24 hours. With warfarin, some benefit is retained for 48 to 72 hours after missing a dose.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Monitoring of treatment — DOACs have predictable pharmacokinetics, so coagulation control does not need to be monitored. Warfarin, on the other hand, needs regular blood tests to monitor coagulation control.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Reversibility of effect — unlike warfarin, there are, as yet, no specific antidotes for DOACs; however, there are steps that can be taken to reverse their effect in the event of a major bleed.</a:t>
            </a:r>
            <a:endParaRPr/>
          </a:p>
          <a:p>
            <a:pPr indent="-44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3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225" name="Google Shape;225;p3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Acute AF</a:t>
            </a:r>
            <a:endParaRPr sz="4400"/>
          </a:p>
        </p:txBody>
      </p:sp>
      <p:sp>
        <p:nvSpPr>
          <p:cNvPr id="226" name="Google Shape;226;p3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4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232" name="Google Shape;232;p3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Treatment</a:t>
            </a:r>
            <a:endParaRPr/>
          </a:p>
        </p:txBody>
      </p:sp>
      <p:sp>
        <p:nvSpPr>
          <p:cNvPr id="233" name="Google Shape;233;p3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Emergency electrical cardioversion if life-threatening, irrespective of duration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If non-life-threatening but haemodynamically unstable, IV amiodarone if electrical cardioversion delayed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Flecainide is an alternative in WPW (avoid AV node-blocking drugs)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If instability due to poorly controlled ventricular rate beta blockers or rate limiting CCBs 1</a:t>
            </a:r>
            <a:r>
              <a:rPr baseline="30000" lang="en-GB" sz="2400"/>
              <a:t>st</a:t>
            </a:r>
            <a:r>
              <a:rPr lang="en-GB" sz="2400"/>
              <a:t> line, amiodarone 2</a:t>
            </a:r>
            <a:r>
              <a:rPr baseline="30000" lang="en-GB" sz="2400"/>
              <a:t>nd</a:t>
            </a:r>
            <a:r>
              <a:rPr lang="en-GB" sz="2400"/>
              <a:t> line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5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239" name="Google Shape;239;p35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Acute Antithrombotic Therapy</a:t>
            </a:r>
            <a:endParaRPr/>
          </a:p>
        </p:txBody>
      </p:sp>
      <p:sp>
        <p:nvSpPr>
          <p:cNvPr id="240" name="Google Shape;240;p3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Start heparin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&lt;48h no long term anticoagulation if SR restored within same 48h, low risk of recurrence and low stroke risk (e.g. alcohol induced)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Anticoagulation if uncertainty about timing of onset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(Always manage as per local trust guidelines)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6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246" name="Google Shape;246;p36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Protocols</a:t>
            </a:r>
            <a:endParaRPr/>
          </a:p>
        </p:txBody>
      </p:sp>
      <p:sp>
        <p:nvSpPr>
          <p:cNvPr id="247" name="Google Shape;247;p3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7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3" name="Google Shape;253;p3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9259" y="428367"/>
            <a:ext cx="6210093" cy="5575601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7"/>
          <p:cNvSpPr txBox="1"/>
          <p:nvPr/>
        </p:nvSpPr>
        <p:spPr>
          <a:xfrm>
            <a:off x="1136822" y="6170141"/>
            <a:ext cx="277941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GGC Therapeutic Handbook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8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0" name="Google Shape;260;p3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8650" y="1264488"/>
            <a:ext cx="7886700" cy="3628337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38"/>
          <p:cNvSpPr/>
          <p:nvPr/>
        </p:nvSpPr>
        <p:spPr>
          <a:xfrm>
            <a:off x="850281" y="5875465"/>
            <a:ext cx="31043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GGC Therapeutic Handbook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9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References</a:t>
            </a:r>
            <a:endParaRPr/>
          </a:p>
        </p:txBody>
      </p:sp>
      <p:sp>
        <p:nvSpPr>
          <p:cNvPr id="267" name="Google Shape;267;p3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CHASVASC2 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https://www.mdcalc.com/cha2ds2-vasc-score-atrial-fibrillation-stroke-risk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HASBLED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https://www.mdcalc.com/has-bled-score-major-bleeding-risk</a:t>
            </a:r>
            <a:r>
              <a:rPr lang="en-GB"/>
              <a:t>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NICE CKS AF </a:t>
            </a:r>
            <a:r>
              <a:rPr lang="en-GB" u="sng">
                <a:solidFill>
                  <a:schemeClr val="hlink"/>
                </a:solidFill>
                <a:hlinkClick r:id="rId5"/>
              </a:rPr>
              <a:t>https://cks.nice.org.uk/topics/atrial-fibrillation/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NICE AF Guideline </a:t>
            </a:r>
            <a:r>
              <a:rPr lang="en-GB" u="sng">
                <a:solidFill>
                  <a:schemeClr val="hlink"/>
                </a:solidFill>
                <a:hlinkClick r:id="rId6"/>
              </a:rPr>
              <a:t>https://www.nice.org.uk/guidance/cg180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ECS AF guideline </a:t>
            </a:r>
            <a:r>
              <a:rPr lang="en-GB" u="sng">
                <a:solidFill>
                  <a:schemeClr val="hlink"/>
                </a:solidFill>
                <a:hlinkClick r:id="rId7"/>
              </a:rPr>
              <a:t>https://www.escardio.org/Guidelines/Clinical-Practice-Guidelines/Atrial-Fibrillation-Management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GGC Therapeutic Handbook </a:t>
            </a:r>
            <a:r>
              <a:rPr lang="en-GB" u="sng">
                <a:solidFill>
                  <a:schemeClr val="hlink"/>
                </a:solidFill>
                <a:hlinkClick r:id="rId8"/>
              </a:rPr>
              <a:t>https://handbook.ggcmedicines.org.uk/guidelines/cardiovascular-system/atrial-fibrillation-af-or-flutter-recent-onset/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0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273" name="Google Shape;273;p4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Website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www.quackmeded.co.uk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Email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gg-uhb.quackmeded@nhs.net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Social Media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Twitter: @QUACK_ Med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Facebook: QUACK education</a:t>
            </a:r>
            <a:endParaRPr/>
          </a:p>
        </p:txBody>
      </p:sp>
      <p:pic>
        <p:nvPicPr>
          <p:cNvPr id="274" name="Google Shape;274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02" name="Google Shape;102;p15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Background</a:t>
            </a:r>
            <a:endParaRPr/>
          </a:p>
        </p:txBody>
      </p:sp>
      <p:sp>
        <p:nvSpPr>
          <p:cNvPr id="103" name="Google Shape;103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Atrial fibrillation is an arrhythmia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Results from irregular and disorganised electrical activity in the atria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Common causes: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Idiopathic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Alcohol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IHD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Hypertension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Valvular heart disease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Hyperthyroidism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ECG Features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 p waves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Irregular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Narrow QRS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May be fast or slow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5" name="Google Shape;115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6712" y="1408671"/>
            <a:ext cx="6870575" cy="3624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Symptoms</a:t>
            </a:r>
            <a:endParaRPr/>
          </a:p>
        </p:txBody>
      </p:sp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Palpitations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Syncope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Chest pain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Breathlessness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Signs and symptoms of heart failure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Complications of AF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Stroke and thromboembolism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Heart failure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Tachycardia-induced cardiomyopathy and critical cardiac ischaemia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Reduced quality of life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33" name="Google Shape;133;p20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Stroke Risk Factors in AF</a:t>
            </a:r>
            <a:endParaRPr/>
          </a:p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/>
              <a:t>						RR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Previous stroke or TIA		2.5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Diabetes				1.7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Hypertension			1.6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CAD					1.5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Increased age (per decade)	1.4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CHF					1.4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idx="11" type="ftr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14785"/>
                </a:solidFill>
                <a:latin typeface="Arial Black"/>
                <a:ea typeface="Arial Black"/>
                <a:cs typeface="Arial Black"/>
                <a:sym typeface="Arial Black"/>
              </a:rPr>
              <a:t>pathways for clinical learning</a:t>
            </a:r>
            <a:endParaRPr/>
          </a:p>
        </p:txBody>
      </p:sp>
      <p:sp>
        <p:nvSpPr>
          <p:cNvPr id="140" name="Google Shape;140;p21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Definitions</a:t>
            </a:r>
            <a:endParaRPr/>
          </a:p>
        </p:txBody>
      </p:sp>
      <p:sp>
        <p:nvSpPr>
          <p:cNvPr id="141" name="Google Shape;141;p2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First episode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Paroxysmal:	self terminating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Persistent:	not self terminating, terminates</a:t>
            </a:r>
            <a:br>
              <a:rPr lang="en-GB" sz="2800"/>
            </a:br>
            <a:r>
              <a:rPr lang="en-GB" sz="2800"/>
              <a:t>			with pharmacological or</a:t>
            </a:r>
            <a:br>
              <a:rPr lang="en-GB" sz="2800"/>
            </a:br>
            <a:r>
              <a:rPr lang="en-GB" sz="2800"/>
              <a:t>			electrical cardioversion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Permanent:	cardioversion failed or not</a:t>
            </a:r>
            <a:br>
              <a:rPr lang="en-GB" sz="2800"/>
            </a:br>
            <a:r>
              <a:rPr lang="en-GB" sz="2800"/>
              <a:t>			attempted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