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2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6" r:id="rId26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3" d="100"/>
          <a:sy n="103" d="100"/>
        </p:scale>
        <p:origin x="1605" y="55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" name="Google Shape;213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" name="Google Shape;219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" name="Google Shape;225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31" name="Google Shape;231;p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" name="Google Shape;232;p2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23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2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7" name="Google Shape;327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8" name="Google Shape;98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5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1"/>
          </p:nvPr>
        </p:nvSpPr>
        <p:spPr>
          <a:xfrm rot="5400000">
            <a:off x="2396331" y="57944"/>
            <a:ext cx="4351338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title"/>
          </p:nvPr>
        </p:nvSpPr>
        <p:spPr>
          <a:xfrm rot="5400000">
            <a:off x="4623593" y="2285206"/>
            <a:ext cx="5811838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body" idx="1"/>
          </p:nvPr>
        </p:nvSpPr>
        <p:spPr>
          <a:xfrm rot="5400000">
            <a:off x="623093" y="370681"/>
            <a:ext cx="5811838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 b="1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body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body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 b="1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body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4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4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4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5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body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5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5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5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6"/>
          <p:cNvSpPr txBox="1"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5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350"/>
              <a:buNone/>
              <a:defRPr sz="135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8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body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619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>
            <a:spLocks noGrp="1"/>
          </p:cNvSpPr>
          <p:nvPr>
            <p:ph type="pic" idx="2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body" idx="1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11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11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quackmeded.co.uk/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3"/>
          <p:cNvSpPr txBox="1">
            <a:spLocks noGrp="1"/>
          </p:cNvSpPr>
          <p:nvPr>
            <p:ph type="ctrTitle"/>
          </p:nvPr>
        </p:nvSpPr>
        <p:spPr>
          <a:xfrm>
            <a:off x="611188" y="2781300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/>
              <a:t>Pleural Effusion for Physicians</a:t>
            </a:r>
            <a:endParaRPr/>
          </a:p>
        </p:txBody>
      </p:sp>
      <p:sp>
        <p:nvSpPr>
          <p:cNvPr id="89" name="Google Shape;89;p13"/>
          <p:cNvSpPr txBox="1">
            <a:spLocks noGrp="1"/>
          </p:cNvSpPr>
          <p:nvPr>
            <p:ph type="subTitle" idx="1"/>
          </p:nvPr>
        </p:nvSpPr>
        <p:spPr>
          <a:xfrm>
            <a:off x="1403350" y="42926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GB"/>
              <a:t>Gemma McGrory</a:t>
            </a:r>
            <a:endParaRPr/>
          </a:p>
          <a:p>
            <a:pPr marL="0" lvl="0" indent="0" algn="ctr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GB"/>
              <a:t>ST6 AIM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2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Bibasal pleural effusions</a:t>
            </a:r>
            <a:endParaRPr/>
          </a:p>
        </p:txBody>
      </p:sp>
      <p:pic>
        <p:nvPicPr>
          <p:cNvPr id="150" name="Google Shape;150;p22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150938" y="1844675"/>
            <a:ext cx="4826000" cy="3971925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22"/>
          <p:cNvSpPr txBox="1"/>
          <p:nvPr/>
        </p:nvSpPr>
        <p:spPr>
          <a:xfrm>
            <a:off x="5976938" y="3072757"/>
            <a:ext cx="2954655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Note pulmonary oedema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here suggesting underlying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heart failure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3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57" name="Google Shape;157;p23" descr="LUZ Mass.jpg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755650" y="1511300"/>
            <a:ext cx="4821238" cy="4292600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23"/>
          <p:cNvSpPr txBox="1"/>
          <p:nvPr/>
        </p:nvSpPr>
        <p:spPr>
          <a:xfrm>
            <a:off x="6011863" y="2492375"/>
            <a:ext cx="2629246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Need to make sure in a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unilateral pleural effusion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that this is not the cause –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spot the abnormality…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4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Lung Cancer</a:t>
            </a:r>
            <a:endParaRPr/>
          </a:p>
        </p:txBody>
      </p:sp>
      <p:sp>
        <p:nvSpPr>
          <p:cNvPr id="164" name="Google Shape;164;p24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171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Aetiology</a:t>
            </a:r>
            <a:endParaRPr/>
          </a:p>
          <a:p>
            <a:pPr marL="51435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GB"/>
              <a:t>Smoking</a:t>
            </a:r>
            <a:endParaRPr/>
          </a:p>
          <a:p>
            <a:pPr marL="51435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GB"/>
              <a:t>Asbestos</a:t>
            </a:r>
            <a:endParaRPr/>
          </a:p>
          <a:p>
            <a:pPr marL="51435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GB"/>
              <a:t>Atmospheric (pollution, chemicals, passive smoking?)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5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Presentation</a:t>
            </a:r>
            <a:endParaRPr/>
          </a:p>
        </p:txBody>
      </p:sp>
      <p:sp>
        <p:nvSpPr>
          <p:cNvPr id="170" name="Google Shape;170;p25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171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GB" sz="2000"/>
              <a:t>Rare under 40, peaks in 70’s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GB" sz="2000"/>
              <a:t>Cough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GB" sz="2000"/>
              <a:t>Haemopytsis</a:t>
            </a:r>
            <a:endParaRPr sz="2000"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GB" sz="2000"/>
              <a:t>SOB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GB" sz="2000"/>
              <a:t>Hoarse voice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GB" sz="2000"/>
              <a:t>Chest pain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GB" sz="2000"/>
              <a:t>Weight loss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GB" sz="2000"/>
              <a:t>Horner’s (rare)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GB" sz="2000"/>
              <a:t>May be found incidentally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6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Horner’s Syndrome</a:t>
            </a:r>
            <a:endParaRPr/>
          </a:p>
        </p:txBody>
      </p:sp>
      <p:sp>
        <p:nvSpPr>
          <p:cNvPr id="176" name="Google Shape;176;p26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171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Rare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Results from disruption of the sympathetic nerves supplying the eye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Partial ptosis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Miosis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Hemifacial anhidrosis</a:t>
            </a:r>
            <a:endParaRPr/>
          </a:p>
        </p:txBody>
      </p:sp>
      <p:pic>
        <p:nvPicPr>
          <p:cNvPr id="177" name="Google Shape;177;p26" descr="horners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40760" y="3177381"/>
            <a:ext cx="3563938" cy="1647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7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Total White Out / Pleural Effusion</a:t>
            </a:r>
            <a:endParaRPr/>
          </a:p>
        </p:txBody>
      </p:sp>
      <p:pic>
        <p:nvPicPr>
          <p:cNvPr id="183" name="Google Shape;183;p27" descr="L white out.jpg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860339" y="1573814"/>
            <a:ext cx="5748338" cy="45259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28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89" name="Google Shape;189;p28" descr="Pleural mass dest 4th rib2.JPG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741148" y="1027906"/>
            <a:ext cx="7237413" cy="45259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29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95" name="Google Shape;195;p29" descr="Pleural mass dest 4th rib2.JPG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790575" y="1027906"/>
            <a:ext cx="7237413" cy="4525962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Google Shape;196;p29"/>
          <p:cNvSpPr/>
          <p:nvPr/>
        </p:nvSpPr>
        <p:spPr>
          <a:xfrm>
            <a:off x="5435600" y="2955925"/>
            <a:ext cx="1008063" cy="1582738"/>
          </a:xfrm>
          <a:prstGeom prst="ellipse">
            <a:avLst/>
          </a:prstGeom>
          <a:noFill/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30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02" name="Google Shape;202;p30" descr="Liver mets.JPG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970564" y="1027906"/>
            <a:ext cx="6696075" cy="4514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31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08" name="Google Shape;208;p31" descr="Liver mets.JPG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223962" y="1027906"/>
            <a:ext cx="6696075" cy="4514850"/>
          </a:xfrm>
          <a:prstGeom prst="rect">
            <a:avLst/>
          </a:prstGeom>
          <a:noFill/>
          <a:ln>
            <a:noFill/>
          </a:ln>
        </p:spPr>
      </p:pic>
      <p:sp>
        <p:nvSpPr>
          <p:cNvPr id="209" name="Google Shape;209;p31"/>
          <p:cNvSpPr/>
          <p:nvPr/>
        </p:nvSpPr>
        <p:spPr>
          <a:xfrm>
            <a:off x="2771775" y="3500438"/>
            <a:ext cx="1295400" cy="1368425"/>
          </a:xfrm>
          <a:prstGeom prst="ellipse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10" name="Google Shape;210;p31"/>
          <p:cNvSpPr txBox="1"/>
          <p:nvPr/>
        </p:nvSpPr>
        <p:spPr>
          <a:xfrm>
            <a:off x="2411413" y="5013325"/>
            <a:ext cx="1928812" cy="369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Liver metastases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4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/>
              <a:t>Disclaimer*</a:t>
            </a:r>
            <a:endParaRPr/>
          </a:p>
        </p:txBody>
      </p:sp>
      <p:sp>
        <p:nvSpPr>
          <p:cNvPr id="95" name="Google Shape;95;p14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171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Please note that QUACK is a regional teaching programme operating across GG&amp;C, Lanarkshire and Ayrshire &amp; Arran. </a:t>
            </a:r>
            <a:endParaRPr/>
          </a:p>
          <a:p>
            <a:pPr marL="171450" lvl="0" indent="-381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This presentation outlines general management, though local variances e.g. antibiotic prescription may vary slightly depending on your local trust</a:t>
            </a:r>
            <a:endParaRPr/>
          </a:p>
          <a:p>
            <a:pPr marL="171450" lvl="0" indent="-381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Remember to check your local guidelines</a:t>
            </a:r>
            <a:endParaRPr/>
          </a:p>
          <a:p>
            <a:pPr marL="171450" lvl="0" indent="-381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32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Pathology</a:t>
            </a:r>
            <a:endParaRPr/>
          </a:p>
        </p:txBody>
      </p:sp>
      <p:sp>
        <p:nvSpPr>
          <p:cNvPr id="216" name="Google Shape;216;p32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171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GB" sz="2400"/>
              <a:t>Non small cell </a:t>
            </a:r>
            <a:endParaRPr/>
          </a:p>
          <a:p>
            <a:pPr marL="51435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GB" sz="2000"/>
              <a:t>Squamous cell (35%)</a:t>
            </a:r>
            <a:endParaRPr/>
          </a:p>
          <a:p>
            <a:pPr marL="51435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GB" sz="2000"/>
              <a:t>Adenocarcinoma (30%)</a:t>
            </a:r>
            <a:endParaRPr/>
          </a:p>
          <a:p>
            <a:pPr marL="51435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GB" sz="2000"/>
              <a:t>Undifferentiated large cell (10%)</a:t>
            </a:r>
            <a:endParaRPr/>
          </a:p>
          <a:p>
            <a:pPr marL="51435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GB" sz="2000"/>
              <a:t>Bronchiolar alveolar cell carcinoma (5%)</a:t>
            </a:r>
            <a:endParaRPr/>
          </a:p>
          <a:p>
            <a:pPr marL="51435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GB" sz="2000"/>
              <a:t>May be amenable to surgery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GB" sz="2400"/>
              <a:t>Small cell (20%)</a:t>
            </a:r>
            <a:endParaRPr/>
          </a:p>
          <a:p>
            <a:pPr marL="51435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GB" sz="2000"/>
              <a:t>Arises in central airways, rapid growth, produces intrathoracic and metastatic symptoms</a:t>
            </a:r>
            <a:endParaRPr/>
          </a:p>
          <a:p>
            <a:pPr marL="51435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GB" sz="2000"/>
              <a:t>Chemotherapy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33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Complications</a:t>
            </a:r>
            <a:endParaRPr/>
          </a:p>
        </p:txBody>
      </p:sp>
      <p:sp>
        <p:nvSpPr>
          <p:cNvPr id="222" name="Google Shape;222;p33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171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Pleural effusion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SVCO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Recurrent laryngeal nerve palsy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Dysphagia 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Phrenic nerve palsy </a:t>
            </a:r>
            <a:endParaRPr/>
          </a:p>
          <a:p>
            <a:pPr marL="51435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GB"/>
              <a:t>Raised hemidiaphragm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SIADH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Finger clubbing</a:t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34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Management</a:t>
            </a:r>
            <a:endParaRPr/>
          </a:p>
        </p:txBody>
      </p:sp>
      <p:sp>
        <p:nvSpPr>
          <p:cNvPr id="228" name="Google Shape;228;p34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171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5 year survival overall only 5 years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10-15% non-small cell operable at presentation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Chemotherapy for small cell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Radiotherapy</a:t>
            </a:r>
            <a:endParaRPr/>
          </a:p>
          <a:p>
            <a:pPr marL="171450" lvl="0" indent="-381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35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Mesothelioma</a:t>
            </a:r>
            <a:endParaRPr/>
          </a:p>
        </p:txBody>
      </p:sp>
      <p:pic>
        <p:nvPicPr>
          <p:cNvPr id="235" name="Google Shape;235;p35" descr="pleural mass mesothelioma.JPG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183246" y="1401935"/>
            <a:ext cx="5011738" cy="45259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36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Mesothelioma</a:t>
            </a:r>
            <a:endParaRPr/>
          </a:p>
        </p:txBody>
      </p:sp>
      <p:sp>
        <p:nvSpPr>
          <p:cNvPr id="241" name="Google Shape;241;p36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171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Pleural based malignancy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Asbestos exposure (occupational or WWII exposure)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Blue &gt; brown &gt; white causes mesothelioma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Poor prognosis</a:t>
            </a:r>
            <a:endParaRPr/>
          </a:p>
        </p:txBody>
      </p:sp>
      <p:pic>
        <p:nvPicPr>
          <p:cNvPr id="242" name="Google Shape;242;p36" descr="asbestos_types.jpg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5305425" y="2363788"/>
            <a:ext cx="2676525" cy="2914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44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Get in touch!</a:t>
            </a:r>
            <a:endParaRPr/>
          </a:p>
        </p:txBody>
      </p:sp>
      <p:sp>
        <p:nvSpPr>
          <p:cNvPr id="330" name="Google Shape;330;p44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en-GB" dirty="0"/>
              <a:t>Website</a:t>
            </a:r>
            <a:endParaRPr dirty="0"/>
          </a:p>
          <a:p>
            <a:pPr marL="0" lvl="0" indent="0" algn="ctr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en-GB" u="sng" dirty="0">
                <a:solidFill>
                  <a:schemeClr val="hlink"/>
                </a:solidFill>
                <a:hlinkClick r:id="rId3"/>
              </a:rPr>
              <a:t>www.quackmeded.co.uk</a:t>
            </a:r>
            <a:endParaRPr dirty="0"/>
          </a:p>
          <a:p>
            <a:pPr marL="0" lvl="0" indent="0" algn="ctr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endParaRPr dirty="0"/>
          </a:p>
          <a:p>
            <a:pPr marL="0" lvl="0" indent="0" algn="ctr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en-GB" dirty="0"/>
              <a:t>Email</a:t>
            </a:r>
            <a:endParaRPr dirty="0"/>
          </a:p>
          <a:p>
            <a:pPr marL="0" lvl="0" indent="0" algn="ctr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en-US" u="sng" dirty="0" err="1">
                <a:solidFill>
                  <a:schemeClr val="hlink"/>
                </a:solidFill>
              </a:rPr>
              <a:t>ggc.</a:t>
            </a:r>
            <a:r>
              <a:rPr lang="en-US" u="sng" err="1">
                <a:solidFill>
                  <a:schemeClr val="hlink"/>
                </a:solidFill>
              </a:rPr>
              <a:t>quackmeded</a:t>
            </a:r>
            <a:r>
              <a:rPr lang="en-US" u="sng">
                <a:solidFill>
                  <a:schemeClr val="hlink"/>
                </a:solidFill>
              </a:rPr>
              <a:t>@nhs.scot</a:t>
            </a:r>
            <a:endParaRPr dirty="0"/>
          </a:p>
          <a:p>
            <a:pPr marL="0" lvl="0" indent="0" algn="ctr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endParaRPr dirty="0"/>
          </a:p>
          <a:p>
            <a:pPr marL="0" lvl="0" indent="0" algn="ctr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en-GB" dirty="0"/>
              <a:t>Social Media</a:t>
            </a:r>
            <a:endParaRPr dirty="0"/>
          </a:p>
          <a:p>
            <a:pPr marL="0" lvl="0" indent="0" algn="ctr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en-GB" dirty="0"/>
              <a:t>Twitter: @QUACK_ Med</a:t>
            </a:r>
            <a:endParaRPr dirty="0"/>
          </a:p>
          <a:p>
            <a:pPr marL="0" lvl="0" indent="0" algn="ctr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en-GB" dirty="0"/>
              <a:t>Facebook: QUACK education</a:t>
            </a:r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5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Pleural Effusion</a:t>
            </a:r>
            <a:endParaRPr/>
          </a:p>
        </p:txBody>
      </p:sp>
      <p:sp>
        <p:nvSpPr>
          <p:cNvPr id="102" name="Google Shape;102;p15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171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What is it?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How does it present?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6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Presentation</a:t>
            </a:r>
            <a:endParaRPr/>
          </a:p>
        </p:txBody>
      </p:sp>
      <p:sp>
        <p:nvSpPr>
          <p:cNvPr id="108" name="Google Shape;108;p16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171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SOB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SOBOE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Chest pain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Cough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Features of malignancy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Occupational history important</a:t>
            </a:r>
            <a:endParaRPr/>
          </a:p>
          <a:p>
            <a:pPr marL="51435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GB"/>
              <a:t>Why?</a:t>
            </a:r>
            <a:endParaRPr/>
          </a:p>
          <a:p>
            <a:pPr marL="857250" lvl="2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</a:pPr>
            <a:r>
              <a:rPr lang="en-GB"/>
              <a:t>Different lung diseases prevalent in different occupational groups e.g. asbestosis in shipbuilders, silicosis in stoneworkers etc.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7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Light’s Criteria</a:t>
            </a:r>
            <a:endParaRPr/>
          </a:p>
        </p:txBody>
      </p:sp>
      <p:sp>
        <p:nvSpPr>
          <p:cNvPr id="114" name="Google Shape;114;p17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171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Considered an exudate when:</a:t>
            </a:r>
            <a:endParaRPr/>
          </a:p>
          <a:p>
            <a:pPr marL="51435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GB"/>
              <a:t>Pleural fluid-serum protein ration &gt;0.5</a:t>
            </a:r>
            <a:endParaRPr/>
          </a:p>
          <a:p>
            <a:pPr marL="51435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GB"/>
              <a:t>Pleural fluid-serum LHD ratio &gt;0.6</a:t>
            </a:r>
            <a:endParaRPr/>
          </a:p>
          <a:p>
            <a:pPr marL="51435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GB"/>
              <a:t>Pleural fluid LDH &gt; 2/3 the upper limit of normal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8"/>
          <p:cNvSpPr txBox="1"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Pleural Effusion</a:t>
            </a:r>
            <a:endParaRPr/>
          </a:p>
        </p:txBody>
      </p:sp>
      <p:sp>
        <p:nvSpPr>
          <p:cNvPr id="120" name="Google Shape;120;p18"/>
          <p:cNvSpPr txBox="1"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GB"/>
              <a:t>Transudate</a:t>
            </a:r>
            <a:endParaRPr/>
          </a:p>
        </p:txBody>
      </p:sp>
      <p:sp>
        <p:nvSpPr>
          <p:cNvPr id="121" name="Google Shape;121;p18"/>
          <p:cNvSpPr txBox="1">
            <a:spLocks noGrp="1"/>
          </p:cNvSpPr>
          <p:nvPr>
            <p:ph type="body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171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Cardiac failure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Cirrhosis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Low albumin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Renal failure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Hypothyroidism</a:t>
            </a:r>
            <a:endParaRPr/>
          </a:p>
          <a:p>
            <a:pPr marL="171450" lvl="0" indent="-381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endParaRPr/>
          </a:p>
          <a:p>
            <a:pPr marL="171450" lvl="0" indent="-381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FAILURE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libri"/>
              <a:buNone/>
            </a:pPr>
            <a:endParaRPr/>
          </a:p>
        </p:txBody>
      </p:sp>
      <p:sp>
        <p:nvSpPr>
          <p:cNvPr id="122" name="Google Shape;122;p18"/>
          <p:cNvSpPr txBox="1">
            <a:spLocks noGrp="1"/>
          </p:cNvSpPr>
          <p:nvPr>
            <p:ph type="body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GB"/>
              <a:t>Exudate</a:t>
            </a:r>
            <a:endParaRPr/>
          </a:p>
        </p:txBody>
      </p:sp>
      <p:sp>
        <p:nvSpPr>
          <p:cNvPr id="123" name="Google Shape;123;p18"/>
          <p:cNvSpPr txBox="1">
            <a:spLocks noGrp="1"/>
          </p:cNvSpPr>
          <p:nvPr>
            <p:ph type="body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171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Malignancy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Parapneumonic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TB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PE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Pancreatitis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RA / SLE</a:t>
            </a:r>
            <a:endParaRPr/>
          </a:p>
          <a:p>
            <a:pPr marL="171450" lvl="0" indent="-381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ACTIVE PROCESS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9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Management</a:t>
            </a:r>
            <a:endParaRPr/>
          </a:p>
        </p:txBody>
      </p:sp>
      <p:sp>
        <p:nvSpPr>
          <p:cNvPr id="129" name="Google Shape;129;p19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177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GB" sz="2800"/>
              <a:t>CXR</a:t>
            </a:r>
            <a:endParaRPr/>
          </a:p>
          <a:p>
            <a:pPr marL="171450" lvl="0" indent="-1778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GB" sz="2800"/>
              <a:t>CT scan</a:t>
            </a:r>
            <a:endParaRPr/>
          </a:p>
          <a:p>
            <a:pPr marL="171450" lvl="0" indent="-1778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GB" sz="2800"/>
              <a:t>Pleural tap +- drain</a:t>
            </a:r>
            <a:endParaRPr/>
          </a:p>
          <a:p>
            <a:pPr marL="171450" lvl="0" indent="-1778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GB" sz="2800"/>
              <a:t>+-Pleurodesis</a:t>
            </a:r>
            <a:endParaRPr/>
          </a:p>
        </p:txBody>
      </p:sp>
      <p:pic>
        <p:nvPicPr>
          <p:cNvPr id="130" name="Google Shape;130;p19" descr="pleural-tap-293x300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45731" y="1343155"/>
            <a:ext cx="3352800" cy="34337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19" descr="steriTalc-Steril-Talk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01725" y="4199538"/>
            <a:ext cx="3470275" cy="2241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0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Total White Out / Pleural Effusion</a:t>
            </a:r>
            <a:endParaRPr/>
          </a:p>
        </p:txBody>
      </p:sp>
      <p:pic>
        <p:nvPicPr>
          <p:cNvPr id="137" name="Google Shape;137;p20" descr="L white out.jpg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893290" y="1499673"/>
            <a:ext cx="5748338" cy="45259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1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Smaller pleural effusion</a:t>
            </a:r>
            <a:endParaRPr/>
          </a:p>
        </p:txBody>
      </p:sp>
      <p:pic>
        <p:nvPicPr>
          <p:cNvPr id="143" name="Google Shape;143;p21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971550" y="1484313"/>
            <a:ext cx="3902075" cy="4454525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21"/>
          <p:cNvSpPr txBox="1"/>
          <p:nvPr/>
        </p:nvSpPr>
        <p:spPr>
          <a:xfrm>
            <a:off x="5214938" y="3249613"/>
            <a:ext cx="2890535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Could be parapneumonic,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could be malignant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QUACK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423</Words>
  <Application>Microsoft Office PowerPoint</Application>
  <PresentationFormat>On-screen Show (4:3)</PresentationFormat>
  <Paragraphs>127</Paragraphs>
  <Slides>25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Arial</vt:lpstr>
      <vt:lpstr>Calibri</vt:lpstr>
      <vt:lpstr>Times New Roman</vt:lpstr>
      <vt:lpstr>QUACK theme</vt:lpstr>
      <vt:lpstr>Pleural Effusion for Physicians</vt:lpstr>
      <vt:lpstr>Disclaimer*</vt:lpstr>
      <vt:lpstr>Pleural Effusion</vt:lpstr>
      <vt:lpstr>Presentation</vt:lpstr>
      <vt:lpstr>Light’s Criteria</vt:lpstr>
      <vt:lpstr>Pleural Effusion</vt:lpstr>
      <vt:lpstr>Management</vt:lpstr>
      <vt:lpstr>Total White Out / Pleural Effusion</vt:lpstr>
      <vt:lpstr>Smaller pleural effusion</vt:lpstr>
      <vt:lpstr>Bibasal pleural effusions</vt:lpstr>
      <vt:lpstr>PowerPoint Presentation</vt:lpstr>
      <vt:lpstr>Lung Cancer</vt:lpstr>
      <vt:lpstr>Presentation</vt:lpstr>
      <vt:lpstr>Horner’s Syndrome</vt:lpstr>
      <vt:lpstr>Total White Out / Pleural Effusion</vt:lpstr>
      <vt:lpstr>PowerPoint Presentation</vt:lpstr>
      <vt:lpstr>PowerPoint Presentation</vt:lpstr>
      <vt:lpstr>PowerPoint Presentation</vt:lpstr>
      <vt:lpstr>PowerPoint Presentation</vt:lpstr>
      <vt:lpstr>Pathology</vt:lpstr>
      <vt:lpstr>Complications</vt:lpstr>
      <vt:lpstr>Management</vt:lpstr>
      <vt:lpstr>Mesothelioma</vt:lpstr>
      <vt:lpstr>Mesothelioma</vt:lpstr>
      <vt:lpstr>Get in touch!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Pleural Effusion for Physicians</dc:title>
  <cp:lastModifiedBy>INGRAM, Gareth (NHS GREATER GLASGOW &amp; CLYDE)</cp:lastModifiedBy>
  <cp:revision>1</cp:revision>
  <dcterms:modified xsi:type="dcterms:W3CDTF">2020-11-14T13:39:06Z</dcterms:modified>
</cp:coreProperties>
</file>