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064EB8-FDBB-484C-884A-30984E0BF2CB}">
  <a:tblStyle styleId="{4B064EB8-FDBB-484C-884A-30984E0BF2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migraine as a diagnosis when you have recurrent disabling headache with normal neurological examination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or a few migraine attacks may be difficult to distinguish from symptomatic migraine-like attacks. Furthermore, the nature of a single or a few attacks may be difficult to understand.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Migraine attacks can be associated with cranial auto- nomic symptoms and symptoms of cutaneous allodynia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 Danish case study, 38 percent of patients reported having both attacks of migraine aura without headache as well as migraine aura with headache, and 4 percent had exclusively migraine aura without headache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Russell and Olesen 1996 Brain</a:t>
            </a:r>
            <a:endParaRPr/>
          </a:p>
        </p:txBody>
      </p:sp>
      <p:sp>
        <p:nvSpPr>
          <p:cNvPr id="202" name="Google Shape;20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recurrent attacks, lasting minutes, of uni- lateral fully reversible visual, sensory or other central nervous system symptoms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92% last 5-60 mins, hardly any &lt; 5 mins, 8% above 60 mins</a:t>
            </a:r>
            <a:endParaRPr/>
          </a:p>
        </p:txBody>
      </p:sp>
      <p:sp>
        <p:nvSpPr>
          <p:cNvPr id="226" name="Google Shape;22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neuro sx include prolonged aura, first aura &gt; 60, negative symptom aura, don’t forget amyloid spells</a:t>
            </a:r>
            <a:endParaRPr/>
          </a:p>
        </p:txBody>
      </p:sp>
      <p:sp>
        <p:nvSpPr>
          <p:cNvPr id="255" name="Google Shape;25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Aspirin NNT pain free at 2h – 8.1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Aspirin not used when &lt;16, or in pregnancy esp 3</a:t>
            </a:r>
            <a:r>
              <a:rPr lang="en-US" baseline="30000"/>
              <a:t>rd</a:t>
            </a:r>
            <a:r>
              <a:rPr lang="en-US"/>
              <a:t> trimester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MI risk and NSAIDS</a:t>
            </a:r>
            <a:br>
              <a:rPr lang="en-US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Probably unlike triptans NSAIDS can reverse central sensitisation s can be used deep into migraine attack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pregnancy, ibuprofen is the anti-inflammatory agent of first choice until gestational week 28. After 28 </a:t>
            </a:r>
            <a:r>
              <a:rPr lang="en-US" b="1"/>
              <a:t>4 </a:t>
            </a:r>
            <a:r>
              <a:rPr lang="en-US"/>
              <a:t>weeks of gestation, repeated use of ibuprofen should be avoided.2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Metoclopramide 10 mg (oral) in combination with aspirin 900 mg had similar efficacy to 100 mg sumatriptan</a:t>
            </a:r>
            <a:br>
              <a:rPr lang="en-US"/>
            </a:br>
            <a:r>
              <a:rPr lang="en-US"/>
              <a:t>in achieving the outcome of pain free at two hours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" name="Google Shape;32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general 50-75% of people will experience  a &gt; 50 reduction in headaches with these drugs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Drugs studied for episodic migraine can be used for chronic migraine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TPM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+- acupuncture 5-5 weeks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Riboflavin 400mg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SIHN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PNL – multiple triasl, NNT 4. Caution asthma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TPM – 9 trials/ Ses tingling (most) cognitive dysfunction – up to 5-13%. In CM there is some evidence too!  - mean reduction in monthly migraine days of 3.5 (versus placebo -0.2) and a number- needed-to-treat of 12.5 . Up to 30% drop out during titration phase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Candesartan 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Flunnarazine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VPA some evidence for use in CM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Others – no evidence base yet in CM</a:t>
            </a:r>
            <a:endParaRPr/>
          </a:p>
        </p:txBody>
      </p:sp>
      <p:sp>
        <p:nvSpPr>
          <p:cNvPr id="328" name="Google Shape;32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5" name="Google Shape;33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0" name="Google Shape;35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 not comprehensive, my own views</a:t>
            </a:r>
            <a:endParaRPr/>
          </a:p>
        </p:txBody>
      </p:sp>
      <p:sp>
        <p:nvSpPr>
          <p:cNvPr id="351" name="Google Shape;35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" name="Google Shape;35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" name="Google Shape;37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Preclinical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injected extracranially inihibited completely the mechamical sensitivity of the suture branches</a:t>
            </a:r>
            <a:endParaRPr/>
          </a:p>
        </p:txBody>
      </p:sp>
      <p:sp>
        <p:nvSpPr>
          <p:cNvPr id="378" name="Google Shape;37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6" name="Google Shape;38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studies PREEMPT 1 and 2 rolled into one, pooled analysis performed, outcome measured was chaged after first study to reduction in headache days</a:t>
            </a:r>
            <a:endParaRPr/>
          </a:p>
        </p:txBody>
      </p:sp>
      <p:sp>
        <p:nvSpPr>
          <p:cNvPr id="387" name="Google Shape;38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Google Shape;39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40% had never tried a prophylactic agent, and continuosHA were excluded</a:t>
            </a:r>
            <a:endParaRPr/>
          </a:p>
        </p:txBody>
      </p:sp>
      <p:sp>
        <p:nvSpPr>
          <p:cNvPr id="394" name="Google Shape;39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injection cycles, followed by a 32-week, open- label phase with 3 injection cycles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" name="Google Shape;40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Botox statistically more effective –8.4 vs -6.6 reduction headache days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other secondary end points were met, inc QOL meaures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Dicontinuations related to adverse events 3.8% vs 1.2%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Placebo responder rate</a:t>
            </a:r>
            <a:endParaRPr/>
          </a:p>
        </p:txBody>
      </p:sp>
      <p:sp>
        <p:nvSpPr>
          <p:cNvPr id="409" name="Google Shape;40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Stewart et al Females – MA – peak incindece 12-13, MO 14-17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Males MA 5y, MO 10-11.</a:t>
            </a: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Vast majority are severe and disabling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Money lost due to absetneesim does not include lost productivity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Money spent by NHS per year (£250M for all HA disordrs) far outweighed by lost productivity</a:t>
            </a:r>
            <a:endParaRPr/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migrainefound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084228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104"/>
            <a:ext cx="9144000" cy="37409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Migraine 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43000" y="3640932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Dr Danielle Leighton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</a:pPr>
            <a:r>
              <a:rPr lang="en-US" sz="2100">
                <a:solidFill>
                  <a:schemeClr val="accent1"/>
                </a:solidFill>
              </a:rPr>
              <a:t>Clinical Lecturer in Neurology </a:t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975873" y="5230416"/>
            <a:ext cx="17636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from www.WHO.int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Migraine Diagnosis</a:t>
            </a:r>
            <a:br>
              <a:rPr lang="en-US"/>
            </a:br>
            <a:r>
              <a:rPr lang="en-US"/>
              <a:t>ICHD-3 Criteria</a:t>
            </a:r>
            <a:endParaRPr/>
          </a:p>
        </p:txBody>
      </p:sp>
      <p:pic>
        <p:nvPicPr>
          <p:cNvPr id="167" name="Google Shape;167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1066" y="2221707"/>
            <a:ext cx="3521869" cy="336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Diagnosis</a:t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3309938" y="2993231"/>
            <a:ext cx="2836069" cy="166211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Diagnosis of Migraine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1788319" y="3123010"/>
            <a:ext cx="1147763" cy="6203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Episodic</a:t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1788319" y="4135041"/>
            <a:ext cx="1147763" cy="619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</a:t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6794897" y="3013473"/>
            <a:ext cx="1147763" cy="6203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Aura</a:t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245269" y="3548062"/>
            <a:ext cx="1218010" cy="75842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/ low frequency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6863953" y="3996929"/>
            <a:ext cx="1146572" cy="619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Aura</a:t>
            </a:r>
            <a:endParaRPr/>
          </a:p>
        </p:txBody>
      </p:sp>
      <p:cxnSp>
        <p:nvCxnSpPr>
          <p:cNvPr id="179" name="Google Shape;179;p23"/>
          <p:cNvCxnSpPr>
            <a:stCxn id="173" idx="6"/>
          </p:cNvCxnSpPr>
          <p:nvPr/>
        </p:nvCxnSpPr>
        <p:spPr>
          <a:xfrm rot="10800000" flipH="1">
            <a:off x="6146007" y="3350288"/>
            <a:ext cx="648900" cy="474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23"/>
          <p:cNvCxnSpPr/>
          <p:nvPr/>
        </p:nvCxnSpPr>
        <p:spPr>
          <a:xfrm>
            <a:off x="6146007" y="3824288"/>
            <a:ext cx="717947" cy="5143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23"/>
          <p:cNvCxnSpPr>
            <a:stCxn id="173" idx="2"/>
          </p:cNvCxnSpPr>
          <p:nvPr/>
        </p:nvCxnSpPr>
        <p:spPr>
          <a:xfrm rot="10800000">
            <a:off x="2936138" y="3433688"/>
            <a:ext cx="373800" cy="390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23"/>
          <p:cNvCxnSpPr>
            <a:stCxn id="175" idx="6"/>
            <a:endCxn id="173" idx="2"/>
          </p:cNvCxnSpPr>
          <p:nvPr/>
        </p:nvCxnSpPr>
        <p:spPr>
          <a:xfrm rot="10800000" flipH="1">
            <a:off x="2936082" y="3824204"/>
            <a:ext cx="373800" cy="62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23"/>
          <p:cNvCxnSpPr>
            <a:stCxn id="174" idx="2"/>
          </p:cNvCxnSpPr>
          <p:nvPr/>
        </p:nvCxnSpPr>
        <p:spPr>
          <a:xfrm flipH="1">
            <a:off x="1463419" y="3433167"/>
            <a:ext cx="324900" cy="49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23"/>
          <p:cNvCxnSpPr>
            <a:stCxn id="175" idx="2"/>
          </p:cNvCxnSpPr>
          <p:nvPr/>
        </p:nvCxnSpPr>
        <p:spPr>
          <a:xfrm rot="10800000">
            <a:off x="1463419" y="3928004"/>
            <a:ext cx="324900" cy="51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Headache Diary</a:t>
            </a:r>
            <a:endParaRPr/>
          </a:p>
        </p:txBody>
      </p:sp>
      <p:pic>
        <p:nvPicPr>
          <p:cNvPr id="191" name="Google Shape;19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93294" y="1446610"/>
            <a:ext cx="3337322" cy="433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Triggers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3605213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Emotional stress (80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Hormones in women (65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Not eating (57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Weather (53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Sleep disturbances (50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Odours (44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Neck pain (38 percent)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Lights (38 percent)</a:t>
            </a:r>
            <a:endParaRPr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From Kelman Cephalgia 2007</a:t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4932760" y="2226469"/>
            <a:ext cx="2932469" cy="246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 (38 percent)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●Smoke (36 percent)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●Sleeping late (32 percent)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●Heat (30 percent)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●Food (27 percent)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●Exercise (22 percent)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●Sexual activity (5 percent)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Phases of a Migraine Attack</a:t>
            </a:r>
            <a:endParaRPr/>
          </a:p>
        </p:txBody>
      </p:sp>
      <p:pic>
        <p:nvPicPr>
          <p:cNvPr id="205" name="Google Shape;20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1762125"/>
            <a:ext cx="4208860" cy="419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692094" y="6117912"/>
            <a:ext cx="39586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from </a:t>
            </a:r>
            <a:r>
              <a:rPr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www.americanmigrainefoundation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/>
          </a:p>
        </p:txBody>
      </p:sp>
      <p:sp>
        <p:nvSpPr>
          <p:cNvPr id="207" name="Google Shape;207;p26"/>
          <p:cNvSpPr txBox="1"/>
          <p:nvPr/>
        </p:nvSpPr>
        <p:spPr>
          <a:xfrm>
            <a:off x="2763441" y="2596754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77%</a:t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3883819" y="2587229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3883819" y="5157570"/>
            <a:ext cx="10333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73% have headache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Migraine Aura</a:t>
            </a:r>
            <a:endParaRPr/>
          </a:p>
        </p:txBody>
      </p:sp>
      <p:pic>
        <p:nvPicPr>
          <p:cNvPr id="216" name="Google Shape;21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4916" y="2226469"/>
            <a:ext cx="2874169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Aura</a:t>
            </a: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Visual (99%) &gt; sensory (31%) &gt; language (18%) &gt; motor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Key elements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Evolves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5-60 mins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Positive and negative elements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Full reversible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 Aura Ratio Scale</a:t>
            </a:r>
            <a:endParaRPr/>
          </a:p>
        </p:txBody>
      </p:sp>
      <p:pic>
        <p:nvPicPr>
          <p:cNvPr id="229" name="Google Shape;229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24125" y="2734866"/>
            <a:ext cx="409575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1197999" y="5064800"/>
            <a:ext cx="6748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VARS score  5 0r more: Diagnosis MA  - sensitivity 96%, specificity 98%</a:t>
            </a:r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2184174" y="5516166"/>
            <a:ext cx="44357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Eriksen et al,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Cephalalgia,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2005,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801–810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that glitters isn’t aura….</a:t>
            </a:r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3249216" cy="29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b="1"/>
              <a:t>Possible symptoms of retinal detachment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 Acute visual loss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Recent onset floaters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Sudden flashes of light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Darkening of vision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Curtain across vision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Monocular</a:t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5266135" y="2226469"/>
            <a:ext cx="3249215" cy="29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r>
              <a:rPr lang="en-US" sz="1942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signs of Amaurosis Fugax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US" sz="19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Abrupt onset, max. in few minutes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US" sz="19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1-15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US" sz="19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symptoms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US" sz="19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have positive symptoms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US" sz="19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Monocular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</a:t>
            </a:r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54y smoker, female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3 year history of episodes, initially every 4 months, twice per month for last year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Vertigo episodes for about 6 hours each time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NEVER any headache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 direct questioning, photophonophobia in about half of cases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Exam normal, BP normal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ECG normal, MRI brain – 4 x T2 WMHS, non specific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Disclaimer*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 ICHD3 Criteria for Vestibular Migraine</a:t>
            </a:r>
            <a:endParaRPr/>
          </a:p>
        </p:txBody>
      </p:sp>
      <p:pic>
        <p:nvPicPr>
          <p:cNvPr id="251" name="Google Shape;251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1473" y="2226469"/>
            <a:ext cx="4641056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to Image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SNOOP  - SSSNOOPPP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Systemic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Secondary risk factors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Seizures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Neurological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Onset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Older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Progression (inc. change in attack frequency, nature)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Papilloedema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Precipitated by cough, exertion, sleep, valsalva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837" y="857250"/>
            <a:ext cx="1681163" cy="168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Treatment of Migraine</a:t>
            </a:r>
            <a:endParaRPr/>
          </a:p>
        </p:txBody>
      </p:sp>
      <p:pic>
        <p:nvPicPr>
          <p:cNvPr id="266" name="Google Shape;266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87104" y="2125267"/>
            <a:ext cx="4617244" cy="387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6667500" y="5263754"/>
            <a:ext cx="1047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155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5987654" y="89654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NSAIDS</a:t>
            </a:r>
            <a:endParaRPr/>
          </a:p>
        </p:txBody>
      </p:sp>
      <p:pic>
        <p:nvPicPr>
          <p:cNvPr id="274" name="Google Shape;27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3173" y="1965723"/>
            <a:ext cx="2774156" cy="37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830" y="2142044"/>
            <a:ext cx="5503069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5"/>
          <p:cNvSpPr txBox="1"/>
          <p:nvPr/>
        </p:nvSpPr>
        <p:spPr>
          <a:xfrm>
            <a:off x="723901" y="5757863"/>
            <a:ext cx="26708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2013; 382: 769–79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" y="896541"/>
            <a:ext cx="515302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Triptans</a:t>
            </a:r>
            <a:endParaRPr/>
          </a:p>
        </p:txBody>
      </p:sp>
      <p:pic>
        <p:nvPicPr>
          <p:cNvPr id="284" name="Google Shape;284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5048" y="1978819"/>
            <a:ext cx="6335315" cy="382547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 txBox="1"/>
          <p:nvPr/>
        </p:nvSpPr>
        <p:spPr>
          <a:xfrm>
            <a:off x="2120504" y="5657850"/>
            <a:ext cx="37928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Pringsheim and Becker. BMJ 2014;348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735" y="2184797"/>
            <a:ext cx="2463403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/>
        </p:nvSpPr>
        <p:spPr>
          <a:xfrm>
            <a:off x="6256735" y="4379119"/>
            <a:ext cx="174438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Adelman and Belsey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Managed Care Pharm. 2003(9)1: 45-52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Status Migrainosus</a:t>
            </a:r>
            <a:br>
              <a:rPr lang="en-US"/>
            </a:br>
            <a:r>
              <a:rPr lang="en-US"/>
              <a:t>Treatment Options</a:t>
            </a:r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Avoid opiates (hospitals can start MOH)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I.V. fluids (normal saline and anti emetics e.g. metoclopramide 10mg iv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S.C. sumatriptan 6mg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I.V. aspirin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I.V. magnesium 1-2g over 1 hours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_____________________________________________________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I.V. dihydroergotamine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Greater occipital nerve block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(dexamethasone or I.V. valproate – not routinely practiced in WOS)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Counselling and Prevention</a:t>
            </a:r>
            <a:endParaRPr/>
          </a:p>
        </p:txBody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363141" y="1078707"/>
            <a:ext cx="2099072" cy="65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Stroke Risk</a:t>
            </a:r>
            <a:endParaRPr/>
          </a:p>
        </p:txBody>
      </p:sp>
      <p:sp>
        <p:nvSpPr>
          <p:cNvPr id="306" name="Google Shape;306;p39"/>
          <p:cNvSpPr txBox="1"/>
          <p:nvPr/>
        </p:nvSpPr>
        <p:spPr>
          <a:xfrm>
            <a:off x="1" y="1835944"/>
            <a:ext cx="33552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Shurks et al BMJ 2009;339:b3914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2213" y="1078707"/>
            <a:ext cx="2933700" cy="4902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39"/>
          <p:cNvGrpSpPr/>
          <p:nvPr/>
        </p:nvGrpSpPr>
        <p:grpSpPr>
          <a:xfrm>
            <a:off x="1258491" y="2630091"/>
            <a:ext cx="7338068" cy="1841912"/>
            <a:chOff x="1677638" y="2363295"/>
            <a:chExt cx="9784559" cy="2455883"/>
          </a:xfrm>
        </p:grpSpPr>
        <p:pic>
          <p:nvPicPr>
            <p:cNvPr id="309" name="Google Shape;309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77638" y="2363295"/>
              <a:ext cx="7150100" cy="240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9"/>
            <p:cNvSpPr txBox="1"/>
            <p:nvPr/>
          </p:nvSpPr>
          <p:spPr>
            <a:xfrm>
              <a:off x="8800487" y="3957403"/>
              <a:ext cx="2661710" cy="86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Sacco et al 2017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EHF/ESC Statement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Guidelines</a:t>
            </a:r>
            <a:endParaRPr/>
          </a:p>
        </p:txBody>
      </p:sp>
      <p:pic>
        <p:nvPicPr>
          <p:cNvPr id="316" name="Google Shape;316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8441" y="1814512"/>
            <a:ext cx="6323409" cy="418623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0"/>
          <p:cNvSpPr txBox="1"/>
          <p:nvPr/>
        </p:nvSpPr>
        <p:spPr>
          <a:xfrm>
            <a:off x="7181850" y="4892278"/>
            <a:ext cx="154424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Edlow and Bartz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Rev Obstet Gynecol.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2010 Spring;3(2):55-65.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Prophylactic Therapy</a:t>
            </a:r>
            <a:br>
              <a:rPr lang="en-US"/>
            </a:br>
            <a:r>
              <a:rPr lang="en-US" sz="2400"/>
              <a:t>Strategy</a:t>
            </a:r>
            <a:endParaRPr/>
          </a:p>
        </p:txBody>
      </p:sp>
      <p:sp>
        <p:nvSpPr>
          <p:cNvPr id="324" name="Google Shape;324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Lifestyle advice, triggers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Identify and treat medication overuse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Prophylaxis if &gt;4-5 disabling headaches per month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Use headache diaries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Determine efficacy at 3 months  (30-50% reduction in headache days?)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If effective, continue 6-12 months. Stop if not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Impact and epidemiology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Pathophysiology of migraine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Diagnosis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Acute Treatment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Prophylaxis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Special populations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Chronic migraine and onabotulinumtoxinA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CGRP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Prophylaxis</a:t>
            </a:r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407074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42"/>
              <a:buChar char="•"/>
            </a:pPr>
            <a:r>
              <a:rPr lang="en-US" sz="1942">
                <a:solidFill>
                  <a:srgbClr val="C00000"/>
                </a:solidFill>
              </a:rPr>
              <a:t>Propranolol – </a:t>
            </a:r>
            <a:r>
              <a:rPr lang="en-US" sz="1318">
                <a:solidFill>
                  <a:srgbClr val="C00000"/>
                </a:solidFill>
              </a:rPr>
              <a:t>Start at 20mg bd, target 80mg bd. NNT 4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1942"/>
              <a:buChar char="•"/>
            </a:pPr>
            <a:r>
              <a:rPr lang="en-US" sz="1942">
                <a:solidFill>
                  <a:srgbClr val="C00000"/>
                </a:solidFill>
              </a:rPr>
              <a:t>Topiramate –</a:t>
            </a:r>
            <a:r>
              <a:rPr lang="en-US" sz="1318">
                <a:solidFill>
                  <a:srgbClr val="C00000"/>
                </a:solidFill>
              </a:rPr>
              <a:t>start at 15 or 25mg daily, target 50mg bd</a:t>
            </a:r>
            <a:endParaRPr sz="1318">
              <a:solidFill>
                <a:srgbClr val="C00000"/>
              </a:solidFill>
            </a:endParaRPr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1942"/>
              <a:buChar char="•"/>
            </a:pPr>
            <a:r>
              <a:rPr lang="en-US" sz="1942">
                <a:solidFill>
                  <a:srgbClr val="C00000"/>
                </a:solidFill>
              </a:rPr>
              <a:t>Amitriptyline – </a:t>
            </a:r>
            <a:r>
              <a:rPr lang="en-US" sz="1456">
                <a:solidFill>
                  <a:srgbClr val="C00000"/>
                </a:solidFill>
              </a:rPr>
              <a:t>start at 10mg, target 50mg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1942"/>
              <a:buChar char="•"/>
            </a:pPr>
            <a:r>
              <a:rPr lang="en-US" sz="1942">
                <a:solidFill>
                  <a:srgbClr val="C00000"/>
                </a:solidFill>
              </a:rPr>
              <a:t>Candesartan – </a:t>
            </a:r>
            <a:r>
              <a:rPr lang="en-US" sz="1318">
                <a:solidFill>
                  <a:srgbClr val="C00000"/>
                </a:solidFill>
              </a:rPr>
              <a:t>start at 4mg, target 16mg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1942"/>
              <a:buChar char="•"/>
            </a:pPr>
            <a:r>
              <a:rPr lang="en-US" sz="1942">
                <a:solidFill>
                  <a:srgbClr val="C00000"/>
                </a:solidFill>
              </a:rPr>
              <a:t>Pizotifen –start at </a:t>
            </a:r>
            <a:r>
              <a:rPr lang="en-US" sz="1318">
                <a:solidFill>
                  <a:srgbClr val="C00000"/>
                </a:solidFill>
              </a:rPr>
              <a:t>1.5mg, target  3mg - 4.5mg</a:t>
            </a:r>
            <a:r>
              <a:rPr lang="en-US" sz="1942">
                <a:solidFill>
                  <a:srgbClr val="C00000"/>
                </a:solidFill>
              </a:rPr>
              <a:t> 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1942"/>
              <a:buChar char="•"/>
            </a:pPr>
            <a:r>
              <a:rPr lang="en-US" sz="1942">
                <a:solidFill>
                  <a:srgbClr val="C00000"/>
                </a:solidFill>
              </a:rPr>
              <a:t>Flunarazine – </a:t>
            </a:r>
            <a:r>
              <a:rPr lang="en-US" sz="1318">
                <a:solidFill>
                  <a:srgbClr val="C00000"/>
                </a:solidFill>
              </a:rPr>
              <a:t>10mg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NOT Gabapentin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(Riboflavin 400mg)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Sodium valproate</a:t>
            </a:r>
            <a:endParaRPr/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3">
            <a:alphaModFix/>
          </a:blip>
          <a:srcRect b="10515"/>
          <a:stretch/>
        </p:blipFill>
        <p:spPr>
          <a:xfrm>
            <a:off x="5200650" y="835820"/>
            <a:ext cx="3314700" cy="465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Rates of (im)persistence</a:t>
            </a:r>
            <a:endParaRPr/>
          </a:p>
        </p:txBody>
      </p:sp>
      <p:pic>
        <p:nvPicPr>
          <p:cNvPr id="339" name="Google Shape;339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9525" y="3898107"/>
            <a:ext cx="4816079" cy="210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816" y="3470673"/>
            <a:ext cx="3557588" cy="253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0060" y="1858566"/>
            <a:ext cx="3677840" cy="145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Populations</a:t>
            </a:r>
            <a:br>
              <a:rPr lang="en-US"/>
            </a:br>
            <a:r>
              <a:rPr lang="en-US"/>
              <a:t>Positive side effects to exploit</a:t>
            </a:r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/>
              <a:t>Hypertension </a:t>
            </a:r>
            <a:r>
              <a:rPr lang="en-US"/>
              <a:t> - propranolol (&lt;60y, non smokers), candesartan, flunarizine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/>
              <a:t>Insomnia</a:t>
            </a:r>
            <a:r>
              <a:rPr lang="en-US"/>
              <a:t> - amitriptyline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/>
              <a:t>Epilepsy</a:t>
            </a:r>
            <a:r>
              <a:rPr lang="en-US"/>
              <a:t> – topiramate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/>
              <a:t>Obesity</a:t>
            </a:r>
            <a:r>
              <a:rPr lang="en-US"/>
              <a:t> – topiramate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/>
              <a:t>Depression </a:t>
            </a:r>
            <a:r>
              <a:rPr lang="en-US"/>
              <a:t>– amitriptyline, venlafaxine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/>
              <a:t>Raynaud’s </a:t>
            </a:r>
            <a:r>
              <a:rPr lang="en-US"/>
              <a:t>- flunarazine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Populations</a:t>
            </a:r>
            <a:br>
              <a:rPr lang="en-US"/>
            </a:br>
            <a:r>
              <a:rPr lang="en-US"/>
              <a:t>Caution with negative side effects</a:t>
            </a:r>
            <a:endParaRPr/>
          </a:p>
        </p:txBody>
      </p:sp>
      <p:graphicFrame>
        <p:nvGraphicFramePr>
          <p:cNvPr id="354" name="Google Shape;354;p45"/>
          <p:cNvGraphicFramePr/>
          <p:nvPr/>
        </p:nvGraphicFramePr>
        <p:xfrm>
          <a:off x="1371600" y="212526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{4B064EB8-FDBB-484C-884A-30984E0BF2CB}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Renal Impairment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Hepatic Impairment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Depression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Ischaemic Heart Disease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Glaucoma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Renal Calculi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Hypertension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Asthma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Transplant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Diabetes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Pregnancy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55" name="Google Shape;355;p45"/>
          <p:cNvGraphicFramePr/>
          <p:nvPr/>
        </p:nvGraphicFramePr>
        <p:xfrm>
          <a:off x="3673079" y="212526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{4B064EB8-FDBB-484C-884A-30984E0BF2CB}</a:tableStyleId>
              </a:tblPr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? Use frovatriptan, less dosage change req with PNL, AMT, VPA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? Avoid all triptans when severe, eletriptan?, all prophylactics cautioned, avoid VPA, 50% dose venlafaxine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Avoid flunarizine, caution propranolol, topiramate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Avoid triptans, NSAIDS, beta blockers (if Heart block), caution AMT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Caution with pizotifen, topiramate, monitor with venlafaxine, duloxetine, amitriptyline with shallow anterior chamber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 Avoid Topiramate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Monitor BP with Venlafaxine and Duloxetine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NSAIDS/aspirin, beta blockers  are avoided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Caution candesartan with ciclosporin/tacrolimus (High K+), avoid VPA, TPM in liver tx, watch for interactions with all Rx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Caution with PNL and hypoglycaemic agents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Limit all drugs. Sumatriptan and PNL/AMT if required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 Migraine</a:t>
            </a:r>
            <a:endParaRPr/>
          </a:p>
        </p:txBody>
      </p:sp>
      <p:pic>
        <p:nvPicPr>
          <p:cNvPr id="362" name="Google Shape;362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46885" y="1997869"/>
            <a:ext cx="47720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4985" y="3136106"/>
            <a:ext cx="47339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6"/>
          <p:cNvSpPr txBox="1"/>
          <p:nvPr/>
        </p:nvSpPr>
        <p:spPr>
          <a:xfrm>
            <a:off x="6629400" y="5672138"/>
            <a:ext cx="32271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Bigal and Lipton Neurology 2008</a:t>
            </a:r>
            <a:endParaRPr/>
          </a:p>
        </p:txBody>
      </p:sp>
      <p:pic>
        <p:nvPicPr>
          <p:cNvPr id="365" name="Google Shape;36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016" y="1997869"/>
            <a:ext cx="31527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3112294" y="2596754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/>
          </a:p>
        </p:txBody>
      </p:sp>
      <p:sp>
        <p:nvSpPr>
          <p:cNvPr id="367" name="Google Shape;367;p46"/>
          <p:cNvSpPr txBox="1"/>
          <p:nvPr/>
        </p:nvSpPr>
        <p:spPr>
          <a:xfrm>
            <a:off x="3112294" y="3003948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/>
          </a:p>
        </p:txBody>
      </p:sp>
      <p:sp>
        <p:nvSpPr>
          <p:cNvPr id="368" name="Google Shape;368;p46"/>
          <p:cNvSpPr txBox="1"/>
          <p:nvPr/>
        </p:nvSpPr>
        <p:spPr>
          <a:xfrm>
            <a:off x="3073004" y="3592117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Next after tablets for prophylaxis</a:t>
            </a:r>
            <a:endParaRPr/>
          </a:p>
        </p:txBody>
      </p:sp>
      <p:sp>
        <p:nvSpPr>
          <p:cNvPr id="374" name="Google Shape;374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Onabotulinumtoxin 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Chronic migraine, ≧ 15 headache days per months, 8 of which are migraine days, MOH previously addressed, failed on at least 3 prophylactics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Approved for restricted use by SMC based on economic benefit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Onabotulinintoxin - Mechanisms</a:t>
            </a:r>
            <a:endParaRPr/>
          </a:p>
        </p:txBody>
      </p:sp>
      <p:pic>
        <p:nvPicPr>
          <p:cNvPr id="381" name="Google Shape;381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41156" y="3118247"/>
            <a:ext cx="3177779" cy="229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 txBox="1"/>
          <p:nvPr/>
        </p:nvSpPr>
        <p:spPr>
          <a:xfrm>
            <a:off x="797719" y="3600450"/>
            <a:ext cx="619150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Botox did not have much effect on sponatenous activity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Blocked responses to mechanical 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block responses to non painful mechanical stiulation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effect of A delta pain fibres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limited to C fibres (unmyelinated pain fibres in meninges)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- reversed their sensitation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- prevented sensitization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blocking mechanical pain </a:t>
            </a:r>
            <a:endParaRPr/>
          </a:p>
        </p:txBody>
      </p:sp>
      <p:pic>
        <p:nvPicPr>
          <p:cNvPr id="383" name="Google Shape;38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9306" y="2125267"/>
            <a:ext cx="2968229" cy="96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OnabotulinumtoxinA</a:t>
            </a:r>
            <a:endParaRPr/>
          </a:p>
        </p:txBody>
      </p:sp>
      <p:pic>
        <p:nvPicPr>
          <p:cNvPr id="390" name="Google Shape;390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2226469"/>
            <a:ext cx="7696200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PREEMPT Study</a:t>
            </a:r>
            <a:br>
              <a:rPr lang="en-US"/>
            </a:br>
            <a:r>
              <a:rPr lang="en-US"/>
              <a:t>Inclusion</a:t>
            </a:r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18-65y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Disabled population - duration of headaches &gt;20y, mean 20 headache days per months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&gt;15 headache days &gt; 50% were migraine or probable migraine days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4 distinct headache episodes each lasting 4 hours.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Thus, patients with continuous headache were excluded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PREEMPT</a:t>
            </a:r>
            <a:br>
              <a:rPr lang="en-US"/>
            </a:br>
            <a:r>
              <a:rPr lang="en-US"/>
              <a:t>Methods</a:t>
            </a:r>
            <a:endParaRPr/>
          </a:p>
        </p:txBody>
      </p:sp>
      <p:pic>
        <p:nvPicPr>
          <p:cNvPr id="404" name="Google Shape;404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2472" y="1627585"/>
            <a:ext cx="4467225" cy="180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1"/>
          <p:cNvPicPr preferRelativeResize="0"/>
          <p:nvPr/>
        </p:nvPicPr>
        <p:blipFill rotWithShape="1">
          <a:blip r:embed="rId4">
            <a:alphaModFix/>
          </a:blip>
          <a:srcRect t="4065"/>
          <a:stretch/>
        </p:blipFill>
        <p:spPr>
          <a:xfrm>
            <a:off x="2999185" y="4171951"/>
            <a:ext cx="3552825" cy="149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pic>
        <p:nvPicPr>
          <p:cNvPr id="110" name="Google Shape;11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9388" y="2125266"/>
            <a:ext cx="2334816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69" y="2125267"/>
            <a:ext cx="2675335" cy="374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2504" y="2125266"/>
            <a:ext cx="3378994" cy="174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3200400" y="3738563"/>
            <a:ext cx="1672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www.ichd-3.org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PREEMPT</a:t>
            </a:r>
            <a:endParaRPr/>
          </a:p>
        </p:txBody>
      </p:sp>
      <p:sp>
        <p:nvSpPr>
          <p:cNvPr id="412" name="Google Shape;412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1384 subjects recruited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Most patients overused acute medications, very few overused opiates</a:t>
            </a:r>
            <a:endParaRPr/>
          </a:p>
        </p:txBody>
      </p:sp>
      <p:pic>
        <p:nvPicPr>
          <p:cNvPr id="413" name="Google Shape;41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444" y="2954552"/>
            <a:ext cx="53244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wave:  CGRP monoclonal ab</a:t>
            </a:r>
            <a:endParaRPr/>
          </a:p>
        </p:txBody>
      </p:sp>
      <p:sp>
        <p:nvSpPr>
          <p:cNvPr id="419" name="Google Shape;419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Calcitonin gene-related peptide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Involved in modifying neurovasculature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Monoclonal antibodies (prophylaxis) vs small molecule compounds (acute)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Work either directly against CGRP or the CGRP receptor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Google Shape;424;p54"/>
          <p:cNvGraphicFramePr/>
          <p:nvPr/>
        </p:nvGraphicFramePr>
        <p:xfrm>
          <a:off x="97631" y="19776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{4B064EB8-FDBB-484C-884A-30984E0BF2CB}</a:tableStyleId>
              </a:tblPr>
              <a:tblGrid>
                <a:gridCol w="177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100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CGRP compounds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Erenumab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Aimovig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Fremanezumab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Ajovy 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Galcanezumab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Emgality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Eptinezumab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Availability in the UK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Privately 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not throughout NHS (available within NHS Scotland for chronic migraine)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Approved for use within the NHS in England, Wales and Scotland for chronic migraine.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Available within NHS Scotland for episodic migraine.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Privately 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not on NHS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Due to be submitted for approval to be available in the UK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</a:t>
                      </a: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 is administered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Subcutaneous injection once per month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Subcutaneous injection once per month or every three months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Subcutaneous injection once per month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Intravenous injection once every three months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4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5" name="Google Shape;425;p54"/>
          <p:cNvSpPr/>
          <p:nvPr/>
        </p:nvSpPr>
        <p:spPr>
          <a:xfrm>
            <a:off x="97632" y="5703094"/>
            <a:ext cx="877966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https://www.migrainetrust.org/living-with-migraine/treatments/calcitonin-gene-related-peptide-pathway-monoclonal-antibodies</a:t>
            </a:r>
            <a:r>
              <a:rPr lang="en-US" sz="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endParaRPr/>
          </a:p>
        </p:txBody>
      </p:sp>
      <p:sp>
        <p:nvSpPr>
          <p:cNvPr id="426" name="Google Shape;426;p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CGRP  Monoclonal ab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432" name="Google Shape;432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Migraine has large disability and economic impact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Central sensitisation is a key pathophysiological event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Lifestyle advice and patient education mandatory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Acute and prophylactic therapy should take into account comorbidities and drug interactions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Significant effort should be made to prevent transformation to chronic migraine from episodic migraine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Onabotulinumtoxin A approved for restricted use for chronic migraine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Epidemiology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Cumulative incidence (US)  by 85y – 18.5% in males, 44.3% in women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Prevalence (US)  - 6% men, 18% women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                                          </a:t>
            </a:r>
            <a:r>
              <a:rPr lang="en-US" sz="825"/>
              <a:t>From Macgregor et al 2011 Headache</a:t>
            </a: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190 000 attacks per day in the UK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Prevalence of chronic daily headache – 4%</a:t>
            </a:r>
            <a:endParaRPr/>
          </a:p>
          <a:p>
            <a:pPr marL="342900" lvl="1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960" y="2846785"/>
            <a:ext cx="2365772" cy="203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on Individual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593883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5 or more headache days per month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Need for bed rest 						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Attack related impairment 					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At least one day of activity restriction over 3 months 	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7333060" y="2439592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7333060" y="2893219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53.7%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7333060" y="3581400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92.8%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7333060" y="4405313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35.1%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on Society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3% of GP consultations are with migraine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Headache disorders are the second leading cause of years lived with disability worldwide; migraine alone is third among people aged 15 to 49 years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r="3061" b="8303"/>
          <a:stretch/>
        </p:blipFill>
        <p:spPr>
          <a:xfrm>
            <a:off x="5501074" y="3621881"/>
            <a:ext cx="1895475" cy="135016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7396549" y="3621881"/>
            <a:ext cx="15942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£150 million per year by NHS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4036540" y="4545211"/>
            <a:ext cx="18049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£3.4 billion lost per year in productivity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Pathophysiology</a:t>
            </a:r>
            <a:endParaRPr/>
          </a:p>
        </p:txBody>
      </p:sp>
      <p:pic>
        <p:nvPicPr>
          <p:cNvPr id="149" name="Google Shape;14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9510" y="1845469"/>
            <a:ext cx="5564981" cy="401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0"/>
              <a:t>Pathophysiology - Activation of Trigeminovascular pathway through peripheral limb</a:t>
            </a:r>
            <a:br>
              <a:rPr lang="en-US" sz="2970">
                <a:solidFill>
                  <a:srgbClr val="FFFF00"/>
                </a:solidFill>
              </a:rPr>
            </a:br>
            <a:endParaRPr sz="297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486964" y="2496065"/>
            <a:ext cx="2371725" cy="29939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Event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cortical spreading depression mast cell degranulation, neurogenic inflam mation hydrogen ions (adenosine triphos- phate (ATP) release from intracranial endothelial blood vessels mild trauma to the head 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3243857" y="2496065"/>
            <a:ext cx="2370535" cy="29939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of meningeal nociceptors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TRPV1, TRPA1 and TRPM8 P2X3 receptors dopaminergic D1 and D2 receptors, serotoner- gic 5HT1b/1d receptors  CGRP, (CRLR/RAMP1) (25), tumor necrosis factor (TNF)-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ASIC3 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5999560" y="2496065"/>
            <a:ext cx="2371725" cy="29939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of second order neurons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↓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Glutamate release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↓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sensitisation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9" name="Google Shape;159;p21"/>
          <p:cNvCxnSpPr/>
          <p:nvPr/>
        </p:nvCxnSpPr>
        <p:spPr>
          <a:xfrm>
            <a:off x="2615207" y="3858816"/>
            <a:ext cx="62865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0" name="Google Shape;160;p21"/>
          <p:cNvCxnSpPr/>
          <p:nvPr/>
        </p:nvCxnSpPr>
        <p:spPr>
          <a:xfrm>
            <a:off x="5370910" y="3858816"/>
            <a:ext cx="62865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On-screen Show (4:3)</PresentationFormat>
  <Paragraphs>372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</vt:lpstr>
      <vt:lpstr>Times New Roman</vt:lpstr>
      <vt:lpstr>QUACK theme</vt:lpstr>
      <vt:lpstr>Migraine </vt:lpstr>
      <vt:lpstr>Disclaimer*</vt:lpstr>
      <vt:lpstr>Agenda</vt:lpstr>
      <vt:lpstr>Resources</vt:lpstr>
      <vt:lpstr>Epidemiology</vt:lpstr>
      <vt:lpstr>Impact on Individual</vt:lpstr>
      <vt:lpstr>Impact on Society</vt:lpstr>
      <vt:lpstr>Pathophysiology</vt:lpstr>
      <vt:lpstr>Pathophysiology - Activation of Trigeminovascular pathway through peripheral limb </vt:lpstr>
      <vt:lpstr>Migraine Diagnosis ICHD-3 Criteria</vt:lpstr>
      <vt:lpstr>Diagnosis</vt:lpstr>
      <vt:lpstr>Headache Diary</vt:lpstr>
      <vt:lpstr>Triggers</vt:lpstr>
      <vt:lpstr>Phases of a Migraine Attack</vt:lpstr>
      <vt:lpstr>Migraine Aura</vt:lpstr>
      <vt:lpstr>Aura</vt:lpstr>
      <vt:lpstr>Visual Aura Ratio Scale</vt:lpstr>
      <vt:lpstr>All that glitters isn’t aura….</vt:lpstr>
      <vt:lpstr>Case</vt:lpstr>
      <vt:lpstr>Appendix ICHD3 Criteria for Vestibular Migraine</vt:lpstr>
      <vt:lpstr>Who to Image</vt:lpstr>
      <vt:lpstr>Acute Treatment of Migraine</vt:lpstr>
      <vt:lpstr>NSAIDS</vt:lpstr>
      <vt:lpstr>Triptans</vt:lpstr>
      <vt:lpstr>Status Migrainosus Treatment Options</vt:lpstr>
      <vt:lpstr>Counselling and Prevention</vt:lpstr>
      <vt:lpstr>Stroke Risk</vt:lpstr>
      <vt:lpstr>Guidelines</vt:lpstr>
      <vt:lpstr>Prophylactic Therapy Strategy</vt:lpstr>
      <vt:lpstr>Prophylaxis</vt:lpstr>
      <vt:lpstr>Rates of (im)persistence</vt:lpstr>
      <vt:lpstr>Special Populations Positive side effects to exploit</vt:lpstr>
      <vt:lpstr>Special Populations Caution with negative side effects</vt:lpstr>
      <vt:lpstr>Chronic Migraine</vt:lpstr>
      <vt:lpstr>What Next after tablets for prophylaxis</vt:lpstr>
      <vt:lpstr>Onabotulinintoxin - Mechanisms</vt:lpstr>
      <vt:lpstr>OnabotulinumtoxinA</vt:lpstr>
      <vt:lpstr>PREEMPT Study Inclusion</vt:lpstr>
      <vt:lpstr>PREEMPT Methods</vt:lpstr>
      <vt:lpstr>PREEMPT</vt:lpstr>
      <vt:lpstr>Next wave:  CGRP monoclonal ab</vt:lpstr>
      <vt:lpstr>CGRP  Monoclonal ab </vt:lpstr>
      <vt:lpstr>Summary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Migraine </dc:title>
  <cp:lastModifiedBy>INGRAM, Gareth (NHS GREATER GLASGOW &amp; CLYDE)</cp:lastModifiedBy>
  <cp:revision>1</cp:revision>
  <dcterms:modified xsi:type="dcterms:W3CDTF">2020-11-14T17:02:21Z</dcterms:modified>
</cp:coreProperties>
</file>