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B548C2-142E-4A0D-97E4-BD83AA27E9E9}">
  <a:tblStyle styleId="{6EB548C2-142E-4A0D-97E4-BD83AA27E9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bnf.nice.org.uk/" TargetMode="External"/><Relationship Id="rId3" Type="http://schemas.openxmlformats.org/officeDocument/2006/relationships/hyperlink" Target="https://www.who.int/classifications/icd/en/bluebook.pdf" TargetMode="External"/><Relationship Id="rId7" Type="http://schemas.openxmlformats.org/officeDocument/2006/relationships/hyperlink" Target="http://www.staffnet.ggc.scot.nhs.uk/Info%20Centre/PoliciesProcedures/GGCClinicalGuidelines/GGC%20Clinical%20Guidelines%20Electronic%20Resource%20Direct/Intramuscular%20Medication%20for%20Acutely%20Disturbed%20Behaviour%20MHS%2040.pdf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ice.org.uk/guidance/cg113/chapter/1-Guidance#stepped-care-for-people-with-gad" TargetMode="External"/><Relationship Id="rId5" Type="http://schemas.openxmlformats.org/officeDocument/2006/relationships/hyperlink" Target="https://cks.nice.org.uk/topics/depression/prescribing-information/switching-antidepressants/" TargetMode="External"/><Relationship Id="rId4" Type="http://schemas.openxmlformats.org/officeDocument/2006/relationships/hyperlink" Target="https://www.nice.org.uk/guidance/cg90/chapter/Recommendations" TargetMode="External"/><Relationship Id="rId9" Type="http://schemas.openxmlformats.org/officeDocument/2006/relationships/hyperlink" Target="https://www.legislation.gov.uk/asp/2003/13/part/16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Mental Health Prescribing</a:t>
            </a:r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The basics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Prescribe</a:t>
            </a:r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Patient has already had two SSRIs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Third line treatments are SNRIs (venlafaxine/duloxetine) and Mirtazapine.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Both can be cautiously cross-tapered from SSRIs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More complicated than that, seek advice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Prescribe</a:t>
            </a:r>
            <a:endParaRPr/>
          </a:p>
        </p:txBody>
      </p:sp>
      <p:sp>
        <p:nvSpPr>
          <p:cNvPr id="150" name="Google Shape;150;p24"/>
          <p:cNvSpPr txBox="1"/>
          <p:nvPr/>
        </p:nvSpPr>
        <p:spPr>
          <a:xfrm>
            <a:off x="3851275" y="1419225"/>
            <a:ext cx="1081088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 Severity</a:t>
            </a:r>
            <a:endParaRPr/>
          </a:p>
        </p:txBody>
      </p:sp>
      <p:cxnSp>
        <p:nvCxnSpPr>
          <p:cNvPr id="151" name="Google Shape;151;p24"/>
          <p:cNvCxnSpPr>
            <a:stCxn id="150" idx="1"/>
            <a:endCxn id="152" idx="3"/>
          </p:cNvCxnSpPr>
          <p:nvPr/>
        </p:nvCxnSpPr>
        <p:spPr>
          <a:xfrm rot="10800000">
            <a:off x="2050975" y="1739900"/>
            <a:ext cx="18003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3" name="Google Shape;153;p24"/>
          <p:cNvCxnSpPr>
            <a:stCxn id="154" idx="1"/>
            <a:endCxn id="150" idx="3"/>
          </p:cNvCxnSpPr>
          <p:nvPr/>
        </p:nvCxnSpPr>
        <p:spPr>
          <a:xfrm rot="10800000">
            <a:off x="4932463" y="1739794"/>
            <a:ext cx="1727100" cy="9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</p:spPr>
      </p:cxnSp>
      <p:sp>
        <p:nvSpPr>
          <p:cNvPr id="155" name="Google Shape;155;p24"/>
          <p:cNvSpPr txBox="1"/>
          <p:nvPr/>
        </p:nvSpPr>
        <p:spPr>
          <a:xfrm>
            <a:off x="2700338" y="1484313"/>
            <a:ext cx="7207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Mild</a:t>
            </a:r>
            <a:endParaRPr/>
          </a:p>
        </p:txBody>
      </p:sp>
      <p:sp>
        <p:nvSpPr>
          <p:cNvPr id="156" name="Google Shape;156;p24"/>
          <p:cNvSpPr txBox="1"/>
          <p:nvPr/>
        </p:nvSpPr>
        <p:spPr>
          <a:xfrm>
            <a:off x="5219700" y="1484313"/>
            <a:ext cx="10795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Severe</a:t>
            </a:r>
            <a:endParaRPr/>
          </a:p>
        </p:txBody>
      </p:sp>
      <p:sp>
        <p:nvSpPr>
          <p:cNvPr id="152" name="Google Shape;152;p24"/>
          <p:cNvSpPr txBox="1"/>
          <p:nvPr/>
        </p:nvSpPr>
        <p:spPr>
          <a:xfrm>
            <a:off x="250825" y="1419225"/>
            <a:ext cx="18002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Signpost to GP on discharge</a:t>
            </a:r>
            <a:endParaRPr/>
          </a:p>
        </p:txBody>
      </p:sp>
      <p:sp>
        <p:nvSpPr>
          <p:cNvPr id="154" name="Google Shape;154;p24"/>
          <p:cNvSpPr txBox="1"/>
          <p:nvPr/>
        </p:nvSpPr>
        <p:spPr>
          <a:xfrm>
            <a:off x="6659563" y="1557338"/>
            <a:ext cx="18002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Seek advice</a:t>
            </a:r>
            <a:endParaRPr/>
          </a:p>
        </p:txBody>
      </p:sp>
      <p:cxnSp>
        <p:nvCxnSpPr>
          <p:cNvPr id="157" name="Google Shape;157;p24"/>
          <p:cNvCxnSpPr>
            <a:stCxn id="150" idx="2"/>
            <a:endCxn id="158" idx="0"/>
          </p:cNvCxnSpPr>
          <p:nvPr/>
        </p:nvCxnSpPr>
        <p:spPr>
          <a:xfrm>
            <a:off x="4391819" y="2060575"/>
            <a:ext cx="900" cy="2889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59" name="Google Shape;159;p24"/>
          <p:cNvSpPr txBox="1"/>
          <p:nvPr/>
        </p:nvSpPr>
        <p:spPr>
          <a:xfrm>
            <a:off x="4427538" y="1989138"/>
            <a:ext cx="18002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Moderate</a:t>
            </a:r>
            <a:endParaRPr/>
          </a:p>
        </p:txBody>
      </p:sp>
      <p:sp>
        <p:nvSpPr>
          <p:cNvPr id="158" name="Google Shape;158;p24"/>
          <p:cNvSpPr txBox="1"/>
          <p:nvPr/>
        </p:nvSpPr>
        <p:spPr>
          <a:xfrm>
            <a:off x="3708400" y="2349500"/>
            <a:ext cx="13684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 Complexity</a:t>
            </a:r>
            <a:endParaRPr/>
          </a:p>
        </p:txBody>
      </p:sp>
      <p:cxnSp>
        <p:nvCxnSpPr>
          <p:cNvPr id="160" name="Google Shape;160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stealth" w="med" len="med"/>
            <a:tailEnd type="none" w="sm" len="sm"/>
          </a:ln>
        </p:spPr>
      </p:cxnSp>
      <p:sp>
        <p:nvSpPr>
          <p:cNvPr id="162" name="Google Shape;162;p24"/>
          <p:cNvSpPr txBox="1"/>
          <p:nvPr/>
        </p:nvSpPr>
        <p:spPr>
          <a:xfrm>
            <a:off x="5724525" y="2205038"/>
            <a:ext cx="1081088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Complex</a:t>
            </a:r>
            <a:endParaRPr/>
          </a:p>
        </p:txBody>
      </p:sp>
      <p:sp>
        <p:nvSpPr>
          <p:cNvPr id="163" name="Google Shape;163;p24"/>
          <p:cNvSpPr txBox="1"/>
          <p:nvPr/>
        </p:nvSpPr>
        <p:spPr>
          <a:xfrm>
            <a:off x="3708400" y="3357563"/>
            <a:ext cx="13684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Patient Preference</a:t>
            </a:r>
            <a:endParaRPr/>
          </a:p>
        </p:txBody>
      </p:sp>
      <p:cxnSp>
        <p:nvCxnSpPr>
          <p:cNvPr id="164" name="Google Shape;164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65" name="Google Shape;165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66" name="Google Shape;166;p24"/>
          <p:cNvSpPr txBox="1"/>
          <p:nvPr/>
        </p:nvSpPr>
        <p:spPr>
          <a:xfrm>
            <a:off x="900113" y="2781300"/>
            <a:ext cx="2305050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Non-medical treatment (e.g. psychotherapy)</a:t>
            </a:r>
            <a:endParaRPr/>
          </a:p>
        </p:txBody>
      </p:sp>
      <p:sp>
        <p:nvSpPr>
          <p:cNvPr id="167" name="Google Shape;167;p24"/>
          <p:cNvSpPr txBox="1"/>
          <p:nvPr/>
        </p:nvSpPr>
        <p:spPr>
          <a:xfrm>
            <a:off x="2771775" y="4005263"/>
            <a:ext cx="230505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Medical treatment</a:t>
            </a:r>
            <a:endParaRPr/>
          </a:p>
        </p:txBody>
      </p:sp>
      <p:cxnSp>
        <p:nvCxnSpPr>
          <p:cNvPr id="168" name="Google Shape;168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61" name="Google Shape;161;p24"/>
          <p:cNvSpPr txBox="1"/>
          <p:nvPr/>
        </p:nvSpPr>
        <p:spPr>
          <a:xfrm>
            <a:off x="3708400" y="4437063"/>
            <a:ext cx="13684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Previous treatment</a:t>
            </a:r>
            <a:endParaRPr/>
          </a:p>
        </p:txBody>
      </p:sp>
      <p:cxnSp>
        <p:nvCxnSpPr>
          <p:cNvPr id="169" name="Google Shape;169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0" name="Google Shape;170;p24"/>
          <p:cNvSpPr txBox="1"/>
          <p:nvPr/>
        </p:nvSpPr>
        <p:spPr>
          <a:xfrm>
            <a:off x="2843213" y="4437063"/>
            <a:ext cx="7207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None</a:t>
            </a:r>
            <a:endParaRPr/>
          </a:p>
        </p:txBody>
      </p:sp>
      <p:sp>
        <p:nvSpPr>
          <p:cNvPr id="171" name="Google Shape;171;p24"/>
          <p:cNvSpPr txBox="1"/>
          <p:nvPr/>
        </p:nvSpPr>
        <p:spPr>
          <a:xfrm>
            <a:off x="1042988" y="4437063"/>
            <a:ext cx="15843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low dose SSRI</a:t>
            </a:r>
            <a:endParaRPr/>
          </a:p>
        </p:txBody>
      </p:sp>
      <p:cxnSp>
        <p:nvCxnSpPr>
          <p:cNvPr id="172" name="Google Shape;172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73" name="Google Shape;173;p24"/>
          <p:cNvSpPr txBox="1"/>
          <p:nvPr/>
        </p:nvSpPr>
        <p:spPr>
          <a:xfrm>
            <a:off x="3252788" y="5805488"/>
            <a:ext cx="2305050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cautious cross-taper to alternative SSRI</a:t>
            </a:r>
            <a:endParaRPr/>
          </a:p>
        </p:txBody>
      </p:sp>
      <p:cxnSp>
        <p:nvCxnSpPr>
          <p:cNvPr id="174" name="Google Shape;174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5" name="Google Shape;175;p24"/>
          <p:cNvSpPr txBox="1"/>
          <p:nvPr/>
        </p:nvSpPr>
        <p:spPr>
          <a:xfrm>
            <a:off x="2700338" y="5300663"/>
            <a:ext cx="1800225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previous failed trial SSRI</a:t>
            </a:r>
            <a:endParaRPr/>
          </a:p>
        </p:txBody>
      </p:sp>
      <p:sp>
        <p:nvSpPr>
          <p:cNvPr id="176" name="Google Shape;176;p24"/>
          <p:cNvSpPr txBox="1"/>
          <p:nvPr/>
        </p:nvSpPr>
        <p:spPr>
          <a:xfrm>
            <a:off x="4427538" y="2997200"/>
            <a:ext cx="10810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endParaRPr/>
          </a:p>
        </p:txBody>
      </p:sp>
      <p:sp>
        <p:nvSpPr>
          <p:cNvPr id="177" name="Google Shape;177;p24"/>
          <p:cNvSpPr txBox="1"/>
          <p:nvPr/>
        </p:nvSpPr>
        <p:spPr>
          <a:xfrm>
            <a:off x="6084888" y="4437063"/>
            <a:ext cx="18002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SNRI or Mirtazapine</a:t>
            </a:r>
            <a:endParaRPr/>
          </a:p>
        </p:txBody>
      </p:sp>
      <p:cxnSp>
        <p:nvCxnSpPr>
          <p:cNvPr id="178" name="Google Shape;178;p24"/>
          <p:cNvCxnSpPr>
            <a:stCxn id="154" idx="2"/>
            <a:endCxn id="161" idx="3"/>
          </p:cNvCxnSpPr>
          <p:nvPr/>
        </p:nvCxnSpPr>
        <p:spPr>
          <a:xfrm flipH="1">
            <a:off x="5076876" y="1924050"/>
            <a:ext cx="2482800" cy="2833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stealth" w="med" len="med"/>
            <a:tailEnd type="none" w="sm" len="sm"/>
          </a:ln>
        </p:spPr>
      </p:cxnSp>
      <p:sp>
        <p:nvSpPr>
          <p:cNvPr id="179" name="Google Shape;179;p24"/>
          <p:cNvSpPr txBox="1"/>
          <p:nvPr/>
        </p:nvSpPr>
        <p:spPr>
          <a:xfrm>
            <a:off x="6516688" y="3068638"/>
            <a:ext cx="1655762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treatments</a:t>
            </a:r>
            <a:endParaRPr/>
          </a:p>
        </p:txBody>
      </p:sp>
      <p:sp>
        <p:nvSpPr>
          <p:cNvPr id="180" name="Google Shape;180;p24"/>
          <p:cNvSpPr txBox="1"/>
          <p:nvPr/>
        </p:nvSpPr>
        <p:spPr>
          <a:xfrm>
            <a:off x="4716463" y="4797425"/>
            <a:ext cx="1511300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 previous failed trials SSRI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Prescribing Hazards</a:t>
            </a:r>
            <a:endParaRPr/>
          </a:p>
        </p:txBody>
      </p:sp>
      <p:sp>
        <p:nvSpPr>
          <p:cNvPr id="186" name="Google Shape;186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Avoid SSRIs/SNRIs in patients with history of bleeding, consider PPI if co-prescribed NSAIDs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suicidal, risk may </a:t>
            </a:r>
            <a:r>
              <a:rPr lang="en-GB" u="sng"/>
              <a:t>INCREASE</a:t>
            </a:r>
            <a:r>
              <a:rPr lang="en-GB"/>
              <a:t> at first, as motivation/energy improves before mood, particularly with serotonergic medication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Fluoxetine in particular can have CYP450 interactions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Mirtazapine induces appetite – avoid in diabetes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How to Identify</a:t>
            </a:r>
            <a:endParaRPr/>
          </a:p>
        </p:txBody>
      </p:sp>
      <p:sp>
        <p:nvSpPr>
          <p:cNvPr id="192" name="Google Shape;192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Slightly more complex diagnositically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Primary symptoms: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Apprehension – fear/worry, “edginess”, distraction.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Tension – Fidgeting, headaches, restlessness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Autonomic – Sweating, palpitations, breathlessness, nausea, dizziness, dry mouth etc.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Type of anxiety disorder then depends on circumstances – e.g. specific phobias vs generalised anxiety, may also involve panic attacks (essentially transient, severe autonomic symptoms)</a:t>
            </a:r>
            <a:endParaRPr/>
          </a:p>
          <a:p>
            <a:pPr marL="857250" lvl="2" indent="-76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How to Identify</a:t>
            </a:r>
            <a:endParaRPr/>
          </a:p>
        </p:txBody>
      </p:sp>
      <p:sp>
        <p:nvSpPr>
          <p:cNvPr id="198" name="Google Shape;198;p2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Remember, anxiety is a normal emotion!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Anxiety disorders are only </a:t>
            </a:r>
            <a:r>
              <a:rPr lang="en-GB" i="1"/>
              <a:t>disorders</a:t>
            </a:r>
            <a:r>
              <a:rPr lang="en-GB"/>
              <a:t> when the anxiety occurs inappropriately or to an abnormal degree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Generally, most medical inpatients will not be in “normal” circumstances. Some anxiety should therefore be expected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How to Identify</a:t>
            </a:r>
            <a:endParaRPr/>
          </a:p>
        </p:txBody>
      </p:sp>
      <p:sp>
        <p:nvSpPr>
          <p:cNvPr id="204" name="Google Shape;204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Rule out relatively common “biological” causes, particularly if sudden onset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Hormonal (hyperthyroidism, Addison’s, phaemochromocytoma, menopause)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Underlying cardiac/respiratory conditions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Alcohol/drug withdrawal (or intoxication)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Any condition that might lower BP (sepsis, haemorrhage etc.)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When to Prescribe </a:t>
            </a:r>
            <a:endParaRPr/>
          </a:p>
        </p:txBody>
      </p:sp>
      <p:sp>
        <p:nvSpPr>
          <p:cNvPr id="210" name="Google Shape;210;p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No specific categories of severity for anxiety disorders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Medical treatment generally reserved for anxiety disorders that cause “marked” functional impairment or who have not responded to non-medical treatments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How to Prescribe</a:t>
            </a:r>
            <a:endParaRPr/>
          </a:p>
        </p:txBody>
      </p:sp>
      <p:sp>
        <p:nvSpPr>
          <p:cNvPr id="216" name="Google Shape;216;p30"/>
          <p:cNvSpPr txBox="1"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Generally similar to prescribing in depression – start with an SSRI (usually sertraline 50mg for anxiety disorders)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Generally need higher doses in anxiety disorders (usually maximum dose), however titration tends to be slow, as more susceptible to agitating side effects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How to Prescribe</a:t>
            </a:r>
            <a:endParaRPr/>
          </a:p>
        </p:txBody>
      </p:sp>
      <p:sp>
        <p:nvSpPr>
          <p:cNvPr id="222" name="Google Shape;222;p3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Generally aim to titrate every 4 weeks, in dose steps equal to starting dose (e.g. for sertraline 50mg 🡪 100mg 🡪 150mg 🡪 200mg)</a:t>
            </a: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If already on SSRI (or previous failed trial) consider alternative (cautiously cross-tapering)</a:t>
            </a: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If already on second SSRI (or two previous failed trials) consider venlafaxine (also aiming for maximum dose with slow titration)</a:t>
            </a:r>
            <a:endParaRPr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How to Prescribe</a:t>
            </a:r>
            <a:endParaRPr/>
          </a:p>
        </p:txBody>
      </p:sp>
      <p:sp>
        <p:nvSpPr>
          <p:cNvPr id="228" name="Google Shape;228;p32"/>
          <p:cNvSpPr txBox="1"/>
          <p:nvPr/>
        </p:nvSpPr>
        <p:spPr>
          <a:xfrm>
            <a:off x="3243263" y="1557338"/>
            <a:ext cx="33115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 Impact on Functioning</a:t>
            </a:r>
            <a:endParaRPr/>
          </a:p>
        </p:txBody>
      </p:sp>
      <p:cxnSp>
        <p:nvCxnSpPr>
          <p:cNvPr id="229" name="Google Shape;229;p32"/>
          <p:cNvCxnSpPr>
            <a:stCxn id="228" idx="1"/>
            <a:endCxn id="230" idx="3"/>
          </p:cNvCxnSpPr>
          <p:nvPr/>
        </p:nvCxnSpPr>
        <p:spPr>
          <a:xfrm rot="10800000">
            <a:off x="2051063" y="1739794"/>
            <a:ext cx="1192200" cy="9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231" name="Google Shape;231;p32"/>
          <p:cNvSpPr txBox="1"/>
          <p:nvPr/>
        </p:nvSpPr>
        <p:spPr>
          <a:xfrm>
            <a:off x="2268538" y="1484313"/>
            <a:ext cx="11525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Mild/None</a:t>
            </a:r>
            <a:endParaRPr/>
          </a:p>
        </p:txBody>
      </p:sp>
      <p:sp>
        <p:nvSpPr>
          <p:cNvPr id="230" name="Google Shape;230;p32"/>
          <p:cNvSpPr txBox="1"/>
          <p:nvPr/>
        </p:nvSpPr>
        <p:spPr>
          <a:xfrm>
            <a:off x="250825" y="1419225"/>
            <a:ext cx="18002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Signpost to GP on discharge</a:t>
            </a:r>
            <a:endParaRPr/>
          </a:p>
        </p:txBody>
      </p:sp>
      <p:sp>
        <p:nvSpPr>
          <p:cNvPr id="232" name="Google Shape;232;p32"/>
          <p:cNvSpPr txBox="1"/>
          <p:nvPr/>
        </p:nvSpPr>
        <p:spPr>
          <a:xfrm>
            <a:off x="6659563" y="2486025"/>
            <a:ext cx="1800225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Seek advice</a:t>
            </a:r>
            <a:endParaRPr/>
          </a:p>
        </p:txBody>
      </p:sp>
      <p:cxnSp>
        <p:nvCxnSpPr>
          <p:cNvPr id="233" name="Google Shape;233;p32"/>
          <p:cNvCxnSpPr>
            <a:stCxn id="228" idx="2"/>
            <a:endCxn id="234" idx="0"/>
          </p:cNvCxnSpPr>
          <p:nvPr/>
        </p:nvCxnSpPr>
        <p:spPr>
          <a:xfrm flipH="1">
            <a:off x="4895726" y="1924050"/>
            <a:ext cx="3300" cy="425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235" name="Google Shape;235;p32"/>
          <p:cNvSpPr txBox="1"/>
          <p:nvPr/>
        </p:nvSpPr>
        <p:spPr>
          <a:xfrm>
            <a:off x="5076825" y="1989138"/>
            <a:ext cx="18002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Moderate/Severe</a:t>
            </a:r>
            <a:endParaRPr/>
          </a:p>
        </p:txBody>
      </p:sp>
      <p:sp>
        <p:nvSpPr>
          <p:cNvPr id="234" name="Google Shape;234;p32"/>
          <p:cNvSpPr txBox="1"/>
          <p:nvPr/>
        </p:nvSpPr>
        <p:spPr>
          <a:xfrm>
            <a:off x="4211638" y="2349500"/>
            <a:ext cx="13684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 Complexity</a:t>
            </a:r>
            <a:endParaRPr/>
          </a:p>
        </p:txBody>
      </p:sp>
      <p:cxnSp>
        <p:nvCxnSpPr>
          <p:cNvPr id="236" name="Google Shape;236;p32"/>
          <p:cNvCxnSpPr>
            <a:stCxn id="232" idx="1"/>
            <a:endCxn id="234" idx="3"/>
          </p:cNvCxnSpPr>
          <p:nvPr/>
        </p:nvCxnSpPr>
        <p:spPr>
          <a:xfrm flipH="1">
            <a:off x="5580163" y="2669382"/>
            <a:ext cx="1079400" cy="9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stealth" w="med" len="med"/>
            <a:tailEnd type="none" w="sm" len="sm"/>
          </a:ln>
        </p:spPr>
      </p:cxnSp>
      <p:sp>
        <p:nvSpPr>
          <p:cNvPr id="237" name="Google Shape;237;p32"/>
          <p:cNvSpPr txBox="1"/>
          <p:nvPr/>
        </p:nvSpPr>
        <p:spPr>
          <a:xfrm>
            <a:off x="5435600" y="2420938"/>
            <a:ext cx="1081088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Complex</a:t>
            </a:r>
            <a:endParaRPr/>
          </a:p>
        </p:txBody>
      </p:sp>
      <p:sp>
        <p:nvSpPr>
          <p:cNvPr id="238" name="Google Shape;238;p32"/>
          <p:cNvSpPr txBox="1"/>
          <p:nvPr/>
        </p:nvSpPr>
        <p:spPr>
          <a:xfrm>
            <a:off x="4211638" y="3357563"/>
            <a:ext cx="13684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Patient Preference</a:t>
            </a:r>
            <a:endParaRPr/>
          </a:p>
        </p:txBody>
      </p:sp>
      <p:cxnSp>
        <p:nvCxnSpPr>
          <p:cNvPr id="239" name="Google Shape;239;p32"/>
          <p:cNvCxnSpPr>
            <a:stCxn id="232" idx="2"/>
            <a:endCxn id="240" idx="3"/>
          </p:cNvCxnSpPr>
          <p:nvPr/>
        </p:nvCxnSpPr>
        <p:spPr>
          <a:xfrm flipH="1">
            <a:off x="5579976" y="2852738"/>
            <a:ext cx="1979700" cy="1905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32"/>
          <p:cNvCxnSpPr>
            <a:stCxn id="232" idx="2"/>
            <a:endCxn id="240" idx="3"/>
          </p:cNvCxnSpPr>
          <p:nvPr/>
        </p:nvCxnSpPr>
        <p:spPr>
          <a:xfrm flipH="1">
            <a:off x="5579976" y="2852738"/>
            <a:ext cx="1979700" cy="1905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242" name="Google Shape;242;p32"/>
          <p:cNvSpPr txBox="1"/>
          <p:nvPr/>
        </p:nvSpPr>
        <p:spPr>
          <a:xfrm>
            <a:off x="900113" y="2781300"/>
            <a:ext cx="2305050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Non-medical treatment (e.g. psychotherapy)</a:t>
            </a:r>
            <a:endParaRPr/>
          </a:p>
        </p:txBody>
      </p:sp>
      <p:sp>
        <p:nvSpPr>
          <p:cNvPr id="243" name="Google Shape;243;p32"/>
          <p:cNvSpPr txBox="1"/>
          <p:nvPr/>
        </p:nvSpPr>
        <p:spPr>
          <a:xfrm>
            <a:off x="2771775" y="4005263"/>
            <a:ext cx="230505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Medical treatment</a:t>
            </a:r>
            <a:endParaRPr/>
          </a:p>
        </p:txBody>
      </p:sp>
      <p:cxnSp>
        <p:nvCxnSpPr>
          <p:cNvPr id="244" name="Google Shape;244;p32"/>
          <p:cNvCxnSpPr>
            <a:stCxn id="232" idx="2"/>
            <a:endCxn id="240" idx="3"/>
          </p:cNvCxnSpPr>
          <p:nvPr/>
        </p:nvCxnSpPr>
        <p:spPr>
          <a:xfrm flipH="1">
            <a:off x="5579976" y="2852738"/>
            <a:ext cx="1979700" cy="1905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40" name="Google Shape;240;p32"/>
          <p:cNvSpPr txBox="1"/>
          <p:nvPr/>
        </p:nvSpPr>
        <p:spPr>
          <a:xfrm>
            <a:off x="4211638" y="4437063"/>
            <a:ext cx="13684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Previous treatment</a:t>
            </a:r>
            <a:endParaRPr/>
          </a:p>
        </p:txBody>
      </p:sp>
      <p:cxnSp>
        <p:nvCxnSpPr>
          <p:cNvPr id="245" name="Google Shape;245;p32"/>
          <p:cNvCxnSpPr>
            <a:stCxn id="232" idx="2"/>
            <a:endCxn id="240" idx="3"/>
          </p:cNvCxnSpPr>
          <p:nvPr/>
        </p:nvCxnSpPr>
        <p:spPr>
          <a:xfrm flipH="1">
            <a:off x="5579976" y="2852738"/>
            <a:ext cx="1979700" cy="1905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46" name="Google Shape;246;p32"/>
          <p:cNvSpPr txBox="1"/>
          <p:nvPr/>
        </p:nvSpPr>
        <p:spPr>
          <a:xfrm>
            <a:off x="3346450" y="4437063"/>
            <a:ext cx="7207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None</a:t>
            </a:r>
            <a:endParaRPr/>
          </a:p>
        </p:txBody>
      </p:sp>
      <p:sp>
        <p:nvSpPr>
          <p:cNvPr id="247" name="Google Shape;247;p32"/>
          <p:cNvSpPr txBox="1"/>
          <p:nvPr/>
        </p:nvSpPr>
        <p:spPr>
          <a:xfrm>
            <a:off x="612775" y="4437063"/>
            <a:ext cx="2303463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slow titration of sertraline</a:t>
            </a:r>
            <a:endParaRPr/>
          </a:p>
        </p:txBody>
      </p:sp>
      <p:cxnSp>
        <p:nvCxnSpPr>
          <p:cNvPr id="248" name="Google Shape;248;p32"/>
          <p:cNvCxnSpPr>
            <a:stCxn id="232" idx="2"/>
            <a:endCxn id="240" idx="3"/>
          </p:cNvCxnSpPr>
          <p:nvPr/>
        </p:nvCxnSpPr>
        <p:spPr>
          <a:xfrm flipH="1">
            <a:off x="5579976" y="2852738"/>
            <a:ext cx="1979700" cy="1905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249" name="Google Shape;249;p32"/>
          <p:cNvSpPr txBox="1"/>
          <p:nvPr/>
        </p:nvSpPr>
        <p:spPr>
          <a:xfrm>
            <a:off x="3376613" y="5805488"/>
            <a:ext cx="3067050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cautious cross-taper/slow titration to alternative SSRI</a:t>
            </a:r>
            <a:endParaRPr/>
          </a:p>
        </p:txBody>
      </p:sp>
      <p:cxnSp>
        <p:nvCxnSpPr>
          <p:cNvPr id="250" name="Google Shape;250;p32"/>
          <p:cNvCxnSpPr>
            <a:stCxn id="232" idx="2"/>
            <a:endCxn id="240" idx="3"/>
          </p:cNvCxnSpPr>
          <p:nvPr/>
        </p:nvCxnSpPr>
        <p:spPr>
          <a:xfrm flipH="1">
            <a:off x="5579976" y="2852738"/>
            <a:ext cx="1979700" cy="1905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51" name="Google Shape;251;p32"/>
          <p:cNvSpPr txBox="1"/>
          <p:nvPr/>
        </p:nvSpPr>
        <p:spPr>
          <a:xfrm>
            <a:off x="2700338" y="5300663"/>
            <a:ext cx="1800225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previous failed trial SSRI</a:t>
            </a:r>
            <a:endParaRPr/>
          </a:p>
        </p:txBody>
      </p:sp>
      <p:sp>
        <p:nvSpPr>
          <p:cNvPr id="252" name="Google Shape;252;p32"/>
          <p:cNvSpPr txBox="1"/>
          <p:nvPr/>
        </p:nvSpPr>
        <p:spPr>
          <a:xfrm>
            <a:off x="3995738" y="2997200"/>
            <a:ext cx="10810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endParaRPr/>
          </a:p>
        </p:txBody>
      </p:sp>
      <p:sp>
        <p:nvSpPr>
          <p:cNvPr id="253" name="Google Shape;253;p32"/>
          <p:cNvSpPr txBox="1"/>
          <p:nvPr/>
        </p:nvSpPr>
        <p:spPr>
          <a:xfrm>
            <a:off x="7164388" y="4027488"/>
            <a:ext cx="1800225" cy="1465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cautious cross-taper/slow titration of venlafaxine</a:t>
            </a:r>
            <a:endParaRPr/>
          </a:p>
        </p:txBody>
      </p:sp>
      <p:cxnSp>
        <p:nvCxnSpPr>
          <p:cNvPr id="254" name="Google Shape;254;p32"/>
          <p:cNvCxnSpPr>
            <a:stCxn id="232" idx="2"/>
            <a:endCxn id="240" idx="3"/>
          </p:cNvCxnSpPr>
          <p:nvPr/>
        </p:nvCxnSpPr>
        <p:spPr>
          <a:xfrm flipH="1">
            <a:off x="5579976" y="2852738"/>
            <a:ext cx="1979700" cy="1905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stealth" w="med" len="med"/>
            <a:tailEnd type="none" w="sm" len="sm"/>
          </a:ln>
        </p:spPr>
      </p:cxnSp>
      <p:sp>
        <p:nvSpPr>
          <p:cNvPr id="255" name="Google Shape;255;p32"/>
          <p:cNvSpPr txBox="1"/>
          <p:nvPr/>
        </p:nvSpPr>
        <p:spPr>
          <a:xfrm>
            <a:off x="5651500" y="3284538"/>
            <a:ext cx="1655763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treatments</a:t>
            </a:r>
            <a:endParaRPr/>
          </a:p>
        </p:txBody>
      </p:sp>
      <p:sp>
        <p:nvSpPr>
          <p:cNvPr id="256" name="Google Shape;256;p32"/>
          <p:cNvSpPr txBox="1"/>
          <p:nvPr/>
        </p:nvSpPr>
        <p:spPr>
          <a:xfrm>
            <a:off x="5580063" y="4797425"/>
            <a:ext cx="1511300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 previous failed trials SSRI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3"/>
          <p:cNvSpPr txBox="1">
            <a:spLocks noGrp="1"/>
          </p:cNvSpPr>
          <p:nvPr>
            <p:ph type="title" idx="4294967295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Anxiety – Prescribing Hazards</a:t>
            </a:r>
            <a:endParaRPr/>
          </a:p>
        </p:txBody>
      </p:sp>
      <p:sp>
        <p:nvSpPr>
          <p:cNvPr id="262" name="Google Shape;262;p33"/>
          <p:cNvSpPr txBox="1">
            <a:spLocks noGrp="1"/>
          </p:cNvSpPr>
          <p:nvPr>
            <p:ph type="body" idx="4294967295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As per depression for SSRIs/venlafaxine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 u="sng"/>
              <a:t>Avoid</a:t>
            </a:r>
            <a:r>
              <a:rPr lang="en-GB"/>
              <a:t> regular benzodiazepines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Absolutely fine to use occasionally for specific circumstances – e.g. for MRI or endoscopy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Very effective for treatment of anxiety </a:t>
            </a:r>
            <a:r>
              <a:rPr lang="en-GB" i="1"/>
              <a:t>initially</a:t>
            </a:r>
            <a:r>
              <a:rPr lang="en-GB"/>
              <a:t> but physical and psychological dependence as well as tolerance, make them entirely unsuitable for long term use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Agitation – Basic Management</a:t>
            </a:r>
            <a:endParaRPr/>
          </a:p>
        </p:txBody>
      </p:sp>
      <p:sp>
        <p:nvSpPr>
          <p:cNvPr id="268" name="Google Shape;268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Always remember to seek and treat underlying cause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First line – Non-medical interventions!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 be difficult due to time pressures, but try to take a wee bit of time to talk calmly and listen to the patient, even if they’re talking nonsense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Agitation – Basic Management</a:t>
            </a:r>
            <a:endParaRPr/>
          </a:p>
        </p:txBody>
      </p:sp>
      <p:sp>
        <p:nvSpPr>
          <p:cNvPr id="274" name="Google Shape;274;p3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Second line – Benzos, e.g. PRN lorazepam 2mg up to QDS (0.5mg in elderly/renal impairment)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Avoid in history of dependence and/or significant liver disease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BNF maximum 4mg/24hrs, in practice we do use up to 8mg/24hrs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Remember if on regular benzos will be tolerant – consider alternatives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Agitation – Basic Management</a:t>
            </a:r>
            <a:endParaRPr/>
          </a:p>
        </p:txBody>
      </p:sp>
      <p:sp>
        <p:nvSpPr>
          <p:cNvPr id="280" name="Google Shape;280;p3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Third line – Low dose antipsychotic, e.g. haloperidol 5mg up to QDS (2.5mg in elderly)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Avoid if history of arrhythmias/on QTc prolonging medication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Fourth line – promethazine 25mg up to QDS (off-license)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 use if histamine receptors saturated by quetiapine/mirtazapine/olanzapine/clozapine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Agitation - Rapid Tranquilisation</a:t>
            </a:r>
            <a:endParaRPr/>
          </a:p>
        </p:txBody>
      </p:sp>
      <p:sp>
        <p:nvSpPr>
          <p:cNvPr id="286" name="Google Shape;286;p3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 u="sng"/>
              <a:t>ONLY</a:t>
            </a:r>
            <a:r>
              <a:rPr lang="en-GB" sz="2800"/>
              <a:t> use if absolutely necessary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For saving the patient’s life, preventing serious deterioration, alleviating serious suffering of preventing patient from behaving violently or being a danger to themselves or others</a:t>
            </a:r>
            <a:endParaRPr sz="24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First line – IM benzodiazepine – locally use lorazepam 2mg up to QDS or midazolam 5mg up to TDS</a:t>
            </a:r>
            <a:endParaRPr sz="28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Remember oral benzos still count to max dose</a:t>
            </a:r>
            <a:endParaRPr sz="24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Have flumazenil handy, for respiratory depression</a:t>
            </a:r>
            <a:endParaRPr sz="24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Avoid if likely to be tolerant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u="sng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Agitation – Rapid Tranquilisation</a:t>
            </a:r>
            <a:endParaRPr/>
          </a:p>
        </p:txBody>
      </p:sp>
      <p:sp>
        <p:nvSpPr>
          <p:cNvPr id="292" name="Google Shape;292;p3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Haloperidol 5mg IM up to QDS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Avoid if unable to ensure cardiovascularly intact, history of arrhythmia/Long QTc or on medication that likely prolongs QTc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Ensure patient not already on antipsychotics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 add promethazine 25mg IM up to QDS for additional sedation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Have procylidine handy for acute dystonia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Olanzapine 10mg IM up to BD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Off license, but reasonable alternative to haloperidol 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Agitation – Rapid Tranquilisation</a:t>
            </a:r>
            <a:endParaRPr/>
          </a:p>
        </p:txBody>
      </p:sp>
      <p:sp>
        <p:nvSpPr>
          <p:cNvPr id="298" name="Google Shape;298;p3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Seek advice as soon as is safe to do so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that you can treat somebody under common law – provided you think it is justifiable to do so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Once settled, worthwhile assessing patient’s capacity and considering use of AWI and/or mental health act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IM aripiprazole is also in the GGC rapid tranquilisation guideline – never seen used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0"/>
          <p:cNvSpPr txBox="1">
            <a:spLocks noGrp="1"/>
          </p:cNvSpPr>
          <p:nvPr>
            <p:ph type="title"/>
          </p:nvPr>
        </p:nvSpPr>
        <p:spPr>
          <a:xfrm>
            <a:off x="468313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Agitation – How to Prescribe</a:t>
            </a:r>
            <a:endParaRPr/>
          </a:p>
        </p:txBody>
      </p:sp>
      <p:sp>
        <p:nvSpPr>
          <p:cNvPr id="304" name="Google Shape;304;p40"/>
          <p:cNvSpPr txBox="1"/>
          <p:nvPr/>
        </p:nvSpPr>
        <p:spPr>
          <a:xfrm>
            <a:off x="1331913" y="1916113"/>
            <a:ext cx="216058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05" name="Google Shape;305;p40"/>
          <p:cNvGraphicFramePr/>
          <p:nvPr/>
        </p:nvGraphicFramePr>
        <p:xfrm>
          <a:off x="468313" y="1628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{6EB548C2-142E-4A0D-97E4-BD83AA27E9E9}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Treatment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Situation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Dose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Non-medical (verbal reassurance)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All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 max!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Benzo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 responding to reassurance, but amenable. No history of benzo misuse, kidney’s and liver ok.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Lorazepam 2mg up to QDS (0.5mg in elderly)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Haloperidol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Benzos contraindicated/ineffective, but cardiovascularly healthy. Not already on antipsychotics.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5mg up to QDS (2.5mg in elderly)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Promethazine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 add to Haloperidol if particularly agitated.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25mg up to QDS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Olanzapine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Haloperidol contraindicated and benzos contraindicated or ineffective.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10mg up to BD (5mg in elderly)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1"/>
          <p:cNvSpPr txBox="1">
            <a:spLocks noGrp="1"/>
          </p:cNvSpPr>
          <p:nvPr>
            <p:ph type="title"/>
          </p:nvPr>
        </p:nvSpPr>
        <p:spPr>
          <a:xfrm>
            <a:off x="468313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Agitation – How to Prescribe</a:t>
            </a:r>
            <a:endParaRPr/>
          </a:p>
        </p:txBody>
      </p:sp>
      <p:sp>
        <p:nvSpPr>
          <p:cNvPr id="311" name="Google Shape;311;p41"/>
          <p:cNvSpPr txBox="1"/>
          <p:nvPr/>
        </p:nvSpPr>
        <p:spPr>
          <a:xfrm>
            <a:off x="1331913" y="1916113"/>
            <a:ext cx="216058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12" name="Google Shape;312;p41"/>
          <p:cNvGraphicFramePr/>
          <p:nvPr/>
        </p:nvGraphicFramePr>
        <p:xfrm>
          <a:off x="468313" y="1628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{6EB548C2-142E-4A0D-97E4-BD83AA27E9E9}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Treatment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Situation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Dose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 Benzos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Patient highly distressed/putting self or others at risk and not willing/able to take oral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Lorazepam 2mg up to QDS (0.5mg in elderly)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Midazolam 5mg up to TDS (2.5mg in elderly)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 Haloperidol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 above but benzos contraindicated/ineffective, patient cardiovascularly healthy, not already on antipsychotics.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5mg up to TDS (2.5mg in elderly)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 Promethazine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 to haloperidol for additional sedative effect if required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25mg up to QDS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 Olanzapine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Benzos contraindicated/ineffective, haloperidol ineffective.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10mg up to BD (5mg in elderly)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Agitation – Prescribing Hazards</a:t>
            </a:r>
            <a:endParaRPr/>
          </a:p>
        </p:txBody>
      </p:sp>
      <p:sp>
        <p:nvSpPr>
          <p:cNvPr id="318" name="Google Shape;318;p4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sure patients are not already on antipsychotics if prescribing one PRN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antipsychotics can be given concurrently, but need to ensure the combined percentage of maximum dose does not exceed 100%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Psychiatry don’t do IVs – if you’re using IV sedation we won’t be able to give much advice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combining benzos – stick to one type if possible to avoid accidental overdose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Identify</a:t>
            </a:r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Criteria for diagnosis: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Primary Symptoms: Low mood (), loss of interest/enjoyment (anhedonia) and fatigue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Secondary Symptoms: Reduced concentration/attention, lowering of self-esteem, ideas of guilt/worthlessness, hopelessness, thoughts/acts of suicidal/self harm, sleep disturbance, appetite disturbance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Episodes have to last at least 2 weeks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References</a:t>
            </a:r>
            <a:endParaRPr/>
          </a:p>
        </p:txBody>
      </p:sp>
      <p:sp>
        <p:nvSpPr>
          <p:cNvPr id="324" name="Google Shape;324;p43"/>
          <p:cNvSpPr/>
          <p:nvPr/>
        </p:nvSpPr>
        <p:spPr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ICD10 Blue Book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https://www.who.int/classifications/icd/en/bluebook.pdf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NICE Clinical Guidelines 90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–</a:t>
            </a: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Depression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https://www.nice.org.uk/guidance/cg90/chapter/Recommendations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NICE Prescribing Information “</a:t>
            </a:r>
            <a:r>
              <a:rPr lang="en-GB" sz="1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Depression: How should I switch from one antidepressant to another?”</a:t>
            </a:r>
            <a:r>
              <a:rPr lang="en-GB" sz="16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https://cks.nice.org.uk/topics/depression/prescribing-information/switching-antidepressants/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NICE Clinical Guidelines 113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–</a:t>
            </a: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Anxiety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https://www.nice.org.uk/guidance/cg113/chapter/1-Guidance#stepped-care-for-people-with-gad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NHS GGC Staffnet “</a:t>
            </a:r>
            <a:r>
              <a:rPr lang="en-GB" sz="1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Intramuscular Medication for Acutely Disturbed Behaviour”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http://www.staffnet.ggc.scot.nhs.uk/Info%20Centre/PoliciesProcedures/GGCClinicalGuidelines/GGC%20Clinical%20Guidelines%20Electronic%20Resource%20Direct/Intramuscular%20Medication%20for%20Acutely%20Disturbed%20Behaviour%20MHS%2040.pdf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BNF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https://bnf.nice.org.uk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Scottish Government </a:t>
            </a:r>
            <a:r>
              <a:rPr lang="en-GB" sz="1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“Mental Health (Care and Treatment) (Scotland) Act 2003” </a:t>
            </a:r>
            <a:r>
              <a:rPr lang="en-GB" sz="16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https://www.legislation.gov.uk/asp/2003/13/part/16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1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Identify</a:t>
            </a:r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Mild: Two primary + at least two secondary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Not to degree significantly impairs functioning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Moderate: Two primary + three or more secondary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“Considerable” difficulty with functioning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Severe: Three primary + four or more secondary with significant functional impairment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Cannot function normally, may be psychotic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Identify</a:t>
            </a:r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Rule out common biological causes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Hormonal (hypothyroidism, Cushing’s, menopause)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Anaemia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Post-viral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Consider malignancy, particularly if significant weight loss.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Substance misuse/dependence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Can be consequence rather than cause but will impede efficacy of treatment so needs addressed</a:t>
            </a:r>
            <a:endParaRPr/>
          </a:p>
          <a:p>
            <a:pPr marL="514350" lvl="1" indent="-57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  <a:p>
            <a:pPr marL="514350" lvl="1" indent="-57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When to Prescribe</a:t>
            </a:r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Any severe episodes would be appropriate to refer to liaison for further advice, particularly if psychotic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Mild episodes tend not to require pharmacological treatment first line, can likely be managed in primary care on discharge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Moderate episodes may be appropriate to commence antidepressant in hospital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Prescribe</a:t>
            </a:r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ENSURE NO HISTORY OF BIPOLAR (Previous manic/hypomanic episodes)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Antidepressants can induce mania! Refer to liason if history of bipolar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Remind patients antidepressants take at least 6 weeks to </a:t>
            </a:r>
            <a:r>
              <a:rPr lang="en-GB" u="sng"/>
              <a:t>start</a:t>
            </a:r>
            <a:r>
              <a:rPr lang="en-GB"/>
              <a:t> working, can take months to peak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Start with a low dose SSRI (e.g. Fluoxetine 20mg, Sertraline 50mg)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Prescribe</a:t>
            </a:r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Dose can be titrated up if significant symptoms, generally in weekly steps equal to the starting dose (e.g. 20mg steps for fluoxetine, 50mg steps for sertraline)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Little evidence in SSRIs for dose dependent response in depression, generally would not titrate higher than 75% maximum dose unless significant anxiety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Depression – How to Prescribe</a:t>
            </a:r>
            <a:endParaRPr/>
          </a:p>
        </p:txBody>
      </p:sp>
      <p:sp>
        <p:nvSpPr>
          <p:cNvPr id="138" name="Google Shape;138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patient is already on an SSRI (that is not working), switch to another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Generally advise cross tapering – gradually reduce dose of current SSRI and increase dose of new SSRI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Fluoxetine has LONG half life, however, so would generally aim to discontinue for 1 week prior to commencing new SSRI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The long half life means this can be done without titrating dose down however, just stop it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2020</Words>
  <Application>Microsoft Office PowerPoint</Application>
  <PresentationFormat>On-screen Show (4:3)</PresentationFormat>
  <Paragraphs>222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QUACK theme</vt:lpstr>
      <vt:lpstr>Mental Health Prescribing</vt:lpstr>
      <vt:lpstr>Disclaimer*</vt:lpstr>
      <vt:lpstr>Depression – How to Identify</vt:lpstr>
      <vt:lpstr>Depression – How to Identify</vt:lpstr>
      <vt:lpstr>Depression – How to Identify</vt:lpstr>
      <vt:lpstr>Depression – When to Prescribe</vt:lpstr>
      <vt:lpstr>Depression – How to Prescribe</vt:lpstr>
      <vt:lpstr>Depression – How to Prescribe</vt:lpstr>
      <vt:lpstr>Depression – How to Prescribe</vt:lpstr>
      <vt:lpstr>Depression – How to Prescribe</vt:lpstr>
      <vt:lpstr>Depression – How to Prescribe</vt:lpstr>
      <vt:lpstr>Depression – Prescribing Hazards</vt:lpstr>
      <vt:lpstr>Anxiety – How to Identify</vt:lpstr>
      <vt:lpstr>Anxiety – How to Identify</vt:lpstr>
      <vt:lpstr>Anxiety – How to Identify</vt:lpstr>
      <vt:lpstr>Anxiety – When to Prescribe </vt:lpstr>
      <vt:lpstr>Anxiety – How to Prescribe</vt:lpstr>
      <vt:lpstr>Anxiety – How to Prescribe</vt:lpstr>
      <vt:lpstr>Anxiety – How to Prescribe</vt:lpstr>
      <vt:lpstr>Anxiety – Prescribing Hazards</vt:lpstr>
      <vt:lpstr>Agitation – Basic Management</vt:lpstr>
      <vt:lpstr>Agitation – Basic Management</vt:lpstr>
      <vt:lpstr>Agitation – Basic Management</vt:lpstr>
      <vt:lpstr>Agitation - Rapid Tranquilisation</vt:lpstr>
      <vt:lpstr>Agitation – Rapid Tranquilisation</vt:lpstr>
      <vt:lpstr>Agitation – Rapid Tranquilisation</vt:lpstr>
      <vt:lpstr>Agitation – How to Prescribe</vt:lpstr>
      <vt:lpstr>Agitation – How to Prescribe</vt:lpstr>
      <vt:lpstr>Agitation – Prescribing Hazards</vt:lpstr>
      <vt:lpstr>References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Prescribing</dc:title>
  <cp:lastModifiedBy>INGRAM, Gareth (NHS GREATER GLASGOW &amp; CLYDE)</cp:lastModifiedBy>
  <cp:revision>1</cp:revision>
  <dcterms:modified xsi:type="dcterms:W3CDTF">2020-11-11T23:08:50Z</dcterms:modified>
</cp:coreProperties>
</file>