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46"/>
  </p:notesMasterIdLst>
  <p:sldIdLst>
    <p:sldId id="267" r:id="rId2"/>
    <p:sldId id="303" r:id="rId3"/>
    <p:sldId id="353" r:id="rId4"/>
    <p:sldId id="305" r:id="rId5"/>
    <p:sldId id="306" r:id="rId6"/>
    <p:sldId id="354" r:id="rId7"/>
    <p:sldId id="308" r:id="rId8"/>
    <p:sldId id="309" r:id="rId9"/>
    <p:sldId id="355" r:id="rId10"/>
    <p:sldId id="311" r:id="rId11"/>
    <p:sldId id="312" r:id="rId12"/>
    <p:sldId id="356" r:id="rId13"/>
    <p:sldId id="314" r:id="rId14"/>
    <p:sldId id="315" r:id="rId15"/>
    <p:sldId id="316" r:id="rId16"/>
    <p:sldId id="317" r:id="rId17"/>
    <p:sldId id="318" r:id="rId18"/>
    <p:sldId id="319" r:id="rId19"/>
    <p:sldId id="320" r:id="rId20"/>
    <p:sldId id="321" r:id="rId21"/>
    <p:sldId id="322" r:id="rId22"/>
    <p:sldId id="323" r:id="rId23"/>
    <p:sldId id="324" r:id="rId24"/>
    <p:sldId id="358" r:id="rId25"/>
    <p:sldId id="326" r:id="rId26"/>
    <p:sldId id="362" r:id="rId27"/>
    <p:sldId id="327" r:id="rId28"/>
    <p:sldId id="361" r:id="rId29"/>
    <p:sldId id="328" r:id="rId30"/>
    <p:sldId id="359" r:id="rId31"/>
    <p:sldId id="330" r:id="rId32"/>
    <p:sldId id="332" r:id="rId33"/>
    <p:sldId id="334" r:id="rId34"/>
    <p:sldId id="335" r:id="rId35"/>
    <p:sldId id="336" r:id="rId36"/>
    <p:sldId id="339" r:id="rId37"/>
    <p:sldId id="363" r:id="rId38"/>
    <p:sldId id="347" r:id="rId39"/>
    <p:sldId id="349" r:id="rId40"/>
    <p:sldId id="360" r:id="rId41"/>
    <p:sldId id="351" r:id="rId42"/>
    <p:sldId id="352" r:id="rId43"/>
    <p:sldId id="299" r:id="rId44"/>
    <p:sldId id="286"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1413" y="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DD07C-8A77-4CE7-98FF-263294ED6B9F}" type="datetimeFigureOut">
              <a:rPr lang="en-GB" smtClean="0"/>
              <a:t>14/11/2020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966FE-9B09-4742-AE0C-9412857B9B2D}" type="slidenum">
              <a:rPr lang="en-GB" smtClean="0"/>
              <a:t>‹#›</a:t>
            </a:fld>
            <a:endParaRPr lang="en-GB"/>
          </a:p>
        </p:txBody>
      </p:sp>
    </p:spTree>
    <p:extLst>
      <p:ext uri="{BB962C8B-B14F-4D97-AF65-F5344CB8AC3E}">
        <p14:creationId xmlns:p14="http://schemas.microsoft.com/office/powerpoint/2010/main" val="3764076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utdol.com/online/content/image.do?imageKey=pulm_pix/bronch1.htm~pulm_pix/bronchie.htm&amp;altImageKey=pulm_pix/film_pa.htm~pulm_pix/film_lat.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tdol.com/online/content/image.do?imageKey=pulm_pix/treeinbu.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D3CB14-CF39-410B-9AB1-C16E617B6C96}" type="slidenum">
              <a:rPr lang="en-GB" altLang="en-US"/>
              <a:pPr>
                <a:spcBef>
                  <a:spcPct val="0"/>
                </a:spcBef>
              </a:pPr>
              <a:t>14</a:t>
            </a:fld>
            <a:endParaRPr lang="en-GB"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cs typeface="Arial" panose="020B0604020202020204" pitchFamily="34" charset="0"/>
              </a:rPr>
              <a:t>The chest radiograph is abnormal in most patients with bronchiectasis and, in combination with the clinical findings, may be sufficient to establish the diagnosis. Suspicious, but nondiagnostic radiographic findings include linear atelectasis, dilated and thickened airways (ie, tram or parallel lines, ring shadows on cross section) (</a:t>
            </a:r>
            <a:r>
              <a:rPr lang="en-GB" altLang="en-US">
                <a:latin typeface="Arial" panose="020B0604020202020204" pitchFamily="34" charset="0"/>
                <a:cs typeface="Arial" panose="020B0604020202020204" pitchFamily="34" charset="0"/>
                <a:hlinkClick r:id="rId3"/>
              </a:rPr>
              <a:t>show radiograph 2A-2B</a:t>
            </a:r>
            <a:r>
              <a:rPr lang="en-GB" altLang="en-US">
                <a:latin typeface="Arial" panose="020B0604020202020204" pitchFamily="34" charset="0"/>
                <a:cs typeface="Arial" panose="020B0604020202020204" pitchFamily="34" charset="0"/>
              </a:rPr>
              <a:t>), and irregular peripheral opacities that may represent mucopurulent plugs. </a:t>
            </a:r>
          </a:p>
        </p:txBody>
      </p:sp>
    </p:spTree>
    <p:extLst>
      <p:ext uri="{BB962C8B-B14F-4D97-AF65-F5344CB8AC3E}">
        <p14:creationId xmlns:p14="http://schemas.microsoft.com/office/powerpoint/2010/main" val="73576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A71605-2CE3-4F62-8A49-285364D3714D}" type="slidenum">
              <a:rPr lang="en-GB" altLang="en-US"/>
              <a:pPr>
                <a:spcBef>
                  <a:spcPct val="0"/>
                </a:spcBef>
              </a:pPr>
              <a:t>15</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cs typeface="Arial" panose="020B0604020202020204" pitchFamily="34" charset="0"/>
              </a:rPr>
              <a:t>Airway dilatation, which can be detected as parallel (tram) lines or end-on ring shadows (show radiograph 3). A luminal airway diameter 1.0 to 1.5 times the adjacent vessel is normal; a diameter more than 1.5 times the adjacent vessel is indicative of cylindrical bronchiectasis </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Bronchial wall thickening observed in dilated airways may be the best correlate and predictor of functional decline. </a:t>
            </a:r>
          </a:p>
        </p:txBody>
      </p:sp>
    </p:spTree>
    <p:extLst>
      <p:ext uri="{BB962C8B-B14F-4D97-AF65-F5344CB8AC3E}">
        <p14:creationId xmlns:p14="http://schemas.microsoft.com/office/powerpoint/2010/main" val="83940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901552-FE46-447C-B379-7E515753B1CF}" type="slidenum">
              <a:rPr lang="en-GB" altLang="en-US"/>
              <a:pPr>
                <a:spcBef>
                  <a:spcPct val="0"/>
                </a:spcBef>
              </a:pPr>
              <a:t>16</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cs typeface="Arial" panose="020B0604020202020204" pitchFamily="34" charset="0"/>
              </a:rPr>
              <a:t>Airways affected by bronchiectasis may contain mucopurulent plugs or debris accompanied by post-obstructive air trapping. When small airways are affected, peripheral, irregular, short (2 to 4 mm) linear branching markings are noted and the term "tree-in-bud pattern" is applicable (</a:t>
            </a:r>
            <a:r>
              <a:rPr lang="en-GB" altLang="en-US">
                <a:latin typeface="Arial" panose="020B0604020202020204" pitchFamily="34" charset="0"/>
                <a:cs typeface="Arial" panose="020B0604020202020204" pitchFamily="34" charset="0"/>
                <a:hlinkClick r:id="rId3"/>
              </a:rPr>
              <a:t>show radiograph 4</a:t>
            </a:r>
            <a:r>
              <a:rPr lang="en-GB" altLang="en-US">
                <a:latin typeface="Arial" panose="020B0604020202020204" pitchFamily="34" charset="0"/>
                <a:cs typeface="Arial" panose="020B0604020202020204" pitchFamily="34" charset="0"/>
              </a:rPr>
              <a:t>) </a:t>
            </a: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rPr>
              <a:t>Airspace nodules are centrilobular and can form the "tree-in-bud" pattern. They are seen in bronchogenic spread of tuberculosis, aspiration, infectious bronchiolitis, and diffuse panbronchiolitis. The pathologic correlate is an accumulation of pus, mucus, caseous material, or inflammatory infiltration of bronchiolar walls. </a:t>
            </a:r>
          </a:p>
        </p:txBody>
      </p:sp>
    </p:spTree>
    <p:extLst>
      <p:ext uri="{BB962C8B-B14F-4D97-AF65-F5344CB8AC3E}">
        <p14:creationId xmlns:p14="http://schemas.microsoft.com/office/powerpoint/2010/main" val="21584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B0605-7EE1-4599-B360-0BB1B30D49CA}" type="slidenum">
              <a:rPr lang="en-GB" altLang="en-US"/>
              <a:pPr>
                <a:spcBef>
                  <a:spcPct val="0"/>
                </a:spcBef>
              </a:pPr>
              <a:t>25</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cs typeface="Arial" panose="020B0604020202020204" pitchFamily="34" charset="0"/>
              </a:rPr>
              <a:t>Ellerman and</a:t>
            </a:r>
          </a:p>
          <a:p>
            <a:pPr eaLnBrk="1" hangingPunct="1"/>
            <a:r>
              <a:rPr lang="en-GB" altLang="en-US">
                <a:latin typeface="Arial" panose="020B0604020202020204" pitchFamily="34" charset="0"/>
                <a:cs typeface="Arial" panose="020B0604020202020204" pitchFamily="34" charset="0"/>
              </a:rPr>
              <a:t>Bisgaard67 showed, in their cohort of people with primary ciliary</a:t>
            </a:r>
          </a:p>
          <a:p>
            <a:pPr eaLnBrk="1" hangingPunct="1"/>
            <a:r>
              <a:rPr lang="en-GB" altLang="en-US">
                <a:latin typeface="Arial" panose="020B0604020202020204" pitchFamily="34" charset="0"/>
                <a:cs typeface="Arial" panose="020B0604020202020204" pitchFamily="34" charset="0"/>
              </a:rPr>
              <a:t>dyskinesia, that adults who were diagnosed later had significantly</a:t>
            </a:r>
          </a:p>
          <a:p>
            <a:pPr eaLnBrk="1" hangingPunct="1"/>
            <a:r>
              <a:rPr lang="en-GB" altLang="en-US">
                <a:latin typeface="Arial" panose="020B0604020202020204" pitchFamily="34" charset="0"/>
                <a:cs typeface="Arial" panose="020B0604020202020204" pitchFamily="34" charset="0"/>
              </a:rPr>
              <a:t>poorer lung function. They concluded that progressive</a:t>
            </a:r>
          </a:p>
          <a:p>
            <a:pPr eaLnBrk="1" hangingPunct="1"/>
            <a:r>
              <a:rPr lang="en-GB" altLang="en-US">
                <a:latin typeface="Arial" panose="020B0604020202020204" pitchFamily="34" charset="0"/>
                <a:cs typeface="Arial" panose="020B0604020202020204" pitchFamily="34" charset="0"/>
              </a:rPr>
              <a:t>deterioration in lung function occurs with inadequate treatment</a:t>
            </a:r>
          </a:p>
          <a:p>
            <a:pPr eaLnBrk="1" hangingPunct="1"/>
            <a:r>
              <a:rPr lang="en-GB" altLang="en-US">
                <a:latin typeface="Arial" panose="020B0604020202020204" pitchFamily="34" charset="0"/>
                <a:cs typeface="Arial" panose="020B0604020202020204" pitchFamily="34" charset="0"/>
              </a:rPr>
              <a:t>of symptoms and that lung function can be maintained</a:t>
            </a:r>
          </a:p>
          <a:p>
            <a:pPr eaLnBrk="1" hangingPunct="1"/>
            <a:r>
              <a:rPr lang="en-GB" altLang="en-US">
                <a:latin typeface="Arial" panose="020B0604020202020204" pitchFamily="34" charset="0"/>
                <a:cs typeface="Arial" panose="020B0604020202020204" pitchFamily="34" charset="0"/>
              </a:rPr>
              <a:t>with appropriate antibiotic treatment and regular physiotherapy.</a:t>
            </a:r>
          </a:p>
          <a:p>
            <a:pPr eaLnBrk="1" hangingPunct="1"/>
            <a:r>
              <a:rPr lang="en-GB" altLang="en-US">
                <a:latin typeface="Arial" panose="020B0604020202020204" pitchFamily="34" charset="0"/>
                <a:cs typeface="Arial" panose="020B0604020202020204" pitchFamily="34" charset="0"/>
              </a:rPr>
              <a:t>This further supports Cole’s vicious cycle hypothesis51 that</a:t>
            </a:r>
          </a:p>
          <a:p>
            <a:pPr eaLnBrk="1" hangingPunct="1"/>
            <a:r>
              <a:rPr lang="en-GB" altLang="en-US">
                <a:latin typeface="Arial" panose="020B0604020202020204" pitchFamily="34" charset="0"/>
                <a:cs typeface="Arial" panose="020B0604020202020204" pitchFamily="34" charset="0"/>
              </a:rPr>
              <a:t>further or ongoing infection and resultant inflammation can</a:t>
            </a:r>
          </a:p>
          <a:p>
            <a:pPr eaLnBrk="1" hangingPunct="1"/>
            <a:r>
              <a:rPr lang="en-GB" altLang="en-US">
                <a:latin typeface="Arial" panose="020B0604020202020204" pitchFamily="34" charset="0"/>
                <a:cs typeface="Arial" panose="020B0604020202020204" pitchFamily="34" charset="0"/>
              </a:rPr>
              <a:t>lead to further lung destruction. Thus, prevention of recurrent</a:t>
            </a:r>
          </a:p>
          <a:p>
            <a:pPr eaLnBrk="1" hangingPunct="1"/>
            <a:r>
              <a:rPr lang="en-GB" altLang="en-US">
                <a:latin typeface="Arial" panose="020B0604020202020204" pitchFamily="34" charset="0"/>
                <a:cs typeface="Arial" panose="020B0604020202020204" pitchFamily="34" charset="0"/>
              </a:rPr>
              <a:t>exacerbations is important for maintenance of lung function.</a:t>
            </a:r>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18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3AEE63-40EB-4813-905F-692C8503C319}" type="slidenum">
              <a:rPr lang="en-GB" altLang="en-US"/>
              <a:pPr>
                <a:spcBef>
                  <a:spcPct val="0"/>
                </a:spcBef>
              </a:pPr>
              <a:t>39</a:t>
            </a:fld>
            <a:endParaRPr lang="en-GB"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cs typeface="Arial" panose="020B0604020202020204" pitchFamily="34" charset="0"/>
              </a:rPr>
              <a:t>Small numbers 1 year survival lower but 5 year survival about the same</a:t>
            </a:r>
          </a:p>
          <a:p>
            <a:pPr eaLnBrk="1" hangingPunct="1"/>
            <a:r>
              <a:rPr lang="en-GB" altLang="en-US">
                <a:latin typeface="Arial" panose="020B0604020202020204" pitchFamily="34" charset="0"/>
                <a:cs typeface="Arial" panose="020B0604020202020204" pitchFamily="34" charset="0"/>
              </a:rPr>
              <a:t>75-80 % 1 year</a:t>
            </a:r>
          </a:p>
        </p:txBody>
      </p:sp>
    </p:spTree>
    <p:extLst>
      <p:ext uri="{BB962C8B-B14F-4D97-AF65-F5344CB8AC3E}">
        <p14:creationId xmlns:p14="http://schemas.microsoft.com/office/powerpoint/2010/main" val="350376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a:defRPr/>
            </a:pPr>
            <a:fld id="{F69DCC03-B838-4157-9B1B-C5588CA272B8}" type="slidenum">
              <a:rPr lang="en-US" altLang="en-US"/>
              <a:pPr>
                <a:defRPr/>
              </a:pPr>
              <a:t>‹#›</a:t>
            </a:fld>
            <a:endParaRPr lang="en-US" altLang="en-US"/>
          </a:p>
        </p:txBody>
      </p:sp>
    </p:spTree>
    <p:extLst>
      <p:ext uri="{BB962C8B-B14F-4D97-AF65-F5344CB8AC3E}">
        <p14:creationId xmlns:p14="http://schemas.microsoft.com/office/powerpoint/2010/main" val="59795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a:defRPr/>
            </a:pPr>
            <a:fld id="{6CA42605-438C-4505-95EF-FF846D0A36A2}" type="slidenum">
              <a:rPr lang="en-US" altLang="en-US"/>
              <a:pPr>
                <a:defRPr/>
              </a:pPr>
              <a:t>‹#›</a:t>
            </a:fld>
            <a:endParaRPr lang="en-US" altLang="en-US"/>
          </a:p>
        </p:txBody>
      </p:sp>
    </p:spTree>
    <p:extLst>
      <p:ext uri="{BB962C8B-B14F-4D97-AF65-F5344CB8AC3E}">
        <p14:creationId xmlns:p14="http://schemas.microsoft.com/office/powerpoint/2010/main" val="264322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a:defRPr/>
            </a:pPr>
            <a:fld id="{C4879922-3A3C-423C-9016-2F3A3B7D8FCA}" type="slidenum">
              <a:rPr lang="en-US" altLang="en-US"/>
              <a:pPr>
                <a:defRPr/>
              </a:pPr>
              <a:t>‹#›</a:t>
            </a:fld>
            <a:endParaRPr lang="en-US" altLang="en-US"/>
          </a:p>
        </p:txBody>
      </p:sp>
    </p:spTree>
    <p:extLst>
      <p:ext uri="{BB962C8B-B14F-4D97-AF65-F5344CB8AC3E}">
        <p14:creationId xmlns:p14="http://schemas.microsoft.com/office/powerpoint/2010/main" val="130173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a:defRPr/>
            </a:pPr>
            <a:fld id="{394BCA0A-2909-4C6A-AC28-3D3D80DE286F}" type="slidenum">
              <a:rPr lang="en-US" altLang="en-US"/>
              <a:pPr>
                <a:defRPr/>
              </a:pPr>
              <a:t>‹#›</a:t>
            </a:fld>
            <a:endParaRPr lang="en-US" altLang="en-US"/>
          </a:p>
        </p:txBody>
      </p:sp>
    </p:spTree>
    <p:extLst>
      <p:ext uri="{BB962C8B-B14F-4D97-AF65-F5344CB8AC3E}">
        <p14:creationId xmlns:p14="http://schemas.microsoft.com/office/powerpoint/2010/main" val="17891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a:defRPr/>
            </a:pPr>
            <a:fld id="{12CFF44B-4230-41EB-B998-B4378FEA6B10}" type="slidenum">
              <a:rPr lang="en-US" altLang="en-US"/>
              <a:pPr>
                <a:defRPr/>
              </a:pPr>
              <a:t>‹#›</a:t>
            </a:fld>
            <a:endParaRPr lang="en-US" altLang="en-US"/>
          </a:p>
        </p:txBody>
      </p:sp>
    </p:spTree>
    <p:extLst>
      <p:ext uri="{BB962C8B-B14F-4D97-AF65-F5344CB8AC3E}">
        <p14:creationId xmlns:p14="http://schemas.microsoft.com/office/powerpoint/2010/main" val="203213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a:defRPr/>
            </a:pPr>
            <a:fld id="{B26F1329-5DB7-4FCE-933B-A62D06F27402}" type="slidenum">
              <a:rPr lang="en-US" altLang="en-US"/>
              <a:pPr>
                <a:defRPr/>
              </a:pPr>
              <a:t>‹#›</a:t>
            </a:fld>
            <a:endParaRPr lang="en-US" altLang="en-US"/>
          </a:p>
        </p:txBody>
      </p:sp>
    </p:spTree>
    <p:extLst>
      <p:ext uri="{BB962C8B-B14F-4D97-AF65-F5344CB8AC3E}">
        <p14:creationId xmlns:p14="http://schemas.microsoft.com/office/powerpoint/2010/main" val="223572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a:defRPr/>
            </a:pPr>
            <a:fld id="{7B8A8C04-C79D-4A57-98FB-D0C153A4A3A8}" type="slidenum">
              <a:rPr lang="en-US" altLang="en-US"/>
              <a:pPr>
                <a:defRPr/>
              </a:pPr>
              <a:t>‹#›</a:t>
            </a:fld>
            <a:endParaRPr lang="en-US" altLang="en-US"/>
          </a:p>
        </p:txBody>
      </p:sp>
    </p:spTree>
    <p:extLst>
      <p:ext uri="{BB962C8B-B14F-4D97-AF65-F5344CB8AC3E}">
        <p14:creationId xmlns:p14="http://schemas.microsoft.com/office/powerpoint/2010/main" val="115378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a:defRPr/>
            </a:pPr>
            <a:fld id="{C06B87F6-1126-4051-B1DA-3FF903DE2791}" type="slidenum">
              <a:rPr lang="en-US" altLang="en-US"/>
              <a:pPr>
                <a:defRPr/>
              </a:pPr>
              <a:t>‹#›</a:t>
            </a:fld>
            <a:endParaRPr lang="en-US" altLang="en-US"/>
          </a:p>
        </p:txBody>
      </p:sp>
    </p:spTree>
    <p:extLst>
      <p:ext uri="{BB962C8B-B14F-4D97-AF65-F5344CB8AC3E}">
        <p14:creationId xmlns:p14="http://schemas.microsoft.com/office/powerpoint/2010/main" val="48686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a:defRPr/>
            </a:pPr>
            <a:fld id="{571F80EB-4253-4BBD-AE4E-C4BE8CE2AEB5}" type="slidenum">
              <a:rPr lang="en-US" altLang="en-US"/>
              <a:pPr>
                <a:defRPr/>
              </a:pPr>
              <a:t>‹#›</a:t>
            </a:fld>
            <a:endParaRPr lang="en-US" altLang="en-US"/>
          </a:p>
        </p:txBody>
      </p:sp>
    </p:spTree>
    <p:extLst>
      <p:ext uri="{BB962C8B-B14F-4D97-AF65-F5344CB8AC3E}">
        <p14:creationId xmlns:p14="http://schemas.microsoft.com/office/powerpoint/2010/main" val="35312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a:defRPr/>
            </a:pPr>
            <a:fld id="{2B771F79-E21A-4831-880C-F964DB851CE7}" type="slidenum">
              <a:rPr lang="en-US" altLang="en-US"/>
              <a:pPr>
                <a:defRPr/>
              </a:pPr>
              <a:t>‹#›</a:t>
            </a:fld>
            <a:endParaRPr lang="en-US" altLang="en-US"/>
          </a:p>
        </p:txBody>
      </p:sp>
    </p:spTree>
    <p:extLst>
      <p:ext uri="{BB962C8B-B14F-4D97-AF65-F5344CB8AC3E}">
        <p14:creationId xmlns:p14="http://schemas.microsoft.com/office/powerpoint/2010/main" val="182577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a:defRPr/>
            </a:pPr>
            <a:fld id="{1AA3EAD4-A427-4BB8-A592-0CB4EE4447C2}" type="slidenum">
              <a:rPr lang="en-US" altLang="en-US"/>
              <a:pPr>
                <a:defRPr/>
              </a:pPr>
              <a:t>‹#›</a:t>
            </a:fld>
            <a:endParaRPr lang="en-US" altLang="en-US"/>
          </a:p>
        </p:txBody>
      </p:sp>
    </p:spTree>
    <p:extLst>
      <p:ext uri="{BB962C8B-B14F-4D97-AF65-F5344CB8AC3E}">
        <p14:creationId xmlns:p14="http://schemas.microsoft.com/office/powerpoint/2010/main" val="15130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3B74D3CC-67DC-46E4-894B-DB7C923659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faehnrich.biz/Immunosensors/Immunoglobulins.jpg" TargetMode="External"/><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hyperlink" Target="http://bioinformatica.uab.es/biocomputacio/treballs00-01/estrada-illescas/lactofotsem.jpg" TargetMode="External"/><Relationship Id="rId10" Type="http://schemas.openxmlformats.org/officeDocument/2006/relationships/hyperlink" Target="http://images.google.co.uk/imgres?imgurl=http://www.mycology.adelaide.edu.au/gallery/photos/aspergillus10.gif&amp;imgrefurl=http://www.mycology.adelaide.edu.au/gallery/photos/aspergillus10.html&amp;h=389&amp;w=576&amp;sz=181&amp;hl=en&amp;start=2&amp;tbnid=VUDKdxl3b0joCM:&amp;tbnh=90&amp;tbnw=134&amp;prev=/images%3Fq%3Daspergillus%26gbv%3D2%26hl%3Den" TargetMode="External"/><Relationship Id="rId4" Type="http://schemas.openxmlformats.org/officeDocument/2006/relationships/image" Target="../media/image7.png"/><Relationship Id="rId9"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hyperlink" Target="http://www.faehnrich.biz/Immunosensors/Immunoglobulins.jpg"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hyperlink" Target="http://bioinformatica.uab.es/biocomputacio/treballs00-01/estrada-illescas/lactofotsem.jpg" TargetMode="External"/><Relationship Id="rId9" Type="http://schemas.openxmlformats.org/officeDocument/2006/relationships/hyperlink" Target="http://images.google.co.uk/imgres?imgurl=http://www.mycology.adelaide.edu.au/gallery/photos/aspergillus10.gif&amp;imgrefurl=http://www.mycology.adelaide.edu.au/gallery/photos/aspergillus10.html&amp;h=389&amp;w=576&amp;sz=181&amp;hl=en&amp;start=2&amp;tbnid=VUDKdxl3b0joCM:&amp;tbnh=90&amp;tbnw=134&amp;prev=/images%3Fq%3Daspergillus%26gbv%3D2%26hl%3De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hyperlink" Target="http://www.faehnrich.biz/Immunosensors/Immunoglobulins.jpg"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hyperlink" Target="http://bioinformatica.uab.es/biocomputacio/treballs00-01/estrada-illescas/lactofotsem.jpg" TargetMode="External"/><Relationship Id="rId9" Type="http://schemas.openxmlformats.org/officeDocument/2006/relationships/hyperlink" Target="http://images.google.co.uk/imgres?imgurl=http://www.mycology.adelaide.edu.au/gallery/photos/aspergillus10.gif&amp;imgrefurl=http://www.mycology.adelaide.edu.au/gallery/photos/aspergillus10.html&amp;h=389&amp;w=576&amp;sz=181&amp;hl=en&amp;start=2&amp;tbnid=VUDKdxl3b0joCM:&amp;tbnh=90&amp;tbnw=134&amp;prev=/images%3Fq%3Daspergillus%26gbv%3D2%26hl%3Den"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quackmeded.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faehnrich.biz/Immunosensors/Immunoglobulins.jpg" TargetMode="External"/><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hyperlink" Target="http://bioinformatica.uab.es/biocomputacio/treballs00-01/estrada-illescas/lactofotsem.jpg" TargetMode="External"/><Relationship Id="rId10" Type="http://schemas.openxmlformats.org/officeDocument/2006/relationships/hyperlink" Target="http://images.google.co.uk/imgres?imgurl=http://www.mycology.adelaide.edu.au/gallery/photos/aspergillus10.gif&amp;imgrefurl=http://www.mycology.adelaide.edu.au/gallery/photos/aspergillus10.html&amp;h=389&amp;w=576&amp;sz=181&amp;hl=en&amp;start=2&amp;tbnid=VUDKdxl3b0joCM:&amp;tbnh=90&amp;tbnw=134&amp;prev=/images%3Fq%3Daspergillus%26gbv%3D2%26hl%3Den" TargetMode="External"/><Relationship Id="rId4" Type="http://schemas.openxmlformats.org/officeDocument/2006/relationships/image" Target="../media/image7.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Grp="1" noChangeArrowheads="1"/>
          </p:cNvSpPr>
          <p:nvPr>
            <p:ph type="subTitle" idx="1"/>
          </p:nvPr>
        </p:nvSpPr>
        <p:spPr>
          <a:xfrm>
            <a:off x="1403350" y="3803525"/>
            <a:ext cx="6400800" cy="1752600"/>
          </a:xfrm>
        </p:spPr>
        <p:txBody>
          <a:bodyPr/>
          <a:lstStyle/>
          <a:p>
            <a:pPr eaLnBrk="1" hangingPunct="1"/>
            <a:r>
              <a:rPr lang="en-GB" altLang="en-US" sz="3200" dirty="0"/>
              <a:t>Bronchiectasis</a:t>
            </a:r>
          </a:p>
          <a:p>
            <a:pPr eaLnBrk="1" hangingPunct="1"/>
            <a:endParaRPr lang="en-GB" altLang="en-US" sz="3200" dirty="0"/>
          </a:p>
          <a:p>
            <a:pPr eaLnBrk="1" hangingPunct="1"/>
            <a:r>
              <a:rPr lang="en-GB" altLang="en-US" sz="3200" dirty="0"/>
              <a:t>Dr Manish Patel</a:t>
            </a:r>
          </a:p>
          <a:p>
            <a:pPr eaLnBrk="1" hangingPunct="1"/>
            <a:r>
              <a:rPr lang="en-GB" altLang="en-US" sz="3200" dirty="0"/>
              <a:t>Respiratory Consultant</a:t>
            </a:r>
          </a:p>
          <a:p>
            <a:pPr eaLnBrk="1" hangingPunct="1"/>
            <a:r>
              <a:rPr lang="en-GB" altLang="en-US" sz="3200" dirty="0"/>
              <a:t>University Hospital Wishaw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58" y="1185435"/>
            <a:ext cx="7529384" cy="2509795"/>
          </a:xfrm>
          <a:prstGeom prst="rect">
            <a:avLst/>
          </a:prstGeom>
        </p:spPr>
      </p:pic>
    </p:spTree>
    <p:extLst>
      <p:ext uri="{BB962C8B-B14F-4D97-AF65-F5344CB8AC3E}">
        <p14:creationId xmlns:p14="http://schemas.microsoft.com/office/powerpoint/2010/main" val="3171457297"/>
      </p:ext>
    </p:extLst>
  </p:cSld>
  <p:clrMapOvr>
    <a:masterClrMapping/>
  </p:clrMapOvr>
  <mc:AlternateContent xmlns:mc="http://schemas.openxmlformats.org/markup-compatibility/2006" xmlns:p14="http://schemas.microsoft.com/office/powerpoint/2010/main">
    <mc:Choice Requires="p14">
      <p:transition spd="slow" p14:dur="2000" advTm="5982"/>
    </mc:Choice>
    <mc:Fallback xmlns="">
      <p:transition spd="slow" advTm="59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387050" y="1687599"/>
            <a:ext cx="8229600" cy="4114800"/>
          </a:xfrm>
        </p:spPr>
        <p:txBody>
          <a:bodyPr/>
          <a:lstStyle/>
          <a:p>
            <a:pPr eaLnBrk="1" hangingPunct="1">
              <a:lnSpc>
                <a:spcPct val="90000"/>
              </a:lnSpc>
              <a:defRPr/>
            </a:pPr>
            <a:r>
              <a:rPr lang="en-GB" sz="2400" dirty="0"/>
              <a:t>Cough (98 % of patients)</a:t>
            </a:r>
          </a:p>
          <a:p>
            <a:pPr eaLnBrk="1" hangingPunct="1">
              <a:lnSpc>
                <a:spcPct val="90000"/>
              </a:lnSpc>
              <a:defRPr/>
            </a:pPr>
            <a:r>
              <a:rPr lang="en-GB" sz="2400" dirty="0"/>
              <a:t>Daily sputum production (78 %)</a:t>
            </a:r>
          </a:p>
          <a:p>
            <a:pPr eaLnBrk="1" hangingPunct="1">
              <a:lnSpc>
                <a:spcPct val="90000"/>
              </a:lnSpc>
              <a:defRPr/>
            </a:pPr>
            <a:r>
              <a:rPr lang="en-GB" sz="2400" dirty="0"/>
              <a:t>Dyspnoea (62 %)</a:t>
            </a:r>
          </a:p>
          <a:p>
            <a:pPr eaLnBrk="1" hangingPunct="1">
              <a:lnSpc>
                <a:spcPct val="90000"/>
              </a:lnSpc>
              <a:defRPr/>
            </a:pPr>
            <a:r>
              <a:rPr lang="en-GB" sz="2400" dirty="0" err="1"/>
              <a:t>Rhinosinusitis</a:t>
            </a:r>
            <a:r>
              <a:rPr lang="en-GB" sz="2400" dirty="0"/>
              <a:t> (73 %)</a:t>
            </a:r>
          </a:p>
          <a:p>
            <a:pPr eaLnBrk="1" hangingPunct="1">
              <a:lnSpc>
                <a:spcPct val="90000"/>
              </a:lnSpc>
              <a:defRPr/>
            </a:pPr>
            <a:r>
              <a:rPr lang="en-GB" sz="2400" dirty="0"/>
              <a:t>Haemoptysis (27 %)</a:t>
            </a:r>
          </a:p>
          <a:p>
            <a:pPr eaLnBrk="1" hangingPunct="1">
              <a:lnSpc>
                <a:spcPct val="90000"/>
              </a:lnSpc>
              <a:defRPr/>
            </a:pPr>
            <a:r>
              <a:rPr lang="en-GB" sz="2400" dirty="0"/>
              <a:t>Recurrent pleurisy (20 %)</a:t>
            </a:r>
          </a:p>
          <a:p>
            <a:pPr eaLnBrk="1" hangingPunct="1">
              <a:lnSpc>
                <a:spcPct val="90000"/>
              </a:lnSpc>
              <a:defRPr/>
            </a:pPr>
            <a:r>
              <a:rPr lang="en-GB" sz="2400" dirty="0"/>
              <a:t>Urinary incontinence (47% vs 12% in females)</a:t>
            </a:r>
          </a:p>
          <a:p>
            <a:pPr eaLnBrk="1" hangingPunct="1">
              <a:lnSpc>
                <a:spcPct val="90000"/>
              </a:lnSpc>
              <a:defRPr/>
            </a:pPr>
            <a:endParaRPr lang="en-GB" sz="2400" dirty="0"/>
          </a:p>
          <a:p>
            <a:pPr eaLnBrk="1" hangingPunct="1">
              <a:lnSpc>
                <a:spcPct val="90000"/>
              </a:lnSpc>
              <a:buFont typeface="Wingdings" panose="05000000000000000000" pitchFamily="2" charset="2"/>
              <a:buNone/>
              <a:defRPr/>
            </a:pPr>
            <a:r>
              <a:rPr lang="en-GB" sz="1800" dirty="0"/>
              <a:t>Retrospective study of 103 patients</a:t>
            </a:r>
          </a:p>
          <a:p>
            <a:pPr eaLnBrk="1" hangingPunct="1">
              <a:lnSpc>
                <a:spcPct val="90000"/>
              </a:lnSpc>
              <a:buFont typeface="Wingdings" panose="05000000000000000000" pitchFamily="2" charset="2"/>
              <a:buNone/>
              <a:defRPr/>
            </a:pPr>
            <a:r>
              <a:rPr lang="en-GB" sz="1800" dirty="0"/>
              <a:t>King </a:t>
            </a:r>
            <a:r>
              <a:rPr lang="en-GB" sz="1800" i="1" dirty="0"/>
              <a:t>et al;</a:t>
            </a:r>
            <a:r>
              <a:rPr lang="en-GB" sz="1800" dirty="0"/>
              <a:t> </a:t>
            </a:r>
            <a:r>
              <a:rPr lang="en-GB" sz="1800" i="1" dirty="0" err="1"/>
              <a:t>Respir</a:t>
            </a:r>
            <a:r>
              <a:rPr lang="en-GB" sz="1800" i="1" dirty="0"/>
              <a:t> Med</a:t>
            </a:r>
            <a:r>
              <a:rPr lang="en-GB" sz="1800" dirty="0"/>
              <a:t>  (2006);100(12):2183-9.</a:t>
            </a:r>
            <a:r>
              <a:rPr lang="en-GB" sz="2400" dirty="0"/>
              <a:t> </a:t>
            </a:r>
          </a:p>
        </p:txBody>
      </p:sp>
      <p:sp>
        <p:nvSpPr>
          <p:cNvPr id="40964"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cs typeface="Arial" charset="0"/>
              </a:rPr>
              <a:t>Bronchiectasis Symptoms</a:t>
            </a:r>
          </a:p>
        </p:txBody>
      </p:sp>
    </p:spTree>
    <p:extLst>
      <p:ext uri="{BB962C8B-B14F-4D97-AF65-F5344CB8AC3E}">
        <p14:creationId xmlns:p14="http://schemas.microsoft.com/office/powerpoint/2010/main" val="86913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Signs</a:t>
            </a:r>
          </a:p>
        </p:txBody>
      </p:sp>
      <p:sp>
        <p:nvSpPr>
          <p:cNvPr id="41990" name="Rectangle 6"/>
          <p:cNvSpPr>
            <a:spLocks noGrp="1" noChangeArrowheads="1"/>
          </p:cNvSpPr>
          <p:nvPr>
            <p:ph type="body" idx="1"/>
          </p:nvPr>
        </p:nvSpPr>
        <p:spPr>
          <a:xfrm>
            <a:off x="370575" y="1852355"/>
            <a:ext cx="8229600" cy="4114800"/>
          </a:xfrm>
        </p:spPr>
        <p:txBody>
          <a:bodyPr/>
          <a:lstStyle/>
          <a:p>
            <a:pPr eaLnBrk="1" hangingPunct="1">
              <a:defRPr/>
            </a:pPr>
            <a:r>
              <a:rPr lang="en-GB" sz="2400" dirty="0"/>
              <a:t>Crackles (75%)</a:t>
            </a:r>
          </a:p>
          <a:p>
            <a:pPr eaLnBrk="1" hangingPunct="1">
              <a:defRPr/>
            </a:pPr>
            <a:r>
              <a:rPr lang="en-GB" sz="2400" dirty="0"/>
              <a:t>Wheezing (22%)</a:t>
            </a:r>
          </a:p>
          <a:p>
            <a:pPr eaLnBrk="1" hangingPunct="1">
              <a:defRPr/>
            </a:pPr>
            <a:r>
              <a:rPr lang="en-GB" sz="2400" dirty="0"/>
              <a:t>Finger clubbing (only 2%)</a:t>
            </a:r>
          </a:p>
          <a:p>
            <a:pPr eaLnBrk="1" hangingPunct="1">
              <a:defRPr/>
            </a:pPr>
            <a:endParaRPr lang="en-GB" sz="2400" dirty="0"/>
          </a:p>
          <a:p>
            <a:pPr eaLnBrk="1" hangingPunct="1">
              <a:defRPr/>
            </a:pPr>
            <a:endParaRPr lang="en-GB" sz="2400" dirty="0"/>
          </a:p>
          <a:p>
            <a:pPr eaLnBrk="1" hangingPunct="1">
              <a:buFont typeface="Wingdings" panose="05000000000000000000" pitchFamily="2" charset="2"/>
              <a:buNone/>
              <a:defRPr/>
            </a:pPr>
            <a:endParaRPr lang="en-GB" sz="1800" dirty="0"/>
          </a:p>
          <a:p>
            <a:pPr eaLnBrk="1" hangingPunct="1">
              <a:buFont typeface="Wingdings" panose="05000000000000000000" pitchFamily="2" charset="2"/>
              <a:buNone/>
              <a:defRPr/>
            </a:pPr>
            <a:endParaRPr lang="en-GB" sz="1800" dirty="0"/>
          </a:p>
          <a:p>
            <a:pPr eaLnBrk="1" hangingPunct="1">
              <a:buFont typeface="Wingdings" panose="05000000000000000000" pitchFamily="2" charset="2"/>
              <a:buNone/>
              <a:defRPr/>
            </a:pPr>
            <a:endParaRPr lang="en-GB" sz="1800" dirty="0"/>
          </a:p>
          <a:p>
            <a:pPr eaLnBrk="1" hangingPunct="1">
              <a:buFont typeface="Wingdings" panose="05000000000000000000" pitchFamily="2" charset="2"/>
              <a:buNone/>
              <a:defRPr/>
            </a:pPr>
            <a:r>
              <a:rPr lang="en-GB" sz="1800" dirty="0"/>
              <a:t>Retrospective study of 103 patients</a:t>
            </a:r>
          </a:p>
          <a:p>
            <a:pPr eaLnBrk="1" hangingPunct="1">
              <a:buFont typeface="Wingdings" panose="05000000000000000000" pitchFamily="2" charset="2"/>
              <a:buNone/>
              <a:defRPr/>
            </a:pPr>
            <a:r>
              <a:rPr lang="en-GB" sz="1800" dirty="0"/>
              <a:t>King </a:t>
            </a:r>
            <a:r>
              <a:rPr lang="en-GB" sz="1800" i="1" dirty="0"/>
              <a:t>et al;</a:t>
            </a:r>
            <a:r>
              <a:rPr lang="en-GB" sz="1800" dirty="0"/>
              <a:t> </a:t>
            </a:r>
            <a:r>
              <a:rPr lang="en-GB" sz="1800" i="1" dirty="0" err="1"/>
              <a:t>Respir</a:t>
            </a:r>
            <a:r>
              <a:rPr lang="en-GB" sz="1800" i="1" dirty="0"/>
              <a:t> Med</a:t>
            </a:r>
            <a:r>
              <a:rPr lang="en-GB" sz="1800" dirty="0"/>
              <a:t>  (2006);100(12):2183-9.</a:t>
            </a:r>
            <a:r>
              <a:rPr lang="en-GB" sz="2400" dirty="0"/>
              <a:t> </a:t>
            </a:r>
          </a:p>
        </p:txBody>
      </p:sp>
    </p:spTree>
    <p:extLst>
      <p:ext uri="{BB962C8B-B14F-4D97-AF65-F5344CB8AC3E}">
        <p14:creationId xmlns:p14="http://schemas.microsoft.com/office/powerpoint/2010/main" val="292847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t>Definition</a:t>
            </a:r>
          </a:p>
          <a:p>
            <a:pPr eaLnBrk="1" hangingPunct="1">
              <a:defRPr/>
            </a:pPr>
            <a:r>
              <a:rPr lang="en-GB" sz="2400" dirty="0"/>
              <a:t>Causes &amp; Proposed Pathogenesis</a:t>
            </a:r>
          </a:p>
          <a:p>
            <a:pPr eaLnBrk="1" hangingPunct="1">
              <a:defRPr/>
            </a:pPr>
            <a:r>
              <a:rPr lang="en-GB" sz="2400" dirty="0"/>
              <a:t>Symptoms &amp; Signs</a:t>
            </a:r>
          </a:p>
          <a:p>
            <a:pPr eaLnBrk="1" hangingPunct="1">
              <a:defRPr/>
            </a:pPr>
            <a:r>
              <a:rPr lang="en-GB" sz="2400" dirty="0">
                <a:solidFill>
                  <a:srgbClr val="FF0000"/>
                </a:solidFill>
              </a:rPr>
              <a:t>Investigations</a:t>
            </a:r>
          </a:p>
          <a:p>
            <a:pPr eaLnBrk="1" hangingPunct="1">
              <a:defRPr/>
            </a:pPr>
            <a:r>
              <a:rPr lang="en-GB" sz="2400" dirty="0"/>
              <a:t>Treatment</a:t>
            </a:r>
          </a:p>
          <a:p>
            <a:pPr eaLnBrk="1" hangingPunct="1">
              <a:defRPr/>
            </a:pPr>
            <a:r>
              <a:rPr lang="en-GB" sz="2400" dirty="0"/>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94363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3A3DDD-2C08-4150-9FAF-07451E4B4578}"/>
              </a:ext>
            </a:extLst>
          </p:cNvPr>
          <p:cNvGrpSpPr/>
          <p:nvPr/>
        </p:nvGrpSpPr>
        <p:grpSpPr>
          <a:xfrm>
            <a:off x="107950" y="1911298"/>
            <a:ext cx="8856663" cy="3282950"/>
            <a:chOff x="107950" y="2251075"/>
            <a:chExt cx="8856663" cy="3282950"/>
          </a:xfrm>
        </p:grpSpPr>
        <p:grpSp>
          <p:nvGrpSpPr>
            <p:cNvPr id="10302" name="Group 62"/>
            <p:cNvGrpSpPr>
              <a:grpSpLocks/>
            </p:cNvGrpSpPr>
            <p:nvPr/>
          </p:nvGrpSpPr>
          <p:grpSpPr bwMode="auto">
            <a:xfrm>
              <a:off x="107950" y="3976688"/>
              <a:ext cx="8856663" cy="1557337"/>
              <a:chOff x="68" y="2505"/>
              <a:chExt cx="5579" cy="981"/>
            </a:xfrm>
          </p:grpSpPr>
          <p:sp>
            <p:nvSpPr>
              <p:cNvPr id="10269" name="Rectangle 29"/>
              <p:cNvSpPr>
                <a:spLocks noChangeArrowheads="1"/>
              </p:cNvSpPr>
              <p:nvPr/>
            </p:nvSpPr>
            <p:spPr bwMode="auto">
              <a:xfrm>
                <a:off x="3334" y="2505"/>
                <a:ext cx="2313"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dirty="0">
                    <a:latin typeface="Verdana" pitchFamily="34" charset="0"/>
                    <a:cs typeface="Arial" charset="0"/>
                  </a:rPr>
                  <a:t>Bronchoscopy with mucosal biopsy, cultures (for focal obstruction, infection, primary </a:t>
                </a:r>
                <a:r>
                  <a:rPr lang="en-GB" sz="1600" dirty="0" err="1">
                    <a:latin typeface="Verdana" pitchFamily="34" charset="0"/>
                    <a:cs typeface="Arial" charset="0"/>
                  </a:rPr>
                  <a:t>ciliary</a:t>
                </a:r>
                <a:r>
                  <a:rPr lang="en-GB" sz="1600" dirty="0">
                    <a:latin typeface="Verdana" pitchFamily="34" charset="0"/>
                    <a:cs typeface="Arial" charset="0"/>
                  </a:rPr>
                  <a:t> dyskinesia); sweat chloride test analysis (for cystic fibrosis)</a:t>
                </a:r>
                <a:endParaRPr lang="en-GB" sz="1600" dirty="0">
                  <a:cs typeface="Arial" charset="0"/>
                </a:endParaRPr>
              </a:p>
            </p:txBody>
          </p:sp>
          <p:sp>
            <p:nvSpPr>
              <p:cNvPr id="10268" name="Rectangle 28"/>
              <p:cNvSpPr>
                <a:spLocks noChangeArrowheads="1"/>
              </p:cNvSpPr>
              <p:nvPr/>
            </p:nvSpPr>
            <p:spPr bwMode="auto">
              <a:xfrm>
                <a:off x="2379" y="2505"/>
                <a:ext cx="955"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dirty="0">
                    <a:latin typeface="Verdana" pitchFamily="34" charset="0"/>
                    <a:cs typeface="Arial" charset="0"/>
                  </a:rPr>
                  <a:t>Sinus CT</a:t>
                </a:r>
                <a:endParaRPr lang="en-GB" sz="1600" dirty="0">
                  <a:cs typeface="Arial" charset="0"/>
                </a:endParaRPr>
              </a:p>
            </p:txBody>
          </p:sp>
          <p:sp>
            <p:nvSpPr>
              <p:cNvPr id="10267" name="Rectangle 27"/>
              <p:cNvSpPr>
                <a:spLocks noChangeArrowheads="1"/>
              </p:cNvSpPr>
              <p:nvPr/>
            </p:nvSpPr>
            <p:spPr bwMode="auto">
              <a:xfrm>
                <a:off x="999" y="2505"/>
                <a:ext cx="1380"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dirty="0">
                    <a:latin typeface="Verdana" pitchFamily="34" charset="0"/>
                    <a:cs typeface="Arial" charset="0"/>
                  </a:rPr>
                  <a:t>Rheumatoid factor; </a:t>
                </a:r>
                <a:r>
                  <a:rPr lang="en-GB" sz="1600" dirty="0" err="1">
                    <a:latin typeface="Verdana" pitchFamily="34" charset="0"/>
                    <a:cs typeface="Arial" charset="0"/>
                  </a:rPr>
                  <a:t>IgE</a:t>
                </a:r>
                <a:r>
                  <a:rPr lang="en-GB" sz="1600" dirty="0">
                    <a:latin typeface="Verdana" pitchFamily="34" charset="0"/>
                    <a:cs typeface="Arial" charset="0"/>
                  </a:rPr>
                  <a:t>, </a:t>
                </a:r>
                <a:r>
                  <a:rPr lang="en-GB" sz="1600" dirty="0" err="1">
                    <a:latin typeface="Verdana" pitchFamily="34" charset="0"/>
                    <a:cs typeface="Arial" charset="0"/>
                  </a:rPr>
                  <a:t>aspergillus</a:t>
                </a:r>
                <a:r>
                  <a:rPr lang="en-GB" sz="1600" dirty="0">
                    <a:latin typeface="Verdana" pitchFamily="34" charset="0"/>
                    <a:cs typeface="Arial" charset="0"/>
                  </a:rPr>
                  <a:t> precipitins (ABPA); </a:t>
                </a:r>
                <a:r>
                  <a:rPr lang="en-GB" sz="1600" dirty="0" err="1">
                    <a:latin typeface="Verdana" pitchFamily="34" charset="0"/>
                    <a:cs typeface="Arial" charset="0"/>
                  </a:rPr>
                  <a:t>IgG</a:t>
                </a:r>
                <a:r>
                  <a:rPr lang="en-GB" sz="1600" dirty="0">
                    <a:latin typeface="Verdana" pitchFamily="34" charset="0"/>
                    <a:cs typeface="Arial" charset="0"/>
                  </a:rPr>
                  <a:t> subclasses; alpha1-antitrypsin level</a:t>
                </a:r>
                <a:endParaRPr lang="en-GB" sz="1600" dirty="0">
                  <a:cs typeface="Arial" charset="0"/>
                </a:endParaRPr>
              </a:p>
            </p:txBody>
          </p:sp>
          <p:sp>
            <p:nvSpPr>
              <p:cNvPr id="10266" name="Rectangle 26"/>
              <p:cNvSpPr>
                <a:spLocks noChangeArrowheads="1"/>
              </p:cNvSpPr>
              <p:nvPr/>
            </p:nvSpPr>
            <p:spPr bwMode="auto">
              <a:xfrm>
                <a:off x="68" y="2505"/>
                <a:ext cx="931"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b="1" dirty="0">
                    <a:solidFill>
                      <a:schemeClr val="folHlink"/>
                    </a:solidFill>
                    <a:latin typeface="Verdana" pitchFamily="34" charset="0"/>
                    <a:cs typeface="Arial" charset="0"/>
                  </a:rPr>
                  <a:t>Secondary</a:t>
                </a:r>
                <a:endParaRPr lang="en-GB" sz="1600" b="1" dirty="0">
                  <a:solidFill>
                    <a:schemeClr val="folHlink"/>
                  </a:solidFill>
                  <a:cs typeface="Arial" charset="0"/>
                </a:endParaRPr>
              </a:p>
            </p:txBody>
          </p:sp>
        </p:grpSp>
        <p:grpSp>
          <p:nvGrpSpPr>
            <p:cNvPr id="10301" name="Group 61"/>
            <p:cNvGrpSpPr>
              <a:grpSpLocks/>
            </p:cNvGrpSpPr>
            <p:nvPr/>
          </p:nvGrpSpPr>
          <p:grpSpPr bwMode="auto">
            <a:xfrm>
              <a:off x="107950" y="2781300"/>
              <a:ext cx="8856663" cy="1195388"/>
              <a:chOff x="68" y="1752"/>
              <a:chExt cx="5579" cy="753"/>
            </a:xfrm>
          </p:grpSpPr>
          <p:sp>
            <p:nvSpPr>
              <p:cNvPr id="10265" name="Rectangle 25"/>
              <p:cNvSpPr>
                <a:spLocks noChangeArrowheads="1"/>
              </p:cNvSpPr>
              <p:nvPr/>
            </p:nvSpPr>
            <p:spPr bwMode="auto">
              <a:xfrm>
                <a:off x="3334" y="1752"/>
                <a:ext cx="2313"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dirty="0" err="1">
                    <a:latin typeface="Verdana" pitchFamily="34" charset="0"/>
                    <a:cs typeface="Arial" charset="0"/>
                  </a:rPr>
                  <a:t>Spirometry</a:t>
                </a:r>
                <a:r>
                  <a:rPr lang="en-GB" sz="1600" dirty="0">
                    <a:latin typeface="Verdana" pitchFamily="34" charset="0"/>
                    <a:cs typeface="Arial" charset="0"/>
                  </a:rPr>
                  <a:t> or bronchodilator test; sputum bacterial, mycobacterial, fungal culture and sensitivity</a:t>
                </a:r>
                <a:endParaRPr lang="en-GB" sz="1600" dirty="0">
                  <a:cs typeface="Arial" charset="0"/>
                </a:endParaRPr>
              </a:p>
            </p:txBody>
          </p:sp>
          <p:sp>
            <p:nvSpPr>
              <p:cNvPr id="10264" name="Rectangle 24"/>
              <p:cNvSpPr>
                <a:spLocks noChangeArrowheads="1"/>
              </p:cNvSpPr>
              <p:nvPr/>
            </p:nvSpPr>
            <p:spPr bwMode="auto">
              <a:xfrm>
                <a:off x="2379" y="1752"/>
                <a:ext cx="955"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dirty="0">
                    <a:latin typeface="Verdana" pitchFamily="34" charset="0"/>
                    <a:cs typeface="Arial" charset="0"/>
                  </a:rPr>
                  <a:t>High-resolution </a:t>
                </a:r>
              </a:p>
              <a:p>
                <a:pPr algn="ctr" eaLnBrk="1" hangingPunct="1">
                  <a:buClr>
                    <a:schemeClr val="hlink"/>
                  </a:buClr>
                  <a:buSzPct val="65000"/>
                  <a:buFont typeface="Wingdings" pitchFamily="2" charset="2"/>
                  <a:buNone/>
                  <a:defRPr/>
                </a:pPr>
                <a:r>
                  <a:rPr lang="en-GB" sz="1600" dirty="0">
                    <a:latin typeface="Verdana" pitchFamily="34" charset="0"/>
                    <a:cs typeface="Arial" charset="0"/>
                  </a:rPr>
                  <a:t>chest CT</a:t>
                </a:r>
                <a:endParaRPr lang="en-GB" sz="1600" dirty="0">
                  <a:cs typeface="Arial" charset="0"/>
                </a:endParaRPr>
              </a:p>
            </p:txBody>
          </p:sp>
          <p:sp>
            <p:nvSpPr>
              <p:cNvPr id="10263" name="Rectangle 23"/>
              <p:cNvSpPr>
                <a:spLocks noChangeArrowheads="1"/>
              </p:cNvSpPr>
              <p:nvPr/>
            </p:nvSpPr>
            <p:spPr bwMode="auto">
              <a:xfrm>
                <a:off x="999" y="1752"/>
                <a:ext cx="1380"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dirty="0">
                    <a:latin typeface="Verdana" pitchFamily="34" charset="0"/>
                    <a:cs typeface="Arial" charset="0"/>
                  </a:rPr>
                  <a:t>Full and differential blood count, </a:t>
                </a:r>
                <a:r>
                  <a:rPr lang="en-GB" sz="1600" dirty="0" err="1">
                    <a:latin typeface="Verdana" pitchFamily="34" charset="0"/>
                    <a:cs typeface="Arial" charset="0"/>
                  </a:rPr>
                  <a:t>IgG</a:t>
                </a:r>
                <a:r>
                  <a:rPr lang="en-GB" sz="1600" dirty="0">
                    <a:latin typeface="Verdana" pitchFamily="34" charset="0"/>
                    <a:cs typeface="Arial" charset="0"/>
                  </a:rPr>
                  <a:t>, IgA, </a:t>
                </a:r>
                <a:r>
                  <a:rPr lang="en-GB" sz="1600" dirty="0" err="1">
                    <a:latin typeface="Verdana" pitchFamily="34" charset="0"/>
                    <a:cs typeface="Arial" charset="0"/>
                  </a:rPr>
                  <a:t>IgM</a:t>
                </a:r>
                <a:endParaRPr lang="en-GB" sz="1600" dirty="0">
                  <a:cs typeface="Arial" charset="0"/>
                </a:endParaRPr>
              </a:p>
            </p:txBody>
          </p:sp>
          <p:sp>
            <p:nvSpPr>
              <p:cNvPr id="10262" name="Rectangle 22"/>
              <p:cNvSpPr>
                <a:spLocks noChangeArrowheads="1"/>
              </p:cNvSpPr>
              <p:nvPr/>
            </p:nvSpPr>
            <p:spPr bwMode="auto">
              <a:xfrm>
                <a:off x="68" y="1752"/>
                <a:ext cx="931"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b="1" dirty="0">
                    <a:solidFill>
                      <a:schemeClr val="folHlink"/>
                    </a:solidFill>
                    <a:latin typeface="Verdana" pitchFamily="34" charset="0"/>
                    <a:cs typeface="Arial" charset="0"/>
                  </a:rPr>
                  <a:t>Primary</a:t>
                </a:r>
                <a:endParaRPr lang="en-GB" sz="1600" b="1" dirty="0">
                  <a:solidFill>
                    <a:schemeClr val="folHlink"/>
                  </a:solidFill>
                  <a:cs typeface="Arial" charset="0"/>
                </a:endParaRPr>
              </a:p>
            </p:txBody>
          </p:sp>
        </p:grpSp>
        <p:grpSp>
          <p:nvGrpSpPr>
            <p:cNvPr id="10300" name="Group 60"/>
            <p:cNvGrpSpPr>
              <a:grpSpLocks/>
            </p:cNvGrpSpPr>
            <p:nvPr/>
          </p:nvGrpSpPr>
          <p:grpSpPr bwMode="auto">
            <a:xfrm>
              <a:off x="1403350" y="2251075"/>
              <a:ext cx="7561263" cy="530225"/>
              <a:chOff x="884" y="1418"/>
              <a:chExt cx="4763" cy="334"/>
            </a:xfrm>
          </p:grpSpPr>
          <p:sp>
            <p:nvSpPr>
              <p:cNvPr id="10261" name="Rectangle 21"/>
              <p:cNvSpPr>
                <a:spLocks noChangeArrowheads="1"/>
              </p:cNvSpPr>
              <p:nvPr/>
            </p:nvSpPr>
            <p:spPr bwMode="auto">
              <a:xfrm>
                <a:off x="3198" y="1418"/>
                <a:ext cx="244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b="1" dirty="0">
                    <a:solidFill>
                      <a:schemeClr val="folHlink"/>
                    </a:solidFill>
                    <a:latin typeface="Verdana" pitchFamily="34" charset="0"/>
                    <a:cs typeface="Arial" charset="0"/>
                  </a:rPr>
                  <a:t>Other</a:t>
                </a:r>
                <a:endParaRPr lang="en-GB" sz="1600" b="1" dirty="0">
                  <a:solidFill>
                    <a:schemeClr val="folHlink"/>
                  </a:solidFill>
                  <a:cs typeface="Arial" charset="0"/>
                </a:endParaRPr>
              </a:p>
            </p:txBody>
          </p:sp>
          <p:sp>
            <p:nvSpPr>
              <p:cNvPr id="10260" name="Rectangle 20"/>
              <p:cNvSpPr>
                <a:spLocks noChangeArrowheads="1"/>
              </p:cNvSpPr>
              <p:nvPr/>
            </p:nvSpPr>
            <p:spPr bwMode="auto">
              <a:xfrm>
                <a:off x="2379" y="1418"/>
                <a:ext cx="819"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b="1" dirty="0">
                    <a:solidFill>
                      <a:schemeClr val="folHlink"/>
                    </a:solidFill>
                    <a:latin typeface="Verdana" pitchFamily="34" charset="0"/>
                    <a:cs typeface="Arial" charset="0"/>
                  </a:rPr>
                  <a:t>Imaging</a:t>
                </a:r>
                <a:endParaRPr lang="en-GB" sz="1600" b="1" dirty="0">
                  <a:solidFill>
                    <a:schemeClr val="folHlink"/>
                  </a:solidFill>
                  <a:cs typeface="Arial" charset="0"/>
                </a:endParaRPr>
              </a:p>
            </p:txBody>
          </p:sp>
          <p:sp>
            <p:nvSpPr>
              <p:cNvPr id="10259" name="Rectangle 19"/>
              <p:cNvSpPr>
                <a:spLocks noChangeArrowheads="1"/>
              </p:cNvSpPr>
              <p:nvPr/>
            </p:nvSpPr>
            <p:spPr bwMode="auto">
              <a:xfrm>
                <a:off x="884" y="1418"/>
                <a:ext cx="1495"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b="1" dirty="0">
                    <a:solidFill>
                      <a:schemeClr val="folHlink"/>
                    </a:solidFill>
                    <a:latin typeface="Verdana" pitchFamily="34" charset="0"/>
                    <a:cs typeface="Arial" charset="0"/>
                  </a:rPr>
                  <a:t>Blood</a:t>
                </a:r>
                <a:endParaRPr lang="en-GB" sz="1600" b="1" dirty="0">
                  <a:solidFill>
                    <a:schemeClr val="folHlink"/>
                  </a:solidFill>
                  <a:cs typeface="Arial" charset="0"/>
                </a:endParaRPr>
              </a:p>
            </p:txBody>
          </p:sp>
        </p:grpSp>
      </p:grpSp>
      <p:sp>
        <p:nvSpPr>
          <p:cNvPr id="10258" name="Rectangle 18"/>
          <p:cNvSpPr>
            <a:spLocks noChangeArrowheads="1"/>
          </p:cNvSpPr>
          <p:nvPr/>
        </p:nvSpPr>
        <p:spPr bwMode="auto">
          <a:xfrm>
            <a:off x="107950" y="2251075"/>
            <a:ext cx="1295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Clr>
                <a:schemeClr val="hlink"/>
              </a:buClr>
              <a:buSzPct val="65000"/>
              <a:buFont typeface="Wingdings" pitchFamily="2" charset="2"/>
              <a:buNone/>
              <a:defRPr/>
            </a:pPr>
            <a:r>
              <a:rPr lang="en-GB" sz="1600">
                <a:effectLst>
                  <a:outerShdw blurRad="38100" dist="38100" dir="2700000" algn="tl">
                    <a:srgbClr val="000000"/>
                  </a:outerShdw>
                </a:effectLst>
                <a:latin typeface="Verdana" pitchFamily="34" charset="0"/>
                <a:cs typeface="Arial" charset="0"/>
              </a:rPr>
              <a:t> </a:t>
            </a:r>
            <a:endParaRPr lang="en-GB" sz="1600">
              <a:effectLst>
                <a:outerShdw blurRad="38100" dist="38100" dir="2700000" algn="tl">
                  <a:srgbClr val="000000"/>
                </a:outerShdw>
              </a:effectLst>
              <a:cs typeface="Arial" charset="0"/>
            </a:endParaRPr>
          </a:p>
        </p:txBody>
      </p:sp>
      <p:sp>
        <p:nvSpPr>
          <p:cNvPr id="17414" name="Line 30"/>
          <p:cNvSpPr>
            <a:spLocks noChangeShapeType="1"/>
          </p:cNvSpPr>
          <p:nvPr/>
        </p:nvSpPr>
        <p:spPr bwMode="auto">
          <a:xfrm>
            <a:off x="107950" y="2016229"/>
            <a:ext cx="88566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5" name="Line 31"/>
          <p:cNvSpPr>
            <a:spLocks noChangeShapeType="1"/>
          </p:cNvSpPr>
          <p:nvPr/>
        </p:nvSpPr>
        <p:spPr bwMode="auto">
          <a:xfrm>
            <a:off x="107950" y="5534025"/>
            <a:ext cx="88566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6" name="Line 32"/>
          <p:cNvSpPr>
            <a:spLocks noChangeShapeType="1"/>
          </p:cNvSpPr>
          <p:nvPr/>
        </p:nvSpPr>
        <p:spPr bwMode="auto">
          <a:xfrm>
            <a:off x="107950" y="2251075"/>
            <a:ext cx="0" cy="32829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7" name="Line 33"/>
          <p:cNvSpPr>
            <a:spLocks noChangeShapeType="1"/>
          </p:cNvSpPr>
          <p:nvPr/>
        </p:nvSpPr>
        <p:spPr bwMode="auto">
          <a:xfrm>
            <a:off x="8964613" y="2251075"/>
            <a:ext cx="0" cy="32829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8" name="Rectangle 37"/>
          <p:cNvSpPr>
            <a:spLocks noChangeArrowheads="1"/>
          </p:cNvSpPr>
          <p:nvPr/>
        </p:nvSpPr>
        <p:spPr bwMode="auto">
          <a:xfrm>
            <a:off x="-490616" y="6390859"/>
            <a:ext cx="8424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latin typeface="Arial" panose="020B0604020202020204" pitchFamily="34" charset="0"/>
              </a:rPr>
              <a:t>Adapted from: Barker, AF. Bronchiectasis. </a:t>
            </a:r>
            <a:r>
              <a:rPr lang="en-GB" altLang="en-US" sz="1600" i="1" dirty="0">
                <a:latin typeface="Arial" panose="020B0604020202020204" pitchFamily="34" charset="0"/>
              </a:rPr>
              <a:t>N </a:t>
            </a:r>
            <a:r>
              <a:rPr lang="en-GB" altLang="en-US" sz="1600" i="1" dirty="0" err="1">
                <a:latin typeface="Arial" panose="020B0604020202020204" pitchFamily="34" charset="0"/>
              </a:rPr>
              <a:t>Engl</a:t>
            </a:r>
            <a:r>
              <a:rPr lang="en-GB" altLang="en-US" sz="1600" i="1" dirty="0">
                <a:latin typeface="Arial" panose="020B0604020202020204" pitchFamily="34" charset="0"/>
              </a:rPr>
              <a:t> J Med</a:t>
            </a:r>
            <a:r>
              <a:rPr lang="en-GB" altLang="en-US" sz="1600" dirty="0">
                <a:latin typeface="Arial" panose="020B0604020202020204" pitchFamily="34" charset="0"/>
              </a:rPr>
              <a:t>  (2002); 346:1383. </a:t>
            </a:r>
          </a:p>
        </p:txBody>
      </p:sp>
      <p:sp>
        <p:nvSpPr>
          <p:cNvPr id="10293" name="Rectangle 53"/>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Investigations</a:t>
            </a:r>
          </a:p>
        </p:txBody>
      </p:sp>
    </p:spTree>
    <p:extLst>
      <p:ext uri="{BB962C8B-B14F-4D97-AF65-F5344CB8AC3E}">
        <p14:creationId xmlns:p14="http://schemas.microsoft.com/office/powerpoint/2010/main" val="196400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5873578" y="2056542"/>
            <a:ext cx="264177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latin typeface="Arial" panose="020B0604020202020204" pitchFamily="34" charset="0"/>
              </a:rPr>
              <a:t>                                                               </a:t>
            </a:r>
          </a:p>
          <a:p>
            <a:pPr algn="ctr">
              <a:spcBef>
                <a:spcPct val="0"/>
              </a:spcBef>
              <a:buClrTx/>
              <a:buSzTx/>
              <a:buFontTx/>
              <a:buNone/>
            </a:pPr>
            <a:r>
              <a:rPr lang="en-GB" altLang="en-US" sz="1600" dirty="0">
                <a:latin typeface="Arial" panose="020B0604020202020204" pitchFamily="34" charset="0"/>
              </a:rPr>
              <a:t>Airways walls dilated and thickened (arrow) in the right upper lobe as seen in allergic </a:t>
            </a:r>
            <a:r>
              <a:rPr lang="en-GB" altLang="en-US" sz="1600" dirty="0" err="1">
                <a:latin typeface="Arial" panose="020B0604020202020204" pitchFamily="34" charset="0"/>
              </a:rPr>
              <a:t>bronchopulmonary</a:t>
            </a:r>
            <a:r>
              <a:rPr lang="en-GB" altLang="en-US" sz="1600" dirty="0">
                <a:latin typeface="Arial" panose="020B0604020202020204" pitchFamily="34" charset="0"/>
              </a:rPr>
              <a:t> </a:t>
            </a:r>
            <a:r>
              <a:rPr lang="en-GB" altLang="en-US" sz="1600" dirty="0" err="1">
                <a:latin typeface="Arial" panose="020B0604020202020204" pitchFamily="34" charset="0"/>
              </a:rPr>
              <a:t>aspergillosis</a:t>
            </a:r>
            <a:r>
              <a:rPr lang="en-GB" altLang="en-US" sz="1600" dirty="0">
                <a:latin typeface="Arial" panose="020B0604020202020204" pitchFamily="34" charset="0"/>
              </a:rPr>
              <a:t>. In the left upper lobe - airways filled with mucus and cellular debris. </a:t>
            </a:r>
          </a:p>
        </p:txBody>
      </p:sp>
      <p:pic>
        <p:nvPicPr>
          <p:cNvPr id="18435" name="Picture 5"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00" y="1752600"/>
            <a:ext cx="4824412"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Chest x-ray</a:t>
            </a:r>
          </a:p>
        </p:txBody>
      </p:sp>
    </p:spTree>
    <p:extLst>
      <p:ext uri="{BB962C8B-B14F-4D97-AF65-F5344CB8AC3E}">
        <p14:creationId xmlns:p14="http://schemas.microsoft.com/office/powerpoint/2010/main" val="137017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39" y="1991970"/>
            <a:ext cx="49561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8"/>
          <p:cNvSpPr>
            <a:spLocks noChangeArrowheads="1"/>
          </p:cNvSpPr>
          <p:nvPr/>
        </p:nvSpPr>
        <p:spPr bwMode="auto">
          <a:xfrm>
            <a:off x="6260757" y="2443886"/>
            <a:ext cx="20942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latin typeface="Arial" panose="020B0604020202020204" pitchFamily="34" charset="0"/>
              </a:rPr>
              <a:t>HRCT shows numerous ring shadows representing dilated airways in the right lung, many of which are partially filled with secretions (arrow) </a:t>
            </a:r>
          </a:p>
        </p:txBody>
      </p:sp>
      <p:sp>
        <p:nvSpPr>
          <p:cNvPr id="6153" name="Rectangle 9"/>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HRCT</a:t>
            </a:r>
          </a:p>
        </p:txBody>
      </p:sp>
    </p:spTree>
    <p:extLst>
      <p:ext uri="{BB962C8B-B14F-4D97-AF65-F5344CB8AC3E}">
        <p14:creationId xmlns:p14="http://schemas.microsoft.com/office/powerpoint/2010/main" val="15623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44" y="2132613"/>
            <a:ext cx="5184775"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6507892" y="2780679"/>
            <a:ext cx="17791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latin typeface="Arial" panose="020B0604020202020204" pitchFamily="34" charset="0"/>
              </a:rPr>
              <a:t>Arrow A pointing to extensive tree-in-bud </a:t>
            </a:r>
          </a:p>
          <a:p>
            <a:pPr algn="ctr" eaLnBrk="1" hangingPunct="1">
              <a:spcBef>
                <a:spcPct val="0"/>
              </a:spcBef>
              <a:buClrTx/>
              <a:buSzTx/>
              <a:buFontTx/>
              <a:buNone/>
            </a:pPr>
            <a:r>
              <a:rPr lang="en-GB" altLang="en-US" sz="1600" dirty="0">
                <a:latin typeface="Arial" panose="020B0604020202020204" pitchFamily="34" charset="0"/>
              </a:rPr>
              <a:t>and Arrow B of dilated and thickened airways </a:t>
            </a:r>
          </a:p>
        </p:txBody>
      </p:sp>
      <p:sp>
        <p:nvSpPr>
          <p:cNvPr id="7175" name="Rectangle 7"/>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HRCT</a:t>
            </a:r>
          </a:p>
        </p:txBody>
      </p:sp>
    </p:spTree>
    <p:extLst>
      <p:ext uri="{BB962C8B-B14F-4D97-AF65-F5344CB8AC3E}">
        <p14:creationId xmlns:p14="http://schemas.microsoft.com/office/powerpoint/2010/main" val="1058608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HRCT</a:t>
            </a:r>
          </a:p>
        </p:txBody>
      </p:sp>
      <p:pic>
        <p:nvPicPr>
          <p:cNvPr id="24579" name="Picture 6"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30" y="2115666"/>
            <a:ext cx="446405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7"/>
          <p:cNvSpPr>
            <a:spLocks noChangeArrowheads="1"/>
          </p:cNvSpPr>
          <p:nvPr/>
        </p:nvSpPr>
        <p:spPr bwMode="auto">
          <a:xfrm>
            <a:off x="5832389" y="2799944"/>
            <a:ext cx="22022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t>Left lower lobe dilated and thickened airways (white arrow). </a:t>
            </a:r>
          </a:p>
          <a:p>
            <a:pPr algn="ctr" eaLnBrk="1" hangingPunct="1">
              <a:spcBef>
                <a:spcPct val="0"/>
              </a:spcBef>
              <a:buClrTx/>
              <a:buSzTx/>
              <a:buFontTx/>
              <a:buNone/>
            </a:pPr>
            <a:r>
              <a:rPr lang="en-GB" altLang="en-US" sz="1600" dirty="0"/>
              <a:t>Black arrow shows clusters of airways forming cysts destroying lung </a:t>
            </a:r>
          </a:p>
        </p:txBody>
      </p:sp>
    </p:spTree>
    <p:extLst>
      <p:ext uri="{BB962C8B-B14F-4D97-AF65-F5344CB8AC3E}">
        <p14:creationId xmlns:p14="http://schemas.microsoft.com/office/powerpoint/2010/main" val="4236241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HRCT</a:t>
            </a:r>
          </a:p>
        </p:txBody>
      </p:sp>
      <p:pic>
        <p:nvPicPr>
          <p:cNvPr id="25603" name="Picture 6"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115" y="2128194"/>
            <a:ext cx="4392613"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p:cNvSpPr>
            <a:spLocks noChangeArrowheads="1"/>
          </p:cNvSpPr>
          <p:nvPr/>
        </p:nvSpPr>
        <p:spPr bwMode="auto">
          <a:xfrm>
            <a:off x="6071285" y="2720111"/>
            <a:ext cx="22884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t>In heavily involved areas, the cysts are clustered to appear like grapes (cystic bronchiectasis) </a:t>
            </a:r>
          </a:p>
          <a:p>
            <a:pPr algn="ctr" eaLnBrk="1" hangingPunct="1">
              <a:spcBef>
                <a:spcPct val="0"/>
              </a:spcBef>
              <a:buClrTx/>
              <a:buSzTx/>
              <a:buFontTx/>
              <a:buNone/>
            </a:pPr>
            <a:r>
              <a:rPr lang="en-GB" altLang="en-US" sz="1600" dirty="0"/>
              <a:t>HRCT showing clustering of markedly dilated airways in both upper lobes (arrow) </a:t>
            </a:r>
          </a:p>
        </p:txBody>
      </p:sp>
    </p:spTree>
    <p:extLst>
      <p:ext uri="{BB962C8B-B14F-4D97-AF65-F5344CB8AC3E}">
        <p14:creationId xmlns:p14="http://schemas.microsoft.com/office/powerpoint/2010/main" val="361431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92" y="1752600"/>
            <a:ext cx="4325937"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6"/>
          <p:cNvSpPr>
            <a:spLocks noChangeArrowheads="1"/>
          </p:cNvSpPr>
          <p:nvPr/>
        </p:nvSpPr>
        <p:spPr bwMode="auto">
          <a:xfrm>
            <a:off x="5486399" y="2249166"/>
            <a:ext cx="350404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t>Central bronchiectasis in a patient with allergic </a:t>
            </a:r>
            <a:r>
              <a:rPr lang="en-GB" altLang="en-US" sz="1600" dirty="0" err="1"/>
              <a:t>bronchopulmonary</a:t>
            </a:r>
            <a:r>
              <a:rPr lang="en-GB" altLang="en-US" sz="1600" dirty="0"/>
              <a:t> </a:t>
            </a:r>
            <a:r>
              <a:rPr lang="en-GB" altLang="en-US" sz="1600" dirty="0" err="1"/>
              <a:t>aspergillosis</a:t>
            </a:r>
            <a:endParaRPr lang="en-GB" altLang="en-US" sz="1600" dirty="0"/>
          </a:p>
          <a:p>
            <a:pPr algn="ctr" eaLnBrk="1" hangingPunct="1">
              <a:spcBef>
                <a:spcPct val="0"/>
              </a:spcBef>
              <a:buClrTx/>
              <a:buSzTx/>
              <a:buFontTx/>
              <a:buNone/>
            </a:pPr>
            <a:endParaRPr lang="en-GB" altLang="en-US" sz="1600" dirty="0"/>
          </a:p>
          <a:p>
            <a:pPr algn="ctr" eaLnBrk="1" hangingPunct="1">
              <a:spcBef>
                <a:spcPct val="0"/>
              </a:spcBef>
              <a:buClrTx/>
              <a:buSzTx/>
              <a:buFontTx/>
              <a:buNone/>
            </a:pPr>
            <a:r>
              <a:rPr lang="en-GB" altLang="en-US" sz="1600" dirty="0"/>
              <a:t> Multiple dilated third and fourth generation bronchi are seen. Smaller peripheral bronchi filled with mucus account for the branching linear opacities in the distal lung parenchyma</a:t>
            </a:r>
          </a:p>
        </p:txBody>
      </p:sp>
      <p:sp>
        <p:nvSpPr>
          <p:cNvPr id="59400" name="Rectangle 8"/>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HRCT</a:t>
            </a:r>
          </a:p>
        </p:txBody>
      </p:sp>
    </p:spTree>
    <p:extLst>
      <p:ext uri="{BB962C8B-B14F-4D97-AF65-F5344CB8AC3E}">
        <p14:creationId xmlns:p14="http://schemas.microsoft.com/office/powerpoint/2010/main" val="411639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t>Definition</a:t>
            </a:r>
          </a:p>
          <a:p>
            <a:pPr eaLnBrk="1" hangingPunct="1">
              <a:defRPr/>
            </a:pPr>
            <a:r>
              <a:rPr lang="en-GB" sz="2400" dirty="0"/>
              <a:t>Causes &amp; Proposed Pathogenesis</a:t>
            </a:r>
          </a:p>
          <a:p>
            <a:pPr eaLnBrk="1" hangingPunct="1">
              <a:defRPr/>
            </a:pPr>
            <a:r>
              <a:rPr lang="en-GB" sz="2400" dirty="0"/>
              <a:t>Symptoms &amp; Signs</a:t>
            </a:r>
          </a:p>
          <a:p>
            <a:pPr eaLnBrk="1" hangingPunct="1">
              <a:defRPr/>
            </a:pPr>
            <a:r>
              <a:rPr lang="en-GB" sz="2400" dirty="0"/>
              <a:t>Investigations</a:t>
            </a:r>
          </a:p>
          <a:p>
            <a:pPr eaLnBrk="1" hangingPunct="1">
              <a:defRPr/>
            </a:pPr>
            <a:r>
              <a:rPr lang="en-GB" sz="2400" dirty="0"/>
              <a:t>Treatment</a:t>
            </a:r>
          </a:p>
          <a:p>
            <a:pPr eaLnBrk="1" hangingPunct="1">
              <a:defRPr/>
            </a:pPr>
            <a:r>
              <a:rPr lang="en-GB" sz="2400" dirty="0"/>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201900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HRCT</a:t>
            </a:r>
          </a:p>
        </p:txBody>
      </p:sp>
      <p:pic>
        <p:nvPicPr>
          <p:cNvPr id="27651" name="Picture 9"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25" y="1882046"/>
            <a:ext cx="42386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Rectangle 10"/>
          <p:cNvSpPr>
            <a:spLocks noChangeArrowheads="1"/>
          </p:cNvSpPr>
          <p:nvPr/>
        </p:nvSpPr>
        <p:spPr bwMode="auto">
          <a:xfrm flipH="1">
            <a:off x="5769746" y="2741824"/>
            <a:ext cx="278936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600" dirty="0"/>
              <a:t>Multiple circular </a:t>
            </a:r>
            <a:r>
              <a:rPr lang="en-GB" altLang="en-US" sz="1600" dirty="0" err="1"/>
              <a:t>lucencies</a:t>
            </a:r>
            <a:r>
              <a:rPr lang="en-GB" altLang="en-US" sz="1600" dirty="0"/>
              <a:t> (arrow) are seen in the contracted middle lobe,</a:t>
            </a:r>
          </a:p>
          <a:p>
            <a:pPr algn="ctr" eaLnBrk="1" hangingPunct="1">
              <a:spcBef>
                <a:spcPct val="0"/>
              </a:spcBef>
              <a:buClrTx/>
              <a:buSzTx/>
              <a:buFontTx/>
              <a:buNone/>
            </a:pPr>
            <a:r>
              <a:rPr lang="en-GB" altLang="en-US" sz="1600" dirty="0"/>
              <a:t> most likely as part of a so-called right middle lobe syndrome.</a:t>
            </a:r>
          </a:p>
        </p:txBody>
      </p:sp>
    </p:spTree>
    <p:extLst>
      <p:ext uri="{BB962C8B-B14F-4D97-AF65-F5344CB8AC3E}">
        <p14:creationId xmlns:p14="http://schemas.microsoft.com/office/powerpoint/2010/main" val="4138937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Other Investigations</a:t>
            </a: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44443"/>
            <a:ext cx="8208963"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40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Other Investigations</a:t>
            </a: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897" y="1812276"/>
            <a:ext cx="5971960" cy="362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49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Other Investigations</a:t>
            </a: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4" y="2043714"/>
            <a:ext cx="8532812"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93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t>Definition</a:t>
            </a:r>
          </a:p>
          <a:p>
            <a:pPr eaLnBrk="1" hangingPunct="1">
              <a:defRPr/>
            </a:pPr>
            <a:r>
              <a:rPr lang="en-GB" sz="2400" dirty="0"/>
              <a:t>Causes &amp; Proposed Pathogenesis</a:t>
            </a:r>
          </a:p>
          <a:p>
            <a:pPr eaLnBrk="1" hangingPunct="1">
              <a:defRPr/>
            </a:pPr>
            <a:r>
              <a:rPr lang="en-GB" sz="2400" dirty="0"/>
              <a:t>Symptoms &amp; Signs</a:t>
            </a:r>
          </a:p>
          <a:p>
            <a:pPr eaLnBrk="1" hangingPunct="1">
              <a:defRPr/>
            </a:pPr>
            <a:r>
              <a:rPr lang="en-GB" sz="2400" dirty="0"/>
              <a:t>Investigations</a:t>
            </a:r>
          </a:p>
          <a:p>
            <a:pPr eaLnBrk="1" hangingPunct="1">
              <a:defRPr/>
            </a:pPr>
            <a:r>
              <a:rPr lang="en-GB" sz="2400" dirty="0">
                <a:solidFill>
                  <a:srgbClr val="FF0000"/>
                </a:solidFill>
              </a:rPr>
              <a:t>Treatment</a:t>
            </a:r>
          </a:p>
          <a:p>
            <a:pPr eaLnBrk="1" hangingPunct="1">
              <a:defRPr/>
            </a:pPr>
            <a:r>
              <a:rPr lang="en-GB" sz="2400" dirty="0"/>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144143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B1FA2C-EDB4-478E-B8B7-EFECAC7050B4}"/>
              </a:ext>
            </a:extLst>
          </p:cNvPr>
          <p:cNvGrpSpPr/>
          <p:nvPr/>
        </p:nvGrpSpPr>
        <p:grpSpPr>
          <a:xfrm>
            <a:off x="141470" y="147247"/>
            <a:ext cx="8774113" cy="5877706"/>
            <a:chOff x="171450" y="646919"/>
            <a:chExt cx="8774113" cy="5877706"/>
          </a:xfrm>
        </p:grpSpPr>
        <p:sp>
          <p:nvSpPr>
            <p:cNvPr id="45064" name="Rectangle 8"/>
            <p:cNvSpPr>
              <a:spLocks noChangeArrowheads="1"/>
            </p:cNvSpPr>
            <p:nvPr/>
          </p:nvSpPr>
          <p:spPr bwMode="auto">
            <a:xfrm>
              <a:off x="487180" y="646919"/>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Treatment</a:t>
              </a:r>
            </a:p>
          </p:txBody>
        </p:sp>
        <p:pic>
          <p:nvPicPr>
            <p:cNvPr id="32771" name="Picture 9" descr="Bronchial tubes with Bronchiect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797425"/>
              <a:ext cx="1374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Normal air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1362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lactofotse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493963"/>
              <a:ext cx="895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2" descr="cil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2475" y="3430588"/>
              <a:ext cx="898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3" descr="Immunoglobulin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2541588"/>
              <a:ext cx="9477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4" descr="aspergillus1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8750" y="3502025"/>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Line 17"/>
            <p:cNvSpPr>
              <a:spLocks noChangeShapeType="1"/>
            </p:cNvSpPr>
            <p:nvPr/>
          </p:nvSpPr>
          <p:spPr bwMode="auto">
            <a:xfrm>
              <a:off x="4643438" y="4149725"/>
              <a:ext cx="0" cy="64770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78" name="AutoShape 18"/>
            <p:cNvSpPr>
              <a:spLocks noChangeArrowheads="1"/>
            </p:cNvSpPr>
            <p:nvPr/>
          </p:nvSpPr>
          <p:spPr bwMode="auto">
            <a:xfrm>
              <a:off x="3419475" y="5084763"/>
              <a:ext cx="576263" cy="865187"/>
            </a:xfrm>
            <a:prstGeom prst="curvedRightArrow">
              <a:avLst>
                <a:gd name="adj1" fmla="val 30028"/>
                <a:gd name="adj2" fmla="val 6005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2779" name="AutoShape 19"/>
            <p:cNvSpPr>
              <a:spLocks noChangeArrowheads="1"/>
            </p:cNvSpPr>
            <p:nvPr/>
          </p:nvSpPr>
          <p:spPr bwMode="auto">
            <a:xfrm>
              <a:off x="5364163" y="5157788"/>
              <a:ext cx="503237" cy="792162"/>
            </a:xfrm>
            <a:prstGeom prst="curvedLeftArrow">
              <a:avLst>
                <a:gd name="adj1" fmla="val 31483"/>
                <a:gd name="adj2" fmla="val 62965"/>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2780" name="Text Box 20"/>
            <p:cNvSpPr txBox="1">
              <a:spLocks noChangeArrowheads="1"/>
            </p:cNvSpPr>
            <p:nvPr/>
          </p:nvSpPr>
          <p:spPr bwMode="auto">
            <a:xfrm>
              <a:off x="617538" y="5794375"/>
              <a:ext cx="2728912" cy="7302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a:solidFill>
                    <a:schemeClr val="bg1"/>
                  </a:solidFill>
                </a:rPr>
                <a:t>Background of inflammation</a:t>
              </a:r>
            </a:p>
            <a:p>
              <a:pPr algn="ctr" eaLnBrk="1" hangingPunct="1">
                <a:spcBef>
                  <a:spcPct val="0"/>
                </a:spcBef>
                <a:buClrTx/>
                <a:buSzTx/>
                <a:buFontTx/>
                <a:buNone/>
              </a:pPr>
              <a:r>
                <a:rPr lang="en-GB" altLang="en-US" sz="1400" b="1">
                  <a:solidFill>
                    <a:schemeClr val="bg1"/>
                  </a:solidFill>
                </a:rPr>
                <a:t>(cytokines, reactive </a:t>
              </a:r>
            </a:p>
            <a:p>
              <a:pPr algn="ctr" eaLnBrk="1" hangingPunct="1">
                <a:spcBef>
                  <a:spcPct val="0"/>
                </a:spcBef>
                <a:buClrTx/>
                <a:buSzTx/>
                <a:buFontTx/>
                <a:buNone/>
              </a:pPr>
              <a:r>
                <a:rPr lang="en-GB" altLang="en-US" sz="1400" b="1">
                  <a:solidFill>
                    <a:schemeClr val="bg1"/>
                  </a:solidFill>
                </a:rPr>
                <a:t>oxygen intermediates)</a:t>
              </a:r>
            </a:p>
          </p:txBody>
        </p:sp>
        <p:sp>
          <p:nvSpPr>
            <p:cNvPr id="32781" name="Text Box 21"/>
            <p:cNvSpPr txBox="1">
              <a:spLocks noChangeArrowheads="1"/>
            </p:cNvSpPr>
            <p:nvPr/>
          </p:nvSpPr>
          <p:spPr bwMode="auto">
            <a:xfrm>
              <a:off x="6144458" y="5401469"/>
              <a:ext cx="20113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dirty="0">
                  <a:solidFill>
                    <a:srgbClr val="FF5050"/>
                  </a:solidFill>
                </a:rPr>
                <a:t>Recurrent infections</a:t>
              </a:r>
            </a:p>
          </p:txBody>
        </p:sp>
        <p:sp>
          <p:nvSpPr>
            <p:cNvPr id="45078" name="Text Box 22"/>
            <p:cNvSpPr txBox="1">
              <a:spLocks noChangeArrowheads="1"/>
            </p:cNvSpPr>
            <p:nvPr/>
          </p:nvSpPr>
          <p:spPr bwMode="auto">
            <a:xfrm>
              <a:off x="171450" y="4411663"/>
              <a:ext cx="3294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2000" b="1">
                  <a:solidFill>
                    <a:schemeClr val="folHlink"/>
                  </a:solidFill>
                </a:rPr>
                <a:t>PREVENTION OF</a:t>
              </a:r>
            </a:p>
            <a:p>
              <a:pPr algn="ctr" eaLnBrk="1" hangingPunct="1">
                <a:spcBef>
                  <a:spcPct val="0"/>
                </a:spcBef>
                <a:buClrTx/>
                <a:buSzTx/>
                <a:buFontTx/>
                <a:buNone/>
              </a:pPr>
              <a:r>
                <a:rPr lang="en-GB" altLang="en-US" sz="2000" b="1">
                  <a:solidFill>
                    <a:schemeClr val="folHlink"/>
                  </a:solidFill>
                </a:rPr>
                <a:t>ACUTE EXACERBATIONS</a:t>
              </a:r>
            </a:p>
          </p:txBody>
        </p:sp>
        <p:sp>
          <p:nvSpPr>
            <p:cNvPr id="45079" name="Text Box 23"/>
            <p:cNvSpPr txBox="1">
              <a:spLocks noChangeArrowheads="1"/>
            </p:cNvSpPr>
            <p:nvPr/>
          </p:nvSpPr>
          <p:spPr bwMode="auto">
            <a:xfrm>
              <a:off x="5651500" y="4292600"/>
              <a:ext cx="3294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2000" b="1">
                  <a:solidFill>
                    <a:schemeClr val="folHlink"/>
                  </a:solidFill>
                </a:rPr>
                <a:t>TREATMENT OF</a:t>
              </a:r>
            </a:p>
            <a:p>
              <a:pPr algn="ctr" eaLnBrk="1" hangingPunct="1">
                <a:spcBef>
                  <a:spcPct val="0"/>
                </a:spcBef>
                <a:buClrTx/>
                <a:buSzTx/>
                <a:buFontTx/>
                <a:buNone/>
              </a:pPr>
              <a:r>
                <a:rPr lang="en-GB" altLang="en-US" sz="2000" b="1">
                  <a:solidFill>
                    <a:schemeClr val="folHlink"/>
                  </a:solidFill>
                </a:rPr>
                <a:t>ACUTE EXACERBATIONS</a:t>
              </a:r>
            </a:p>
          </p:txBody>
        </p:sp>
      </p:grpSp>
    </p:spTree>
    <p:extLst>
      <p:ext uri="{BB962C8B-B14F-4D97-AF65-F5344CB8AC3E}">
        <p14:creationId xmlns:p14="http://schemas.microsoft.com/office/powerpoint/2010/main" val="3687208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Bronchiectasis Severity Score</a:t>
            </a:r>
          </a:p>
        </p:txBody>
      </p:sp>
      <p:pic>
        <p:nvPicPr>
          <p:cNvPr id="5" name="Picture 4"/>
          <p:cNvPicPr>
            <a:picLocks noChangeAspect="1"/>
          </p:cNvPicPr>
          <p:nvPr/>
        </p:nvPicPr>
        <p:blipFill>
          <a:blip r:embed="rId2"/>
          <a:stretch>
            <a:fillRect/>
          </a:stretch>
        </p:blipFill>
        <p:spPr>
          <a:xfrm>
            <a:off x="752475" y="2005012"/>
            <a:ext cx="7639050" cy="2847975"/>
          </a:xfrm>
          <a:prstGeom prst="rect">
            <a:avLst/>
          </a:prstGeom>
        </p:spPr>
      </p:pic>
    </p:spTree>
    <p:extLst>
      <p:ext uri="{BB962C8B-B14F-4D97-AF65-F5344CB8AC3E}">
        <p14:creationId xmlns:p14="http://schemas.microsoft.com/office/powerpoint/2010/main" val="179597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9A3B20-B52D-43A7-8FD1-DDFC9AC3D985}"/>
              </a:ext>
            </a:extLst>
          </p:cNvPr>
          <p:cNvGrpSpPr/>
          <p:nvPr/>
        </p:nvGrpSpPr>
        <p:grpSpPr>
          <a:xfrm>
            <a:off x="106493" y="251801"/>
            <a:ext cx="8774113" cy="5838109"/>
            <a:chOff x="171450" y="686516"/>
            <a:chExt cx="8774113" cy="5838109"/>
          </a:xfrm>
        </p:grpSpPr>
        <p:sp>
          <p:nvSpPr>
            <p:cNvPr id="73732" name="Rectangle 4"/>
            <p:cNvSpPr>
              <a:spLocks noChangeArrowheads="1"/>
            </p:cNvSpPr>
            <p:nvPr/>
          </p:nvSpPr>
          <p:spPr bwMode="auto">
            <a:xfrm>
              <a:off x="472190" y="686516"/>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Treatment</a:t>
              </a:r>
            </a:p>
          </p:txBody>
        </p:sp>
        <p:pic>
          <p:nvPicPr>
            <p:cNvPr id="34819" name="Picture 5" descr="Bronchial tubes with Bronchiec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797425"/>
              <a:ext cx="1374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Normal ai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565400"/>
              <a:ext cx="1362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lactofotse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2493963"/>
              <a:ext cx="895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c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475" y="3430588"/>
              <a:ext cx="898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descr="Immunoglobuli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2541588"/>
              <a:ext cx="9477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 descr="aspergillus10">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3502025"/>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Line 11"/>
            <p:cNvSpPr>
              <a:spLocks noChangeShapeType="1"/>
            </p:cNvSpPr>
            <p:nvPr/>
          </p:nvSpPr>
          <p:spPr bwMode="auto">
            <a:xfrm>
              <a:off x="4643438" y="4149725"/>
              <a:ext cx="0" cy="64770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6" name="AutoShape 12"/>
            <p:cNvSpPr>
              <a:spLocks noChangeArrowheads="1"/>
            </p:cNvSpPr>
            <p:nvPr/>
          </p:nvSpPr>
          <p:spPr bwMode="auto">
            <a:xfrm>
              <a:off x="3419475" y="5084763"/>
              <a:ext cx="576263" cy="865187"/>
            </a:xfrm>
            <a:prstGeom prst="curvedRightArrow">
              <a:avLst>
                <a:gd name="adj1" fmla="val 30028"/>
                <a:gd name="adj2" fmla="val 6005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4827" name="AutoShape 13"/>
            <p:cNvSpPr>
              <a:spLocks noChangeArrowheads="1"/>
            </p:cNvSpPr>
            <p:nvPr/>
          </p:nvSpPr>
          <p:spPr bwMode="auto">
            <a:xfrm>
              <a:off x="5364163" y="5157788"/>
              <a:ext cx="503237" cy="792162"/>
            </a:xfrm>
            <a:prstGeom prst="curvedLeftArrow">
              <a:avLst>
                <a:gd name="adj1" fmla="val 31483"/>
                <a:gd name="adj2" fmla="val 62965"/>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4828" name="Text Box 14"/>
            <p:cNvSpPr txBox="1">
              <a:spLocks noChangeArrowheads="1"/>
            </p:cNvSpPr>
            <p:nvPr/>
          </p:nvSpPr>
          <p:spPr bwMode="auto">
            <a:xfrm>
              <a:off x="617538" y="5794375"/>
              <a:ext cx="2728912" cy="7302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a:solidFill>
                    <a:schemeClr val="bg1"/>
                  </a:solidFill>
                </a:rPr>
                <a:t>Background of inflammation</a:t>
              </a:r>
            </a:p>
            <a:p>
              <a:pPr algn="ctr" eaLnBrk="1" hangingPunct="1">
                <a:spcBef>
                  <a:spcPct val="0"/>
                </a:spcBef>
                <a:buClrTx/>
                <a:buSzTx/>
                <a:buFontTx/>
                <a:buNone/>
              </a:pPr>
              <a:r>
                <a:rPr lang="en-GB" altLang="en-US" sz="1400" b="1">
                  <a:solidFill>
                    <a:schemeClr val="bg1"/>
                  </a:solidFill>
                </a:rPr>
                <a:t>(cytokines, reactive </a:t>
              </a:r>
            </a:p>
            <a:p>
              <a:pPr algn="ctr" eaLnBrk="1" hangingPunct="1">
                <a:spcBef>
                  <a:spcPct val="0"/>
                </a:spcBef>
                <a:buClrTx/>
                <a:buSzTx/>
                <a:buFontTx/>
                <a:buNone/>
              </a:pPr>
              <a:r>
                <a:rPr lang="en-GB" altLang="en-US" sz="1400" b="1">
                  <a:solidFill>
                    <a:schemeClr val="bg1"/>
                  </a:solidFill>
                </a:rPr>
                <a:t>oxygen intermediates)</a:t>
              </a:r>
            </a:p>
          </p:txBody>
        </p:sp>
        <p:sp>
          <p:nvSpPr>
            <p:cNvPr id="34829" name="Text Box 15"/>
            <p:cNvSpPr txBox="1">
              <a:spLocks noChangeArrowheads="1"/>
            </p:cNvSpPr>
            <p:nvPr/>
          </p:nvSpPr>
          <p:spPr bwMode="auto">
            <a:xfrm>
              <a:off x="5946776" y="5364956"/>
              <a:ext cx="20113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dirty="0">
                  <a:solidFill>
                    <a:srgbClr val="FF5050"/>
                  </a:solidFill>
                </a:rPr>
                <a:t>Recurrent infections</a:t>
              </a:r>
            </a:p>
          </p:txBody>
        </p:sp>
        <p:sp>
          <p:nvSpPr>
            <p:cNvPr id="34830" name="Text Box 16"/>
            <p:cNvSpPr txBox="1">
              <a:spLocks noChangeArrowheads="1"/>
            </p:cNvSpPr>
            <p:nvPr/>
          </p:nvSpPr>
          <p:spPr bwMode="auto">
            <a:xfrm>
              <a:off x="171450" y="4411663"/>
              <a:ext cx="3294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2000" b="1" u="sng">
                  <a:solidFill>
                    <a:srgbClr val="FF0000"/>
                  </a:solidFill>
                </a:rPr>
                <a:t>PREVENTION OF</a:t>
              </a:r>
            </a:p>
            <a:p>
              <a:pPr algn="ctr" eaLnBrk="1" hangingPunct="1">
                <a:spcBef>
                  <a:spcPct val="0"/>
                </a:spcBef>
                <a:buClrTx/>
                <a:buSzTx/>
                <a:buFontTx/>
                <a:buNone/>
              </a:pPr>
              <a:r>
                <a:rPr lang="en-GB" altLang="en-US" sz="2000" b="1" u="sng">
                  <a:solidFill>
                    <a:srgbClr val="FF0000"/>
                  </a:solidFill>
                </a:rPr>
                <a:t>ACUTE EXACERBATIONS</a:t>
              </a:r>
            </a:p>
          </p:txBody>
        </p:sp>
        <p:sp>
          <p:nvSpPr>
            <p:cNvPr id="34831" name="Text Box 17"/>
            <p:cNvSpPr txBox="1">
              <a:spLocks noChangeArrowheads="1"/>
            </p:cNvSpPr>
            <p:nvPr/>
          </p:nvSpPr>
          <p:spPr bwMode="auto">
            <a:xfrm>
              <a:off x="5651500" y="4292600"/>
              <a:ext cx="3294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2000" b="1">
                  <a:solidFill>
                    <a:schemeClr val="folHlink"/>
                  </a:solidFill>
                </a:rPr>
                <a:t>TREATMENT OF</a:t>
              </a:r>
            </a:p>
            <a:p>
              <a:pPr algn="ctr" eaLnBrk="1" hangingPunct="1">
                <a:spcBef>
                  <a:spcPct val="0"/>
                </a:spcBef>
                <a:buClrTx/>
                <a:buSzTx/>
                <a:buFontTx/>
                <a:buNone/>
              </a:pPr>
              <a:r>
                <a:rPr lang="en-GB" altLang="en-US" sz="2000" b="1">
                  <a:solidFill>
                    <a:schemeClr val="folHlink"/>
                  </a:solidFill>
                </a:rPr>
                <a:t>ACUTE EXACERBATIONS</a:t>
              </a:r>
            </a:p>
          </p:txBody>
        </p:sp>
      </p:grpSp>
    </p:spTree>
    <p:extLst>
      <p:ext uri="{BB962C8B-B14F-4D97-AF65-F5344CB8AC3E}">
        <p14:creationId xmlns:p14="http://schemas.microsoft.com/office/powerpoint/2010/main" val="1057531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8198" y="290383"/>
            <a:ext cx="6429375" cy="6096000"/>
          </a:xfrm>
          <a:prstGeom prst="rect">
            <a:avLst/>
          </a:prstGeom>
        </p:spPr>
      </p:pic>
    </p:spTree>
    <p:extLst>
      <p:ext uri="{BB962C8B-B14F-4D97-AF65-F5344CB8AC3E}">
        <p14:creationId xmlns:p14="http://schemas.microsoft.com/office/powerpoint/2010/main" val="1743701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68313" y="2276475"/>
            <a:ext cx="8229600" cy="4114800"/>
          </a:xfrm>
        </p:spPr>
        <p:txBody>
          <a:bodyPr/>
          <a:lstStyle/>
          <a:p>
            <a:pPr eaLnBrk="1" hangingPunct="1">
              <a:defRPr/>
            </a:pPr>
            <a:r>
              <a:rPr lang="en-GB" sz="2400" dirty="0" err="1"/>
              <a:t>Immmunoglobulin</a:t>
            </a:r>
            <a:r>
              <a:rPr lang="en-GB" sz="2400" dirty="0"/>
              <a:t> deficiency – vaccination and pooled immunoglobulins</a:t>
            </a:r>
          </a:p>
          <a:p>
            <a:pPr eaLnBrk="1" hangingPunct="1">
              <a:defRPr/>
            </a:pPr>
            <a:endParaRPr lang="en-GB" sz="2400" dirty="0"/>
          </a:p>
          <a:p>
            <a:pPr eaLnBrk="1" hangingPunct="1">
              <a:defRPr/>
            </a:pPr>
            <a:r>
              <a:rPr lang="en-GB" sz="2400" dirty="0" err="1"/>
              <a:t>Immunodeficiencies</a:t>
            </a:r>
            <a:r>
              <a:rPr lang="en-GB" sz="2400" dirty="0"/>
              <a:t> – replace deficiency as best possible</a:t>
            </a:r>
          </a:p>
          <a:p>
            <a:pPr eaLnBrk="1" hangingPunct="1">
              <a:defRPr/>
            </a:pPr>
            <a:endParaRPr lang="en-GB" sz="2400" dirty="0"/>
          </a:p>
          <a:p>
            <a:pPr eaLnBrk="1" hangingPunct="1">
              <a:defRPr/>
            </a:pPr>
            <a:r>
              <a:rPr lang="en-GB" sz="2400" dirty="0"/>
              <a:t>ABPA – steroids and </a:t>
            </a:r>
            <a:r>
              <a:rPr lang="en-GB" sz="2400" dirty="0" err="1"/>
              <a:t>itraconazole</a:t>
            </a:r>
            <a:endParaRPr lang="en-GB" sz="2400" dirty="0"/>
          </a:p>
          <a:p>
            <a:pPr eaLnBrk="1" hangingPunct="1">
              <a:defRPr/>
            </a:pPr>
            <a:endParaRPr lang="en-GB" sz="2400" dirty="0"/>
          </a:p>
          <a:p>
            <a:pPr eaLnBrk="1" hangingPunct="1">
              <a:defRPr/>
            </a:pPr>
            <a:r>
              <a:rPr lang="en-GB" sz="2400" dirty="0"/>
              <a:t>GORD – PPI +/- pro-kinetic agent </a:t>
            </a:r>
          </a:p>
        </p:txBody>
      </p:sp>
      <p:sp>
        <p:nvSpPr>
          <p:cNvPr id="8294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Prevention of Acute Exacerbations: Specific Measures</a:t>
            </a:r>
          </a:p>
        </p:txBody>
      </p:sp>
    </p:spTree>
    <p:extLst>
      <p:ext uri="{BB962C8B-B14F-4D97-AF65-F5344CB8AC3E}">
        <p14:creationId xmlns:p14="http://schemas.microsoft.com/office/powerpoint/2010/main" val="243575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solidFill>
                  <a:srgbClr val="FF0000"/>
                </a:solidFill>
              </a:rPr>
              <a:t>Definition</a:t>
            </a:r>
          </a:p>
          <a:p>
            <a:pPr eaLnBrk="1" hangingPunct="1">
              <a:defRPr/>
            </a:pPr>
            <a:r>
              <a:rPr lang="en-GB" sz="2400" dirty="0"/>
              <a:t>Causes &amp; Proposed Pathogenesis</a:t>
            </a:r>
          </a:p>
          <a:p>
            <a:pPr eaLnBrk="1" hangingPunct="1">
              <a:defRPr/>
            </a:pPr>
            <a:r>
              <a:rPr lang="en-GB" sz="2400" dirty="0"/>
              <a:t>Symptoms &amp; Signs</a:t>
            </a:r>
          </a:p>
          <a:p>
            <a:pPr eaLnBrk="1" hangingPunct="1">
              <a:defRPr/>
            </a:pPr>
            <a:r>
              <a:rPr lang="en-GB" sz="2400" dirty="0"/>
              <a:t>Investigations</a:t>
            </a:r>
          </a:p>
          <a:p>
            <a:pPr eaLnBrk="1" hangingPunct="1">
              <a:defRPr/>
            </a:pPr>
            <a:r>
              <a:rPr lang="en-GB" sz="2400" dirty="0"/>
              <a:t>Treatment</a:t>
            </a:r>
          </a:p>
          <a:p>
            <a:pPr eaLnBrk="1" hangingPunct="1">
              <a:defRPr/>
            </a:pPr>
            <a:r>
              <a:rPr lang="en-GB" sz="2400" dirty="0"/>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155504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13765"/>
            <a:ext cx="7886700" cy="1325563"/>
          </a:xfrm>
        </p:spPr>
        <p:txBody>
          <a:bodyPr/>
          <a:lstStyle/>
          <a:p>
            <a:pPr algn="ctr"/>
            <a:r>
              <a:rPr lang="en-GB" sz="3200" dirty="0">
                <a:solidFill>
                  <a:schemeClr val="tx2"/>
                </a:solidFill>
                <a:cs typeface="Arial" charset="0"/>
              </a:rPr>
              <a:t>Bronchiectasis Prevention of Acute Exacerbations: Antimicrobials</a:t>
            </a:r>
            <a:br>
              <a:rPr lang="en-GB" sz="3200" dirty="0">
                <a:solidFill>
                  <a:schemeClr val="tx2"/>
                </a:solidFill>
                <a:cs typeface="Arial" charset="0"/>
              </a:rPr>
            </a:br>
            <a:endParaRPr lang="en-GB" dirty="0"/>
          </a:p>
        </p:txBody>
      </p:sp>
      <p:sp>
        <p:nvSpPr>
          <p:cNvPr id="3" name="Content Placeholder 2"/>
          <p:cNvSpPr>
            <a:spLocks noGrp="1"/>
          </p:cNvSpPr>
          <p:nvPr>
            <p:ph idx="1"/>
          </p:nvPr>
        </p:nvSpPr>
        <p:spPr>
          <a:xfrm>
            <a:off x="748571" y="3949232"/>
            <a:ext cx="7886700" cy="4351338"/>
          </a:xfrm>
        </p:spPr>
        <p:txBody>
          <a:bodyPr/>
          <a:lstStyle/>
          <a:p>
            <a:pPr marL="342900" indent="-342900">
              <a:spcBef>
                <a:spcPct val="20000"/>
              </a:spcBef>
              <a:buClr>
                <a:schemeClr val="hlink"/>
              </a:buClr>
              <a:buSzPct val="65000"/>
              <a:buFont typeface="Wingdings" pitchFamily="2" charset="2"/>
              <a:buChar char="n"/>
              <a:defRPr/>
            </a:pPr>
            <a:endParaRPr lang="en-GB" sz="2000" dirty="0">
              <a:solidFill>
                <a:srgbClr val="FF5050"/>
              </a:solidFill>
              <a:effectLst>
                <a:outerShdw blurRad="38100" dist="38100" dir="2700000" algn="tl">
                  <a:srgbClr val="000000"/>
                </a:outerShdw>
              </a:effectLst>
              <a:cs typeface="Arial" charset="0"/>
            </a:endParaRPr>
          </a:p>
          <a:p>
            <a:pPr marL="342900" indent="-342900">
              <a:spcBef>
                <a:spcPct val="20000"/>
              </a:spcBef>
              <a:buClr>
                <a:schemeClr val="hlink"/>
              </a:buClr>
              <a:buSzPct val="65000"/>
              <a:buFont typeface="Wingdings" pitchFamily="2" charset="2"/>
              <a:buChar char="n"/>
              <a:defRPr/>
            </a:pPr>
            <a:endParaRPr lang="en-GB" sz="2000" dirty="0">
              <a:solidFill>
                <a:srgbClr val="FF5050"/>
              </a:solidFill>
              <a:effectLst>
                <a:outerShdw blurRad="38100" dist="38100" dir="2700000" algn="tl">
                  <a:srgbClr val="000000"/>
                </a:outerShdw>
              </a:effectLst>
              <a:cs typeface="Arial" charset="0"/>
            </a:endParaRPr>
          </a:p>
          <a:p>
            <a:endParaRPr lang="en-GB" sz="2000" dirty="0">
              <a:solidFill>
                <a:srgbClr val="FF5050"/>
              </a:solidFill>
              <a:effectLst>
                <a:outerShdw blurRad="38100" dist="38100" dir="2700000" algn="tl">
                  <a:srgbClr val="000000"/>
                </a:outerShdw>
              </a:effectLst>
              <a:cs typeface="Arial" charset="0"/>
            </a:endParaRPr>
          </a:p>
          <a:p>
            <a:endParaRPr lang="en-GB" dirty="0"/>
          </a:p>
        </p:txBody>
      </p:sp>
    </p:spTree>
    <p:extLst>
      <p:ext uri="{BB962C8B-B14F-4D97-AF65-F5344CB8AC3E}">
        <p14:creationId xmlns:p14="http://schemas.microsoft.com/office/powerpoint/2010/main" val="1995039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Prevention of Acute Exacerbations: Antimicrobials</a:t>
            </a:r>
          </a:p>
        </p:txBody>
      </p:sp>
      <p:pic>
        <p:nvPicPr>
          <p:cNvPr id="2" name="Picture 1"/>
          <p:cNvPicPr>
            <a:picLocks noChangeAspect="1"/>
          </p:cNvPicPr>
          <p:nvPr/>
        </p:nvPicPr>
        <p:blipFill>
          <a:blip r:embed="rId2"/>
          <a:stretch>
            <a:fillRect/>
          </a:stretch>
        </p:blipFill>
        <p:spPr>
          <a:xfrm>
            <a:off x="809625" y="1890712"/>
            <a:ext cx="7524750" cy="3076575"/>
          </a:xfrm>
          <a:prstGeom prst="rect">
            <a:avLst/>
          </a:prstGeom>
        </p:spPr>
      </p:pic>
    </p:spTree>
    <p:extLst>
      <p:ext uri="{BB962C8B-B14F-4D97-AF65-F5344CB8AC3E}">
        <p14:creationId xmlns:p14="http://schemas.microsoft.com/office/powerpoint/2010/main" val="3610688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Prevention of Acute Exacerbations: Antimicrobials</a:t>
            </a:r>
          </a:p>
        </p:txBody>
      </p:sp>
      <p:pic>
        <p:nvPicPr>
          <p:cNvPr id="2" name="Picture 1"/>
          <p:cNvPicPr>
            <a:picLocks noChangeAspect="1"/>
          </p:cNvPicPr>
          <p:nvPr/>
        </p:nvPicPr>
        <p:blipFill>
          <a:blip r:embed="rId2"/>
          <a:stretch>
            <a:fillRect/>
          </a:stretch>
        </p:blipFill>
        <p:spPr>
          <a:xfrm>
            <a:off x="2071687" y="2210314"/>
            <a:ext cx="4840803" cy="3267847"/>
          </a:xfrm>
          <a:prstGeom prst="rect">
            <a:avLst/>
          </a:prstGeom>
        </p:spPr>
      </p:pic>
    </p:spTree>
    <p:extLst>
      <p:ext uri="{BB962C8B-B14F-4D97-AF65-F5344CB8AC3E}">
        <p14:creationId xmlns:p14="http://schemas.microsoft.com/office/powerpoint/2010/main" val="347391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Prevention of Acute Exacerbations</a:t>
            </a: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7" y="2054225"/>
            <a:ext cx="8965186" cy="122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7" name="Rectangle 7"/>
          <p:cNvSpPr>
            <a:spLocks noChangeArrowheads="1"/>
          </p:cNvSpPr>
          <p:nvPr/>
        </p:nvSpPr>
        <p:spPr bwMode="auto">
          <a:xfrm>
            <a:off x="287337" y="3574105"/>
            <a:ext cx="85693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65000"/>
              <a:buFont typeface="Wingdings" pitchFamily="2" charset="2"/>
              <a:buChar char="n"/>
              <a:defRPr/>
            </a:pPr>
            <a:r>
              <a:rPr lang="en-GB" sz="2400" dirty="0">
                <a:latin typeface="+mn-lt"/>
                <a:cs typeface="Arial" charset="0"/>
              </a:rPr>
              <a:t>8 patients</a:t>
            </a:r>
          </a:p>
          <a:p>
            <a:pPr marL="342900" indent="-342900" eaLnBrk="1" hangingPunct="1">
              <a:spcBef>
                <a:spcPct val="20000"/>
              </a:spcBef>
              <a:buClr>
                <a:schemeClr val="hlink"/>
              </a:buClr>
              <a:buSzPct val="65000"/>
              <a:buFont typeface="Wingdings" pitchFamily="2" charset="2"/>
              <a:buChar char="n"/>
              <a:defRPr/>
            </a:pPr>
            <a:r>
              <a:rPr lang="en-GB" sz="2400" dirty="0">
                <a:latin typeface="+mn-lt"/>
                <a:cs typeface="Arial" charset="0"/>
              </a:rPr>
              <a:t>Lung inflammation, sputum volume &amp; sputum quality did not change </a:t>
            </a:r>
          </a:p>
          <a:p>
            <a:pPr marL="342900" indent="-342900" eaLnBrk="1" hangingPunct="1">
              <a:spcBef>
                <a:spcPct val="20000"/>
              </a:spcBef>
              <a:buClr>
                <a:schemeClr val="hlink"/>
              </a:buClr>
              <a:buSzPct val="65000"/>
              <a:buFont typeface="Wingdings" pitchFamily="2" charset="2"/>
              <a:buChar char="n"/>
              <a:defRPr/>
            </a:pPr>
            <a:r>
              <a:rPr lang="en-GB" sz="2400" dirty="0" err="1">
                <a:latin typeface="+mn-lt"/>
                <a:cs typeface="Arial" charset="0"/>
              </a:rPr>
              <a:t>cf</a:t>
            </a:r>
            <a:r>
              <a:rPr lang="en-GB" sz="2400" dirty="0">
                <a:latin typeface="+mn-lt"/>
                <a:cs typeface="Arial" charset="0"/>
              </a:rPr>
              <a:t> high dose ibuprofen taken for four years significantly slowed progression of lung disease in patients with cystic fibrosis</a:t>
            </a:r>
            <a:endParaRPr lang="en-GB" sz="2400" dirty="0">
              <a:effectLst>
                <a:outerShdw blurRad="38100" dist="38100" dir="2700000" algn="tl">
                  <a:srgbClr val="000000"/>
                </a:outerShdw>
              </a:effectLst>
              <a:latin typeface="+mn-lt"/>
              <a:cs typeface="Arial" charset="0"/>
            </a:endParaRPr>
          </a:p>
        </p:txBody>
      </p:sp>
    </p:spTree>
    <p:extLst>
      <p:ext uri="{BB962C8B-B14F-4D97-AF65-F5344CB8AC3E}">
        <p14:creationId xmlns:p14="http://schemas.microsoft.com/office/powerpoint/2010/main" val="3248911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a:t>
            </a:r>
            <a:br>
              <a:rPr lang="en-GB" sz="3600" dirty="0">
                <a:solidFill>
                  <a:schemeClr val="tx2"/>
                </a:solidFill>
                <a:latin typeface="+mj-lt"/>
                <a:cs typeface="Arial" charset="0"/>
              </a:rPr>
            </a:br>
            <a:r>
              <a:rPr lang="en-GB" sz="3600" dirty="0">
                <a:solidFill>
                  <a:schemeClr val="tx2"/>
                </a:solidFill>
                <a:latin typeface="+mj-lt"/>
                <a:cs typeface="Arial" charset="0"/>
              </a:rPr>
              <a:t> Prevention of Acute Exacerbations</a:t>
            </a:r>
          </a:p>
        </p:txBody>
      </p:sp>
      <p:pic>
        <p:nvPicPr>
          <p:cNvPr id="430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108200"/>
            <a:ext cx="9107487" cy="19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Rectangle 6"/>
          <p:cNvSpPr>
            <a:spLocks noChangeArrowheads="1"/>
          </p:cNvSpPr>
          <p:nvPr/>
        </p:nvSpPr>
        <p:spPr bwMode="auto">
          <a:xfrm>
            <a:off x="71438" y="2636838"/>
            <a:ext cx="8893175" cy="215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7591" name="Rectangle 7"/>
          <p:cNvSpPr>
            <a:spLocks noChangeArrowheads="1"/>
          </p:cNvSpPr>
          <p:nvPr/>
        </p:nvSpPr>
        <p:spPr bwMode="auto">
          <a:xfrm>
            <a:off x="446088" y="465296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65000"/>
              <a:buFont typeface="Wingdings" pitchFamily="2" charset="2"/>
              <a:buChar char="n"/>
              <a:defRPr/>
            </a:pPr>
            <a:r>
              <a:rPr lang="en-GB" dirty="0">
                <a:latin typeface="+mn-lt"/>
                <a:cs typeface="Arial" charset="0"/>
              </a:rPr>
              <a:t> I</a:t>
            </a:r>
            <a:r>
              <a:rPr lang="en-GB" sz="2400" dirty="0">
                <a:latin typeface="+mn-lt"/>
                <a:cs typeface="Arial" charset="0"/>
              </a:rPr>
              <a:t>n contrast to CF-related bronchiectasis</a:t>
            </a:r>
            <a:endParaRPr lang="en-GB" sz="2400" dirty="0">
              <a:solidFill>
                <a:srgbClr val="FF5050"/>
              </a:solidFill>
              <a:latin typeface="+mn-lt"/>
              <a:cs typeface="Arial" charset="0"/>
            </a:endParaRPr>
          </a:p>
        </p:txBody>
      </p:sp>
      <p:sp>
        <p:nvSpPr>
          <p:cNvPr id="43014" name="Rectangle 10"/>
          <p:cNvSpPr>
            <a:spLocks noChangeArrowheads="1"/>
          </p:cNvSpPr>
          <p:nvPr/>
        </p:nvSpPr>
        <p:spPr bwMode="auto">
          <a:xfrm>
            <a:off x="73025" y="2349500"/>
            <a:ext cx="8820150"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7596" name="Rectangle 12"/>
          <p:cNvSpPr>
            <a:spLocks noChangeArrowheads="1"/>
          </p:cNvSpPr>
          <p:nvPr/>
        </p:nvSpPr>
        <p:spPr bwMode="auto">
          <a:xfrm>
            <a:off x="468313" y="5084763"/>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65000"/>
              <a:buFont typeface="Wingdings" pitchFamily="2" charset="2"/>
              <a:buChar char="n"/>
              <a:defRPr/>
            </a:pPr>
            <a:r>
              <a:rPr lang="en-GB" sz="2400" dirty="0">
                <a:latin typeface="+mn-lt"/>
                <a:cs typeface="Arial" charset="0"/>
              </a:rPr>
              <a:t>Improved symptoms but exacerbation rate not reported</a:t>
            </a:r>
            <a:endParaRPr lang="en-GB" sz="2400" dirty="0">
              <a:solidFill>
                <a:srgbClr val="FF5050"/>
              </a:solidFill>
              <a:latin typeface="+mn-lt"/>
              <a:cs typeface="Arial" charset="0"/>
            </a:endParaRPr>
          </a:p>
        </p:txBody>
      </p:sp>
      <p:sp>
        <p:nvSpPr>
          <p:cNvPr id="67597" name="Rectangle 13"/>
          <p:cNvSpPr>
            <a:spLocks noChangeArrowheads="1"/>
          </p:cNvSpPr>
          <p:nvPr/>
        </p:nvSpPr>
        <p:spPr bwMode="auto">
          <a:xfrm>
            <a:off x="468313" y="55895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hlink"/>
              </a:buClr>
              <a:buSzPct val="65000"/>
              <a:defRPr/>
            </a:pPr>
            <a:endParaRPr lang="en-GB" sz="2400" dirty="0">
              <a:solidFill>
                <a:srgbClr val="FF5050"/>
              </a:solidFill>
              <a:latin typeface="+mn-lt"/>
              <a:cs typeface="Arial" charset="0"/>
            </a:endParaRPr>
          </a:p>
        </p:txBody>
      </p:sp>
      <p:sp>
        <p:nvSpPr>
          <p:cNvPr id="67598" name="Rectangle 14"/>
          <p:cNvSpPr>
            <a:spLocks noChangeArrowheads="1"/>
          </p:cNvSpPr>
          <p:nvPr/>
        </p:nvSpPr>
        <p:spPr bwMode="auto">
          <a:xfrm>
            <a:off x="0" y="3571875"/>
            <a:ext cx="91440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7600" name="Rectangle 16"/>
          <p:cNvSpPr>
            <a:spLocks noChangeArrowheads="1"/>
          </p:cNvSpPr>
          <p:nvPr/>
        </p:nvSpPr>
        <p:spPr bwMode="auto">
          <a:xfrm>
            <a:off x="36513" y="3141663"/>
            <a:ext cx="91440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2842126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9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7590"/>
                                        </p:tgtEl>
                                      </p:cBhvr>
                                    </p:animEffect>
                                    <p:set>
                                      <p:cBhvr>
                                        <p:cTn id="13" dur="1" fill="hold">
                                          <p:stCondLst>
                                            <p:cond delay="499"/>
                                          </p:stCondLst>
                                        </p:cTn>
                                        <p:tgtEl>
                                          <p:spTgt spid="67590"/>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7591"/>
                                        </p:tgtEl>
                                      </p:cBhvr>
                                    </p:animEffect>
                                    <p:set>
                                      <p:cBhvr>
                                        <p:cTn id="16" dur="1" fill="hold">
                                          <p:stCondLst>
                                            <p:cond delay="499"/>
                                          </p:stCondLst>
                                        </p:cTn>
                                        <p:tgtEl>
                                          <p:spTgt spid="6759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6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67600"/>
                                        </p:tgtEl>
                                      </p:cBhvr>
                                    </p:animEffect>
                                    <p:set>
                                      <p:cBhvr>
                                        <p:cTn id="27" dur="1" fill="hold">
                                          <p:stCondLst>
                                            <p:cond delay="499"/>
                                          </p:stCondLst>
                                        </p:cTn>
                                        <p:tgtEl>
                                          <p:spTgt spid="67600"/>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67596"/>
                                        </p:tgtEl>
                                      </p:cBhvr>
                                    </p:animEffect>
                                    <p:set>
                                      <p:cBhvr>
                                        <p:cTn id="30" dur="1" fill="hold">
                                          <p:stCondLst>
                                            <p:cond delay="499"/>
                                          </p:stCondLst>
                                        </p:cTn>
                                        <p:tgtEl>
                                          <p:spTgt spid="6759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598"/>
                                        </p:tgtEl>
                                        <p:attrNameLst>
                                          <p:attrName>style.visibility</p:attrName>
                                        </p:attrNameLst>
                                      </p:cBhvr>
                                      <p:to>
                                        <p:strVal val="visible"/>
                                      </p:to>
                                    </p:set>
                                  </p:childTnLst>
                                </p:cTn>
                              </p:par>
                              <p:par>
                                <p:cTn id="35" presetID="1" presetClass="entr" presetSubtype="0" fill="hold" grpId="0" nodeType="withEffect" nodePh="1">
                                  <p:stCondLst>
                                    <p:cond delay="0"/>
                                  </p:stCondLst>
                                  <p:endCondLst>
                                    <p:cond evt="begin" delay="0">
                                      <p:tn val="35"/>
                                    </p:cond>
                                  </p:endCondLst>
                                  <p:childTnLst>
                                    <p:set>
                                      <p:cBhvr>
                                        <p:cTn id="36" dur="1" fill="hold">
                                          <p:stCondLst>
                                            <p:cond delay="0"/>
                                          </p:stCondLst>
                                        </p:cTn>
                                        <p:tgtEl>
                                          <p:spTgt spid="6759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xit" presetSubtype="10" fill="hold" grpId="1" nodeType="clickEffect">
                                  <p:stCondLst>
                                    <p:cond delay="0"/>
                                  </p:stCondLst>
                                  <p:childTnLst>
                                    <p:animEffect transition="out" filter="blinds(horizontal)">
                                      <p:cBhvr>
                                        <p:cTn id="40" dur="500"/>
                                        <p:tgtEl>
                                          <p:spTgt spid="67598"/>
                                        </p:tgtEl>
                                      </p:cBhvr>
                                    </p:animEffect>
                                    <p:set>
                                      <p:cBhvr>
                                        <p:cTn id="41" dur="1" fill="hold">
                                          <p:stCondLst>
                                            <p:cond delay="499"/>
                                          </p:stCondLst>
                                        </p:cTn>
                                        <p:tgtEl>
                                          <p:spTgt spid="67598"/>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67597"/>
                                        </p:tgtEl>
                                      </p:cBhvr>
                                    </p:animEffect>
                                    <p:set>
                                      <p:cBhvr>
                                        <p:cTn id="44" dur="1" fill="hold">
                                          <p:stCondLst>
                                            <p:cond delay="499"/>
                                          </p:stCondLst>
                                        </p:cTn>
                                        <p:tgtEl>
                                          <p:spTgt spid="675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nimBg="1"/>
      <p:bldP spid="67590" grpId="1" animBg="1"/>
      <p:bldP spid="67591" grpId="0"/>
      <p:bldP spid="67591" grpId="1"/>
      <p:bldP spid="67596" grpId="0"/>
      <p:bldP spid="67596" grpId="1"/>
      <p:bldP spid="67597" grpId="0"/>
      <p:bldP spid="67598" grpId="0" animBg="1"/>
      <p:bldP spid="67598" grpId="1" animBg="1"/>
      <p:bldP spid="67600" grpId="0" animBg="1"/>
      <p:bldP spid="6760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457200" y="333375"/>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Prevention of Acute Exacerbations: Asthma Therapy</a:t>
            </a:r>
          </a:p>
        </p:txBody>
      </p:sp>
      <p:pic>
        <p:nvPicPr>
          <p:cNvPr id="696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0" y="1747044"/>
            <a:ext cx="91440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8" name="Rectangle 6"/>
          <p:cNvSpPr>
            <a:spLocks noChangeArrowheads="1"/>
          </p:cNvSpPr>
          <p:nvPr/>
        </p:nvSpPr>
        <p:spPr bwMode="auto">
          <a:xfrm>
            <a:off x="-36513" y="1931988"/>
            <a:ext cx="9144000" cy="8636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69639" name="Rectangle 7"/>
          <p:cNvSpPr>
            <a:spLocks noChangeArrowheads="1"/>
          </p:cNvSpPr>
          <p:nvPr/>
        </p:nvSpPr>
        <p:spPr bwMode="auto">
          <a:xfrm>
            <a:off x="250825" y="4157272"/>
            <a:ext cx="8569325" cy="433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65000"/>
              <a:buFont typeface="Wingdings" pitchFamily="2" charset="2"/>
              <a:buChar char="n"/>
              <a:defRPr/>
            </a:pPr>
            <a:r>
              <a:rPr lang="en-GB" sz="2400" dirty="0">
                <a:latin typeface="+mn-lt"/>
                <a:cs typeface="Arial" charset="0"/>
              </a:rPr>
              <a:t>86 patients inhaled fluticasone</a:t>
            </a:r>
          </a:p>
          <a:p>
            <a:pPr marL="342900" indent="-342900" eaLnBrk="1" hangingPunct="1">
              <a:spcBef>
                <a:spcPct val="20000"/>
              </a:spcBef>
              <a:buClr>
                <a:schemeClr val="hlink"/>
              </a:buClr>
              <a:buSzPct val="65000"/>
              <a:buFont typeface="Wingdings" pitchFamily="2" charset="2"/>
              <a:buChar char="n"/>
              <a:defRPr/>
            </a:pPr>
            <a:r>
              <a:rPr lang="en-GB" sz="2400" dirty="0">
                <a:latin typeface="+mn-lt"/>
                <a:cs typeface="Arial" charset="0"/>
              </a:rPr>
              <a:t>500 µg twice daily or placebo for 12 months</a:t>
            </a:r>
          </a:p>
          <a:p>
            <a:pPr marL="342900" indent="-342900" eaLnBrk="1" hangingPunct="1">
              <a:spcBef>
                <a:spcPct val="20000"/>
              </a:spcBef>
              <a:buClr>
                <a:schemeClr val="hlink"/>
              </a:buClr>
              <a:buSzPct val="65000"/>
              <a:buFont typeface="Wingdings" pitchFamily="2" charset="2"/>
              <a:buChar char="n"/>
              <a:defRPr/>
            </a:pPr>
            <a:r>
              <a:rPr lang="en-GB" sz="2400" dirty="0">
                <a:latin typeface="+mn-lt"/>
                <a:cs typeface="Arial" charset="0"/>
              </a:rPr>
              <a:t>Reduced 24 hour sputum volume, but no change was seen in the frequency of exacerbations, the purulence of                                                                             sputum, or lung function 					                  (except for </a:t>
            </a:r>
            <a:r>
              <a:rPr lang="en-GB" sz="2400" i="1" dirty="0">
                <a:latin typeface="+mn-lt"/>
                <a:cs typeface="Arial" charset="0"/>
              </a:rPr>
              <a:t>P. </a:t>
            </a:r>
            <a:r>
              <a:rPr lang="en-GB" sz="2400" i="1" dirty="0" err="1">
                <a:latin typeface="+mn-lt"/>
                <a:cs typeface="Arial" charset="0"/>
              </a:rPr>
              <a:t>aeruginosa</a:t>
            </a:r>
            <a:r>
              <a:rPr lang="en-GB" sz="2400" dirty="0">
                <a:latin typeface="+mn-lt"/>
                <a:cs typeface="Arial" charset="0"/>
              </a:rPr>
              <a:t>)</a:t>
            </a:r>
            <a:endParaRPr lang="en-GB" sz="2400" dirty="0">
              <a:effectLst>
                <a:outerShdw blurRad="38100" dist="38100" dir="2700000" algn="tl">
                  <a:srgbClr val="000000"/>
                </a:outerShdw>
              </a:effectLst>
              <a:latin typeface="+mn-lt"/>
              <a:cs typeface="Arial" charset="0"/>
            </a:endParaRPr>
          </a:p>
        </p:txBody>
      </p:sp>
    </p:spTree>
    <p:extLst>
      <p:ext uri="{BB962C8B-B14F-4D97-AF65-F5344CB8AC3E}">
        <p14:creationId xmlns:p14="http://schemas.microsoft.com/office/powerpoint/2010/main" val="3311168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D650F4D-6989-4E46-9405-6DD476E66232}"/>
              </a:ext>
            </a:extLst>
          </p:cNvPr>
          <p:cNvGrpSpPr/>
          <p:nvPr/>
        </p:nvGrpSpPr>
        <p:grpSpPr>
          <a:xfrm>
            <a:off x="184943" y="321469"/>
            <a:ext cx="8774113" cy="5822156"/>
            <a:chOff x="171450" y="702469"/>
            <a:chExt cx="8774113" cy="5822156"/>
          </a:xfrm>
        </p:grpSpPr>
        <p:sp>
          <p:nvSpPr>
            <p:cNvPr id="72708" name="Rectangle 4"/>
            <p:cNvSpPr>
              <a:spLocks noChangeArrowheads="1"/>
            </p:cNvSpPr>
            <p:nvPr/>
          </p:nvSpPr>
          <p:spPr bwMode="auto">
            <a:xfrm>
              <a:off x="443707" y="702469"/>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effectLst>
                    <a:outerShdw blurRad="38100" dist="38100" dir="2700000" algn="tl">
                      <a:srgbClr val="000000"/>
                    </a:outerShdw>
                  </a:effectLst>
                  <a:cs typeface="Arial" charset="0"/>
                </a:rPr>
                <a:t>Bronchiectasis</a:t>
              </a:r>
              <a:br>
                <a:rPr lang="en-GB" sz="3600" dirty="0">
                  <a:solidFill>
                    <a:schemeClr val="tx2"/>
                  </a:solidFill>
                  <a:effectLst>
                    <a:outerShdw blurRad="38100" dist="38100" dir="2700000" algn="tl">
                      <a:srgbClr val="000000"/>
                    </a:outerShdw>
                  </a:effectLst>
                  <a:cs typeface="Arial" charset="0"/>
                </a:rPr>
              </a:br>
              <a:r>
                <a:rPr lang="en-GB" sz="3600" dirty="0">
                  <a:solidFill>
                    <a:schemeClr val="tx2"/>
                  </a:solidFill>
                  <a:effectLst>
                    <a:outerShdw blurRad="38100" dist="38100" dir="2700000" algn="tl">
                      <a:srgbClr val="000000"/>
                    </a:outerShdw>
                  </a:effectLst>
                  <a:cs typeface="Arial" charset="0"/>
                </a:rPr>
                <a:t>Treatment</a:t>
              </a:r>
            </a:p>
          </p:txBody>
        </p:sp>
        <p:pic>
          <p:nvPicPr>
            <p:cNvPr id="47107" name="Picture 5" descr="Bronchial tubes with Bronchiec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4797425"/>
              <a:ext cx="1374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descr="Normal air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565400"/>
              <a:ext cx="1362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lactofotse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0" y="2493963"/>
              <a:ext cx="895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c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2475" y="3430588"/>
              <a:ext cx="898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9" descr="Immunoglobuli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2541588"/>
              <a:ext cx="9477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 descr="aspergillus10">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3502025"/>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Line 11"/>
            <p:cNvSpPr>
              <a:spLocks noChangeShapeType="1"/>
            </p:cNvSpPr>
            <p:nvPr/>
          </p:nvSpPr>
          <p:spPr bwMode="auto">
            <a:xfrm>
              <a:off x="4643438" y="4149725"/>
              <a:ext cx="0" cy="64770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114" name="AutoShape 12"/>
            <p:cNvSpPr>
              <a:spLocks noChangeArrowheads="1"/>
            </p:cNvSpPr>
            <p:nvPr/>
          </p:nvSpPr>
          <p:spPr bwMode="auto">
            <a:xfrm>
              <a:off x="3419475" y="5084763"/>
              <a:ext cx="576263" cy="865187"/>
            </a:xfrm>
            <a:prstGeom prst="curvedRightArrow">
              <a:avLst>
                <a:gd name="adj1" fmla="val 30028"/>
                <a:gd name="adj2" fmla="val 6005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7115" name="AutoShape 13"/>
            <p:cNvSpPr>
              <a:spLocks noChangeArrowheads="1"/>
            </p:cNvSpPr>
            <p:nvPr/>
          </p:nvSpPr>
          <p:spPr bwMode="auto">
            <a:xfrm>
              <a:off x="5364163" y="5157788"/>
              <a:ext cx="503237" cy="792162"/>
            </a:xfrm>
            <a:prstGeom prst="curvedLeftArrow">
              <a:avLst>
                <a:gd name="adj1" fmla="val 31483"/>
                <a:gd name="adj2" fmla="val 62965"/>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7116" name="Text Box 14"/>
            <p:cNvSpPr txBox="1">
              <a:spLocks noChangeArrowheads="1"/>
            </p:cNvSpPr>
            <p:nvPr/>
          </p:nvSpPr>
          <p:spPr bwMode="auto">
            <a:xfrm>
              <a:off x="617538" y="5794375"/>
              <a:ext cx="2728912" cy="7302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a:solidFill>
                    <a:schemeClr val="bg1"/>
                  </a:solidFill>
                </a:rPr>
                <a:t>Background of inflammation</a:t>
              </a:r>
            </a:p>
            <a:p>
              <a:pPr algn="ctr" eaLnBrk="1" hangingPunct="1">
                <a:spcBef>
                  <a:spcPct val="0"/>
                </a:spcBef>
                <a:buClrTx/>
                <a:buSzTx/>
                <a:buFontTx/>
                <a:buNone/>
              </a:pPr>
              <a:r>
                <a:rPr lang="en-GB" altLang="en-US" sz="1400" b="1">
                  <a:solidFill>
                    <a:schemeClr val="bg1"/>
                  </a:solidFill>
                </a:rPr>
                <a:t>(cytokines, reactive </a:t>
              </a:r>
            </a:p>
            <a:p>
              <a:pPr algn="ctr" eaLnBrk="1" hangingPunct="1">
                <a:spcBef>
                  <a:spcPct val="0"/>
                </a:spcBef>
                <a:buClrTx/>
                <a:buSzTx/>
                <a:buFontTx/>
                <a:buNone/>
              </a:pPr>
              <a:r>
                <a:rPr lang="en-GB" altLang="en-US" sz="1400" b="1">
                  <a:solidFill>
                    <a:schemeClr val="bg1"/>
                  </a:solidFill>
                </a:rPr>
                <a:t>oxygen intermediates)</a:t>
              </a:r>
            </a:p>
          </p:txBody>
        </p:sp>
        <p:sp>
          <p:nvSpPr>
            <p:cNvPr id="47117" name="Text Box 15"/>
            <p:cNvSpPr txBox="1">
              <a:spLocks noChangeArrowheads="1"/>
            </p:cNvSpPr>
            <p:nvPr/>
          </p:nvSpPr>
          <p:spPr bwMode="auto">
            <a:xfrm>
              <a:off x="6019801" y="5489575"/>
              <a:ext cx="20113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dirty="0">
                  <a:solidFill>
                    <a:srgbClr val="FF5050"/>
                  </a:solidFill>
                </a:rPr>
                <a:t>Recurrent infections</a:t>
              </a:r>
            </a:p>
          </p:txBody>
        </p:sp>
        <p:sp>
          <p:nvSpPr>
            <p:cNvPr id="47118" name="Text Box 16"/>
            <p:cNvSpPr txBox="1">
              <a:spLocks noChangeArrowheads="1"/>
            </p:cNvSpPr>
            <p:nvPr/>
          </p:nvSpPr>
          <p:spPr bwMode="auto">
            <a:xfrm>
              <a:off x="171450" y="4411663"/>
              <a:ext cx="3294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2000" b="1">
                  <a:solidFill>
                    <a:schemeClr val="folHlink"/>
                  </a:solidFill>
                </a:rPr>
                <a:t>PREVENTION OF</a:t>
              </a:r>
            </a:p>
            <a:p>
              <a:pPr algn="ctr" eaLnBrk="1" hangingPunct="1">
                <a:spcBef>
                  <a:spcPct val="0"/>
                </a:spcBef>
                <a:buClrTx/>
                <a:buSzTx/>
                <a:buFontTx/>
                <a:buNone/>
              </a:pPr>
              <a:r>
                <a:rPr lang="en-GB" altLang="en-US" sz="2000" b="1">
                  <a:solidFill>
                    <a:schemeClr val="folHlink"/>
                  </a:solidFill>
                </a:rPr>
                <a:t>ACUTE EXACERBATIONS</a:t>
              </a:r>
            </a:p>
          </p:txBody>
        </p:sp>
        <p:sp>
          <p:nvSpPr>
            <p:cNvPr id="47119" name="Text Box 17"/>
            <p:cNvSpPr txBox="1">
              <a:spLocks noChangeArrowheads="1"/>
            </p:cNvSpPr>
            <p:nvPr/>
          </p:nvSpPr>
          <p:spPr bwMode="auto">
            <a:xfrm>
              <a:off x="5651500" y="4292600"/>
              <a:ext cx="3294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2000" b="1" u="sng">
                  <a:solidFill>
                    <a:srgbClr val="FF0000"/>
                  </a:solidFill>
                </a:rPr>
                <a:t>TREATMENT OF</a:t>
              </a:r>
            </a:p>
            <a:p>
              <a:pPr algn="ctr" eaLnBrk="1" hangingPunct="1">
                <a:spcBef>
                  <a:spcPct val="0"/>
                </a:spcBef>
                <a:buClrTx/>
                <a:buSzTx/>
                <a:buFontTx/>
                <a:buNone/>
              </a:pPr>
              <a:r>
                <a:rPr lang="en-GB" altLang="en-US" sz="2000" b="1" u="sng">
                  <a:solidFill>
                    <a:srgbClr val="FF0000"/>
                  </a:solidFill>
                </a:rPr>
                <a:t>ACUTE EXACERBATIONS</a:t>
              </a:r>
            </a:p>
          </p:txBody>
        </p:sp>
      </p:grpSp>
    </p:spTree>
    <p:extLst>
      <p:ext uri="{BB962C8B-B14F-4D97-AF65-F5344CB8AC3E}">
        <p14:creationId xmlns:p14="http://schemas.microsoft.com/office/powerpoint/2010/main" val="3401222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3923" y="365125"/>
            <a:ext cx="5221327" cy="6413800"/>
          </a:xfrm>
          <a:prstGeom prst="rect">
            <a:avLst/>
          </a:prstGeom>
        </p:spPr>
      </p:pic>
    </p:spTree>
    <p:extLst>
      <p:ext uri="{BB962C8B-B14F-4D97-AF65-F5344CB8AC3E}">
        <p14:creationId xmlns:p14="http://schemas.microsoft.com/office/powerpoint/2010/main" val="1905180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a:t>
            </a:r>
            <a:br>
              <a:rPr lang="en-GB" sz="3600" dirty="0">
                <a:solidFill>
                  <a:schemeClr val="tx2"/>
                </a:solidFill>
                <a:latin typeface="+mj-lt"/>
                <a:cs typeface="Arial" charset="0"/>
              </a:rPr>
            </a:br>
            <a:r>
              <a:rPr lang="en-GB" sz="3600" dirty="0">
                <a:solidFill>
                  <a:schemeClr val="tx2"/>
                </a:solidFill>
                <a:latin typeface="+mj-lt"/>
                <a:cs typeface="Arial" charset="0"/>
              </a:rPr>
              <a:t>Treatment of acute exacerbations</a:t>
            </a: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1388"/>
            <a:ext cx="91440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D9540488-4A1E-45D3-A61C-DABE54B63D3B}"/>
              </a:ext>
            </a:extLst>
          </p:cNvPr>
          <p:cNvGrpSpPr/>
          <p:nvPr/>
        </p:nvGrpSpPr>
        <p:grpSpPr>
          <a:xfrm>
            <a:off x="0" y="3819941"/>
            <a:ext cx="9144000" cy="1457325"/>
            <a:chOff x="0" y="3819941"/>
            <a:chExt cx="9144000" cy="1457325"/>
          </a:xfrm>
        </p:grpSpPr>
        <p:pic>
          <p:nvPicPr>
            <p:cNvPr id="768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9941"/>
              <a:ext cx="91440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7" name="Rectangle 7"/>
            <p:cNvSpPr>
              <a:spLocks noChangeArrowheads="1"/>
            </p:cNvSpPr>
            <p:nvPr/>
          </p:nvSpPr>
          <p:spPr bwMode="auto">
            <a:xfrm>
              <a:off x="5364163" y="4162685"/>
              <a:ext cx="1584325"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grpSp>
    </p:spTree>
    <p:extLst>
      <p:ext uri="{BB962C8B-B14F-4D97-AF65-F5344CB8AC3E}">
        <p14:creationId xmlns:p14="http://schemas.microsoft.com/office/powerpoint/2010/main" val="2254190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57200" y="1752600"/>
            <a:ext cx="8229600" cy="4752975"/>
          </a:xfrm>
        </p:spPr>
        <p:txBody>
          <a:bodyPr/>
          <a:lstStyle/>
          <a:p>
            <a:pPr eaLnBrk="1" hangingPunct="1">
              <a:lnSpc>
                <a:spcPct val="80000"/>
              </a:lnSpc>
              <a:defRPr/>
            </a:pPr>
            <a:r>
              <a:rPr lang="en-GB" sz="2400" dirty="0" err="1"/>
              <a:t>Suppurative</a:t>
            </a:r>
            <a:r>
              <a:rPr lang="en-GB" sz="2400" dirty="0"/>
              <a:t> lung disease initially considered poor candidates due to the potential persistence of infection that might worsen during prolonged immunosuppression but…</a:t>
            </a:r>
          </a:p>
          <a:p>
            <a:pPr eaLnBrk="1" hangingPunct="1">
              <a:lnSpc>
                <a:spcPct val="80000"/>
              </a:lnSpc>
              <a:defRPr/>
            </a:pPr>
            <a:endParaRPr lang="en-GB" sz="2400" dirty="0"/>
          </a:p>
          <a:p>
            <a:pPr eaLnBrk="1" hangingPunct="1">
              <a:lnSpc>
                <a:spcPct val="80000"/>
              </a:lnSpc>
              <a:defRPr/>
            </a:pPr>
            <a:endParaRPr lang="en-GB" sz="2000" dirty="0"/>
          </a:p>
        </p:txBody>
      </p:sp>
      <p:sp>
        <p:nvSpPr>
          <p:cNvPr id="89092"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a:t>
            </a:r>
            <a:br>
              <a:rPr lang="en-GB" sz="3600" dirty="0">
                <a:solidFill>
                  <a:schemeClr val="tx2"/>
                </a:solidFill>
                <a:latin typeface="+mj-lt"/>
                <a:cs typeface="Arial" charset="0"/>
              </a:rPr>
            </a:br>
            <a:r>
              <a:rPr lang="en-GB" sz="3600" dirty="0">
                <a:solidFill>
                  <a:schemeClr val="tx2"/>
                </a:solidFill>
                <a:latin typeface="+mj-lt"/>
                <a:cs typeface="Arial" charset="0"/>
              </a:rPr>
              <a:t>Lung transplantation</a:t>
            </a:r>
          </a:p>
        </p:txBody>
      </p:sp>
      <p:pic>
        <p:nvPicPr>
          <p:cNvPr id="2" name="Picture 1"/>
          <p:cNvPicPr>
            <a:picLocks noChangeAspect="1"/>
          </p:cNvPicPr>
          <p:nvPr/>
        </p:nvPicPr>
        <p:blipFill>
          <a:blip r:embed="rId3"/>
          <a:stretch>
            <a:fillRect/>
          </a:stretch>
        </p:blipFill>
        <p:spPr>
          <a:xfrm>
            <a:off x="2195512" y="3124200"/>
            <a:ext cx="4752975" cy="2466975"/>
          </a:xfrm>
          <a:prstGeom prst="rect">
            <a:avLst/>
          </a:prstGeom>
        </p:spPr>
      </p:pic>
    </p:spTree>
    <p:extLst>
      <p:ext uri="{BB962C8B-B14F-4D97-AF65-F5344CB8AC3E}">
        <p14:creationId xmlns:p14="http://schemas.microsoft.com/office/powerpoint/2010/main" val="1761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Grp="1" noChangeArrowheads="1"/>
          </p:cNvSpPr>
          <p:nvPr>
            <p:ph type="body" sz="half" idx="2"/>
          </p:nvPr>
        </p:nvSpPr>
        <p:spPr>
          <a:xfrm>
            <a:off x="4572000" y="2124204"/>
            <a:ext cx="4038600" cy="4114800"/>
          </a:xfrm>
        </p:spPr>
        <p:txBody>
          <a:bodyPr/>
          <a:lstStyle/>
          <a:p>
            <a:pPr eaLnBrk="1" hangingPunct="1">
              <a:defRPr/>
            </a:pPr>
            <a:r>
              <a:rPr lang="en-GB" sz="2400" dirty="0"/>
              <a:t>Irreversible dilatation central and medium-sized bronchi (proximal to terminal bronchiole)</a:t>
            </a:r>
          </a:p>
          <a:p>
            <a:pPr eaLnBrk="1" hangingPunct="1">
              <a:defRPr/>
            </a:pPr>
            <a:r>
              <a:rPr lang="en-GB" sz="2400" dirty="0"/>
              <a:t>Involved bronchi are dilated, inflamed and easily collapsible</a:t>
            </a:r>
          </a:p>
          <a:p>
            <a:pPr eaLnBrk="1" hangingPunct="1">
              <a:defRPr/>
            </a:pPr>
            <a:r>
              <a:rPr lang="en-GB" sz="2400" dirty="0"/>
              <a:t>Results in airflow obstruction and impaired clearance of secretions</a:t>
            </a:r>
          </a:p>
        </p:txBody>
      </p:sp>
      <p:pic>
        <p:nvPicPr>
          <p:cNvPr id="18438" name="Picture 6" descr="Cross-section diagram showing lungs and airways with bronchiect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71" y="2008745"/>
            <a:ext cx="30861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0"/>
          <p:cNvSpPr>
            <a:spLocks noGrp="1" noChangeArrowheads="1"/>
          </p:cNvSpPr>
          <p:nvPr>
            <p:ph type="title"/>
          </p:nvPr>
        </p:nvSpPr>
        <p:spPr/>
        <p:txBody>
          <a:bodyPr/>
          <a:lstStyle/>
          <a:p>
            <a:pPr algn="ctr" eaLnBrk="1" hangingPunct="1">
              <a:defRPr/>
            </a:pPr>
            <a:r>
              <a:rPr lang="en-GB" sz="3600" dirty="0"/>
              <a:t>Bronchiectasis Definition</a:t>
            </a:r>
          </a:p>
        </p:txBody>
      </p:sp>
    </p:spTree>
    <p:extLst>
      <p:ext uri="{BB962C8B-B14F-4D97-AF65-F5344CB8AC3E}">
        <p14:creationId xmlns:p14="http://schemas.microsoft.com/office/powerpoint/2010/main" val="13384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t>Definition</a:t>
            </a:r>
          </a:p>
          <a:p>
            <a:pPr eaLnBrk="1" hangingPunct="1">
              <a:defRPr/>
            </a:pPr>
            <a:r>
              <a:rPr lang="en-GB" sz="2400" dirty="0"/>
              <a:t>Causes &amp; Proposed Pathogenesis</a:t>
            </a:r>
          </a:p>
          <a:p>
            <a:pPr eaLnBrk="1" hangingPunct="1">
              <a:defRPr/>
            </a:pPr>
            <a:r>
              <a:rPr lang="en-GB" sz="2400" dirty="0"/>
              <a:t>Symptoms &amp; Signs</a:t>
            </a:r>
          </a:p>
          <a:p>
            <a:pPr eaLnBrk="1" hangingPunct="1">
              <a:defRPr/>
            </a:pPr>
            <a:r>
              <a:rPr lang="en-GB" sz="2400" dirty="0"/>
              <a:t>Investigations</a:t>
            </a:r>
          </a:p>
          <a:p>
            <a:pPr eaLnBrk="1" hangingPunct="1">
              <a:defRPr/>
            </a:pPr>
            <a:r>
              <a:rPr lang="en-GB" sz="2400" dirty="0"/>
              <a:t>Treatment</a:t>
            </a:r>
          </a:p>
          <a:p>
            <a:pPr eaLnBrk="1" hangingPunct="1">
              <a:defRPr/>
            </a:pPr>
            <a:r>
              <a:rPr lang="en-GB" sz="2400" dirty="0">
                <a:solidFill>
                  <a:srgbClr val="FF0000"/>
                </a:solidFill>
              </a:rPr>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3092474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68313" y="1776413"/>
            <a:ext cx="8229600" cy="4114800"/>
          </a:xfrm>
        </p:spPr>
        <p:txBody>
          <a:bodyPr/>
          <a:lstStyle/>
          <a:p>
            <a:pPr eaLnBrk="1" hangingPunct="1">
              <a:defRPr/>
            </a:pPr>
            <a:r>
              <a:rPr lang="en-GB" sz="2400" dirty="0"/>
              <a:t>Bronchiectasis refers to abnormal bronchial dilatation caused by a vicious cycle of </a:t>
            </a:r>
            <a:r>
              <a:rPr lang="en-GB" sz="2400" dirty="0" err="1"/>
              <a:t>transmural</a:t>
            </a:r>
            <a:r>
              <a:rPr lang="en-GB" sz="2400" dirty="0"/>
              <a:t> infection &amp; inflammation</a:t>
            </a:r>
          </a:p>
          <a:p>
            <a:pPr eaLnBrk="1" hangingPunct="1">
              <a:defRPr/>
            </a:pPr>
            <a:r>
              <a:rPr lang="en-GB" sz="2400" dirty="0"/>
              <a:t>Symptoms include chronic productive cough, wheeze &amp; dyspnoea</a:t>
            </a:r>
          </a:p>
          <a:p>
            <a:pPr eaLnBrk="1" hangingPunct="1">
              <a:defRPr/>
            </a:pPr>
            <a:r>
              <a:rPr lang="en-GB" sz="2400" dirty="0"/>
              <a:t>Diagnosis is based on daily production of </a:t>
            </a:r>
            <a:r>
              <a:rPr lang="en-GB" sz="2400" dirty="0" err="1"/>
              <a:t>mucopurulent</a:t>
            </a:r>
            <a:r>
              <a:rPr lang="en-GB" sz="2400" dirty="0"/>
              <a:t> phlegm and dilated and thickened airways on CT</a:t>
            </a:r>
          </a:p>
          <a:p>
            <a:pPr eaLnBrk="1" hangingPunct="1">
              <a:defRPr/>
            </a:pPr>
            <a:r>
              <a:rPr lang="en-GB" sz="2400" dirty="0"/>
              <a:t>Diagnosis should lead to investigation and treatment of possible causes and associated conditions</a:t>
            </a:r>
          </a:p>
        </p:txBody>
      </p:sp>
      <p:sp>
        <p:nvSpPr>
          <p:cNvPr id="54277" name="Rectangle 5"/>
          <p:cNvSpPr>
            <a:spLocks noChangeArrowheads="1"/>
          </p:cNvSpPr>
          <p:nvPr/>
        </p:nvSpPr>
        <p:spPr bwMode="auto">
          <a:xfrm>
            <a:off x="468313" y="404813"/>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Summary</a:t>
            </a:r>
          </a:p>
        </p:txBody>
      </p:sp>
    </p:spTree>
    <p:extLst>
      <p:ext uri="{BB962C8B-B14F-4D97-AF65-F5344CB8AC3E}">
        <p14:creationId xmlns:p14="http://schemas.microsoft.com/office/powerpoint/2010/main" val="2690877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1907317"/>
            <a:ext cx="8229600" cy="4114800"/>
          </a:xfrm>
        </p:spPr>
        <p:txBody>
          <a:bodyPr/>
          <a:lstStyle/>
          <a:p>
            <a:pPr eaLnBrk="1" hangingPunct="1">
              <a:lnSpc>
                <a:spcPct val="90000"/>
              </a:lnSpc>
              <a:defRPr/>
            </a:pPr>
            <a:r>
              <a:rPr lang="en-GB" sz="2400" dirty="0"/>
              <a:t>Acute exacerbations should be treated promptly with short courses of antibiotics</a:t>
            </a:r>
          </a:p>
          <a:p>
            <a:pPr eaLnBrk="1" hangingPunct="1">
              <a:lnSpc>
                <a:spcPct val="90000"/>
              </a:lnSpc>
              <a:defRPr/>
            </a:pPr>
            <a:r>
              <a:rPr lang="en-GB" sz="2400" dirty="0"/>
              <a:t>Frequent exacerbations may be treated with prolonged and aerosolised antibiotics</a:t>
            </a:r>
          </a:p>
          <a:p>
            <a:pPr eaLnBrk="1" hangingPunct="1">
              <a:lnSpc>
                <a:spcPct val="90000"/>
              </a:lnSpc>
              <a:defRPr/>
            </a:pPr>
            <a:r>
              <a:rPr lang="en-GB" sz="2400" dirty="0"/>
              <a:t>The role of </a:t>
            </a:r>
            <a:r>
              <a:rPr lang="en-GB" sz="2400" dirty="0" err="1"/>
              <a:t>mucolytics</a:t>
            </a:r>
            <a:r>
              <a:rPr lang="en-GB" sz="2400" dirty="0"/>
              <a:t>, anti-inflammatory agents &amp;  bronchodilators is not clear</a:t>
            </a:r>
          </a:p>
          <a:p>
            <a:pPr eaLnBrk="1" hangingPunct="1">
              <a:lnSpc>
                <a:spcPct val="90000"/>
              </a:lnSpc>
              <a:defRPr/>
            </a:pPr>
            <a:r>
              <a:rPr lang="en-GB" sz="2400" dirty="0"/>
              <a:t>Surgery is a possibility if the area of bronchiectasis is localised and symptoms are debilitating or life threatening</a:t>
            </a:r>
          </a:p>
          <a:p>
            <a:pPr eaLnBrk="1" hangingPunct="1">
              <a:lnSpc>
                <a:spcPct val="90000"/>
              </a:lnSpc>
              <a:defRPr/>
            </a:pPr>
            <a:endParaRPr lang="en-GB" sz="2400" dirty="0"/>
          </a:p>
        </p:txBody>
      </p:sp>
      <p:sp>
        <p:nvSpPr>
          <p:cNvPr id="81924"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Summary</a:t>
            </a:r>
          </a:p>
        </p:txBody>
      </p:sp>
    </p:spTree>
    <p:extLst>
      <p:ext uri="{BB962C8B-B14F-4D97-AF65-F5344CB8AC3E}">
        <p14:creationId xmlns:p14="http://schemas.microsoft.com/office/powerpoint/2010/main" val="3596212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GB" altLang="en-US" dirty="0"/>
              <a:t>Thank you</a:t>
            </a:r>
          </a:p>
          <a:p>
            <a:r>
              <a:rPr lang="en-GB" altLang="en-US" dirty="0"/>
              <a:t>Please fill out the online survey to obtain a certificate</a:t>
            </a:r>
          </a:p>
        </p:txBody>
      </p:sp>
    </p:spTree>
    <p:extLst>
      <p:ext uri="{BB962C8B-B14F-4D97-AF65-F5344CB8AC3E}">
        <p14:creationId xmlns:p14="http://schemas.microsoft.com/office/powerpoint/2010/main" val="1885671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GB"/>
              <a:t>Get in touch!</a:t>
            </a:r>
            <a:endParaRPr/>
          </a:p>
        </p:txBody>
      </p:sp>
      <p:sp>
        <p:nvSpPr>
          <p:cNvPr id="330" name="Google Shape;330;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100"/>
              <a:buNone/>
            </a:pPr>
            <a:r>
              <a:rPr lang="en-GB" dirty="0"/>
              <a:t>Website</a:t>
            </a:r>
            <a:endParaRPr dirty="0"/>
          </a:p>
          <a:p>
            <a:pPr marL="0" lvl="0" indent="0" algn="ctr" rtl="0">
              <a:lnSpc>
                <a:spcPct val="90000"/>
              </a:lnSpc>
              <a:spcBef>
                <a:spcPts val="750"/>
              </a:spcBef>
              <a:spcAft>
                <a:spcPts val="0"/>
              </a:spcAft>
              <a:buClr>
                <a:schemeClr val="dk1"/>
              </a:buClr>
              <a:buSzPts val="2100"/>
              <a:buNone/>
            </a:pPr>
            <a:r>
              <a:rPr lang="en-GB" u="sng" dirty="0">
                <a:solidFill>
                  <a:schemeClr val="hlink"/>
                </a:solidFill>
                <a:hlinkClick r:id="rId3"/>
              </a:rPr>
              <a:t>www.quackmeded.co.uk</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Email</a:t>
            </a:r>
            <a:endParaRPr dirty="0"/>
          </a:p>
          <a:p>
            <a:pPr marL="0" lvl="0" indent="0" algn="ctr" rtl="0">
              <a:lnSpc>
                <a:spcPct val="90000"/>
              </a:lnSpc>
              <a:spcBef>
                <a:spcPts val="750"/>
              </a:spcBef>
              <a:spcAft>
                <a:spcPts val="0"/>
              </a:spcAft>
              <a:buClr>
                <a:schemeClr val="dk1"/>
              </a:buClr>
              <a:buSzPts val="2100"/>
              <a:buNone/>
            </a:pPr>
            <a:r>
              <a:rPr lang="en-US" u="sng" dirty="0" err="1">
                <a:solidFill>
                  <a:schemeClr val="hlink"/>
                </a:solidFill>
              </a:rPr>
              <a:t>ggc.</a:t>
            </a:r>
            <a:r>
              <a:rPr lang="en-US" u="sng" err="1">
                <a:solidFill>
                  <a:schemeClr val="hlink"/>
                </a:solidFill>
              </a:rPr>
              <a:t>quackmeded</a:t>
            </a:r>
            <a:r>
              <a:rPr lang="en-US" u="sng">
                <a:solidFill>
                  <a:schemeClr val="hlink"/>
                </a:solidFill>
              </a:rPr>
              <a:t>@nhs.scot</a:t>
            </a:r>
            <a:endParaRPr dirty="0"/>
          </a:p>
          <a:p>
            <a:pPr marL="0" lvl="0" indent="0" algn="ctr" rtl="0">
              <a:lnSpc>
                <a:spcPct val="90000"/>
              </a:lnSpc>
              <a:spcBef>
                <a:spcPts val="750"/>
              </a:spcBef>
              <a:spcAft>
                <a:spcPts val="0"/>
              </a:spcAft>
              <a:buClr>
                <a:schemeClr val="dk1"/>
              </a:buClr>
              <a:buSzPts val="2100"/>
              <a:buNone/>
            </a:pPr>
            <a:endParaRPr dirty="0"/>
          </a:p>
          <a:p>
            <a:pPr marL="0" lvl="0" indent="0" algn="ctr" rtl="0">
              <a:lnSpc>
                <a:spcPct val="90000"/>
              </a:lnSpc>
              <a:spcBef>
                <a:spcPts val="750"/>
              </a:spcBef>
              <a:spcAft>
                <a:spcPts val="0"/>
              </a:spcAft>
              <a:buClr>
                <a:schemeClr val="dk1"/>
              </a:buClr>
              <a:buSzPts val="2100"/>
              <a:buNone/>
            </a:pPr>
            <a:r>
              <a:rPr lang="en-GB" dirty="0"/>
              <a:t>Social Media</a:t>
            </a:r>
            <a:endParaRPr dirty="0"/>
          </a:p>
          <a:p>
            <a:pPr marL="0" lvl="0" indent="0" algn="ctr" rtl="0">
              <a:lnSpc>
                <a:spcPct val="90000"/>
              </a:lnSpc>
              <a:spcBef>
                <a:spcPts val="750"/>
              </a:spcBef>
              <a:spcAft>
                <a:spcPts val="0"/>
              </a:spcAft>
              <a:buClr>
                <a:schemeClr val="dk1"/>
              </a:buClr>
              <a:buSzPts val="2100"/>
              <a:buNone/>
            </a:pPr>
            <a:r>
              <a:rPr lang="en-GB" dirty="0"/>
              <a:t>Twitter: @QUACK_ Med</a:t>
            </a:r>
            <a:endParaRPr dirty="0"/>
          </a:p>
          <a:p>
            <a:pPr marL="0" lvl="0" indent="0" algn="ctr" rtl="0">
              <a:lnSpc>
                <a:spcPct val="90000"/>
              </a:lnSpc>
              <a:spcBef>
                <a:spcPts val="750"/>
              </a:spcBef>
              <a:spcAft>
                <a:spcPts val="0"/>
              </a:spcAft>
              <a:buClr>
                <a:schemeClr val="dk1"/>
              </a:buClr>
              <a:buSzPts val="2100"/>
              <a:buNone/>
            </a:pPr>
            <a:r>
              <a:rPr lang="en-GB" dirty="0"/>
              <a:t>Facebook: QUACK education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p:txBody>
          <a:bodyPr/>
          <a:lstStyle/>
          <a:p>
            <a:pPr eaLnBrk="1" hangingPunct="1">
              <a:defRPr/>
            </a:pPr>
            <a:r>
              <a:rPr lang="en-GB" sz="2400" dirty="0"/>
              <a:t>Cylindrical</a:t>
            </a:r>
          </a:p>
          <a:p>
            <a:pPr eaLnBrk="1" hangingPunct="1">
              <a:defRPr/>
            </a:pPr>
            <a:r>
              <a:rPr lang="en-GB" sz="2400" dirty="0" err="1"/>
              <a:t>Saccular</a:t>
            </a:r>
            <a:endParaRPr lang="en-GB" sz="2400" dirty="0"/>
          </a:p>
          <a:p>
            <a:pPr eaLnBrk="1" hangingPunct="1">
              <a:defRPr/>
            </a:pPr>
            <a:r>
              <a:rPr lang="en-GB" sz="2400" dirty="0"/>
              <a:t>Varicose</a:t>
            </a:r>
          </a:p>
          <a:p>
            <a:pPr eaLnBrk="1" hangingPunct="1">
              <a:defRPr/>
            </a:pPr>
            <a:r>
              <a:rPr lang="en-GB" sz="2400" dirty="0"/>
              <a:t>Cystic</a:t>
            </a:r>
          </a:p>
          <a:p>
            <a:pPr eaLnBrk="1" hangingPunct="1">
              <a:defRPr/>
            </a:pPr>
            <a:endParaRPr lang="en-GB" sz="2400" dirty="0"/>
          </a:p>
          <a:p>
            <a:pPr eaLnBrk="1" hangingPunct="1">
              <a:defRPr/>
            </a:pPr>
            <a:r>
              <a:rPr lang="en-GB" sz="2400" dirty="0"/>
              <a:t>Has no clinical or therapeutic use</a:t>
            </a:r>
          </a:p>
          <a:p>
            <a:pPr eaLnBrk="1" hangingPunct="1">
              <a:defRPr/>
            </a:pPr>
            <a:endParaRPr lang="en-GB" sz="2400" dirty="0"/>
          </a:p>
          <a:p>
            <a:pPr eaLnBrk="1" hangingPunct="1">
              <a:defRPr/>
            </a:pPr>
            <a:r>
              <a:rPr lang="en-GB" sz="2400" dirty="0"/>
              <a:t>Often co-exists with other respiratory problems (e.g. COPD)</a:t>
            </a:r>
          </a:p>
          <a:p>
            <a:pPr eaLnBrk="1" hangingPunct="1">
              <a:defRPr/>
            </a:pPr>
            <a:endParaRPr lang="en-GB" sz="2400" dirty="0"/>
          </a:p>
        </p:txBody>
      </p:sp>
      <p:sp>
        <p:nvSpPr>
          <p:cNvPr id="53252"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Classification</a:t>
            </a:r>
          </a:p>
        </p:txBody>
      </p:sp>
    </p:spTree>
    <p:extLst>
      <p:ext uri="{BB962C8B-B14F-4D97-AF65-F5344CB8AC3E}">
        <p14:creationId xmlns:p14="http://schemas.microsoft.com/office/powerpoint/2010/main" val="23701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t>Definition</a:t>
            </a:r>
          </a:p>
          <a:p>
            <a:pPr eaLnBrk="1" hangingPunct="1">
              <a:defRPr/>
            </a:pPr>
            <a:r>
              <a:rPr lang="en-GB" sz="2400" dirty="0">
                <a:solidFill>
                  <a:srgbClr val="FF0000"/>
                </a:solidFill>
              </a:rPr>
              <a:t>Causes &amp; Proposed Pathogenesis</a:t>
            </a:r>
          </a:p>
          <a:p>
            <a:pPr eaLnBrk="1" hangingPunct="1">
              <a:defRPr/>
            </a:pPr>
            <a:r>
              <a:rPr lang="en-GB" sz="2400" dirty="0"/>
              <a:t>Symptoms &amp; Signs</a:t>
            </a:r>
          </a:p>
          <a:p>
            <a:pPr eaLnBrk="1" hangingPunct="1">
              <a:defRPr/>
            </a:pPr>
            <a:r>
              <a:rPr lang="en-GB" sz="2400" dirty="0"/>
              <a:t>Investigations</a:t>
            </a:r>
          </a:p>
          <a:p>
            <a:pPr eaLnBrk="1" hangingPunct="1">
              <a:defRPr/>
            </a:pPr>
            <a:r>
              <a:rPr lang="en-GB" sz="2400" dirty="0"/>
              <a:t>Treatment</a:t>
            </a:r>
          </a:p>
          <a:p>
            <a:pPr eaLnBrk="1" hangingPunct="1">
              <a:defRPr/>
            </a:pPr>
            <a:r>
              <a:rPr lang="en-GB" sz="2400" dirty="0"/>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53418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59" y="1376087"/>
            <a:ext cx="8586945" cy="529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Rectangle 5"/>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Causes</a:t>
            </a:r>
          </a:p>
        </p:txBody>
      </p:sp>
    </p:spTree>
    <p:extLst>
      <p:ext uri="{BB962C8B-B14F-4D97-AF65-F5344CB8AC3E}">
        <p14:creationId xmlns:p14="http://schemas.microsoft.com/office/powerpoint/2010/main" val="194926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457200" y="25452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solidFill>
                  <a:schemeClr val="tx2"/>
                </a:solidFill>
                <a:latin typeface="+mj-lt"/>
                <a:cs typeface="Arial" charset="0"/>
              </a:rPr>
              <a:t>Bronchiectasis Pathogenesis: </a:t>
            </a:r>
            <a:br>
              <a:rPr lang="en-GB" sz="3600" dirty="0">
                <a:solidFill>
                  <a:schemeClr val="tx2"/>
                </a:solidFill>
                <a:latin typeface="+mj-lt"/>
                <a:cs typeface="Arial" charset="0"/>
              </a:rPr>
            </a:br>
            <a:r>
              <a:rPr lang="en-GB" sz="2800" dirty="0">
                <a:solidFill>
                  <a:schemeClr val="tx2"/>
                </a:solidFill>
                <a:latin typeface="+mj-lt"/>
                <a:cs typeface="Arial" charset="0"/>
              </a:rPr>
              <a:t>Cole’s “vicious circle hypothesis</a:t>
            </a:r>
            <a:r>
              <a:rPr lang="en-GB" sz="2800" dirty="0">
                <a:solidFill>
                  <a:schemeClr val="tx2"/>
                </a:solidFill>
                <a:effectLst>
                  <a:outerShdw blurRad="38100" dist="38100" dir="2700000" algn="tl">
                    <a:srgbClr val="000000"/>
                  </a:outerShdw>
                </a:effectLst>
                <a:cs typeface="Arial" charset="0"/>
              </a:rPr>
              <a:t>”</a:t>
            </a:r>
            <a:endParaRPr lang="en-GB" sz="4400" dirty="0">
              <a:solidFill>
                <a:schemeClr val="tx2"/>
              </a:solidFill>
              <a:effectLst>
                <a:outerShdw blurRad="38100" dist="38100" dir="2700000" algn="tl">
                  <a:srgbClr val="000000"/>
                </a:outerShdw>
              </a:effectLst>
              <a:cs typeface="Arial" charset="0"/>
            </a:endParaRPr>
          </a:p>
        </p:txBody>
      </p:sp>
      <p:pic>
        <p:nvPicPr>
          <p:cNvPr id="44040" name="Picture 8" descr="inflam"/>
          <p:cNvPicPr>
            <a:picLocks noChangeAspect="1" noChangeArrowheads="1"/>
          </p:cNvPicPr>
          <p:nvPr/>
        </p:nvPicPr>
        <p:blipFill>
          <a:blip r:embed="rId2">
            <a:extLst>
              <a:ext uri="{28A0092B-C50C-407E-A947-70E740481C1C}">
                <a14:useLocalDpi xmlns:a14="http://schemas.microsoft.com/office/drawing/2010/main" val="0"/>
              </a:ext>
            </a:extLst>
          </a:blip>
          <a:srcRect t="14641" b="18555"/>
          <a:stretch>
            <a:fillRect/>
          </a:stretch>
        </p:blipFill>
        <p:spPr bwMode="auto">
          <a:xfrm>
            <a:off x="239010" y="3331096"/>
            <a:ext cx="2808288"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0" descr="Bronchial tubes with Bronchiect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035" y="4842395"/>
            <a:ext cx="1374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4" descr="Normal air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35" y="2610370"/>
            <a:ext cx="1362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16" descr="lactofotse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048" y="2538933"/>
            <a:ext cx="8953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8" descr="cil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0773" y="3475558"/>
            <a:ext cx="8985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0" descr="Immunoglobulin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4260" y="2586558"/>
            <a:ext cx="9477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6" name="Picture 24" descr="aspergillus1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7048" y="3546995"/>
            <a:ext cx="865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7" name="Text Box 25"/>
          <p:cNvSpPr txBox="1">
            <a:spLocks noChangeArrowheads="1"/>
          </p:cNvSpPr>
          <p:nvPr/>
        </p:nvSpPr>
        <p:spPr bwMode="auto">
          <a:xfrm>
            <a:off x="2823460" y="2057920"/>
            <a:ext cx="2276475"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altLang="en-US" sz="1600" b="1">
                <a:solidFill>
                  <a:schemeClr val="bg2"/>
                </a:solidFill>
              </a:rPr>
              <a:t>1) Insult : infectious</a:t>
            </a:r>
          </a:p>
        </p:txBody>
      </p:sp>
      <p:sp>
        <p:nvSpPr>
          <p:cNvPr id="44058" name="Text Box 26"/>
          <p:cNvSpPr txBox="1">
            <a:spLocks noChangeArrowheads="1"/>
          </p:cNvSpPr>
          <p:nvPr/>
        </p:nvSpPr>
        <p:spPr bwMode="auto">
          <a:xfrm>
            <a:off x="6342948" y="2057920"/>
            <a:ext cx="1636712"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altLang="en-US" sz="1600" b="1">
                <a:solidFill>
                  <a:schemeClr val="bg2"/>
                </a:solidFill>
              </a:rPr>
              <a:t>2) Host defect</a:t>
            </a:r>
          </a:p>
        </p:txBody>
      </p:sp>
      <p:sp>
        <p:nvSpPr>
          <p:cNvPr id="44059" name="Line 27"/>
          <p:cNvSpPr>
            <a:spLocks noChangeShapeType="1"/>
          </p:cNvSpPr>
          <p:nvPr/>
        </p:nvSpPr>
        <p:spPr bwMode="auto">
          <a:xfrm>
            <a:off x="5531735" y="4194695"/>
            <a:ext cx="0" cy="647700"/>
          </a:xfrm>
          <a:prstGeom prst="line">
            <a:avLst/>
          </a:prstGeom>
          <a:noFill/>
          <a:ln w="889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60" name="AutoShape 28"/>
          <p:cNvSpPr>
            <a:spLocks noChangeArrowheads="1"/>
          </p:cNvSpPr>
          <p:nvPr/>
        </p:nvSpPr>
        <p:spPr bwMode="auto">
          <a:xfrm>
            <a:off x="4307773" y="5129733"/>
            <a:ext cx="576262" cy="865187"/>
          </a:xfrm>
          <a:prstGeom prst="curvedRightArrow">
            <a:avLst>
              <a:gd name="adj1" fmla="val 30028"/>
              <a:gd name="adj2" fmla="val 6005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4062" name="AutoShape 30"/>
          <p:cNvSpPr>
            <a:spLocks noChangeArrowheads="1"/>
          </p:cNvSpPr>
          <p:nvPr/>
        </p:nvSpPr>
        <p:spPr bwMode="auto">
          <a:xfrm>
            <a:off x="6252460" y="5202758"/>
            <a:ext cx="503238" cy="792162"/>
          </a:xfrm>
          <a:prstGeom prst="curvedLeftArrow">
            <a:avLst>
              <a:gd name="adj1" fmla="val 31483"/>
              <a:gd name="adj2" fmla="val 62965"/>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4063" name="Text Box 31"/>
          <p:cNvSpPr txBox="1">
            <a:spLocks noChangeArrowheads="1"/>
          </p:cNvSpPr>
          <p:nvPr/>
        </p:nvSpPr>
        <p:spPr bwMode="auto">
          <a:xfrm>
            <a:off x="1505835" y="5839345"/>
            <a:ext cx="2728913" cy="7302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a:solidFill>
                  <a:schemeClr val="bg1"/>
                </a:solidFill>
              </a:rPr>
              <a:t>Background of inflammation</a:t>
            </a:r>
          </a:p>
          <a:p>
            <a:pPr algn="ctr" eaLnBrk="1" hangingPunct="1">
              <a:spcBef>
                <a:spcPct val="0"/>
              </a:spcBef>
              <a:buClrTx/>
              <a:buSzTx/>
              <a:buFontTx/>
              <a:buNone/>
            </a:pPr>
            <a:r>
              <a:rPr lang="en-GB" altLang="en-US" sz="1400" b="1">
                <a:solidFill>
                  <a:schemeClr val="bg1"/>
                </a:solidFill>
              </a:rPr>
              <a:t>(cytokines, reactive </a:t>
            </a:r>
          </a:p>
          <a:p>
            <a:pPr algn="ctr" eaLnBrk="1" hangingPunct="1">
              <a:spcBef>
                <a:spcPct val="0"/>
              </a:spcBef>
              <a:buClrTx/>
              <a:buSzTx/>
              <a:buFontTx/>
              <a:buNone/>
            </a:pPr>
            <a:r>
              <a:rPr lang="en-GB" altLang="en-US" sz="1400" b="1">
                <a:solidFill>
                  <a:schemeClr val="bg1"/>
                </a:solidFill>
              </a:rPr>
              <a:t>oxygen intermediates)</a:t>
            </a:r>
          </a:p>
        </p:txBody>
      </p:sp>
      <p:sp>
        <p:nvSpPr>
          <p:cNvPr id="44064" name="Text Box 32"/>
          <p:cNvSpPr txBox="1">
            <a:spLocks noChangeArrowheads="1"/>
          </p:cNvSpPr>
          <p:nvPr/>
        </p:nvSpPr>
        <p:spPr bwMode="auto">
          <a:xfrm>
            <a:off x="6415458" y="4824933"/>
            <a:ext cx="2011362"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GB" altLang="en-US" sz="1400" b="1" dirty="0">
                <a:solidFill>
                  <a:srgbClr val="FF5050"/>
                </a:solidFill>
              </a:rPr>
              <a:t>Recurrent infections</a:t>
            </a:r>
          </a:p>
        </p:txBody>
      </p:sp>
    </p:spTree>
    <p:extLst>
      <p:ext uri="{BB962C8B-B14F-4D97-AF65-F5344CB8AC3E}">
        <p14:creationId xmlns:p14="http://schemas.microsoft.com/office/powerpoint/2010/main" val="230932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4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0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0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0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7" grpId="0" animBg="1"/>
      <p:bldP spid="44058" grpId="0" animBg="1"/>
      <p:bldP spid="44059" grpId="0" animBg="1"/>
      <p:bldP spid="44060" grpId="0" animBg="1"/>
      <p:bldP spid="44062" grpId="0" animBg="1"/>
      <p:bldP spid="44063" grpId="0" animBg="1"/>
      <p:bldP spid="440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752600"/>
            <a:ext cx="8229600" cy="4114800"/>
          </a:xfrm>
        </p:spPr>
        <p:txBody>
          <a:bodyPr/>
          <a:lstStyle/>
          <a:p>
            <a:pPr eaLnBrk="1" hangingPunct="1">
              <a:defRPr/>
            </a:pPr>
            <a:r>
              <a:rPr lang="en-GB" sz="2400" dirty="0"/>
              <a:t>Definition</a:t>
            </a:r>
          </a:p>
          <a:p>
            <a:pPr eaLnBrk="1" hangingPunct="1">
              <a:defRPr/>
            </a:pPr>
            <a:r>
              <a:rPr lang="en-GB" sz="2400" dirty="0"/>
              <a:t>Causes &amp; Proposed Pathogenesis</a:t>
            </a:r>
          </a:p>
          <a:p>
            <a:pPr eaLnBrk="1" hangingPunct="1">
              <a:defRPr/>
            </a:pPr>
            <a:r>
              <a:rPr lang="en-GB" sz="2400" dirty="0">
                <a:solidFill>
                  <a:srgbClr val="FF0000"/>
                </a:solidFill>
              </a:rPr>
              <a:t>Symptoms &amp; Signs</a:t>
            </a:r>
          </a:p>
          <a:p>
            <a:pPr eaLnBrk="1" hangingPunct="1">
              <a:defRPr/>
            </a:pPr>
            <a:r>
              <a:rPr lang="en-GB" sz="2400" dirty="0"/>
              <a:t>Investigations</a:t>
            </a:r>
          </a:p>
          <a:p>
            <a:pPr eaLnBrk="1" hangingPunct="1">
              <a:defRPr/>
            </a:pPr>
            <a:r>
              <a:rPr lang="en-GB" sz="2400" dirty="0"/>
              <a:t>Treatment</a:t>
            </a:r>
          </a:p>
          <a:p>
            <a:pPr eaLnBrk="1" hangingPunct="1">
              <a:defRPr/>
            </a:pPr>
            <a:r>
              <a:rPr lang="en-GB" sz="2400" dirty="0"/>
              <a:t>Summary</a:t>
            </a:r>
          </a:p>
        </p:txBody>
      </p:sp>
      <p:sp>
        <p:nvSpPr>
          <p:cNvPr id="47108" name="Rectangle 4"/>
          <p:cNvSpPr>
            <a:spLocks noChangeArrowheads="1"/>
          </p:cNvSpPr>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GB" sz="3600" dirty="0">
                <a:latin typeface="+mj-lt"/>
                <a:cs typeface="Arial" charset="0"/>
              </a:rPr>
              <a:t>Bronchiectasis</a:t>
            </a:r>
          </a:p>
        </p:txBody>
      </p:sp>
    </p:spTree>
    <p:extLst>
      <p:ext uri="{BB962C8B-B14F-4D97-AF65-F5344CB8AC3E}">
        <p14:creationId xmlns:p14="http://schemas.microsoft.com/office/powerpoint/2010/main" val="141051386"/>
      </p:ext>
    </p:extLst>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QUACK theme</Template>
  <TotalTime>236</TotalTime>
  <Words>1433</Words>
  <Application>Microsoft Office PowerPoint</Application>
  <PresentationFormat>On-screen Show (4:3)</PresentationFormat>
  <Paragraphs>238</Paragraphs>
  <Slides>44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Tahoma</vt:lpstr>
      <vt:lpstr>Times New Roman</vt:lpstr>
      <vt:lpstr>Verdana</vt:lpstr>
      <vt:lpstr>Wingdings</vt:lpstr>
      <vt:lpstr>QUACK theme</vt:lpstr>
      <vt:lpstr>PowerPoint Presentation</vt:lpstr>
      <vt:lpstr>PowerPoint Presentation</vt:lpstr>
      <vt:lpstr>PowerPoint Presentation</vt:lpstr>
      <vt:lpstr>Bronchiectasis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Bronchiectasis Severity Score</vt:lpstr>
      <vt:lpstr>PowerPoint Presentation</vt:lpstr>
      <vt:lpstr>PowerPoint Presentation</vt:lpstr>
      <vt:lpstr>PowerPoint Presentation</vt:lpstr>
      <vt:lpstr>Bronchiectasis Prevention of Acute Exacerbations: Antimicrobials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Marie McGrory</dc:creator>
  <cp:lastModifiedBy>INGRAM, Gareth (NHS GREATER GLASGOW &amp; CLYDE)</cp:lastModifiedBy>
  <cp:revision>24</cp:revision>
  <dcterms:created xsi:type="dcterms:W3CDTF">2020-08-22T14:25:18Z</dcterms:created>
  <dcterms:modified xsi:type="dcterms:W3CDTF">2020-11-14T13:41:28Z</dcterms:modified>
</cp:coreProperties>
</file>