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605" y="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ckmeded.co.uk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Clinical Presentations of Common Joint Problems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Gemma McGrory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Clinical Teaching Fellow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Treatment</a:t>
            </a:r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Aims to start DMARD asap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Reduce pain, swelling, stiffness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Reduce ESR / CRP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Correct anaemia of chronic disease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Slow disease progression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Methotrexate DMARD of choice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Biologic agents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Steroids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2</a:t>
            </a:r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65 year old lady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Referred to clinic with stiff painful knees and hips over past 6 months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Here are her Xrays...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Differentials?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 descr="Knee XRa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1268413"/>
            <a:ext cx="4154488" cy="538003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1" name="Google Shape;161;p24" descr="Hip OA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188913"/>
            <a:ext cx="4981575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Osteoarthritis</a:t>
            </a:r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Commonest joint condition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Usually &gt;50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Pain worse towards end of day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Background pain at rest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Treat with analgesia, exercise, weight reduction +- joint replacement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Radiological Features</a:t>
            </a:r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Loss of joint space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Subchondral sclerosis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Subchondral cysts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Osteophytes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Heberden’s nodes </a:t>
            </a:r>
            <a:endParaRPr/>
          </a:p>
        </p:txBody>
      </p:sp>
      <p:pic>
        <p:nvPicPr>
          <p:cNvPr id="174" name="Google Shape;174;p26" descr="heberden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6054" y="2207698"/>
            <a:ext cx="4381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3</a:t>
            </a:r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54 year old morbidly obese gentleman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Presents to GP with acutely red, painful big toe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Known alcohol excess, hypertensive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Differentials?</a:t>
            </a:r>
            <a:endParaRPr/>
          </a:p>
        </p:txBody>
      </p:sp>
      <p:pic>
        <p:nvPicPr>
          <p:cNvPr id="181" name="Google Shape;181;p27" descr="PRinc_photo_of_inflamed_gout_to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0986" y="3560762"/>
            <a:ext cx="4048125" cy="2751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Gout</a:t>
            </a:r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Desposition monosodium urate crystals in joint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1</a:t>
            </a:r>
            <a:r>
              <a:rPr lang="en-GB" baseline="30000"/>
              <a:t>st</a:t>
            </a:r>
            <a:r>
              <a:rPr lang="en-GB"/>
              <a:t> MTP most common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Aspirate shows needle shaped crystals which are negatively birefringent</a:t>
            </a:r>
            <a:endParaRPr/>
          </a:p>
        </p:txBody>
      </p:sp>
      <p:pic>
        <p:nvPicPr>
          <p:cNvPr id="188" name="Google Shape;188;p28" descr="gou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475" y="3806567"/>
            <a:ext cx="2657475" cy="198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Causes</a:t>
            </a:r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Increased urate production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Idiopathic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Haemotological malignancies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Decreased urate excretion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Idiopathic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Chronic renal failure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Alcohol / starvation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Ketoacidosis</a:t>
            </a: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95" name="Google Shape;195;p2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Drugs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Bendroflumethiazide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Furosemide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Treatment</a:t>
            </a:r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Acute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NSAIDs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Colchicine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(steroids)</a:t>
            </a:r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Preventative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Allopurinol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4</a:t>
            </a:r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46 year old lady present to clinic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Polyarthritis of small joints of hand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On examination...</a:t>
            </a:r>
            <a:endParaRPr/>
          </a:p>
        </p:txBody>
      </p:sp>
      <p:pic>
        <p:nvPicPr>
          <p:cNvPr id="209" name="Google Shape;209;p31" descr="nail pitti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3429000"/>
            <a:ext cx="1962150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1" descr="psoriasi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7538" y="2708275"/>
            <a:ext cx="4240212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Disclaimer*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Please note that QUACK is a regional teaching programme operating across GG&amp;C, Lanarkshire and Ayrshire &amp; Arran. 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This presentation outlines general management, though local variances e.g. antibiotic prescription may vary slightly depending on your local trust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Remember to check your local guidelines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Psoriatic Arthritis</a:t>
            </a:r>
            <a:endParaRPr/>
          </a:p>
        </p:txBody>
      </p:sp>
      <p:sp>
        <p:nvSpPr>
          <p:cNvPr id="216" name="Google Shape;216;p3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8% of those with psoriasis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Arthritis can precede rash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Multiple patterns: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RA like polyarthritis (most common)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DIP involvement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Sacroillitis / spondylarthritis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Asymmetric oligoarthritis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Arthitis mutilans (&lt;5%)</a:t>
            </a:r>
            <a:endParaRPr/>
          </a:p>
        </p:txBody>
      </p:sp>
      <p:pic>
        <p:nvPicPr>
          <p:cNvPr id="217" name="Google Shape;217;p32" descr="arthritis mutilan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763" y="3933825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2" descr="telescoping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9563" y="1844675"/>
            <a:ext cx="2185987" cy="1312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Characteristic Features</a:t>
            </a:r>
            <a:endParaRPr/>
          </a:p>
        </p:txBody>
      </p:sp>
      <p:sp>
        <p:nvSpPr>
          <p:cNvPr id="224" name="Google Shape;224;p3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Nail pitting and onycholysis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DIP joint arthritis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Telescoping fingers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Paravertbral calcification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Dactylitis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/>
              <a:t>(sausage shaped digit)</a:t>
            </a:r>
            <a:endParaRPr/>
          </a:p>
        </p:txBody>
      </p:sp>
      <p:pic>
        <p:nvPicPr>
          <p:cNvPr id="225" name="Google Shape;225;p33" descr="Dactylitis-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6665" y="2582820"/>
            <a:ext cx="3816350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Treament</a:t>
            </a:r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Analgesia / NSAIDs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DMARDs (Sulphasalazine / methotrexate)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Anti-TNF therapy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5</a:t>
            </a:r>
            <a:endParaRPr/>
          </a:p>
        </p:txBody>
      </p:sp>
      <p:sp>
        <p:nvSpPr>
          <p:cNvPr id="237" name="Google Shape;237;p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21 year old gentleman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Insidious onset of lower back pain over past 2 years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Differential?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Ankylosing Spondylitis</a:t>
            </a:r>
            <a:endParaRPr/>
          </a:p>
        </p:txBody>
      </p:sp>
      <p:sp>
        <p:nvSpPr>
          <p:cNvPr id="243" name="Google Shape;243;p3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Low back pain and stiffness in young man (usually)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Less common than RA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Definitive dx: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Radiological evidence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Inflammatory spinal pain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Limited spinal movement or chest expansion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Prognosis good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9" name="Google Shape;249;p37" descr="progressive ank spond deformity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2045" y="243488"/>
            <a:ext cx="8561388" cy="526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Radiological Features</a:t>
            </a:r>
            <a:endParaRPr/>
          </a:p>
        </p:txBody>
      </p:sp>
      <p:sp>
        <p:nvSpPr>
          <p:cNvPr id="255" name="Google Shape;255;p3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Sacroillitis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Loss of lumbar lordosis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Vertebral squaring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Bamboo spine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Erosive peripheral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en-GB"/>
              <a:t>	arthopathy</a:t>
            </a:r>
            <a:endParaRPr/>
          </a:p>
        </p:txBody>
      </p:sp>
      <p:pic>
        <p:nvPicPr>
          <p:cNvPr id="256" name="Google Shape;256;p38" descr="bamboo-spin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0802" y="815546"/>
            <a:ext cx="3714750" cy="4554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Anklyosing Spondylitis</a:t>
            </a:r>
            <a:endParaRPr/>
          </a:p>
        </p:txBody>
      </p:sp>
      <p:sp>
        <p:nvSpPr>
          <p:cNvPr id="262" name="Google Shape;262;p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Clinical features: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Arthritis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Anterior uveitis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Apical pulmonary fibrosis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Amyloidosis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Aortic regurgitation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Aortitis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Treatment</a:t>
            </a:r>
            <a:endParaRPr/>
          </a:p>
        </p:txBody>
      </p:sp>
      <p:sp>
        <p:nvSpPr>
          <p:cNvPr id="268" name="Google Shape;268;p4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Physiotherapy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NSAIDs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Suphasalazine / methotrexate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Anti-TNF therapy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Surgery (joint replacement / spinal straightening)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Common Features Seronegative Spondyloarthitides</a:t>
            </a:r>
            <a:endParaRPr/>
          </a:p>
        </p:txBody>
      </p:sp>
      <p:sp>
        <p:nvSpPr>
          <p:cNvPr id="274" name="Google Shape;274;p4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Negative RhF</a:t>
            </a:r>
            <a:endParaRPr sz="20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Asymmetrical inflammatory peripheral arthopathy</a:t>
            </a:r>
            <a:endParaRPr sz="20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Radiological sacroillitis</a:t>
            </a:r>
            <a:endParaRPr sz="20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Spondylitis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Enthesitis</a:t>
            </a:r>
            <a:endParaRPr sz="20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HLA B27 association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Anterior uveitis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Overlap clinically between diseases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Learning Outcomes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Case based approach to common medical joint problems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in touch!</a:t>
            </a:r>
            <a:endParaRPr/>
          </a:p>
        </p:txBody>
      </p:sp>
      <p:sp>
        <p:nvSpPr>
          <p:cNvPr id="330" name="Google Shape;330;p4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Website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www.quackmeded.co.uk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Email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u="sng" dirty="0" err="1">
                <a:solidFill>
                  <a:schemeClr val="hlink"/>
                </a:solidFill>
              </a:rPr>
              <a:t>ggc.</a:t>
            </a:r>
            <a:r>
              <a:rPr lang="en-US" u="sng" err="1">
                <a:solidFill>
                  <a:schemeClr val="hlink"/>
                </a:solidFill>
              </a:rPr>
              <a:t>quackmeded</a:t>
            </a:r>
            <a:r>
              <a:rPr lang="en-US" u="sng">
                <a:solidFill>
                  <a:schemeClr val="hlink"/>
                </a:solidFill>
              </a:rPr>
              <a:t>@nhs.scot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Social Media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Twitter: @QUACK_ Med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Facebook: QUACK education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1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42 year old lady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Referred to clinic by GP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2 month history of sore swollen joints in hands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Differentials?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Rheumatoid Arthritis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Chronic autoimmune inflammatory polyarthropathy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ACR Criteria (4 of 7)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Morning stiffness &gt; 1 hour for &gt; 6 weeks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Arthritis of 3+ joints for &gt; 6 weeks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Symmetrical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Rheumatoid nodules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Positive RhF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Radiological changes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Radiological Features</a:t>
            </a:r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Soft tissue swelling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Loss of joint space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Juxta-articular osteopenia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Marginal bone erosions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Joint deformities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19" descr="RAHand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260350"/>
            <a:ext cx="6324600" cy="433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 descr="rheumatoid nodul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9458" y="4141788"/>
            <a:ext cx="4165600" cy="271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Rheumatoid Hands</a:t>
            </a:r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Symmetrical deforming polyarthropathy affecting MCPs, PIPs and wrist joints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Spares DIPs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Active RA – hot, swollen, tender</a:t>
            </a:r>
            <a:endParaRPr/>
          </a:p>
        </p:txBody>
      </p:sp>
      <p:pic>
        <p:nvPicPr>
          <p:cNvPr id="134" name="Google Shape;134;p20" descr="boutonierr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7570" y="4085538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 descr="z deformit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313" y="3598862"/>
            <a:ext cx="247650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 descr="swan neck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76074" y="3572475"/>
            <a:ext cx="2573337" cy="1763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Other features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Multiple extra-articular features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Bronchietasis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Carpall tunnel syndrome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Amyloidosis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Eye complications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Myriad!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ACK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</Words>
  <Application>Microsoft Office PowerPoint</Application>
  <PresentationFormat>On-screen Show (4:3)</PresentationFormat>
  <Paragraphs>177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QUACK theme</vt:lpstr>
      <vt:lpstr>Clinical Presentations of Common Joint Problems</vt:lpstr>
      <vt:lpstr>Disclaimer*</vt:lpstr>
      <vt:lpstr>Learning Outcomes</vt:lpstr>
      <vt:lpstr>Case 1</vt:lpstr>
      <vt:lpstr>Rheumatoid Arthritis</vt:lpstr>
      <vt:lpstr>Radiological Features</vt:lpstr>
      <vt:lpstr>PowerPoint Presentation</vt:lpstr>
      <vt:lpstr>Rheumatoid Hands</vt:lpstr>
      <vt:lpstr>Other features</vt:lpstr>
      <vt:lpstr>Treatment</vt:lpstr>
      <vt:lpstr>Case 2</vt:lpstr>
      <vt:lpstr>PowerPoint Presentation</vt:lpstr>
      <vt:lpstr>Osteoarthritis</vt:lpstr>
      <vt:lpstr>Radiological Features</vt:lpstr>
      <vt:lpstr>Case 3</vt:lpstr>
      <vt:lpstr>Gout</vt:lpstr>
      <vt:lpstr>Causes</vt:lpstr>
      <vt:lpstr>Treatment</vt:lpstr>
      <vt:lpstr>Case 4</vt:lpstr>
      <vt:lpstr>Psoriatic Arthritis</vt:lpstr>
      <vt:lpstr>Characteristic Features</vt:lpstr>
      <vt:lpstr>Treament</vt:lpstr>
      <vt:lpstr>Case 5</vt:lpstr>
      <vt:lpstr>Ankylosing Spondylitis</vt:lpstr>
      <vt:lpstr>PowerPoint Presentation</vt:lpstr>
      <vt:lpstr>Radiological Features</vt:lpstr>
      <vt:lpstr>Anklyosing Spondylitis</vt:lpstr>
      <vt:lpstr>Treatment</vt:lpstr>
      <vt:lpstr>Common Features Seronegative Spondyloarthitides</vt:lpstr>
      <vt:lpstr>Get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Presentations of Common Joint Problems</dc:title>
  <cp:lastModifiedBy>INGRAM, Gareth (NHS GREATER GLASGOW &amp; CLYDE)</cp:lastModifiedBy>
  <cp:revision>1</cp:revision>
  <dcterms:modified xsi:type="dcterms:W3CDTF">2020-11-13T15:30:26Z</dcterms:modified>
</cp:coreProperties>
</file>