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2"/>
  </p:notesMasterIdLst>
  <p:sldIdLst>
    <p:sldId id="256" r:id="rId2"/>
    <p:sldId id="314" r:id="rId3"/>
    <p:sldId id="278" r:id="rId4"/>
    <p:sldId id="299" r:id="rId5"/>
    <p:sldId id="275" r:id="rId6"/>
    <p:sldId id="280" r:id="rId7"/>
    <p:sldId id="281" r:id="rId8"/>
    <p:sldId id="297" r:id="rId9"/>
    <p:sldId id="302" r:id="rId10"/>
    <p:sldId id="300" r:id="rId11"/>
    <p:sldId id="313" r:id="rId12"/>
    <p:sldId id="303" r:id="rId13"/>
    <p:sldId id="309" r:id="rId14"/>
    <p:sldId id="272" r:id="rId15"/>
    <p:sldId id="274" r:id="rId16"/>
    <p:sldId id="257" r:id="rId17"/>
    <p:sldId id="289" r:id="rId18"/>
    <p:sldId id="311" r:id="rId19"/>
    <p:sldId id="312" r:id="rId20"/>
    <p:sldId id="282" r:id="rId21"/>
    <p:sldId id="284" r:id="rId22"/>
    <p:sldId id="290" r:id="rId23"/>
    <p:sldId id="283" r:id="rId24"/>
    <p:sldId id="286" r:id="rId25"/>
    <p:sldId id="307" r:id="rId26"/>
    <p:sldId id="266" r:id="rId27"/>
    <p:sldId id="265" r:id="rId28"/>
    <p:sldId id="262" r:id="rId29"/>
    <p:sldId id="305" r:id="rId30"/>
    <p:sldId id="288" r:id="rId31"/>
    <p:sldId id="263" r:id="rId32"/>
    <p:sldId id="267" r:id="rId33"/>
    <p:sldId id="296" r:id="rId34"/>
    <p:sldId id="287" r:id="rId35"/>
    <p:sldId id="308" r:id="rId36"/>
    <p:sldId id="291" r:id="rId37"/>
    <p:sldId id="292" r:id="rId38"/>
    <p:sldId id="310" r:id="rId39"/>
    <p:sldId id="315" r:id="rId40"/>
    <p:sldId id="258" r:id="rId4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0406" autoAdjust="0"/>
  </p:normalViewPr>
  <p:slideViewPr>
    <p:cSldViewPr snapToGrid="0">
      <p:cViewPr varScale="1">
        <p:scale>
          <a:sx n="93" d="100"/>
          <a:sy n="93" d="100"/>
        </p:scale>
        <p:origin x="79" y="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59092-AB00-476E-A042-16F5024A918C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2095B-74CD-4493-9A25-CCA415006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941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288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Carotenaemia</a:t>
            </a:r>
            <a:r>
              <a:rPr lang="en-GB" baseline="0" dirty="0"/>
              <a:t> can be due to: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Hyperlipidaemia; lipids bind the carotenoids preventing their excretion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Liver disease, hypothyroidism and diabetes mellitus, which impair the conversion of carotenoids to retinol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Nephrotic syndrome, which prevents excretion of carotenoids in the urine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513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Sick </a:t>
            </a:r>
            <a:r>
              <a:rPr lang="en-GB" dirty="0" err="1"/>
              <a:t>Euthyroid</a:t>
            </a:r>
            <a:r>
              <a:rPr lang="en-GB" baseline="0" dirty="0"/>
              <a:t> syndrome - </a:t>
            </a:r>
            <a:r>
              <a:rPr lang="en-GB" dirty="0">
                <a:effectLst/>
              </a:rPr>
              <a:t>Common in hospital inpatients. Changes are reversible upon recovery from the systemic illness and no treatment is usually needed.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effectLst/>
              </a:rPr>
              <a:t>Patients who are poorly compliant with levothyroxine may only take their thyroxine in the days before a routine blood test. The thyroxine levels are therefore normal but the TSH 'lags' and reflects longer term low thyroxine levels.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129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https://radiopaedia.org/articles/bta-ultrasound-u-classification-of-thyroid-nodules?lang=us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BTA (British Thyroid Association)</a:t>
            </a:r>
            <a:r>
              <a:rPr lang="en-GB" baseline="0" dirty="0"/>
              <a:t> developed an ultrasound ‘U’ classification of thyroid nodules. Allows nodules to be divided into benign, suspicious or malignant appearances based on USS features. Helps determine further Ix and </a:t>
            </a:r>
            <a:r>
              <a:rPr lang="en-GB" baseline="0" dirty="0" err="1"/>
              <a:t>Mx</a:t>
            </a:r>
            <a:r>
              <a:rPr lang="en-GB" baseline="0" dirty="0"/>
              <a:t>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900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27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46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Pretibial</a:t>
            </a:r>
            <a:r>
              <a:rPr lang="en-GB" baseline="0" dirty="0"/>
              <a:t> myxoedema: </a:t>
            </a:r>
            <a:r>
              <a:rPr lang="en-GB" dirty="0">
                <a:effectLst/>
              </a:rPr>
              <a:t>erythematous, oedematous lesions on the shins</a:t>
            </a:r>
          </a:p>
          <a:p>
            <a:r>
              <a:rPr lang="en-GB" dirty="0">
                <a:effectLst/>
              </a:rPr>
              <a:t>Thyroid</a:t>
            </a:r>
            <a:r>
              <a:rPr lang="en-GB" baseline="0" dirty="0">
                <a:effectLst/>
              </a:rPr>
              <a:t> </a:t>
            </a:r>
            <a:r>
              <a:rPr lang="en-GB" baseline="0" dirty="0" err="1">
                <a:effectLst/>
              </a:rPr>
              <a:t>acropachy</a:t>
            </a:r>
            <a:r>
              <a:rPr lang="en-GB" baseline="0" dirty="0">
                <a:effectLst/>
              </a:rPr>
              <a:t>: clubbing, periosteal new bone formation, soft tissue swelling of the hands and feet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702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Offer radioactive iodine as first-line definitive treatment for adults with Graves' disease, unless </a:t>
            </a:r>
            <a:r>
              <a:rPr lang="en-GB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antithyroid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drugs are likely to achieve remission (e.g. 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mild and uncomplicated Graves' disease), or it is unsuitable (for example, there are concerns about compression, malignancy is suspected, they are pregnant or trying to become pregnant or father a child within the next 4 to 6 months, or they have active thyroid eye disease). </a:t>
            </a:r>
            <a:endParaRPr lang="en-GB" dirty="0"/>
          </a:p>
          <a:p>
            <a:endParaRPr lang="en-GB" dirty="0"/>
          </a:p>
          <a:p>
            <a:r>
              <a:rPr lang="en-GB" dirty="0"/>
              <a:t>Offer </a:t>
            </a:r>
            <a:r>
              <a:rPr lang="en-GB" dirty="0" err="1"/>
              <a:t>carbimazole</a:t>
            </a:r>
            <a:r>
              <a:rPr lang="en-GB" dirty="0"/>
              <a:t> as a 12–18 month course using either a block and replace regimen (combination of fixed high-dose </a:t>
            </a:r>
            <a:r>
              <a:rPr lang="en-GB" dirty="0" err="1"/>
              <a:t>carbimazole</a:t>
            </a:r>
            <a:r>
              <a:rPr lang="en-GB" dirty="0"/>
              <a:t> with levothyroxine), or a titration regimen (dose based on thyroid function tests). </a:t>
            </a:r>
          </a:p>
          <a:p>
            <a:r>
              <a:rPr lang="en-GB" dirty="0"/>
              <a:t>If patients have persistent or relapsed hyperthyroidism despite </a:t>
            </a:r>
            <a:r>
              <a:rPr lang="en-GB" dirty="0" err="1"/>
              <a:t>antithyroid</a:t>
            </a:r>
            <a:r>
              <a:rPr lang="en-GB" dirty="0"/>
              <a:t> drug treatment, consider radioactive iodine or surgery.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071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Measure TFTs every 6 weeks until TSH is within the reference range, then measure TSH every 3 months.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896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095B-74CD-4493-9A25-CCA415006B48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99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5615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24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196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08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5859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57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90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88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84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4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05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68AC2-BBEE-48E2-954B-0AD8CAE2008A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fld id="{41253034-A4CC-4096-89F5-91D30BA05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72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tmedicalcollegekozhikode.ac.in/nuclearMedicine" TargetMode="External"/><Relationship Id="rId2" Type="http://schemas.openxmlformats.org/officeDocument/2006/relationships/hyperlink" Target="https://www.nice.org.uk/guidance/NG14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mage.slidesharecdn.com/presentation1-171024110557/95/presentation1pptx-radiological-imaging-of-the-thyroid-gland-diseases-57-638.jpg?cb=1508843359" TargetMode="External"/><Relationship Id="rId4" Type="http://schemas.openxmlformats.org/officeDocument/2006/relationships/hyperlink" Target="http://www.imaginglily.com/blog-what-to-expect-from-technetium-thyroid-scan.html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mailto:gg-uhb.quackmeded@nhs.net" TargetMode="External"/><Relationship Id="rId2" Type="http://schemas.openxmlformats.org/officeDocument/2006/relationships/hyperlink" Target="http://www.quackmeded.co.u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208577"/>
            <a:ext cx="7766936" cy="1646302"/>
          </a:xfrm>
        </p:spPr>
        <p:txBody>
          <a:bodyPr/>
          <a:lstStyle/>
          <a:p>
            <a:pPr algn="l"/>
            <a:r>
              <a:rPr lang="en-GB" dirty="0">
                <a:solidFill>
                  <a:schemeClr val="bg1"/>
                </a:solidFill>
              </a:rPr>
              <a:t>Thyroid Disease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854876"/>
            <a:ext cx="7766936" cy="1096899"/>
          </a:xfrm>
        </p:spPr>
        <p:txBody>
          <a:bodyPr/>
          <a:lstStyle/>
          <a:p>
            <a:pPr algn="l"/>
            <a:r>
              <a:rPr lang="en-GB" dirty="0">
                <a:solidFill>
                  <a:schemeClr val="bg1"/>
                </a:solidFill>
              </a:rPr>
              <a:t>  </a:t>
            </a:r>
            <a:r>
              <a:rPr lang="en-GB" dirty="0" err="1">
                <a:solidFill>
                  <a:schemeClr val="bg1"/>
                </a:solidFill>
              </a:rPr>
              <a:t>Dr.</a:t>
            </a:r>
            <a:r>
              <a:rPr lang="en-GB" dirty="0">
                <a:solidFill>
                  <a:schemeClr val="bg1"/>
                </a:solidFill>
              </a:rPr>
              <a:t> Kimberley McMahon</a:t>
            </a:r>
          </a:p>
          <a:p>
            <a:pPr algn="l"/>
            <a:r>
              <a:rPr lang="en-GB" dirty="0">
                <a:solidFill>
                  <a:schemeClr val="bg1"/>
                </a:solidFill>
              </a:rPr>
              <a:t>  Clinical Teaching Fellow </a:t>
            </a:r>
          </a:p>
          <a:p>
            <a:pPr algn="l"/>
            <a:r>
              <a:rPr lang="en-GB" dirty="0">
                <a:solidFill>
                  <a:schemeClr val="bg1"/>
                </a:solidFill>
              </a:rPr>
              <a:t>  University Hospital Ayr</a:t>
            </a:r>
          </a:p>
        </p:txBody>
      </p:sp>
    </p:spTree>
    <p:extLst>
      <p:ext uri="{BB962C8B-B14F-4D97-AF65-F5344CB8AC3E}">
        <p14:creationId xmlns:p14="http://schemas.microsoft.com/office/powerpoint/2010/main" val="29235106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Radionuclide Thyroid Scanning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56111"/>
          </a:xfrm>
        </p:spPr>
        <p:txBody>
          <a:bodyPr>
            <a:normAutofit/>
          </a:bodyPr>
          <a:lstStyle/>
          <a:p>
            <a:r>
              <a:rPr lang="en-GB" dirty="0"/>
              <a:t>Can show no difference with adjacent normal thyroid tissue, or uptake could be lower (cold nodule) or higher (hot nodule)</a:t>
            </a:r>
          </a:p>
          <a:p>
            <a:pPr lvl="1"/>
            <a:r>
              <a:rPr lang="en-GB" dirty="0"/>
              <a:t>Cold nodule (85%) ~5% are malignant</a:t>
            </a:r>
          </a:p>
          <a:p>
            <a:pPr lvl="1"/>
            <a:r>
              <a:rPr lang="en-GB" dirty="0"/>
              <a:t>Hot nodule (5%) – malignancy very rare</a:t>
            </a:r>
          </a:p>
          <a:p>
            <a:pPr lvl="1"/>
            <a:r>
              <a:rPr lang="en-GB" dirty="0"/>
              <a:t>Graves’ disease: homogenous diffuse uptake</a:t>
            </a:r>
          </a:p>
          <a:p>
            <a:pPr lvl="1"/>
            <a:r>
              <a:rPr lang="en-GB" dirty="0"/>
              <a:t>Multinodular goitre: </a:t>
            </a:r>
            <a:r>
              <a:rPr lang="en-GB" dirty="0" err="1"/>
              <a:t>heterogenous</a:t>
            </a:r>
            <a:r>
              <a:rPr lang="en-GB" dirty="0"/>
              <a:t> uptake</a:t>
            </a:r>
          </a:p>
          <a:p>
            <a:pPr lvl="1"/>
            <a:r>
              <a:rPr lang="en-GB" dirty="0"/>
              <a:t>Toxic adenoma: single intense area of uptake with suppression elsewhere</a:t>
            </a:r>
          </a:p>
        </p:txBody>
      </p:sp>
    </p:spTree>
    <p:extLst>
      <p:ext uri="{BB962C8B-B14F-4D97-AF65-F5344CB8AC3E}">
        <p14:creationId xmlns:p14="http://schemas.microsoft.com/office/powerpoint/2010/main" val="256495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Radioiodine Ablation I</a:t>
            </a:r>
            <a:r>
              <a:rPr lang="en-GB" baseline="30000" dirty="0"/>
              <a:t>131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838266" cy="3880773"/>
          </a:xfrm>
        </p:spPr>
        <p:txBody>
          <a:bodyPr>
            <a:normAutofit/>
          </a:bodyPr>
          <a:lstStyle/>
          <a:p>
            <a:r>
              <a:rPr lang="en-GB" dirty="0"/>
              <a:t>Contraindicated in pregnancy (pregnancy should be avoided for 6 months following treatment) and age &lt; 16 years</a:t>
            </a:r>
          </a:p>
          <a:p>
            <a:r>
              <a:rPr lang="en-GB" dirty="0"/>
              <a:t>Relatively contraindicated in Graves’ Ophthalmopathy – can worsen it</a:t>
            </a:r>
          </a:p>
          <a:p>
            <a:r>
              <a:rPr lang="en-GB" dirty="0"/>
              <a:t>The proportion of patients who become hypothyroid depends on the dose given, but the majority of patients will often require thyroxine supplementation after 5 years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889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F78833C-8BB7-4AF1-ADCE-73D9D5296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Radionuclide Thyroid Scanning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46" r="8590"/>
          <a:stretch/>
        </p:blipFill>
        <p:spPr>
          <a:xfrm>
            <a:off x="92779" y="1803561"/>
            <a:ext cx="5264333" cy="484928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851" y="1780181"/>
            <a:ext cx="6662960" cy="496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030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17D418-93A3-48C7-863D-27A1FD61FA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E" dirty="0"/>
              <a:t>Hyperthyroidism</a:t>
            </a:r>
          </a:p>
        </p:txBody>
      </p:sp>
    </p:spTree>
    <p:extLst>
      <p:ext uri="{BB962C8B-B14F-4D97-AF65-F5344CB8AC3E}">
        <p14:creationId xmlns:p14="http://schemas.microsoft.com/office/powerpoint/2010/main" val="2683901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Hyperthyroidism: Clinical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50423"/>
            <a:ext cx="9720700" cy="4898572"/>
          </a:xfrm>
        </p:spPr>
        <p:txBody>
          <a:bodyPr>
            <a:normAutofit/>
          </a:bodyPr>
          <a:lstStyle/>
          <a:p>
            <a:r>
              <a:rPr lang="en-GB" dirty="0"/>
              <a:t>General: heat intolerance, hyperactivity, anxiety, disturbed sleep, fatigue, fine tremor, +/- goitre +/- thyroid bruit</a:t>
            </a:r>
          </a:p>
          <a:p>
            <a:r>
              <a:rPr lang="en-GB" dirty="0"/>
              <a:t>Cardio: tachycardia, palpitations, AF</a:t>
            </a:r>
          </a:p>
          <a:p>
            <a:r>
              <a:rPr lang="en-GB" dirty="0"/>
              <a:t>GI: unintentional weight loss despite increased appetite, increased frequency of bowel movements</a:t>
            </a:r>
          </a:p>
          <a:p>
            <a:r>
              <a:rPr lang="en-GB" dirty="0" err="1"/>
              <a:t>Gynae</a:t>
            </a:r>
            <a:r>
              <a:rPr lang="en-GB" dirty="0"/>
              <a:t>: </a:t>
            </a:r>
            <a:r>
              <a:rPr lang="en-GB" dirty="0" err="1"/>
              <a:t>oligomenorrhoea</a:t>
            </a:r>
            <a:r>
              <a:rPr lang="en-GB" dirty="0"/>
              <a:t>, amenorrhoea </a:t>
            </a:r>
          </a:p>
          <a:p>
            <a:r>
              <a:rPr lang="en-GB" dirty="0"/>
              <a:t>Neuro: brisk tendon reflexes, proximal muscle weakness</a:t>
            </a:r>
          </a:p>
          <a:p>
            <a:r>
              <a:rPr lang="en-GB" dirty="0"/>
              <a:t>Bone: osteopenia, osteoporosis</a:t>
            </a:r>
          </a:p>
          <a:p>
            <a:r>
              <a:rPr lang="en-GB" dirty="0"/>
              <a:t>Skin: increased sweating, thyroid </a:t>
            </a:r>
            <a:r>
              <a:rPr lang="en-GB" dirty="0" err="1"/>
              <a:t>acropachy</a:t>
            </a:r>
            <a:r>
              <a:rPr lang="en-GB" dirty="0"/>
              <a:t>, pretibial myxoedema, scalp hair thinning, </a:t>
            </a:r>
            <a:r>
              <a:rPr lang="en-GB" dirty="0" err="1"/>
              <a:t>pruritis</a:t>
            </a:r>
            <a:r>
              <a:rPr lang="en-GB" dirty="0"/>
              <a:t>, </a:t>
            </a:r>
            <a:r>
              <a:rPr lang="en-GB" dirty="0" err="1"/>
              <a:t>onycholysis</a:t>
            </a:r>
            <a:endParaRPr lang="en-GB" dirty="0"/>
          </a:p>
          <a:p>
            <a:r>
              <a:rPr lang="en-GB" dirty="0"/>
              <a:t>Eyes: lid retraction, lid lag, conjunctival injection (chemosis)</a:t>
            </a:r>
          </a:p>
          <a:p>
            <a:r>
              <a:rPr lang="en-GB" dirty="0">
                <a:solidFill>
                  <a:srgbClr val="C00000"/>
                </a:solidFill>
              </a:rPr>
              <a:t>Graves’ disease: pretibial myxoedema, exophthalmos,                                                       ophthalmoplegia, thyroid acropachy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457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Thyrotoxicosis: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97089"/>
            <a:ext cx="8596668" cy="4151311"/>
          </a:xfrm>
        </p:spPr>
        <p:txBody>
          <a:bodyPr>
            <a:normAutofit/>
          </a:bodyPr>
          <a:lstStyle/>
          <a:p>
            <a:r>
              <a:rPr lang="en-GB" dirty="0"/>
              <a:t>Primary hyperthyroidism: </a:t>
            </a:r>
          </a:p>
          <a:p>
            <a:pPr lvl="1"/>
            <a:r>
              <a:rPr lang="en-GB" dirty="0"/>
              <a:t>Graves’ disease (most common)</a:t>
            </a:r>
          </a:p>
          <a:p>
            <a:pPr lvl="1"/>
            <a:r>
              <a:rPr lang="en-GB" dirty="0"/>
              <a:t>Toxic multinodular goitre </a:t>
            </a:r>
          </a:p>
          <a:p>
            <a:pPr lvl="1"/>
            <a:r>
              <a:rPr lang="en-GB" dirty="0"/>
              <a:t>Toxic adenoma</a:t>
            </a:r>
          </a:p>
          <a:p>
            <a:pPr lvl="1"/>
            <a:r>
              <a:rPr lang="en-GB" dirty="0"/>
              <a:t>Acute phase of subacute (de </a:t>
            </a:r>
            <a:r>
              <a:rPr lang="en-GB" dirty="0" err="1"/>
              <a:t>quervain's</a:t>
            </a:r>
            <a:r>
              <a:rPr lang="en-GB" dirty="0"/>
              <a:t>) thyroiditis</a:t>
            </a:r>
          </a:p>
          <a:p>
            <a:pPr lvl="1"/>
            <a:r>
              <a:rPr lang="en-GB" dirty="0"/>
              <a:t>Acute phase of post-partum thyroiditis</a:t>
            </a:r>
          </a:p>
          <a:p>
            <a:pPr lvl="1"/>
            <a:r>
              <a:rPr lang="en-GB" dirty="0"/>
              <a:t>Acute phase of </a:t>
            </a:r>
            <a:r>
              <a:rPr lang="en-GB" dirty="0" err="1"/>
              <a:t>hashimoto's</a:t>
            </a:r>
            <a:r>
              <a:rPr lang="en-GB" dirty="0"/>
              <a:t> thyroiditis </a:t>
            </a:r>
          </a:p>
          <a:p>
            <a:pPr lvl="1"/>
            <a:r>
              <a:rPr lang="en-GB" dirty="0"/>
              <a:t>Drug-induced thyrotoxicosis (e.g. Amiodarone)</a:t>
            </a:r>
          </a:p>
          <a:p>
            <a:r>
              <a:rPr lang="en-GB" dirty="0"/>
              <a:t>Secondary hyperthyroidism (rare &lt;1% of cases)</a:t>
            </a:r>
          </a:p>
          <a:p>
            <a:r>
              <a:rPr lang="en-GB" dirty="0"/>
              <a:t>Congenital thyrotoxicosis (rare)</a:t>
            </a:r>
          </a:p>
        </p:txBody>
      </p:sp>
    </p:spTree>
    <p:extLst>
      <p:ext uri="{BB962C8B-B14F-4D97-AF65-F5344CB8AC3E}">
        <p14:creationId xmlns:p14="http://schemas.microsoft.com/office/powerpoint/2010/main" val="5331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Graves’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890517" cy="3848325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Most common cause of thyrotoxicosis</a:t>
            </a:r>
          </a:p>
          <a:p>
            <a:r>
              <a:rPr lang="en-GB" dirty="0">
                <a:solidFill>
                  <a:schemeClr val="bg1"/>
                </a:solidFill>
              </a:rPr>
              <a:t>Typically seen in women aged 30-50 years</a:t>
            </a:r>
          </a:p>
          <a:p>
            <a:r>
              <a:rPr lang="en-GB" dirty="0">
                <a:solidFill>
                  <a:schemeClr val="bg1"/>
                </a:solidFill>
              </a:rPr>
              <a:t>Autoantibodies: TSH receptor stimulating abs, anti-thyroid peroxidase abs</a:t>
            </a:r>
          </a:p>
          <a:p>
            <a:r>
              <a:rPr lang="en-GB" dirty="0">
                <a:solidFill>
                  <a:schemeClr val="bg1"/>
                </a:solidFill>
              </a:rPr>
              <a:t>Risk factors: 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Smoking</a:t>
            </a:r>
          </a:p>
          <a:p>
            <a:pPr lvl="1"/>
            <a:r>
              <a:rPr lang="en-GB" dirty="0" err="1">
                <a:solidFill>
                  <a:schemeClr val="bg1"/>
                </a:solidFill>
              </a:rPr>
              <a:t>FHx</a:t>
            </a:r>
            <a:r>
              <a:rPr lang="en-GB" dirty="0">
                <a:solidFill>
                  <a:schemeClr val="bg1"/>
                </a:solidFill>
              </a:rPr>
              <a:t> thyroid disease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Personal hx of other autoimmune conditions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373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Graves’ Disease: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Radioiodine ablation (first line definitive treatment)</a:t>
            </a:r>
          </a:p>
          <a:p>
            <a:r>
              <a:rPr lang="en-GB" dirty="0"/>
              <a:t>Anti-thyroid drugs (12-18 month course):</a:t>
            </a:r>
          </a:p>
          <a:p>
            <a:pPr lvl="1"/>
            <a:r>
              <a:rPr lang="en-GB" dirty="0"/>
              <a:t>Titration of anti-thyroid medication regimen or</a:t>
            </a:r>
          </a:p>
          <a:p>
            <a:pPr lvl="1"/>
            <a:r>
              <a:rPr lang="en-GB" dirty="0"/>
              <a:t>‘Block and replace’ regimen </a:t>
            </a:r>
          </a:p>
          <a:p>
            <a:r>
              <a:rPr lang="en-GB" dirty="0"/>
              <a:t>Adjunct medication: Propranolol for symptomatic management</a:t>
            </a:r>
          </a:p>
          <a:p>
            <a:r>
              <a:rPr lang="en-GB" dirty="0"/>
              <a:t>Surgery</a:t>
            </a:r>
          </a:p>
        </p:txBody>
      </p:sp>
    </p:spTree>
    <p:extLst>
      <p:ext uri="{BB962C8B-B14F-4D97-AF65-F5344CB8AC3E}">
        <p14:creationId xmlns:p14="http://schemas.microsoft.com/office/powerpoint/2010/main" val="185969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Anti-thyroid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62100"/>
            <a:ext cx="9507191" cy="4940299"/>
          </a:xfrm>
        </p:spPr>
        <p:txBody>
          <a:bodyPr>
            <a:normAutofit/>
          </a:bodyPr>
          <a:lstStyle/>
          <a:p>
            <a:r>
              <a:rPr lang="en-GB" dirty="0"/>
              <a:t>Check FBC and LFTs before starting anti-thyroid drugs</a:t>
            </a:r>
          </a:p>
          <a:p>
            <a:r>
              <a:rPr lang="en-GB" dirty="0"/>
              <a:t>Titration Regimen:</a:t>
            </a:r>
          </a:p>
          <a:p>
            <a:pPr lvl="1"/>
            <a:r>
              <a:rPr lang="en-GB" dirty="0"/>
              <a:t>Carbimazole 15-40mg (first-line) commenced until patient becomes euthyroid, then gradually reduced to 5-15mg. Dose is titrated to response of TFTs </a:t>
            </a:r>
          </a:p>
          <a:p>
            <a:pPr lvl="1"/>
            <a:r>
              <a:rPr lang="en-GB" dirty="0"/>
              <a:t>Less side effects with a titration regimen compared to a block-and-replace regimen</a:t>
            </a:r>
          </a:p>
          <a:p>
            <a:r>
              <a:rPr lang="en-GB" dirty="0"/>
              <a:t>Block &amp; Replace Regimen:</a:t>
            </a:r>
          </a:p>
          <a:p>
            <a:pPr lvl="1"/>
            <a:r>
              <a:rPr lang="en-GB" dirty="0"/>
              <a:t>High dose carbimazole (first-line) is commenced at 40-60mg</a:t>
            </a:r>
          </a:p>
          <a:p>
            <a:pPr lvl="1"/>
            <a:r>
              <a:rPr lang="en-GB" dirty="0"/>
              <a:t>Levothyroxine is added when the patient is </a:t>
            </a:r>
            <a:r>
              <a:rPr lang="en-GB" dirty="0" err="1"/>
              <a:t>euthyroid</a:t>
            </a:r>
            <a:endParaRPr lang="en-GB" dirty="0"/>
          </a:p>
          <a:p>
            <a:r>
              <a:rPr lang="en-GB" dirty="0"/>
              <a:t>Consider propylthiouracil for adults who:</a:t>
            </a:r>
          </a:p>
          <a:p>
            <a:pPr lvl="1"/>
            <a:r>
              <a:rPr lang="en-GB" dirty="0"/>
              <a:t>Are intolerant to carbimazole (adverse reactions)</a:t>
            </a:r>
          </a:p>
          <a:p>
            <a:pPr lvl="1"/>
            <a:r>
              <a:rPr lang="en-GB" dirty="0"/>
              <a:t>Are pregnant or trying to conceive within the next 6 months (carbimazole </a:t>
            </a:r>
            <a:r>
              <a:rPr lang="en-GB" dirty="0" err="1"/>
              <a:t>a/w</a:t>
            </a:r>
            <a:r>
              <a:rPr lang="en-GB" dirty="0"/>
              <a:t> congenital abnormalities)</a:t>
            </a:r>
          </a:p>
          <a:p>
            <a:pPr lvl="1"/>
            <a:r>
              <a:rPr lang="en-GB" dirty="0"/>
              <a:t>Have a history of pancreatitis</a:t>
            </a:r>
          </a:p>
        </p:txBody>
      </p:sp>
    </p:spTree>
    <p:extLst>
      <p:ext uri="{BB962C8B-B14F-4D97-AF65-F5344CB8AC3E}">
        <p14:creationId xmlns:p14="http://schemas.microsoft.com/office/powerpoint/2010/main" val="215236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Anti-thyroid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25600"/>
            <a:ext cx="9485569" cy="5232399"/>
          </a:xfrm>
        </p:spPr>
        <p:txBody>
          <a:bodyPr>
            <a:normAutofit/>
          </a:bodyPr>
          <a:lstStyle/>
          <a:p>
            <a:r>
              <a:rPr lang="en-GB" dirty="0"/>
              <a:t>Warn patient to tell doctor immediately if sore throat, bruising, fever, malaise, or non-specific illness develops</a:t>
            </a:r>
          </a:p>
          <a:p>
            <a:r>
              <a:rPr lang="en-GB" dirty="0"/>
              <a:t>Carbimazole</a:t>
            </a:r>
          </a:p>
          <a:p>
            <a:pPr lvl="1"/>
            <a:r>
              <a:rPr lang="en-GB" dirty="0"/>
              <a:t>Blocks thyroid peroxidase from coupling and iodinating the tyrosine residues on thyroglobulin → reducing production of T3 &amp; T4 </a:t>
            </a:r>
          </a:p>
          <a:p>
            <a:pPr lvl="1"/>
            <a:r>
              <a:rPr lang="en-GB" u="sng" dirty="0"/>
              <a:t>Agranulocytosis </a:t>
            </a:r>
            <a:r>
              <a:rPr lang="en-GB" dirty="0"/>
              <a:t>(</a:t>
            </a:r>
            <a:r>
              <a:rPr lang="en-GB" dirty="0">
                <a:solidFill>
                  <a:schemeClr val="tx1"/>
                </a:solidFill>
              </a:rPr>
              <a:t>can occur at any stage during treatment and without warning),</a:t>
            </a:r>
            <a:r>
              <a:rPr lang="en-GB" dirty="0"/>
              <a:t> </a:t>
            </a:r>
            <a:r>
              <a:rPr lang="en-GB" u="sng" dirty="0"/>
              <a:t>acute pancreatitis </a:t>
            </a:r>
            <a:r>
              <a:rPr lang="en-GB" dirty="0"/>
              <a:t>(discontinue permanently), nausea/vomiting, rash, pruritus, cholestasis</a:t>
            </a:r>
          </a:p>
          <a:p>
            <a:r>
              <a:rPr lang="en-GB" dirty="0"/>
              <a:t>Propylthiouracil</a:t>
            </a:r>
          </a:p>
          <a:p>
            <a:pPr lvl="1"/>
            <a:r>
              <a:rPr lang="en-GB" dirty="0"/>
              <a:t>Inhibits the TPO enzyme. Also acts peripherally to inhibit the enzyme 5'-deiodinase, which converts T4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 T3</a:t>
            </a:r>
          </a:p>
          <a:p>
            <a:pPr lvl="1"/>
            <a:r>
              <a:rPr lang="en-GB" u="sng" dirty="0"/>
              <a:t>Agranulocytosis</a:t>
            </a:r>
            <a:r>
              <a:rPr lang="en-GB" dirty="0"/>
              <a:t>, </a:t>
            </a:r>
            <a:r>
              <a:rPr lang="en-GB" u="sng" dirty="0"/>
              <a:t>hepatitis,</a:t>
            </a:r>
            <a:r>
              <a:rPr lang="en-GB" dirty="0"/>
              <a:t> rash, pruritus, urticaria, nausea/vomiting, myalgia</a:t>
            </a:r>
          </a:p>
        </p:txBody>
      </p:sp>
    </p:spTree>
    <p:extLst>
      <p:ext uri="{BB962C8B-B14F-4D97-AF65-F5344CB8AC3E}">
        <p14:creationId xmlns:p14="http://schemas.microsoft.com/office/powerpoint/2010/main" val="227366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42D3-23EB-42B9-B4B7-FDB572AA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Disclaimer*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AC80-4905-4EEE-BEDF-D98A5114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note that QUACK is a regional teaching programme operating across GG&amp;C, Lanarkshire and Ayrshire &amp; Arran. </a:t>
            </a:r>
          </a:p>
          <a:p>
            <a:endParaRPr lang="en-GB" dirty="0"/>
          </a:p>
          <a:p>
            <a:r>
              <a:rPr lang="en-GB" dirty="0"/>
              <a:t>This presentation outlines general management, though local variances e.g. antibiotic prescription may vary slightly depending on your local trust</a:t>
            </a:r>
          </a:p>
          <a:p>
            <a:endParaRPr lang="en-GB" dirty="0"/>
          </a:p>
          <a:p>
            <a:r>
              <a:rPr lang="en-GB" dirty="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2104951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Graves’ Ophthalmopathy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420255" cy="4466562"/>
          </a:xfrm>
        </p:spPr>
        <p:txBody>
          <a:bodyPr>
            <a:normAutofit/>
          </a:bodyPr>
          <a:lstStyle/>
          <a:p>
            <a:r>
              <a:rPr lang="en-GB" dirty="0"/>
              <a:t>May be </a:t>
            </a:r>
            <a:r>
              <a:rPr lang="en-GB" dirty="0" err="1"/>
              <a:t>eu</a:t>
            </a:r>
            <a:r>
              <a:rPr lang="en-GB" dirty="0"/>
              <a:t>-, hypo- or hyperthyroid at the time of presentation</a:t>
            </a:r>
          </a:p>
          <a:p>
            <a:r>
              <a:rPr lang="en-GB" dirty="0"/>
              <a:t>Affects 25-50% of patients with Graves' disease</a:t>
            </a:r>
          </a:p>
          <a:p>
            <a:r>
              <a:rPr lang="en-GB" dirty="0"/>
              <a:t>Autoimmune response against an autoantigen, possibly the TSH receptor causing retro-orbital inflammation</a:t>
            </a:r>
          </a:p>
          <a:p>
            <a:r>
              <a:rPr lang="en-GB" dirty="0"/>
              <a:t>Glycosaminoglycan and collagen deposition in the extra-ocular muscles</a:t>
            </a:r>
          </a:p>
          <a:p>
            <a:r>
              <a:rPr lang="en-GB" dirty="0"/>
              <a:t>Smoking is a modifiable risk factor</a:t>
            </a:r>
          </a:p>
          <a:p>
            <a:r>
              <a:rPr lang="en-GB" dirty="0"/>
              <a:t>Radioiodine treatment may worsen eye disease in Graves’ disease</a:t>
            </a:r>
          </a:p>
          <a:p>
            <a:r>
              <a:rPr lang="en-GB" dirty="0"/>
              <a:t>Prednisolone may help</a:t>
            </a:r>
          </a:p>
        </p:txBody>
      </p:sp>
    </p:spTree>
    <p:extLst>
      <p:ext uri="{BB962C8B-B14F-4D97-AF65-F5344CB8AC3E}">
        <p14:creationId xmlns:p14="http://schemas.microsoft.com/office/powerpoint/2010/main" val="30816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Graves’ </a:t>
            </a:r>
            <a:r>
              <a:rPr lang="en-GB" dirty="0" err="1"/>
              <a:t>Ophthalmopathy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19" y="1930400"/>
            <a:ext cx="4221239" cy="3536769"/>
          </a:xfrm>
        </p:spPr>
        <p:txBody>
          <a:bodyPr>
            <a:normAutofit/>
          </a:bodyPr>
          <a:lstStyle/>
          <a:p>
            <a:r>
              <a:rPr lang="en-GB" dirty="0"/>
              <a:t>Management</a:t>
            </a:r>
          </a:p>
          <a:p>
            <a:pPr lvl="1"/>
            <a:r>
              <a:rPr lang="en-GB" b="1" dirty="0"/>
              <a:t>Smoking cessation</a:t>
            </a:r>
            <a:endParaRPr lang="en-GB" dirty="0"/>
          </a:p>
          <a:p>
            <a:pPr lvl="1"/>
            <a:r>
              <a:rPr lang="en-GB" dirty="0"/>
              <a:t>Topical lubricants </a:t>
            </a:r>
          </a:p>
          <a:p>
            <a:pPr lvl="1"/>
            <a:r>
              <a:rPr lang="en-GB" dirty="0"/>
              <a:t>Steroids</a:t>
            </a:r>
          </a:p>
          <a:p>
            <a:pPr lvl="1"/>
            <a:r>
              <a:rPr lang="en-GB" dirty="0"/>
              <a:t>Radiotherapy</a:t>
            </a:r>
          </a:p>
          <a:p>
            <a:pPr lvl="1"/>
            <a:r>
              <a:rPr lang="en-GB" dirty="0"/>
              <a:t>Surgical decompression</a:t>
            </a:r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3CD641B-6D74-4B71-9941-682D35353C64}"/>
              </a:ext>
            </a:extLst>
          </p:cNvPr>
          <p:cNvSpPr txBox="1">
            <a:spLocks/>
          </p:cNvSpPr>
          <p:nvPr/>
        </p:nvSpPr>
        <p:spPr>
          <a:xfrm>
            <a:off x="4310743" y="1930401"/>
            <a:ext cx="6727372" cy="431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Urgent ophthalmology review if:</a:t>
            </a:r>
          </a:p>
          <a:p>
            <a:pPr lvl="1"/>
            <a:r>
              <a:rPr lang="en-GB" dirty="0"/>
              <a:t>Cornea still visible when the eyelids are closed</a:t>
            </a:r>
          </a:p>
          <a:p>
            <a:pPr lvl="1"/>
            <a:r>
              <a:rPr lang="en-GB" dirty="0"/>
              <a:t>Unexplained deterioration in vision</a:t>
            </a:r>
          </a:p>
          <a:p>
            <a:pPr lvl="1"/>
            <a:r>
              <a:rPr lang="en-GB" dirty="0"/>
              <a:t>Awareness of change in intensity or quality of colour vision in one or both eyes</a:t>
            </a:r>
          </a:p>
          <a:p>
            <a:pPr lvl="1"/>
            <a:r>
              <a:rPr lang="en-GB" dirty="0"/>
              <a:t>Obvious corneal opacity</a:t>
            </a:r>
          </a:p>
          <a:p>
            <a:pPr lvl="1"/>
            <a:r>
              <a:rPr lang="en-GB" dirty="0"/>
              <a:t>Optic disc swelling</a:t>
            </a:r>
          </a:p>
          <a:p>
            <a:pPr lvl="1"/>
            <a:r>
              <a:rPr lang="en-GB" dirty="0"/>
              <a:t>History of eye suddenly 'popping out' (globe subluxation)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2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772952" cy="1320800"/>
          </a:xfrm>
        </p:spPr>
        <p:txBody>
          <a:bodyPr/>
          <a:lstStyle/>
          <a:p>
            <a:r>
              <a:rPr lang="en-GB" dirty="0"/>
              <a:t>Hyperthyroidism: Toxic Multinodular Goitre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772952" cy="3880773"/>
          </a:xfrm>
        </p:spPr>
        <p:txBody>
          <a:bodyPr/>
          <a:lstStyle/>
          <a:p>
            <a:r>
              <a:rPr lang="en-GB" dirty="0"/>
              <a:t>Numerous autonomously functioning thyroid nodules resulting in hyperthyroidism</a:t>
            </a:r>
          </a:p>
          <a:p>
            <a:r>
              <a:rPr lang="en-GB" dirty="0"/>
              <a:t>First line treatment is radioiodine therapy</a:t>
            </a:r>
          </a:p>
          <a:p>
            <a:r>
              <a:rPr lang="en-GB" dirty="0"/>
              <a:t>If radioiodine therapy is unsuitable offer:</a:t>
            </a:r>
          </a:p>
          <a:p>
            <a:pPr lvl="1"/>
            <a:r>
              <a:rPr lang="en-GB" dirty="0"/>
              <a:t>Total thyroidectomy or </a:t>
            </a:r>
          </a:p>
          <a:p>
            <a:pPr lvl="1"/>
            <a:r>
              <a:rPr lang="en-GB" dirty="0"/>
              <a:t>Life-long anti-thyroid medication</a:t>
            </a:r>
          </a:p>
        </p:txBody>
      </p:sp>
    </p:spTree>
    <p:extLst>
      <p:ext uri="{BB962C8B-B14F-4D97-AF65-F5344CB8AC3E}">
        <p14:creationId xmlns:p14="http://schemas.microsoft.com/office/powerpoint/2010/main" val="169529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Thyroid Storm / </a:t>
            </a:r>
            <a:r>
              <a:rPr lang="en-GB" dirty="0" err="1"/>
              <a:t>Thyrotoxic</a:t>
            </a:r>
            <a:r>
              <a:rPr lang="en-GB" dirty="0"/>
              <a:t>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58900"/>
            <a:ext cx="9276563" cy="5372099"/>
          </a:xfrm>
        </p:spPr>
        <p:txBody>
          <a:bodyPr>
            <a:normAutofit/>
          </a:bodyPr>
          <a:lstStyle/>
          <a:p>
            <a:r>
              <a:rPr lang="en-GB" dirty="0"/>
              <a:t>A </a:t>
            </a:r>
            <a:r>
              <a:rPr lang="en-GB" u="sng" dirty="0"/>
              <a:t>rare</a:t>
            </a:r>
            <a:r>
              <a:rPr lang="en-GB" dirty="0"/>
              <a:t> but life-threatening complication of thyrotoxicosis. Medical Emergency.</a:t>
            </a:r>
          </a:p>
          <a:p>
            <a:r>
              <a:rPr lang="en-GB" dirty="0"/>
              <a:t>Precipitating events:</a:t>
            </a:r>
          </a:p>
          <a:p>
            <a:pPr lvl="1"/>
            <a:r>
              <a:rPr lang="en-GB" dirty="0"/>
              <a:t>Surgery (thyroid or non-thyroidal)</a:t>
            </a:r>
          </a:p>
          <a:p>
            <a:pPr lvl="1"/>
            <a:r>
              <a:rPr lang="en-GB" dirty="0"/>
              <a:t>Trauma</a:t>
            </a:r>
          </a:p>
          <a:p>
            <a:pPr lvl="1"/>
            <a:r>
              <a:rPr lang="en-GB" dirty="0"/>
              <a:t>Infection</a:t>
            </a:r>
          </a:p>
          <a:p>
            <a:pPr lvl="1"/>
            <a:r>
              <a:rPr lang="en-GB" dirty="0"/>
              <a:t>Acute iodine load e.g. CT contrast media</a:t>
            </a:r>
          </a:p>
          <a:p>
            <a:r>
              <a:rPr lang="en-GB" dirty="0"/>
              <a:t>Clinical features:</a:t>
            </a:r>
          </a:p>
          <a:p>
            <a:pPr lvl="1"/>
            <a:r>
              <a:rPr lang="en-GB" dirty="0"/>
              <a:t>Fever &gt; 38.5ºc</a:t>
            </a:r>
          </a:p>
          <a:p>
            <a:pPr lvl="1"/>
            <a:r>
              <a:rPr lang="en-GB" dirty="0"/>
              <a:t>Tachycardia or tachyarrhythmia</a:t>
            </a:r>
          </a:p>
          <a:p>
            <a:pPr lvl="1"/>
            <a:r>
              <a:rPr lang="en-GB" dirty="0"/>
              <a:t>Hypertension</a:t>
            </a:r>
          </a:p>
          <a:p>
            <a:pPr lvl="1"/>
            <a:r>
              <a:rPr lang="en-GB" dirty="0"/>
              <a:t>Nausea, vomiting &amp; diarrhoea</a:t>
            </a:r>
          </a:p>
          <a:p>
            <a:pPr lvl="1"/>
            <a:r>
              <a:rPr lang="en-GB" dirty="0"/>
              <a:t>Confusion and agitation, coma</a:t>
            </a:r>
          </a:p>
          <a:p>
            <a:pPr lvl="1"/>
            <a:r>
              <a:rPr lang="en-GB" dirty="0"/>
              <a:t>Heart failure/shock</a:t>
            </a:r>
          </a:p>
          <a:p>
            <a:pPr lvl="1"/>
            <a:r>
              <a:rPr lang="en-GB" dirty="0"/>
              <a:t>Hepatic failure with jaundice</a:t>
            </a:r>
          </a:p>
        </p:txBody>
      </p:sp>
    </p:spTree>
    <p:extLst>
      <p:ext uri="{BB962C8B-B14F-4D97-AF65-F5344CB8AC3E}">
        <p14:creationId xmlns:p14="http://schemas.microsoft.com/office/powerpoint/2010/main" val="66725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Thyroid Storm: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10060336" cy="4370840"/>
          </a:xfrm>
        </p:spPr>
        <p:txBody>
          <a:bodyPr>
            <a:normAutofit/>
          </a:bodyPr>
          <a:lstStyle/>
          <a:p>
            <a:r>
              <a:rPr lang="en-GB" dirty="0"/>
              <a:t>Treat the </a:t>
            </a:r>
            <a:r>
              <a:rPr lang="en-GB" u="sng" dirty="0"/>
              <a:t>underlying precipitating event</a:t>
            </a:r>
          </a:p>
          <a:p>
            <a:r>
              <a:rPr lang="en-GB" dirty="0"/>
              <a:t>Beta-blockers: IV propranolol </a:t>
            </a:r>
          </a:p>
          <a:p>
            <a:r>
              <a:rPr lang="en-GB" dirty="0"/>
              <a:t>Paracetamol for pyrexia</a:t>
            </a:r>
          </a:p>
          <a:p>
            <a:r>
              <a:rPr lang="en-GB" dirty="0"/>
              <a:t>IV fluids</a:t>
            </a:r>
          </a:p>
          <a:p>
            <a:r>
              <a:rPr lang="en-GB" dirty="0"/>
              <a:t>Anti-thyroid drugs: High doses of propylthiouracil (Inhibits the TPO enzyme &amp; inhibits peripheral conversion of T4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 T3)</a:t>
            </a:r>
          </a:p>
          <a:p>
            <a:r>
              <a:rPr lang="en-GB" dirty="0" err="1"/>
              <a:t>Lugol's</a:t>
            </a:r>
            <a:r>
              <a:rPr lang="en-GB" dirty="0"/>
              <a:t> iodine (iodide acutely inhibits the release of thyroid hormone: Wolff–</a:t>
            </a:r>
            <a:r>
              <a:rPr lang="en-GB" dirty="0" err="1"/>
              <a:t>Chaikoff</a:t>
            </a:r>
            <a:r>
              <a:rPr lang="en-GB" dirty="0"/>
              <a:t> effect)</a:t>
            </a:r>
          </a:p>
          <a:p>
            <a:r>
              <a:rPr lang="en-GB" dirty="0"/>
              <a:t>Dexamethasone (blocks the conversion of T4 to T3 &amp; lowers body temperature)</a:t>
            </a:r>
          </a:p>
          <a:p>
            <a:r>
              <a:rPr lang="en-GB" dirty="0"/>
              <a:t>Other supportive measures/symptomatic management: e.g. BP support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F18E4B-EC96-4187-8F43-6AADD5373C8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392" t="16692" r="19107" b="16095"/>
          <a:stretch/>
        </p:blipFill>
        <p:spPr>
          <a:xfrm>
            <a:off x="7759805" y="352038"/>
            <a:ext cx="4268963" cy="294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8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17D418-93A3-48C7-863D-27A1FD61FA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E" dirty="0"/>
              <a:t>Hypothyroidism</a:t>
            </a:r>
          </a:p>
        </p:txBody>
      </p:sp>
    </p:spTree>
    <p:extLst>
      <p:ext uri="{BB962C8B-B14F-4D97-AF65-F5344CB8AC3E}">
        <p14:creationId xmlns:p14="http://schemas.microsoft.com/office/powerpoint/2010/main" val="26099994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Hypothyroidism: Clinical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935" y="1663577"/>
            <a:ext cx="3761860" cy="4920102"/>
          </a:xfrm>
        </p:spPr>
        <p:txBody>
          <a:bodyPr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</a:p>
          <a:p>
            <a:pPr marL="742950" lvl="2" indent="-34290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Goitre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Lethargy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Cold intolerance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Hoarse voice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Slowed mentally &amp; physically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Gastrointestinal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Constipation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Weight gain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Gynaecological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Menorrhagia 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Amenorrhea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7864031" y="1662477"/>
            <a:ext cx="4184034" cy="4083973"/>
          </a:xfrm>
        </p:spPr>
        <p:txBody>
          <a:bodyPr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Skin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Puffiness of face, periorbital oedema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loss of lateral 1/3</a:t>
            </a:r>
            <a:r>
              <a:rPr lang="en-GB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of eyebrows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Dry, coarse scalp hair 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Cool &amp; pale or yellowish skin (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carotenemia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Dry &amp; rough skin, pruritus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Eczema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Xanthomata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62BBBE5-E582-4705-8FB4-D5EBE300726C}"/>
              </a:ext>
            </a:extLst>
          </p:cNvPr>
          <p:cNvSpPr txBox="1">
            <a:spLocks/>
          </p:cNvSpPr>
          <p:nvPr/>
        </p:nvSpPr>
        <p:spPr bwMode="auto">
          <a:xfrm>
            <a:off x="4260250" y="1662477"/>
            <a:ext cx="3761860" cy="4920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1000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Cardio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Bradycardia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Hypotension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Worsening CHF, angina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Increased cholesterol</a:t>
            </a:r>
          </a:p>
          <a:p>
            <a:pPr>
              <a:buSzPct val="91000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Neurological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Decreased deep tendon reflexes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Carpal tunnel syndrome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Paraesthesia 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Slow speech</a:t>
            </a:r>
          </a:p>
          <a:p>
            <a:pPr lvl="1">
              <a:buSzPct val="91000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Muscle cramps</a:t>
            </a:r>
          </a:p>
          <a:p>
            <a:pPr lvl="1"/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69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Hypothyroidism: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36700"/>
            <a:ext cx="9577009" cy="5194300"/>
          </a:xfrm>
        </p:spPr>
        <p:txBody>
          <a:bodyPr>
            <a:normAutofit/>
          </a:bodyPr>
          <a:lstStyle/>
          <a:p>
            <a:r>
              <a:rPr lang="en-GB" dirty="0"/>
              <a:t>More common females &gt; males</a:t>
            </a:r>
          </a:p>
          <a:p>
            <a:r>
              <a:rPr lang="en-GB" dirty="0"/>
              <a:t>Associated with Coeliac disease, Down syndrome, Turner syndrome</a:t>
            </a:r>
          </a:p>
          <a:p>
            <a:r>
              <a:rPr lang="en-GB" dirty="0"/>
              <a:t>Primary hypothyroidism</a:t>
            </a:r>
          </a:p>
          <a:p>
            <a:pPr lvl="1"/>
            <a:r>
              <a:rPr lang="en-GB" dirty="0"/>
              <a:t>Dietary iodine deficiency (most common cause in developing world)</a:t>
            </a:r>
          </a:p>
          <a:p>
            <a:pPr lvl="1"/>
            <a:r>
              <a:rPr lang="en-GB" dirty="0" err="1"/>
              <a:t>Hasimoto’s</a:t>
            </a:r>
            <a:r>
              <a:rPr lang="en-GB" dirty="0"/>
              <a:t> thyroiditis (most common cause in developed countries)</a:t>
            </a:r>
          </a:p>
          <a:p>
            <a:pPr lvl="1"/>
            <a:r>
              <a:rPr lang="en-GB" dirty="0"/>
              <a:t>Hypothyroid phase of subacute thyroiditis</a:t>
            </a:r>
          </a:p>
          <a:p>
            <a:pPr lvl="1"/>
            <a:r>
              <a:rPr lang="en-GB" dirty="0" err="1"/>
              <a:t>Reidel’s</a:t>
            </a:r>
            <a:r>
              <a:rPr lang="en-GB" dirty="0"/>
              <a:t> </a:t>
            </a:r>
            <a:r>
              <a:rPr lang="en-GB" dirty="0" err="1"/>
              <a:t>fibrosing</a:t>
            </a:r>
            <a:r>
              <a:rPr lang="en-GB" dirty="0"/>
              <a:t> thyroiditis</a:t>
            </a:r>
          </a:p>
          <a:p>
            <a:pPr lvl="1"/>
            <a:r>
              <a:rPr lang="en-GB" dirty="0"/>
              <a:t>Iatrogenic (meds (</a:t>
            </a:r>
            <a:r>
              <a:rPr lang="en-GB" dirty="0" err="1"/>
              <a:t>carbimazole</a:t>
            </a:r>
            <a:r>
              <a:rPr lang="en-GB" dirty="0"/>
              <a:t>, lithium, amiodarone), post-thyroidectomy or radioiodine I</a:t>
            </a:r>
            <a:r>
              <a:rPr lang="en-GB" baseline="30000" dirty="0"/>
              <a:t>131</a:t>
            </a:r>
            <a:r>
              <a:rPr lang="en-GB" dirty="0"/>
              <a:t> treatment) </a:t>
            </a:r>
          </a:p>
          <a:p>
            <a:pPr lvl="1"/>
            <a:r>
              <a:rPr lang="en-GB" dirty="0"/>
              <a:t>Burnt-out Graves’ disease</a:t>
            </a:r>
          </a:p>
          <a:p>
            <a:pPr lvl="1"/>
            <a:r>
              <a:rPr lang="en-GB" dirty="0"/>
              <a:t>Neoplasia</a:t>
            </a:r>
          </a:p>
          <a:p>
            <a:pPr lvl="1"/>
            <a:r>
              <a:rPr lang="en-GB" dirty="0"/>
              <a:t>Congenital (thyroid dysgenesis or thyroid </a:t>
            </a:r>
            <a:r>
              <a:rPr lang="en-GB" dirty="0" err="1"/>
              <a:t>dyshormonogenesis</a:t>
            </a:r>
            <a:r>
              <a:rPr lang="en-GB" dirty="0"/>
              <a:t>)</a:t>
            </a:r>
          </a:p>
          <a:p>
            <a:r>
              <a:rPr lang="en-GB" dirty="0"/>
              <a:t>Secondary hypothyroidism (rare)</a:t>
            </a:r>
          </a:p>
          <a:p>
            <a:r>
              <a:rPr lang="en-GB" dirty="0"/>
              <a:t>Tertiary hypothyroidism (very rare)</a:t>
            </a:r>
          </a:p>
        </p:txBody>
      </p:sp>
    </p:spTree>
    <p:extLst>
      <p:ext uri="{BB962C8B-B14F-4D97-AF65-F5344CB8AC3E}">
        <p14:creationId xmlns:p14="http://schemas.microsoft.com/office/powerpoint/2010/main" val="315235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Hypothyroidism: Hashimoto's thyroiditis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877455" cy="3880773"/>
          </a:xfrm>
        </p:spPr>
        <p:txBody>
          <a:bodyPr/>
          <a:lstStyle/>
          <a:p>
            <a:r>
              <a:rPr lang="en-GB" dirty="0"/>
              <a:t>Hashimoto's thyroiditis is an autoimmune disorder of the thyroid gland involving lymphocytic infiltration, fibrosis, and thyroid follicular cell hyperplasia</a:t>
            </a:r>
          </a:p>
          <a:p>
            <a:r>
              <a:rPr lang="en-GB" dirty="0"/>
              <a:t>Clinical features of hypothyroidism +/- goitre</a:t>
            </a:r>
          </a:p>
          <a:p>
            <a:r>
              <a:rPr lang="en-GB" dirty="0"/>
              <a:t>Anti-thyroid peroxidase (TPO) and anti-thyroglobulin antibodies present</a:t>
            </a:r>
          </a:p>
          <a:p>
            <a:r>
              <a:rPr lang="en-GB" dirty="0"/>
              <a:t>There may be a transient thyrotoxicosis in the acute phase</a:t>
            </a:r>
          </a:p>
          <a:p>
            <a:r>
              <a:rPr lang="en-GB" dirty="0"/>
              <a:t>Associated with other autoimmune conditions (coeliac disease, T1DM, vitiligo, Addison’s disease, pernicious anaemia)</a:t>
            </a:r>
          </a:p>
          <a:p>
            <a:r>
              <a:rPr lang="en-GB" dirty="0"/>
              <a:t>Associated with the development of MALT lymphoma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475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Hypothyroidism: Subacute Thyroiditis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78001"/>
            <a:ext cx="9394129" cy="4263362"/>
          </a:xfrm>
        </p:spPr>
        <p:txBody>
          <a:bodyPr>
            <a:normAutofit/>
          </a:bodyPr>
          <a:lstStyle/>
          <a:p>
            <a:r>
              <a:rPr lang="en-GB" dirty="0"/>
              <a:t>Acute inflammatory disorder of the thyroid gland characterized by an initial </a:t>
            </a:r>
            <a:r>
              <a:rPr lang="en-GB" dirty="0" err="1"/>
              <a:t>thyrotoxic</a:t>
            </a:r>
            <a:r>
              <a:rPr lang="en-GB" dirty="0"/>
              <a:t> state followed by hypothyroidism eventually followed by </a:t>
            </a:r>
            <a:r>
              <a:rPr lang="en-GB" dirty="0" err="1"/>
              <a:t>euthyroidism</a:t>
            </a:r>
            <a:r>
              <a:rPr lang="en-GB" dirty="0"/>
              <a:t> in most cases</a:t>
            </a:r>
          </a:p>
          <a:p>
            <a:r>
              <a:rPr lang="en-GB" dirty="0"/>
              <a:t>Two types: (1) painful (2) painless</a:t>
            </a:r>
          </a:p>
          <a:p>
            <a:r>
              <a:rPr lang="en-GB" dirty="0"/>
              <a:t>Painful = viral (usually preceded by URTI), De </a:t>
            </a:r>
            <a:r>
              <a:rPr lang="en-GB" dirty="0" err="1"/>
              <a:t>Quervain’s</a:t>
            </a:r>
            <a:r>
              <a:rPr lang="en-GB" dirty="0"/>
              <a:t> (granulomatous thyroiditis)</a:t>
            </a:r>
          </a:p>
          <a:p>
            <a:r>
              <a:rPr lang="en-GB" dirty="0"/>
              <a:t>Painless = postpartum, auto-immune</a:t>
            </a:r>
          </a:p>
          <a:p>
            <a:r>
              <a:rPr lang="en-GB" dirty="0"/>
              <a:t>Beta-blockers if symptomatic of hyperthyroidism. If symptomatically hypothyroid, could treat short-term with levothyroxine</a:t>
            </a:r>
          </a:p>
          <a:p>
            <a:r>
              <a:rPr lang="en-GB" dirty="0"/>
              <a:t>Permanent hypothyroidism in ~10% cases of painless thyroiditis</a:t>
            </a:r>
          </a:p>
          <a:p>
            <a:r>
              <a:rPr lang="en-GB" dirty="0"/>
              <a:t>Postpartum: thyrotoxicosis 2-3 </a:t>
            </a:r>
            <a:r>
              <a:rPr lang="en-GB" dirty="0" err="1"/>
              <a:t>mo</a:t>
            </a:r>
            <a:r>
              <a:rPr lang="en-GB" dirty="0"/>
              <a:t> postpartum, then hypothyroid phase at 4-8                      months postpartum. May recur in subsequent pregnancies</a:t>
            </a:r>
          </a:p>
        </p:txBody>
      </p:sp>
    </p:spTree>
    <p:extLst>
      <p:ext uri="{BB962C8B-B14F-4D97-AF65-F5344CB8AC3E}">
        <p14:creationId xmlns:p14="http://schemas.microsoft.com/office/powerpoint/2010/main" val="99843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Thyroid Hormone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328815" cy="3880773"/>
          </a:xfrm>
        </p:spPr>
        <p:txBody>
          <a:bodyPr>
            <a:normAutofit/>
          </a:bodyPr>
          <a:lstStyle/>
          <a:p>
            <a:r>
              <a:rPr lang="en-GB" dirty="0"/>
              <a:t>Hypothalamus </a:t>
            </a:r>
            <a:r>
              <a:rPr lang="en-GB" dirty="0">
                <a:sym typeface="Wingdings" panose="05000000000000000000" pitchFamily="2" charset="2"/>
              </a:rPr>
              <a:t> Pituitary  Thyroid axis</a:t>
            </a:r>
          </a:p>
          <a:p>
            <a:r>
              <a:rPr lang="en-GB" dirty="0"/>
              <a:t>Hypothalamus secretes TRH (Thyrotropin Releasing Hormone)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/>
              <a:t> stimulates the anterior pituitary to secrete TSH (Thyroid Stimulating Hormone)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/>
              <a:t>TSH acts on the thyroid gland increasing the production of T4 and T3 </a:t>
            </a:r>
          </a:p>
          <a:p>
            <a:r>
              <a:rPr lang="en-GB" dirty="0"/>
              <a:t>T3 and T4 act on a wide variety of tissues</a:t>
            </a:r>
          </a:p>
          <a:p>
            <a:r>
              <a:rPr lang="en-GB" dirty="0"/>
              <a:t>Calcitonin is secreted by Parafollicular cells (C cells) in the thyroid gland</a:t>
            </a:r>
          </a:p>
          <a:p>
            <a:pPr lvl="1"/>
            <a:r>
              <a:rPr lang="en-GB" dirty="0"/>
              <a:t>Calcitonin lowers serum calcium by increasing renal calcium excretion and inhibiting osteoclast activity</a:t>
            </a:r>
          </a:p>
        </p:txBody>
      </p:sp>
    </p:spTree>
    <p:extLst>
      <p:ext uri="{BB962C8B-B14F-4D97-AF65-F5344CB8AC3E}">
        <p14:creationId xmlns:p14="http://schemas.microsoft.com/office/powerpoint/2010/main" val="105197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459894" cy="1320800"/>
          </a:xfrm>
        </p:spPr>
        <p:txBody>
          <a:bodyPr/>
          <a:lstStyle/>
          <a:p>
            <a:r>
              <a:rPr lang="en-GB" dirty="0"/>
              <a:t>Hypothyroidism: De </a:t>
            </a:r>
            <a:r>
              <a:rPr lang="en-GB" dirty="0" err="1"/>
              <a:t>Quervain’s</a:t>
            </a:r>
            <a:r>
              <a:rPr lang="en-GB" dirty="0"/>
              <a:t> Thyroiditis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7980"/>
            <a:ext cx="9851329" cy="4813299"/>
          </a:xfrm>
        </p:spPr>
        <p:txBody>
          <a:bodyPr>
            <a:normAutofit/>
          </a:bodyPr>
          <a:lstStyle/>
          <a:p>
            <a:r>
              <a:rPr lang="en-GB" dirty="0"/>
              <a:t>A.K.A. subacute granulomatous thyroiditis</a:t>
            </a:r>
          </a:p>
          <a:p>
            <a:r>
              <a:rPr lang="en-GB" dirty="0"/>
              <a:t>Postulated to occur following viral infection and typically presents with hyperthyroidism</a:t>
            </a:r>
          </a:p>
          <a:p>
            <a:r>
              <a:rPr lang="en-GB" dirty="0"/>
              <a:t>There are typically 4 phases</a:t>
            </a:r>
          </a:p>
          <a:p>
            <a:pPr lvl="1"/>
            <a:r>
              <a:rPr lang="en-GB" dirty="0"/>
              <a:t>Phase 1 (lasts 3-6 weeks): hyperthyroidism, painful goitre, raised ESR</a:t>
            </a:r>
          </a:p>
          <a:p>
            <a:pPr lvl="1"/>
            <a:r>
              <a:rPr lang="en-GB" dirty="0"/>
              <a:t>Phase 2 (1-3 weeks): euthyroid</a:t>
            </a:r>
          </a:p>
          <a:p>
            <a:pPr lvl="1"/>
            <a:r>
              <a:rPr lang="en-GB" dirty="0"/>
              <a:t>Phase 3 (weeks - months): hypothyroidism</a:t>
            </a:r>
          </a:p>
          <a:p>
            <a:pPr lvl="1"/>
            <a:r>
              <a:rPr lang="en-GB" dirty="0"/>
              <a:t>Phase 4: thyroid structure and function goes back to normal</a:t>
            </a:r>
          </a:p>
          <a:p>
            <a:r>
              <a:rPr lang="en-GB" dirty="0"/>
              <a:t>Management</a:t>
            </a:r>
          </a:p>
          <a:p>
            <a:pPr lvl="1"/>
            <a:r>
              <a:rPr lang="en-GB" dirty="0"/>
              <a:t>Usually self-limiting. Most patients do not require treatment</a:t>
            </a:r>
          </a:p>
          <a:p>
            <a:pPr lvl="1"/>
            <a:r>
              <a:rPr lang="en-GB" dirty="0"/>
              <a:t>Thyroid pain may respond to aspirin or other NSAIDs</a:t>
            </a:r>
          </a:p>
          <a:p>
            <a:pPr lvl="1"/>
            <a:r>
              <a:rPr lang="en-GB" dirty="0"/>
              <a:t>Propranolol if symptomatic during hyperthyroid phase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542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90059" cy="1320800"/>
          </a:xfrm>
        </p:spPr>
        <p:txBody>
          <a:bodyPr/>
          <a:lstStyle/>
          <a:p>
            <a:r>
              <a:rPr lang="en-GB" dirty="0"/>
              <a:t>Hypothyroidism: </a:t>
            </a:r>
            <a:r>
              <a:rPr lang="en-GB" dirty="0" err="1"/>
              <a:t>Reidel’s</a:t>
            </a:r>
            <a:r>
              <a:rPr lang="en-GB" dirty="0"/>
              <a:t> (Fibrosing) Thyroiditis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52474"/>
            <a:ext cx="8596668" cy="3880773"/>
          </a:xfrm>
        </p:spPr>
        <p:txBody>
          <a:bodyPr/>
          <a:lstStyle/>
          <a:p>
            <a:r>
              <a:rPr lang="en-GB" dirty="0"/>
              <a:t>Dense fibrous tissue replacing the normal thyroid tissue </a:t>
            </a:r>
          </a:p>
          <a:p>
            <a:r>
              <a:rPr lang="en-GB" dirty="0"/>
              <a:t>O/E: A hard, fixed, painless goitre </a:t>
            </a:r>
          </a:p>
          <a:p>
            <a:r>
              <a:rPr lang="en-GB" dirty="0"/>
              <a:t>Usually seen in middle-aged women</a:t>
            </a:r>
          </a:p>
          <a:p>
            <a:r>
              <a:rPr lang="en-GB" dirty="0"/>
              <a:t>Associated with retroperitoneal fibrosis</a:t>
            </a:r>
          </a:p>
        </p:txBody>
      </p:sp>
    </p:spTree>
    <p:extLst>
      <p:ext uri="{BB962C8B-B14F-4D97-AF65-F5344CB8AC3E}">
        <p14:creationId xmlns:p14="http://schemas.microsoft.com/office/powerpoint/2010/main" val="219572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Hypothyroidism: Management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3" y="2160589"/>
            <a:ext cx="9733763" cy="4316411"/>
          </a:xfrm>
        </p:spPr>
        <p:txBody>
          <a:bodyPr>
            <a:normAutofit/>
          </a:bodyPr>
          <a:lstStyle/>
          <a:p>
            <a:r>
              <a:rPr lang="en-GB" dirty="0"/>
              <a:t>Therapeutic goal is normalisation of the TSH level</a:t>
            </a:r>
          </a:p>
          <a:p>
            <a:r>
              <a:rPr lang="en-GB" dirty="0"/>
              <a:t>Starting dose of 50-100 micrograms levothyroxine OD </a:t>
            </a:r>
            <a:r>
              <a:rPr lang="en-GB" sz="1600" dirty="0"/>
              <a:t>(Dosage of 1.6 micrograms per kilogram of body weight per day, rounded to the nearest 25 micrograms) </a:t>
            </a:r>
          </a:p>
          <a:p>
            <a:r>
              <a:rPr lang="en-GB" dirty="0"/>
              <a:t>Start lower doses (25-50 micrograms OD) and up-titrate cautiously in patients: </a:t>
            </a:r>
          </a:p>
          <a:p>
            <a:pPr lvl="1"/>
            <a:r>
              <a:rPr lang="en-GB" dirty="0"/>
              <a:t>&gt;65 years</a:t>
            </a:r>
          </a:p>
          <a:p>
            <a:pPr lvl="1"/>
            <a:r>
              <a:rPr lang="en-GB" dirty="0"/>
              <a:t>Cardiovascular </a:t>
            </a:r>
            <a:r>
              <a:rPr lang="en-GB" dirty="0" err="1"/>
              <a:t>hx</a:t>
            </a:r>
            <a:endParaRPr lang="en-GB" dirty="0"/>
          </a:p>
          <a:p>
            <a:pPr lvl="1"/>
            <a:r>
              <a:rPr lang="en-GB" dirty="0"/>
              <a:t>Severe hypothyroidism</a:t>
            </a:r>
          </a:p>
          <a:p>
            <a:r>
              <a:rPr lang="en-GB" dirty="0"/>
              <a:t>After a change of levothyroxine dose, check TFTs in 8-12 weeks </a:t>
            </a:r>
          </a:p>
          <a:p>
            <a:r>
              <a:rPr lang="en-GB" dirty="0"/>
              <a:t>Once stabilised, check TFTs annually </a:t>
            </a:r>
          </a:p>
        </p:txBody>
      </p:sp>
    </p:spTree>
    <p:extLst>
      <p:ext uri="{BB962C8B-B14F-4D97-AF65-F5344CB8AC3E}">
        <p14:creationId xmlns:p14="http://schemas.microsoft.com/office/powerpoint/2010/main" val="414486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Myxoedema Coma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1300"/>
            <a:ext cx="9342966" cy="4952562"/>
          </a:xfrm>
        </p:spPr>
        <p:txBody>
          <a:bodyPr>
            <a:normAutofit/>
          </a:bodyPr>
          <a:lstStyle/>
          <a:p>
            <a:r>
              <a:rPr lang="en-GB" dirty="0"/>
              <a:t>Medical Emergency</a:t>
            </a:r>
          </a:p>
          <a:p>
            <a:r>
              <a:rPr lang="en-GB" dirty="0"/>
              <a:t>Severe hypothyroidism complicated by trauma, sepsis, cold exposure, MI, other stressful events </a:t>
            </a:r>
          </a:p>
          <a:p>
            <a:r>
              <a:rPr lang="en-GB" u="sng" dirty="0"/>
              <a:t>Rare</a:t>
            </a:r>
            <a:r>
              <a:rPr lang="en-GB" dirty="0"/>
              <a:t>, high level of mortality when it occurs (up to 60%, despite therapy)</a:t>
            </a:r>
          </a:p>
          <a:p>
            <a:r>
              <a:rPr lang="en-GB" dirty="0"/>
              <a:t>Features:</a:t>
            </a:r>
          </a:p>
          <a:p>
            <a:pPr lvl="1"/>
            <a:r>
              <a:rPr lang="en-GB" dirty="0"/>
              <a:t>Decreased mental status </a:t>
            </a:r>
          </a:p>
          <a:p>
            <a:pPr lvl="1"/>
            <a:r>
              <a:rPr lang="en-GB" dirty="0"/>
              <a:t>Hypothermia</a:t>
            </a:r>
          </a:p>
          <a:p>
            <a:pPr lvl="1"/>
            <a:r>
              <a:rPr lang="en-GB" dirty="0"/>
              <a:t>Bradycardia</a:t>
            </a:r>
          </a:p>
          <a:p>
            <a:pPr lvl="1"/>
            <a:r>
              <a:rPr lang="en-GB" dirty="0"/>
              <a:t>Hypoventilation</a:t>
            </a:r>
          </a:p>
          <a:p>
            <a:pPr lvl="1"/>
            <a:r>
              <a:rPr lang="en-GB" dirty="0"/>
              <a:t>Generalized oedema</a:t>
            </a:r>
          </a:p>
          <a:p>
            <a:pPr lvl="1"/>
            <a:r>
              <a:rPr lang="en-GB" dirty="0"/>
              <a:t>Hypotension </a:t>
            </a:r>
          </a:p>
          <a:p>
            <a:pPr lvl="1"/>
            <a:r>
              <a:rPr lang="en-GB" dirty="0"/>
              <a:t>Hyponatremia</a:t>
            </a:r>
          </a:p>
          <a:p>
            <a:pPr lvl="1"/>
            <a:r>
              <a:rPr lang="en-GB" dirty="0" err="1"/>
              <a:t>Hypoglycemia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64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Sick </a:t>
            </a:r>
            <a:r>
              <a:rPr lang="en-GB" dirty="0" err="1"/>
              <a:t>Euthyroid</a:t>
            </a:r>
            <a:r>
              <a:rPr lang="en-GB" dirty="0"/>
              <a:t>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Also known as ‘non-thyroidal illness’</a:t>
            </a:r>
          </a:p>
          <a:p>
            <a:r>
              <a:rPr lang="en-GB" dirty="0"/>
              <a:t>Common in hospitalised patients</a:t>
            </a:r>
          </a:p>
          <a:p>
            <a:r>
              <a:rPr lang="en-GB" dirty="0"/>
              <a:t>Usually everything is low (i.e. TSH, T4, T3 all low). However, TSH can be normal (inappropriately normal, given T3/T4 are low)</a:t>
            </a:r>
          </a:p>
          <a:p>
            <a:r>
              <a:rPr lang="en-GB" dirty="0"/>
              <a:t>Reversible condition upon recovery from systemic illness</a:t>
            </a:r>
          </a:p>
          <a:p>
            <a:r>
              <a:rPr lang="en-GB" dirty="0"/>
              <a:t>No treatment is required</a:t>
            </a:r>
          </a:p>
          <a:p>
            <a:r>
              <a:rPr lang="en-GB" dirty="0"/>
              <a:t>Self-limiting condition</a:t>
            </a:r>
          </a:p>
        </p:txBody>
      </p:sp>
    </p:spTree>
    <p:extLst>
      <p:ext uri="{BB962C8B-B14F-4D97-AF65-F5344CB8AC3E}">
        <p14:creationId xmlns:p14="http://schemas.microsoft.com/office/powerpoint/2010/main" val="89140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17D418-93A3-48C7-863D-27A1FD61FA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E" dirty="0"/>
              <a:t>Thyroid Cancer</a:t>
            </a:r>
          </a:p>
        </p:txBody>
      </p:sp>
    </p:spTree>
    <p:extLst>
      <p:ext uri="{BB962C8B-B14F-4D97-AF65-F5344CB8AC3E}">
        <p14:creationId xmlns:p14="http://schemas.microsoft.com/office/powerpoint/2010/main" val="12370549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Thyroid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18441"/>
            <a:ext cx="10122045" cy="4852176"/>
          </a:xfrm>
        </p:spPr>
        <p:txBody>
          <a:bodyPr>
            <a:noAutofit/>
          </a:bodyPr>
          <a:lstStyle/>
          <a:p>
            <a:r>
              <a:rPr lang="en-GB" dirty="0"/>
              <a:t>Rarely secrete thyroid hormones, hence hyperthyroidism is rarely seen</a:t>
            </a:r>
          </a:p>
          <a:p>
            <a:r>
              <a:rPr lang="en-GB" dirty="0"/>
              <a:t>Five main types, in order of prevalence: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Papillary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Follicular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Medullary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Anaplastic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MALT Lymphoma</a:t>
            </a:r>
          </a:p>
          <a:p>
            <a:r>
              <a:rPr lang="en-GB" dirty="0"/>
              <a:t>Management of papillary and follicular cancer:</a:t>
            </a:r>
          </a:p>
          <a:p>
            <a:pPr lvl="1"/>
            <a:r>
              <a:rPr lang="en-GB" dirty="0"/>
              <a:t>Total thyroidectomy followed by radioiodine (I-131) to kill residual cells</a:t>
            </a:r>
          </a:p>
          <a:p>
            <a:pPr lvl="1"/>
            <a:r>
              <a:rPr lang="en-GB" dirty="0"/>
              <a:t>Thyroglobulin levels to detect early recurrent disease (papillary, follicular)</a:t>
            </a:r>
          </a:p>
        </p:txBody>
      </p:sp>
    </p:spTree>
    <p:extLst>
      <p:ext uri="{BB962C8B-B14F-4D97-AF65-F5344CB8AC3E}">
        <p14:creationId xmlns:p14="http://schemas.microsoft.com/office/powerpoint/2010/main" val="107915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Thyroid Cancer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705371"/>
              </p:ext>
            </p:extLst>
          </p:nvPr>
        </p:nvGraphicFramePr>
        <p:xfrm>
          <a:off x="423863" y="1780540"/>
          <a:ext cx="11120438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6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7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Percentage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Papillary Carcinoma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Young females,</a:t>
                      </a:r>
                      <a:r>
                        <a:rPr lang="en-GB" baseline="0" dirty="0"/>
                        <a:t> excellent prognosis, </a:t>
                      </a:r>
                      <a:r>
                        <a:rPr lang="en-GB" baseline="0" dirty="0">
                          <a:effectLst/>
                        </a:rPr>
                        <a:t>lymphatic </a:t>
                      </a:r>
                      <a:r>
                        <a:rPr lang="en-GB" dirty="0">
                          <a:effectLst/>
                        </a:rPr>
                        <a:t>metastasis predominate. Thyroidectomy +/- post-op ablation.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Follicular Carcinoma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Microscopic capsular invasion is seen, haematogenous spread predominates,</a:t>
                      </a:r>
                      <a:r>
                        <a:rPr lang="en-GB" baseline="0" dirty="0">
                          <a:effectLst/>
                        </a:rPr>
                        <a:t> good prognosis. Thyroidectomy </a:t>
                      </a:r>
                      <a:r>
                        <a:rPr lang="en-GB" dirty="0">
                          <a:effectLst/>
                        </a:rPr>
                        <a:t>+/- post-op ablation.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Medullary Carcinoma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Cancer of </a:t>
                      </a:r>
                      <a:r>
                        <a:rPr lang="en-GB" dirty="0" err="1"/>
                        <a:t>parafollicular</a:t>
                      </a:r>
                      <a:r>
                        <a:rPr lang="en-GB" dirty="0"/>
                        <a:t> C</a:t>
                      </a:r>
                      <a:r>
                        <a:rPr lang="en-GB" baseline="0" dirty="0"/>
                        <a:t> cells (neural crest), secrete calcitonin, MEN </a:t>
                      </a:r>
                      <a:r>
                        <a:rPr lang="en-GB" baseline="0" dirty="0" err="1"/>
                        <a:t>IIa</a:t>
                      </a:r>
                      <a:r>
                        <a:rPr lang="en-GB" baseline="0" dirty="0"/>
                        <a:t> or </a:t>
                      </a:r>
                      <a:r>
                        <a:rPr lang="en-GB" baseline="0" dirty="0" err="1"/>
                        <a:t>IIb</a:t>
                      </a:r>
                      <a:r>
                        <a:rPr lang="en-GB" baseline="0" dirty="0"/>
                        <a:t>, both l</a:t>
                      </a:r>
                      <a:r>
                        <a:rPr lang="en-GB" dirty="0">
                          <a:effectLst/>
                        </a:rPr>
                        <a:t>ymphatic and haematogenous metastasis, poor prognosis with lymph</a:t>
                      </a:r>
                      <a:r>
                        <a:rPr lang="en-GB" baseline="0" dirty="0">
                          <a:effectLst/>
                        </a:rPr>
                        <a:t> node </a:t>
                      </a:r>
                      <a:r>
                        <a:rPr lang="en-GB" dirty="0">
                          <a:effectLst/>
                        </a:rPr>
                        <a:t>disease. Thyroidectomy.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Anaplastic Carcinoma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Elderly females,</a:t>
                      </a:r>
                      <a:r>
                        <a:rPr lang="en-GB" baseline="0" dirty="0"/>
                        <a:t> poor prognosis, pressure symptoms, local invasion. </a:t>
                      </a:r>
                      <a:r>
                        <a:rPr lang="en-GB" baseline="0" dirty="0">
                          <a:effectLst/>
                        </a:rPr>
                        <a:t>Surgery </a:t>
                      </a:r>
                      <a:r>
                        <a:rPr lang="en-GB" dirty="0">
                          <a:effectLst/>
                        </a:rPr>
                        <a:t>where possible.</a:t>
                      </a:r>
                      <a:r>
                        <a:rPr lang="en-GB" baseline="0" dirty="0">
                          <a:effectLst/>
                        </a:rPr>
                        <a:t> P</a:t>
                      </a:r>
                      <a:r>
                        <a:rPr lang="en-GB" dirty="0">
                          <a:effectLst/>
                        </a:rPr>
                        <a:t>alliation through </a:t>
                      </a:r>
                      <a:r>
                        <a:rPr lang="en-GB" dirty="0" err="1">
                          <a:effectLst/>
                        </a:rPr>
                        <a:t>isthmusectomy</a:t>
                      </a:r>
                      <a:r>
                        <a:rPr lang="en-GB" dirty="0">
                          <a:effectLst/>
                        </a:rPr>
                        <a:t> and radiotherapy. Chemotherapy is ineffective.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Lymphoma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Rapidly enlarging thyroid</a:t>
                      </a:r>
                      <a:r>
                        <a:rPr lang="en-GB" baseline="0" dirty="0"/>
                        <a:t> mass, a</a:t>
                      </a:r>
                      <a:r>
                        <a:rPr lang="en-GB" dirty="0"/>
                        <a:t>ssociated with </a:t>
                      </a:r>
                      <a:r>
                        <a:rPr lang="en-GB" dirty="0" err="1"/>
                        <a:t>Hasimoto’s</a:t>
                      </a:r>
                      <a:r>
                        <a:rPr lang="en-GB" dirty="0"/>
                        <a:t> thyroiditis, Non-</a:t>
                      </a:r>
                      <a:r>
                        <a:rPr lang="en-GB" dirty="0" err="1"/>
                        <a:t>Hodgkins</a:t>
                      </a:r>
                      <a:r>
                        <a:rPr lang="en-GB" dirty="0"/>
                        <a:t> Lymphoma,</a:t>
                      </a:r>
                      <a:r>
                        <a:rPr lang="en-GB" baseline="0" dirty="0"/>
                        <a:t> ‘B’ symptoms, chemo/radiation.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9130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2AE54-50E7-43CF-BBCB-FEFCD99B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A86EC-6D57-47D0-98EE-3E73D669F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90689"/>
            <a:ext cx="10676467" cy="4932180"/>
          </a:xfrm>
        </p:spPr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https://www.nice.org.uk/guidance/NG145</a:t>
            </a:r>
            <a:endParaRPr lang="en-GB" dirty="0"/>
          </a:p>
          <a:p>
            <a:r>
              <a:rPr lang="en-GB" dirty="0"/>
              <a:t>https://passmedicine.com/ 		MRCP Part 1</a:t>
            </a:r>
          </a:p>
          <a:p>
            <a:r>
              <a:rPr lang="en-GB" dirty="0"/>
              <a:t>Essential Med Notes 2015, 31</a:t>
            </a:r>
            <a:r>
              <a:rPr lang="en-GB" baseline="30000" dirty="0"/>
              <a:t>st</a:t>
            </a:r>
            <a:r>
              <a:rPr lang="en-GB" dirty="0"/>
              <a:t> Edition, Toronto Notes for Medical Students, Inc.</a:t>
            </a:r>
          </a:p>
          <a:p>
            <a:r>
              <a:rPr lang="en-GB" dirty="0"/>
              <a:t>Oxford Handbook of Clinical Medicine, 10</a:t>
            </a:r>
            <a:r>
              <a:rPr lang="en-GB" baseline="30000" dirty="0"/>
              <a:t>th</a:t>
            </a:r>
            <a:r>
              <a:rPr lang="en-GB" dirty="0"/>
              <a:t> Edition, Wilkinson et al, 13</a:t>
            </a:r>
            <a:r>
              <a:rPr lang="en-GB" baseline="30000" dirty="0"/>
              <a:t>th</a:t>
            </a:r>
            <a:r>
              <a:rPr lang="en-GB" dirty="0"/>
              <a:t> July 2017.</a:t>
            </a:r>
          </a:p>
          <a:p>
            <a:r>
              <a:rPr lang="en-IE" dirty="0"/>
              <a:t>‘Basics of Nuclear Medicine’ Google Play app</a:t>
            </a:r>
          </a:p>
          <a:p>
            <a:r>
              <a:rPr lang="en-IE" dirty="0"/>
              <a:t>‘European Nuclear Medicine Guide’ Google Play app</a:t>
            </a:r>
          </a:p>
          <a:p>
            <a:r>
              <a:rPr lang="en-IE" dirty="0">
                <a:hlinkClick r:id="rId3"/>
              </a:rPr>
              <a:t>https://www.govtmedicalcollegekozhikode.ac.in/nuclearMedicine</a:t>
            </a:r>
            <a:endParaRPr lang="en-IE" dirty="0"/>
          </a:p>
          <a:p>
            <a:r>
              <a:rPr lang="en-IE" dirty="0">
                <a:hlinkClick r:id="rId4"/>
              </a:rPr>
              <a:t>http://www.imaginglily.com/blog-what-to-expect-from-technetium-thyroid-scan.html</a:t>
            </a:r>
            <a:endParaRPr lang="en-IE" dirty="0"/>
          </a:p>
          <a:p>
            <a:r>
              <a:rPr lang="en-IE" dirty="0">
                <a:hlinkClick r:id="rId5"/>
              </a:rPr>
              <a:t>https://image.slidesharecdn.com/presentation1-171024110557/95/presentation1pptx-radiological-imaging-of-the-thyroid-gland-diseases-57-638.jpg?cb=1508843359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650159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Thank you</a:t>
            </a:r>
          </a:p>
          <a:p>
            <a:r>
              <a:rPr lang="en-GB" sz="2400" dirty="0"/>
              <a:t>Please fill out the feedback form for your certificate of learning</a:t>
            </a:r>
          </a:p>
        </p:txBody>
      </p:sp>
    </p:spTree>
    <p:extLst>
      <p:ext uri="{BB962C8B-B14F-4D97-AF65-F5344CB8AC3E}">
        <p14:creationId xmlns:p14="http://schemas.microsoft.com/office/powerpoint/2010/main" val="1305304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Investigations in Thyroid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23411" cy="3880773"/>
          </a:xfrm>
        </p:spPr>
        <p:txBody>
          <a:bodyPr/>
          <a:lstStyle/>
          <a:p>
            <a:r>
              <a:rPr lang="en-GB" dirty="0"/>
              <a:t>TFTs</a:t>
            </a:r>
          </a:p>
          <a:p>
            <a:r>
              <a:rPr lang="en-GB" dirty="0"/>
              <a:t>Thyroid auto-antibodies</a:t>
            </a:r>
          </a:p>
          <a:p>
            <a:r>
              <a:rPr lang="en-GB" dirty="0"/>
              <a:t>USS Thyroid</a:t>
            </a:r>
          </a:p>
          <a:p>
            <a:r>
              <a:rPr lang="en-GB" dirty="0"/>
              <a:t>RAIU scan</a:t>
            </a:r>
          </a:p>
          <a:p>
            <a:r>
              <a:rPr lang="en-GB" dirty="0"/>
              <a:t>Thyroid scintigraphy (</a:t>
            </a:r>
            <a:r>
              <a:rPr lang="en-GB" baseline="30000" dirty="0"/>
              <a:t>99m</a:t>
            </a:r>
            <a:r>
              <a:rPr lang="en-GB" dirty="0"/>
              <a:t>Tc-pertechnetate)</a:t>
            </a:r>
          </a:p>
          <a:p>
            <a:r>
              <a:rPr lang="en-GB" dirty="0"/>
              <a:t>FNA</a:t>
            </a:r>
          </a:p>
          <a:p>
            <a:r>
              <a:rPr lang="en-GB" dirty="0"/>
              <a:t>Thyroglobulin (monitoring papillary or follicular thyroid cancer recurrence)</a:t>
            </a:r>
          </a:p>
          <a:p>
            <a:r>
              <a:rPr lang="en-GB" dirty="0"/>
              <a:t>Calcitonin (monitoring medullary thyroid cancer recurrence)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880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7802C-43D3-4A53-9D79-F44B3E6D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 in touch!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D493F-16E9-402B-B7B3-3CF019393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Website</a:t>
            </a:r>
          </a:p>
          <a:p>
            <a:pPr marL="0" indent="0" algn="ctr">
              <a:buNone/>
            </a:pPr>
            <a:r>
              <a:rPr lang="en-GB" dirty="0">
                <a:hlinkClick r:id="rId2"/>
              </a:rPr>
              <a:t>www.quackmeded.co.uk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Email</a:t>
            </a:r>
          </a:p>
          <a:p>
            <a:pPr marL="0" indent="0" algn="ctr">
              <a:buNone/>
            </a:pPr>
            <a:r>
              <a:rPr lang="en-GB" dirty="0">
                <a:hlinkClick r:id="rId3"/>
              </a:rPr>
              <a:t>gg-uhb.quackmeded@nhs.net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Social Media</a:t>
            </a:r>
          </a:p>
          <a:p>
            <a:pPr marL="0" indent="0" algn="ctr">
              <a:buNone/>
            </a:pPr>
            <a:r>
              <a:rPr lang="en-GB" dirty="0"/>
              <a:t>Twitter: @QUACK_ Med</a:t>
            </a:r>
          </a:p>
          <a:p>
            <a:pPr marL="0" indent="0" algn="ctr">
              <a:buNone/>
            </a:pPr>
            <a:r>
              <a:rPr lang="en-GB" dirty="0"/>
              <a:t>Facebook: QUACK education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870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TFTs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10060335" cy="3880773"/>
          </a:xfrm>
        </p:spPr>
        <p:txBody>
          <a:bodyPr>
            <a:normAutofit/>
          </a:bodyPr>
          <a:lstStyle/>
          <a:p>
            <a:r>
              <a:rPr lang="en-GB" dirty="0"/>
              <a:t>Primarily look at TSH and T4 </a:t>
            </a:r>
          </a:p>
          <a:p>
            <a:r>
              <a:rPr lang="en-GB" dirty="0"/>
              <a:t>T3 is only useful clinically in a small number of cases</a:t>
            </a:r>
          </a:p>
          <a:p>
            <a:r>
              <a:rPr lang="en-GB" dirty="0"/>
              <a:t>TSH levels are more sensitive than T4 levels for monitoring patients with existing thyroid problems and are often used to guide treatment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25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69" y="5136419"/>
            <a:ext cx="10515600" cy="1325563"/>
          </a:xfrm>
        </p:spPr>
        <p:txBody>
          <a:bodyPr/>
          <a:lstStyle/>
          <a:p>
            <a:r>
              <a:rPr lang="en-GB" dirty="0"/>
              <a:t>TFT Patterns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1511752"/>
              </p:ext>
            </p:extLst>
          </p:nvPr>
        </p:nvGraphicFramePr>
        <p:xfrm>
          <a:off x="861780" y="699474"/>
          <a:ext cx="9776777" cy="4274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2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852">
                <a:tc>
                  <a:txBody>
                    <a:bodyPr/>
                    <a:lstStyle/>
                    <a:p>
                      <a:r>
                        <a:rPr lang="en-GB" dirty="0"/>
                        <a:t>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FT4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r>
                        <a:rPr lang="en-GB" dirty="0"/>
                        <a:t>Primary Hyperthyroidism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r>
                        <a:rPr lang="en-GB" dirty="0"/>
                        <a:t>Subclinical</a:t>
                      </a:r>
                      <a:r>
                        <a:rPr lang="en-GB" baseline="0" dirty="0"/>
                        <a:t> Hyperthyroidism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r>
                        <a:rPr lang="en-GB" dirty="0"/>
                        <a:t>Primary Hypothyroidism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r>
                        <a:rPr lang="en-GB" dirty="0"/>
                        <a:t>Secondary Hypothyroidism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r>
                        <a:rPr lang="en-GB" dirty="0"/>
                        <a:t>Subclinical Hypothyroidism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497">
                <a:tc>
                  <a:txBody>
                    <a:bodyPr/>
                    <a:lstStyle/>
                    <a:p>
                      <a:r>
                        <a:rPr lang="en-GB" dirty="0"/>
                        <a:t>Sick</a:t>
                      </a:r>
                      <a:r>
                        <a:rPr lang="en-GB" baseline="0" dirty="0"/>
                        <a:t> Euthyroid syndrome </a:t>
                      </a:r>
                    </a:p>
                    <a:p>
                      <a:r>
                        <a:rPr lang="en-GB" baseline="0" dirty="0"/>
                        <a:t>(Non-thyroidal Illness)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</a:t>
                      </a:r>
                      <a:r>
                        <a:rPr lang="en-GB" baseline="0" dirty="0"/>
                        <a:t>   (or </a:t>
                      </a:r>
                      <a:r>
                        <a:rPr lang="en-GB" dirty="0"/>
                        <a:t>Normal)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r>
                        <a:rPr lang="en-GB" dirty="0"/>
                        <a:t>Poor compliance with levothyroxine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875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Thyroid Disease: Auto-antibodies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10857169" cy="3880773"/>
          </a:xfrm>
        </p:spPr>
        <p:txBody>
          <a:bodyPr/>
          <a:lstStyle/>
          <a:p>
            <a:r>
              <a:rPr lang="en-GB" dirty="0"/>
              <a:t>Anti-thyroid peroxidase (anti-TPO) antibodies  (</a:t>
            </a:r>
            <a:r>
              <a:rPr lang="en-GB" dirty="0" err="1"/>
              <a:t>Hasimoto’s</a:t>
            </a:r>
            <a:r>
              <a:rPr lang="en-GB" dirty="0"/>
              <a:t> thyroiditis, Graves’ disease)</a:t>
            </a:r>
          </a:p>
          <a:p>
            <a:r>
              <a:rPr lang="en-GB" dirty="0"/>
              <a:t>TSH receptor antibodies (</a:t>
            </a:r>
            <a:r>
              <a:rPr lang="en-GB" dirty="0" err="1"/>
              <a:t>TRAbs</a:t>
            </a:r>
            <a:r>
              <a:rPr lang="en-GB" dirty="0"/>
              <a:t>)  (Graves’ disease)</a:t>
            </a:r>
          </a:p>
          <a:p>
            <a:r>
              <a:rPr lang="en-GB" dirty="0"/>
              <a:t>Anti-thyroglobulin antibodies	(</a:t>
            </a:r>
            <a:r>
              <a:rPr lang="en-GB" dirty="0" err="1"/>
              <a:t>Hasimoto’s</a:t>
            </a:r>
            <a:r>
              <a:rPr lang="en-GB" dirty="0"/>
              <a:t> thyroiditis, can be normal)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7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USS Thyroid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499" y="1930400"/>
            <a:ext cx="5559624" cy="4405311"/>
          </a:xfrm>
        </p:spPr>
        <p:txBody>
          <a:bodyPr>
            <a:normAutofit/>
          </a:bodyPr>
          <a:lstStyle/>
          <a:p>
            <a:r>
              <a:rPr lang="en-GB" dirty="0"/>
              <a:t>Malignant features of thyroid nodule on USS:</a:t>
            </a:r>
          </a:p>
          <a:p>
            <a:pPr lvl="1"/>
            <a:r>
              <a:rPr lang="en-GB" dirty="0"/>
              <a:t>Microcalcifications</a:t>
            </a:r>
          </a:p>
          <a:p>
            <a:pPr lvl="1"/>
            <a:r>
              <a:rPr lang="en-GB" dirty="0"/>
              <a:t>Solid and </a:t>
            </a:r>
            <a:r>
              <a:rPr lang="en-GB" dirty="0" err="1"/>
              <a:t>hypoechogenicity</a:t>
            </a:r>
            <a:r>
              <a:rPr lang="en-GB" dirty="0"/>
              <a:t> (darker)</a:t>
            </a:r>
          </a:p>
          <a:p>
            <a:pPr lvl="1"/>
            <a:r>
              <a:rPr lang="en-GB" dirty="0"/>
              <a:t>Irregular margins</a:t>
            </a:r>
          </a:p>
          <a:p>
            <a:pPr lvl="1"/>
            <a:r>
              <a:rPr lang="en-GB" dirty="0"/>
              <a:t>Absence of halo</a:t>
            </a:r>
          </a:p>
          <a:p>
            <a:pPr lvl="1"/>
            <a:r>
              <a:rPr lang="en-IE" dirty="0" err="1"/>
              <a:t>Intranodular</a:t>
            </a:r>
            <a:r>
              <a:rPr lang="en-IE" dirty="0"/>
              <a:t> vascularity  </a:t>
            </a:r>
            <a:r>
              <a:rPr lang="en-GB" dirty="0"/>
              <a:t>(peripheral vascularity is benign)</a:t>
            </a:r>
          </a:p>
          <a:p>
            <a:pPr lvl="1"/>
            <a:r>
              <a:rPr lang="en-GB" dirty="0"/>
              <a:t>Solitary nodule</a:t>
            </a:r>
          </a:p>
          <a:p>
            <a:pPr lvl="1"/>
            <a:r>
              <a:rPr lang="en-GB" dirty="0"/>
              <a:t>Lymphadenopathy</a:t>
            </a:r>
          </a:p>
          <a:p>
            <a:endParaRPr lang="en-GB" dirty="0"/>
          </a:p>
        </p:txBody>
      </p:sp>
      <p:pic>
        <p:nvPicPr>
          <p:cNvPr id="1026" name="Picture 2" descr="Presentation1.pptx, radiological imaging of the thyroid gland disease…">
            <a:extLst>
              <a:ext uri="{FF2B5EF4-FFF2-40B4-BE49-F238E27FC236}">
                <a16:creationId xmlns:a16="http://schemas.microsoft.com/office/drawing/2014/main" id="{5E33E454-31A4-4B84-B18B-97062F5A2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661" y="522289"/>
            <a:ext cx="607695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88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Radionuclide Thyroid Scanning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of I</a:t>
            </a:r>
            <a:r>
              <a:rPr lang="en-GB" baseline="30000" dirty="0"/>
              <a:t>123</a:t>
            </a:r>
            <a:r>
              <a:rPr lang="en-GB" dirty="0"/>
              <a:t> or I</a:t>
            </a:r>
            <a:r>
              <a:rPr lang="en-GB" baseline="30000" dirty="0"/>
              <a:t>131 </a:t>
            </a:r>
            <a:r>
              <a:rPr lang="en-GB" dirty="0"/>
              <a:t>or </a:t>
            </a:r>
            <a:r>
              <a:rPr lang="en-GB" baseline="30000" dirty="0"/>
              <a:t>99m</a:t>
            </a:r>
            <a:r>
              <a:rPr lang="en-GB" dirty="0"/>
              <a:t>Tc-pertechnetate </a:t>
            </a:r>
          </a:p>
          <a:p>
            <a:r>
              <a:rPr lang="en-GB" dirty="0"/>
              <a:t>Assesses thyroid gland size, shape, function</a:t>
            </a:r>
          </a:p>
          <a:p>
            <a:r>
              <a:rPr lang="en-GB" dirty="0"/>
              <a:t>If thyroid nodule(s) present, determines if ‘hot’ nodule or ‘cold’ nodule</a:t>
            </a:r>
          </a:p>
          <a:p>
            <a:r>
              <a:rPr lang="en-GB" dirty="0"/>
              <a:t>Detection of ectopic thyroid tissue</a:t>
            </a:r>
          </a:p>
          <a:p>
            <a:r>
              <a:rPr lang="en-GB" dirty="0"/>
              <a:t>Post-op (total or hemi- thyroidectomy) follow-up of thyroid carcinoma (follicular/papillary) </a:t>
            </a:r>
          </a:p>
          <a:p>
            <a:r>
              <a:rPr lang="en-GB" dirty="0"/>
              <a:t>Post-radioiodine ablation follow-up to identify thyroid remnants</a:t>
            </a:r>
          </a:p>
          <a:p>
            <a:r>
              <a:rPr lang="en-GB" dirty="0"/>
              <a:t>Whole body scanning for distant metastases</a:t>
            </a:r>
          </a:p>
        </p:txBody>
      </p:sp>
    </p:spTree>
    <p:extLst>
      <p:ext uri="{BB962C8B-B14F-4D97-AF65-F5344CB8AC3E}">
        <p14:creationId xmlns:p14="http://schemas.microsoft.com/office/powerpoint/2010/main" val="13765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1027</TotalTime>
  <Words>2688</Words>
  <Application>Microsoft Office PowerPoint</Application>
  <PresentationFormat>Widescreen</PresentationFormat>
  <Paragraphs>384</Paragraphs>
  <Slides>40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Wingdings 3</vt:lpstr>
      <vt:lpstr>QUACK theme</vt:lpstr>
      <vt:lpstr>Thyroid Disease</vt:lpstr>
      <vt:lpstr>Disclaimer*</vt:lpstr>
      <vt:lpstr>Thyroid Hormone Regulation</vt:lpstr>
      <vt:lpstr>Investigations in Thyroid Disease</vt:lpstr>
      <vt:lpstr>TFTs</vt:lpstr>
      <vt:lpstr>TFT Patterns</vt:lpstr>
      <vt:lpstr>Thyroid Disease: Auto-antibodies</vt:lpstr>
      <vt:lpstr>USS Thyroid</vt:lpstr>
      <vt:lpstr>Radionuclide Thyroid Scanning</vt:lpstr>
      <vt:lpstr>Radionuclide Thyroid Scanning</vt:lpstr>
      <vt:lpstr>Radioiodine Ablation I131</vt:lpstr>
      <vt:lpstr>Radionuclide Thyroid Scanning</vt:lpstr>
      <vt:lpstr>Hyperthyroidism</vt:lpstr>
      <vt:lpstr>Hyperthyroidism: Clinical Features</vt:lpstr>
      <vt:lpstr>Thyrotoxicosis: Causes</vt:lpstr>
      <vt:lpstr>Graves’ Disease</vt:lpstr>
      <vt:lpstr>Graves’ Disease: Management</vt:lpstr>
      <vt:lpstr>Anti-thyroid Drugs</vt:lpstr>
      <vt:lpstr>Anti-thyroid Drugs</vt:lpstr>
      <vt:lpstr>Graves’ Ophthalmopathy</vt:lpstr>
      <vt:lpstr>Graves’ Ophthalmopathy</vt:lpstr>
      <vt:lpstr>Hyperthyroidism: Toxic Multinodular Goitre</vt:lpstr>
      <vt:lpstr>Thyroid Storm / Thyrotoxic Crisis</vt:lpstr>
      <vt:lpstr>Thyroid Storm: Management</vt:lpstr>
      <vt:lpstr>Hypothyroidism</vt:lpstr>
      <vt:lpstr>Hypothyroidism: Clinical Features</vt:lpstr>
      <vt:lpstr>Hypothyroidism: Causes</vt:lpstr>
      <vt:lpstr>Hypothyroidism: Hashimoto's thyroiditis</vt:lpstr>
      <vt:lpstr>Hypothyroidism: Subacute Thyroiditis</vt:lpstr>
      <vt:lpstr>Hypothyroidism: De Quervain’s Thyroiditis</vt:lpstr>
      <vt:lpstr>Hypothyroidism: Reidel’s (Fibrosing) Thyroiditis</vt:lpstr>
      <vt:lpstr>Hypothyroidism: Management</vt:lpstr>
      <vt:lpstr>Myxoedema Coma</vt:lpstr>
      <vt:lpstr>Sick Euthyroid Syndrome</vt:lpstr>
      <vt:lpstr>Thyroid Cancer</vt:lpstr>
      <vt:lpstr>Thyroid Cancer</vt:lpstr>
      <vt:lpstr>Thyroid Cancer</vt:lpstr>
      <vt:lpstr>References</vt:lpstr>
      <vt:lpstr>PowerPoint Presentation</vt:lpstr>
      <vt:lpstr>Get in touch!</vt:lpstr>
    </vt:vector>
  </TitlesOfParts>
  <Company>NHSAA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Thyroid Disease</dc:title>
  <dc:creator>McMahon, Kimberley (NHS Ayrshire &amp; Arran)</dc:creator>
  <cp:lastModifiedBy>INGRAM, Gareth (NHS GREATER GLASGOW &amp; CLYDE)</cp:lastModifiedBy>
  <cp:revision>593</cp:revision>
  <dcterms:created xsi:type="dcterms:W3CDTF">2020-08-17T09:16:56Z</dcterms:created>
  <dcterms:modified xsi:type="dcterms:W3CDTF">2020-10-25T17:40:33Z</dcterms:modified>
</cp:coreProperties>
</file>