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1"/>
  </p:notesMasterIdLst>
  <p:sldIdLst>
    <p:sldId id="256" r:id="rId2"/>
    <p:sldId id="27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88" r:id="rId19"/>
    <p:sldId id="289" r:id="rId2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9" name="Google Shape;139;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45" name="Google Shape;145;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p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1" name="Google Shape;151;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7" name="Google Shape;157;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p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9" name="Google Shape;169;p1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1" name="Google Shape;181;p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6" name="Google Shape;9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2" name="Google Shape;102;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9" name="Google Shape;109;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5" name="Google Shape;115;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1" name="Google Shape;121;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3" name="Google Shape;133;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1349788-E037-4A25-BE12-2CF8478C9A65}"/>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97FC0E7E-80E2-450D-A10C-903CDC05FA4A}"/>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88F8317B-350C-4B44-BB7A-E9C5F23F0764}"/>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7399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119A86-3883-4AE5-9410-8BD5533F5ABB}"/>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50E10D81-CB70-44BB-81F9-CB60F79BF04E}"/>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76FED260-BD88-4564-8EB0-37D7CC4D8CA7}"/>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662249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90EE3BF-F9FA-4EE7-B3BE-9F886081D044}"/>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FC365796-B0A7-40CA-B1FD-CCD6A7972F21}"/>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5A318884-9911-49FF-9A1C-F2C531E7364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927208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C15075-2100-43BD-9725-688CFE400530}"/>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C6A9A252-5425-4426-AF40-EEE17966E5D2}"/>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DE3C9AE8-AB27-4CCD-A49F-2132A27D4271}"/>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2302624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603CF1-A808-4C9E-BFB6-9C65EC4C5303}"/>
              </a:ext>
            </a:extLst>
          </p:cNvPr>
          <p:cNvSpPr>
            <a:spLocks noGrp="1"/>
          </p:cNvSpPr>
          <p:nvPr>
            <p:ph type="dt" sz="half" idx="10"/>
          </p:nvPr>
        </p:nvSpPr>
        <p:spPr/>
        <p:txBody>
          <a:bodyPr/>
          <a:lstStyle>
            <a:lvl1pPr>
              <a:defRPr/>
            </a:lvl1pPr>
          </a:lstStyle>
          <a:p>
            <a:endParaRPr lang="en-GB"/>
          </a:p>
        </p:txBody>
      </p:sp>
      <p:sp>
        <p:nvSpPr>
          <p:cNvPr id="5" name="Footer Placeholder 4">
            <a:extLst>
              <a:ext uri="{FF2B5EF4-FFF2-40B4-BE49-F238E27FC236}">
                <a16:creationId xmlns:a16="http://schemas.microsoft.com/office/drawing/2014/main" id="{6000D56C-8C79-4C29-982B-FC9CAF0A9495}"/>
              </a:ext>
            </a:extLst>
          </p:cNvPr>
          <p:cNvSpPr>
            <a:spLocks noGrp="1"/>
          </p:cNvSpPr>
          <p:nvPr>
            <p:ph type="ftr" sz="quarter" idx="11"/>
          </p:nvPr>
        </p:nvSpPr>
        <p:spPr/>
        <p:txBody>
          <a:bodyPr/>
          <a:lstStyle>
            <a:lvl1pPr>
              <a:defRPr/>
            </a:lvl1pPr>
          </a:lstStyle>
          <a:p>
            <a:endParaRPr lang="en-GB"/>
          </a:p>
        </p:txBody>
      </p:sp>
      <p:sp>
        <p:nvSpPr>
          <p:cNvPr id="6" name="Slide Number Placeholder 5">
            <a:extLst>
              <a:ext uri="{FF2B5EF4-FFF2-40B4-BE49-F238E27FC236}">
                <a16:creationId xmlns:a16="http://schemas.microsoft.com/office/drawing/2014/main" id="{F4946AB8-20AD-4F32-ACF5-5B03641E720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24491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C94A1B3E-E5B7-439D-BEA4-42987DB746CC}"/>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D233DB56-5981-4C18-B7E4-2C5086927B56}"/>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C61897B2-EB95-410F-B532-CA133C862514}"/>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670415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EDD4881A-DC38-43F5-B5ED-C78377C3A6F5}"/>
              </a:ext>
            </a:extLst>
          </p:cNvPr>
          <p:cNvSpPr>
            <a:spLocks noGrp="1"/>
          </p:cNvSpPr>
          <p:nvPr>
            <p:ph type="dt" sz="half" idx="10"/>
          </p:nvPr>
        </p:nvSpPr>
        <p:spPr/>
        <p:txBody>
          <a:bodyPr/>
          <a:lstStyle>
            <a:lvl1pPr>
              <a:defRPr/>
            </a:lvl1pPr>
          </a:lstStyle>
          <a:p>
            <a:endParaRPr lang="en-GB"/>
          </a:p>
        </p:txBody>
      </p:sp>
      <p:sp>
        <p:nvSpPr>
          <p:cNvPr id="8" name="Footer Placeholder 4">
            <a:extLst>
              <a:ext uri="{FF2B5EF4-FFF2-40B4-BE49-F238E27FC236}">
                <a16:creationId xmlns:a16="http://schemas.microsoft.com/office/drawing/2014/main" id="{B2165423-4595-4438-AA03-135F5C924664}"/>
              </a:ext>
            </a:extLst>
          </p:cNvPr>
          <p:cNvSpPr>
            <a:spLocks noGrp="1"/>
          </p:cNvSpPr>
          <p:nvPr>
            <p:ph type="ftr" sz="quarter" idx="11"/>
          </p:nvPr>
        </p:nvSpPr>
        <p:spPr/>
        <p:txBody>
          <a:bodyPr/>
          <a:lstStyle>
            <a:lvl1pPr>
              <a:defRPr/>
            </a:lvl1pPr>
          </a:lstStyle>
          <a:p>
            <a:endParaRPr lang="en-GB"/>
          </a:p>
        </p:txBody>
      </p:sp>
      <p:sp>
        <p:nvSpPr>
          <p:cNvPr id="9" name="Slide Number Placeholder 5">
            <a:extLst>
              <a:ext uri="{FF2B5EF4-FFF2-40B4-BE49-F238E27FC236}">
                <a16:creationId xmlns:a16="http://schemas.microsoft.com/office/drawing/2014/main" id="{5BABD042-531B-40CA-BB2E-9A2BB3F1996A}"/>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39965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AAD2EC60-77FE-4F11-85C7-996352A7404F}"/>
              </a:ext>
            </a:extLst>
          </p:cNvPr>
          <p:cNvSpPr>
            <a:spLocks noGrp="1"/>
          </p:cNvSpPr>
          <p:nvPr>
            <p:ph type="dt" sz="half" idx="10"/>
          </p:nvPr>
        </p:nvSpPr>
        <p:spPr/>
        <p:txBody>
          <a:bodyPr/>
          <a:lstStyle>
            <a:lvl1pPr>
              <a:defRPr/>
            </a:lvl1pPr>
          </a:lstStyle>
          <a:p>
            <a:endParaRPr lang="en-GB"/>
          </a:p>
        </p:txBody>
      </p:sp>
      <p:sp>
        <p:nvSpPr>
          <p:cNvPr id="4" name="Footer Placeholder 4">
            <a:extLst>
              <a:ext uri="{FF2B5EF4-FFF2-40B4-BE49-F238E27FC236}">
                <a16:creationId xmlns:a16="http://schemas.microsoft.com/office/drawing/2014/main" id="{7F850703-CFFC-4548-AFE2-7606CBAE6922}"/>
              </a:ext>
            </a:extLst>
          </p:cNvPr>
          <p:cNvSpPr>
            <a:spLocks noGrp="1"/>
          </p:cNvSpPr>
          <p:nvPr>
            <p:ph type="ftr" sz="quarter" idx="11"/>
          </p:nvPr>
        </p:nvSpPr>
        <p:spPr/>
        <p:txBody>
          <a:bodyPr/>
          <a:lstStyle>
            <a:lvl1pPr>
              <a:defRPr/>
            </a:lvl1pPr>
          </a:lstStyle>
          <a:p>
            <a:endParaRPr lang="en-GB"/>
          </a:p>
        </p:txBody>
      </p:sp>
      <p:sp>
        <p:nvSpPr>
          <p:cNvPr id="5" name="Slide Number Placeholder 5">
            <a:extLst>
              <a:ext uri="{FF2B5EF4-FFF2-40B4-BE49-F238E27FC236}">
                <a16:creationId xmlns:a16="http://schemas.microsoft.com/office/drawing/2014/main" id="{D8F50877-369B-45D1-95D0-A5FC24F92F53}"/>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405363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0C694D85-DFE1-48BC-A0A2-06A491FDD470}"/>
              </a:ext>
            </a:extLst>
          </p:cNvPr>
          <p:cNvSpPr>
            <a:spLocks noGrp="1"/>
          </p:cNvSpPr>
          <p:nvPr>
            <p:ph type="dt" sz="half" idx="10"/>
          </p:nvPr>
        </p:nvSpPr>
        <p:spPr/>
        <p:txBody>
          <a:bodyPr/>
          <a:lstStyle>
            <a:lvl1pPr>
              <a:defRPr/>
            </a:lvl1pPr>
          </a:lstStyle>
          <a:p>
            <a:endParaRPr lang="en-GB"/>
          </a:p>
        </p:txBody>
      </p:sp>
      <p:sp>
        <p:nvSpPr>
          <p:cNvPr id="3" name="Footer Placeholder 4">
            <a:extLst>
              <a:ext uri="{FF2B5EF4-FFF2-40B4-BE49-F238E27FC236}">
                <a16:creationId xmlns:a16="http://schemas.microsoft.com/office/drawing/2014/main" id="{DD6B3389-754A-40BE-8587-4134AD3E7D20}"/>
              </a:ext>
            </a:extLst>
          </p:cNvPr>
          <p:cNvSpPr>
            <a:spLocks noGrp="1"/>
          </p:cNvSpPr>
          <p:nvPr>
            <p:ph type="ftr" sz="quarter" idx="11"/>
          </p:nvPr>
        </p:nvSpPr>
        <p:spPr/>
        <p:txBody>
          <a:bodyPr/>
          <a:lstStyle>
            <a:lvl1pPr>
              <a:defRPr/>
            </a:lvl1pPr>
          </a:lstStyle>
          <a:p>
            <a:endParaRPr lang="en-GB"/>
          </a:p>
        </p:txBody>
      </p:sp>
      <p:sp>
        <p:nvSpPr>
          <p:cNvPr id="4" name="Slide Number Placeholder 5">
            <a:extLst>
              <a:ext uri="{FF2B5EF4-FFF2-40B4-BE49-F238E27FC236}">
                <a16:creationId xmlns:a16="http://schemas.microsoft.com/office/drawing/2014/main" id="{43792EDE-6B46-48CB-A8A2-5A4D1122B7BB}"/>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530036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52F5A2FC-2132-463E-8B67-BBAA14E63ACE}"/>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B710948B-85A1-4517-BAC2-D61B4715C0DE}"/>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72105DE7-6475-4A0E-8FA4-632A67AAFAFE}"/>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97112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6B5CD7E1-4A1F-40B3-B7F2-E97B17D40E45}"/>
              </a:ext>
            </a:extLst>
          </p:cNvPr>
          <p:cNvSpPr>
            <a:spLocks noGrp="1"/>
          </p:cNvSpPr>
          <p:nvPr>
            <p:ph type="dt" sz="half" idx="10"/>
          </p:nvPr>
        </p:nvSpPr>
        <p:spPr/>
        <p:txBody>
          <a:bodyPr/>
          <a:lstStyle>
            <a:lvl1pPr>
              <a:defRPr/>
            </a:lvl1pPr>
          </a:lstStyle>
          <a:p>
            <a:endParaRPr lang="en-GB"/>
          </a:p>
        </p:txBody>
      </p:sp>
      <p:sp>
        <p:nvSpPr>
          <p:cNvPr id="6" name="Footer Placeholder 4">
            <a:extLst>
              <a:ext uri="{FF2B5EF4-FFF2-40B4-BE49-F238E27FC236}">
                <a16:creationId xmlns:a16="http://schemas.microsoft.com/office/drawing/2014/main" id="{FB38E634-B295-450A-80DB-37BA7D7778E3}"/>
              </a:ext>
            </a:extLst>
          </p:cNvPr>
          <p:cNvSpPr>
            <a:spLocks noGrp="1"/>
          </p:cNvSpPr>
          <p:nvPr>
            <p:ph type="ftr" sz="quarter" idx="11"/>
          </p:nvPr>
        </p:nvSpPr>
        <p:spPr/>
        <p:txBody>
          <a:bodyPr/>
          <a:lstStyle>
            <a:lvl1pPr>
              <a:defRPr/>
            </a:lvl1pPr>
          </a:lstStyle>
          <a:p>
            <a:endParaRPr lang="en-GB"/>
          </a:p>
        </p:txBody>
      </p:sp>
      <p:sp>
        <p:nvSpPr>
          <p:cNvPr id="7" name="Slide Number Placeholder 5">
            <a:extLst>
              <a:ext uri="{FF2B5EF4-FFF2-40B4-BE49-F238E27FC236}">
                <a16:creationId xmlns:a16="http://schemas.microsoft.com/office/drawing/2014/main" id="{7F56F4F7-EA55-4D8C-A410-85BD5FC4EDF9}"/>
              </a:ext>
            </a:extLst>
          </p:cNvPr>
          <p:cNvSpPr>
            <a:spLocks noGrp="1"/>
          </p:cNvSpPr>
          <p:nvPr>
            <p:ph type="sldNum" sz="quarter" idx="12"/>
          </p:nvPr>
        </p:nvSpPr>
        <p:spPr/>
        <p:txBody>
          <a:bodyPr/>
          <a:lstStyle>
            <a:lvl1pPr>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143333230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33BC154-B474-48B6-B282-60B071098C72}"/>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6FEC792F-D5DF-4B30-ABC4-2386E64C2245}"/>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6BDEEDBA-B91C-4868-AC73-19DD10E5092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a:extLst>
              <a:ext uri="{FF2B5EF4-FFF2-40B4-BE49-F238E27FC236}">
                <a16:creationId xmlns:a16="http://schemas.microsoft.com/office/drawing/2014/main" id="{934BDE3F-AF11-4A13-8052-94BA02CCE78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C75EED6-119B-4A3C-A4E5-5D991AE8B2BD}"/>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smtClean="0">
                <a:solidFill>
                  <a:srgbClr val="898989"/>
                </a:solidFill>
              </a:defRPr>
            </a:lvl1pPr>
          </a:lstStyle>
          <a:p>
            <a:pPr marL="0" lvl="0" indent="0" algn="r" rtl="0">
              <a:spcBef>
                <a:spcPts val="0"/>
              </a:spcBef>
              <a:spcAft>
                <a:spcPts val="0"/>
              </a:spcAft>
              <a:buNone/>
            </a:pPr>
            <a:fld id="{00000000-1234-1234-1234-123412341234}" type="slidenum">
              <a:rPr lang="en-GB" smtClean="0"/>
              <a:t>‹#›</a:t>
            </a:fld>
            <a:endParaRPr lang="en-GB"/>
          </a:p>
        </p:txBody>
      </p:sp>
    </p:spTree>
    <p:extLst>
      <p:ext uri="{BB962C8B-B14F-4D97-AF65-F5344CB8AC3E}">
        <p14:creationId xmlns:p14="http://schemas.microsoft.com/office/powerpoint/2010/main" val="840601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685800" rtl="0" eaLnBrk="1" fontAlgn="base" hangingPunct="1">
        <a:lnSpc>
          <a:spcPct val="90000"/>
        </a:lnSpc>
        <a:spcBef>
          <a:spcPct val="0"/>
        </a:spcBef>
        <a:spcAft>
          <a:spcPct val="0"/>
        </a:spcAft>
        <a:defRPr sz="3300" kern="1200">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eaLnBrk="1" fontAlgn="base" hangingPunct="1">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iabetes-resources-production.s3-eu-west-1.amazonaws.com/diabetes-storage/migration/pdf/JBDS-IP-HHS-A"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gg-uhb.quackmeded@nhs.net" TargetMode="External"/><Relationship Id="rId2" Type="http://schemas.openxmlformats.org/officeDocument/2006/relationships/hyperlink" Target="http://www.quackmeded.co.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a:spLocks noGrp="1"/>
          </p:cNvSpPr>
          <p:nvPr>
            <p:ph type="ctrTitle"/>
          </p:nvPr>
        </p:nvSpPr>
        <p:spPr>
          <a:xfrm>
            <a:off x="755650" y="404813"/>
            <a:ext cx="7772400" cy="147002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solidFill>
                  <a:srgbClr val="FF0066"/>
                </a:solidFill>
              </a:rPr>
              <a:t>Physiology and Special Considerations in Older People</a:t>
            </a:r>
            <a:endParaRPr/>
          </a:p>
        </p:txBody>
      </p:sp>
      <p:sp>
        <p:nvSpPr>
          <p:cNvPr id="85" name="Google Shape;85;p13"/>
          <p:cNvSpPr txBox="1">
            <a:spLocks noGrp="1"/>
          </p:cNvSpPr>
          <p:nvPr>
            <p:ph type="subTitle" idx="1"/>
          </p:nvPr>
        </p:nvSpPr>
        <p:spPr>
          <a:xfrm>
            <a:off x="1258888" y="5445125"/>
            <a:ext cx="6400800" cy="1752600"/>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Clr>
                <a:srgbClr val="888888"/>
              </a:buClr>
              <a:buSzPts val="2400"/>
              <a:buFont typeface="Arial"/>
              <a:buNone/>
            </a:pPr>
            <a:r>
              <a:rPr lang="en-GB" sz="2400"/>
              <a:t>Emily Wright</a:t>
            </a:r>
            <a:endParaRPr/>
          </a:p>
          <a:p>
            <a:pPr marL="0" lvl="0" indent="0" algn="ctr" rtl="0">
              <a:spcBef>
                <a:spcPts val="480"/>
              </a:spcBef>
              <a:spcAft>
                <a:spcPts val="0"/>
              </a:spcAft>
              <a:buClr>
                <a:srgbClr val="888888"/>
              </a:buClr>
              <a:buSzPts val="2400"/>
              <a:buFont typeface="Arial"/>
              <a:buNone/>
            </a:pPr>
            <a:r>
              <a:rPr lang="en-GB" sz="2400"/>
              <a:t>ST6 DME</a:t>
            </a:r>
            <a:endParaRPr/>
          </a:p>
          <a:p>
            <a:pPr marL="0" lvl="0" indent="0" algn="ctr" rtl="0">
              <a:spcBef>
                <a:spcPts val="480"/>
              </a:spcBef>
              <a:spcAft>
                <a:spcPts val="0"/>
              </a:spcAft>
              <a:buClr>
                <a:srgbClr val="888888"/>
              </a:buClr>
              <a:buSzPts val="2400"/>
              <a:buFont typeface="Arial"/>
              <a:buNone/>
            </a:pPr>
            <a:r>
              <a:rPr lang="en-GB" sz="2400"/>
              <a:t>January 2020</a:t>
            </a:r>
            <a:endParaRPr sz="2400"/>
          </a:p>
        </p:txBody>
      </p:sp>
      <p:pic>
        <p:nvPicPr>
          <p:cNvPr id="86" name="Google Shape;86;p13"/>
          <p:cNvPicPr preferRelativeResize="0"/>
          <p:nvPr/>
        </p:nvPicPr>
        <p:blipFill rotWithShape="1">
          <a:blip r:embed="rId3">
            <a:alphaModFix/>
          </a:blip>
          <a:srcRect/>
          <a:stretch/>
        </p:blipFill>
        <p:spPr>
          <a:xfrm>
            <a:off x="2268538" y="2133600"/>
            <a:ext cx="4652962" cy="29908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1"/>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sz="3959"/>
              <a:t>Special considerations in acutely unwell older patients</a:t>
            </a:r>
            <a:endParaRPr sz="3959"/>
          </a:p>
        </p:txBody>
      </p:sp>
      <p:sp>
        <p:nvSpPr>
          <p:cNvPr id="136" name="Google Shape;136;p21"/>
          <p:cNvSpPr txBox="1">
            <a:spLocks noGrp="1"/>
          </p:cNvSpPr>
          <p:nvPr>
            <p:ph idx="1"/>
          </p:nvPr>
        </p:nvSpPr>
        <p:spPr>
          <a:xfrm>
            <a:off x="628650" y="1934511"/>
            <a:ext cx="7886700" cy="4242452"/>
          </a:xfrm>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3200"/>
              <a:buFont typeface="Arial"/>
              <a:buChar char="•"/>
            </a:pPr>
            <a:r>
              <a:rPr lang="en-GB" sz="2400" dirty="0"/>
              <a:t>Aside from physiological change, what else might affect reaching a diagnosis for elderly patients?</a:t>
            </a:r>
            <a:endParaRPr sz="2400" dirty="0"/>
          </a:p>
          <a:p>
            <a:pPr marL="742950" lvl="1" indent="-285750" algn="l" rtl="0">
              <a:lnSpc>
                <a:spcPct val="90000"/>
              </a:lnSpc>
              <a:spcBef>
                <a:spcPts val="560"/>
              </a:spcBef>
              <a:spcAft>
                <a:spcPts val="0"/>
              </a:spcAft>
              <a:buClr>
                <a:schemeClr val="dk1"/>
              </a:buClr>
              <a:buSzPts val="2800"/>
              <a:buFont typeface="Arial"/>
              <a:buChar char="–"/>
            </a:pPr>
            <a:r>
              <a:rPr lang="en-GB" sz="2200" dirty="0"/>
              <a:t>Communication difficulties – hearing loss, visual impairment, dysphasia post stroke</a:t>
            </a:r>
            <a:endParaRPr sz="2200" dirty="0"/>
          </a:p>
          <a:p>
            <a:pPr marL="742950" lvl="1" indent="-285750" algn="l" rtl="0">
              <a:lnSpc>
                <a:spcPct val="90000"/>
              </a:lnSpc>
              <a:spcBef>
                <a:spcPts val="560"/>
              </a:spcBef>
              <a:spcAft>
                <a:spcPts val="0"/>
              </a:spcAft>
              <a:buClr>
                <a:schemeClr val="dk1"/>
              </a:buClr>
              <a:buSzPts val="2800"/>
              <a:buFont typeface="Arial"/>
              <a:buChar char="–"/>
            </a:pPr>
            <a:r>
              <a:rPr lang="en-GB" sz="2200" dirty="0"/>
              <a:t>Cognitive impairment- delirium or dementia</a:t>
            </a:r>
            <a:endParaRPr sz="2200" dirty="0"/>
          </a:p>
          <a:p>
            <a:pPr marL="742950" lvl="1" indent="-285750" algn="l" rtl="0">
              <a:lnSpc>
                <a:spcPct val="90000"/>
              </a:lnSpc>
              <a:spcBef>
                <a:spcPts val="560"/>
              </a:spcBef>
              <a:spcAft>
                <a:spcPts val="0"/>
              </a:spcAft>
              <a:buClr>
                <a:schemeClr val="dk1"/>
              </a:buClr>
              <a:buSzPts val="2800"/>
              <a:buFont typeface="Arial"/>
              <a:buChar char="–"/>
            </a:pPr>
            <a:r>
              <a:rPr lang="en-GB" sz="2200" dirty="0"/>
              <a:t>Pre-existing health conditions </a:t>
            </a:r>
            <a:r>
              <a:rPr lang="en-GB" sz="2200" dirty="0" err="1"/>
              <a:t>eg</a:t>
            </a:r>
            <a:r>
              <a:rPr lang="en-GB" sz="2200" dirty="0"/>
              <a:t> heart failure with chronic dyspnoea</a:t>
            </a:r>
            <a:endParaRPr sz="2200" dirty="0"/>
          </a:p>
          <a:p>
            <a:pPr marL="742950" lvl="1" indent="-285750" algn="l" rtl="0">
              <a:lnSpc>
                <a:spcPct val="90000"/>
              </a:lnSpc>
              <a:spcBef>
                <a:spcPts val="560"/>
              </a:spcBef>
              <a:spcAft>
                <a:spcPts val="0"/>
              </a:spcAft>
              <a:buClr>
                <a:schemeClr val="dk1"/>
              </a:buClr>
              <a:buSzPts val="2800"/>
              <a:buFont typeface="Arial"/>
              <a:buChar char="–"/>
            </a:pPr>
            <a:r>
              <a:rPr lang="en-GB" sz="2200" dirty="0"/>
              <a:t>Difficulties interpreting imaging </a:t>
            </a:r>
            <a:r>
              <a:rPr lang="en-GB" sz="2200" dirty="0" err="1"/>
              <a:t>eg</a:t>
            </a:r>
            <a:r>
              <a:rPr lang="en-GB" sz="2200" dirty="0"/>
              <a:t> kyphosis and CXR; central obesity and AUSS</a:t>
            </a:r>
            <a:endParaRPr sz="2200" dirty="0"/>
          </a:p>
          <a:p>
            <a:pPr marL="342900" lvl="0" indent="-139700" algn="l" rtl="0">
              <a:lnSpc>
                <a:spcPct val="90000"/>
              </a:lnSpc>
              <a:spcBef>
                <a:spcPts val="640"/>
              </a:spcBef>
              <a:spcAft>
                <a:spcPts val="0"/>
              </a:spcAft>
              <a:buClr>
                <a:schemeClr val="dk1"/>
              </a:buClr>
              <a:buSzPts val="3200"/>
              <a:buFont typeface="Arial"/>
              <a:buNone/>
            </a:pPr>
            <a:endParaRP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2"/>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sz="3959"/>
              <a:t>Special considerations in acutely unwell older patients</a:t>
            </a:r>
            <a:endParaRPr sz="3959"/>
          </a:p>
        </p:txBody>
      </p:sp>
      <p:sp>
        <p:nvSpPr>
          <p:cNvPr id="142" name="Google Shape;142;p22"/>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sz="2400" dirty="0"/>
              <a:t>There is variation in an older population as there is variation amongst all populations – an otherwise well older person may present with an acute single organ pathology and it is hard to justify use of age alone as a criterion to determine the treatment options used</a:t>
            </a:r>
            <a:endParaRPr sz="2400" dirty="0"/>
          </a:p>
          <a:p>
            <a:pPr marL="742950" lvl="1" indent="-285750" algn="l" rtl="0">
              <a:spcBef>
                <a:spcPts val="560"/>
              </a:spcBef>
              <a:spcAft>
                <a:spcPts val="0"/>
              </a:spcAft>
              <a:buClr>
                <a:schemeClr val="dk1"/>
              </a:buClr>
              <a:buSzPts val="2800"/>
              <a:buChar char="–"/>
            </a:pPr>
            <a:r>
              <a:rPr lang="en-GB" sz="2200" dirty="0"/>
              <a:t>Does anyone have an example to share of where a patient has perhaps been discriminated against on the grounds of age?</a:t>
            </a:r>
            <a:endParaRPr sz="2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3"/>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Acutely unwell older patients II</a:t>
            </a:r>
            <a:endParaRPr/>
          </a:p>
        </p:txBody>
      </p:sp>
      <p:sp>
        <p:nvSpPr>
          <p:cNvPr id="148" name="Google Shape;148;p23"/>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3200"/>
              <a:buFont typeface="Arial"/>
              <a:buChar char="•"/>
            </a:pPr>
            <a:r>
              <a:rPr lang="en-GB" sz="2400" dirty="0"/>
              <a:t>20-30% of older patients with an infection do not mount a </a:t>
            </a:r>
            <a:r>
              <a:rPr lang="en-GB" sz="2400" dirty="0" err="1"/>
              <a:t>pyrexial</a:t>
            </a:r>
            <a:r>
              <a:rPr lang="en-GB" sz="2400" dirty="0"/>
              <a:t> response</a:t>
            </a:r>
            <a:endParaRPr sz="2400" dirty="0"/>
          </a:p>
          <a:p>
            <a:pPr marL="342900" lvl="0" indent="-342900" algn="l" rtl="0">
              <a:lnSpc>
                <a:spcPct val="90000"/>
              </a:lnSpc>
              <a:spcBef>
                <a:spcPts val="640"/>
              </a:spcBef>
              <a:spcAft>
                <a:spcPts val="0"/>
              </a:spcAft>
              <a:buClr>
                <a:schemeClr val="dk1"/>
              </a:buClr>
              <a:buSzPts val="3200"/>
              <a:buFont typeface="Arial"/>
              <a:buChar char="•"/>
            </a:pPr>
            <a:r>
              <a:rPr lang="en-GB" sz="2400" dirty="0"/>
              <a:t>In ACS, 89% of patients under 65 will have chest pain as a presenting complaint, but only 56% of over 65s will complain of chest pain</a:t>
            </a:r>
            <a:endParaRPr sz="2400" dirty="0"/>
          </a:p>
          <a:p>
            <a:pPr marL="342900" lvl="0" indent="-342900" algn="l" rtl="0">
              <a:lnSpc>
                <a:spcPct val="90000"/>
              </a:lnSpc>
              <a:spcBef>
                <a:spcPts val="640"/>
              </a:spcBef>
              <a:spcAft>
                <a:spcPts val="0"/>
              </a:spcAft>
              <a:buClr>
                <a:schemeClr val="dk1"/>
              </a:buClr>
              <a:buSzPts val="3200"/>
              <a:buFont typeface="Arial"/>
              <a:buChar char="•"/>
            </a:pPr>
            <a:r>
              <a:rPr lang="en-GB" sz="2400" dirty="0"/>
              <a:t>Rates of many cancers, </a:t>
            </a:r>
            <a:r>
              <a:rPr lang="en-GB" sz="2400" dirty="0" err="1"/>
              <a:t>eg</a:t>
            </a:r>
            <a:r>
              <a:rPr lang="en-GB" sz="2400" dirty="0"/>
              <a:t> breast and prostate, increase with age.  So have a lower threshold to investigate for bone </a:t>
            </a:r>
            <a:r>
              <a:rPr lang="en-GB" sz="2400" dirty="0" err="1"/>
              <a:t>mets</a:t>
            </a:r>
            <a:r>
              <a:rPr lang="en-GB" sz="2400" dirty="0"/>
              <a:t> in older patients with back pain for example</a:t>
            </a:r>
            <a:endParaRP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Acutely unwell older patients III</a:t>
            </a:r>
            <a:endParaRPr/>
          </a:p>
        </p:txBody>
      </p:sp>
      <p:sp>
        <p:nvSpPr>
          <p:cNvPr id="154" name="Google Shape;154;p2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240"/>
              <a:buFont typeface="Arial"/>
              <a:buChar char="•"/>
            </a:pPr>
            <a:r>
              <a:rPr lang="en-GB" sz="2240"/>
              <a:t>Older patients are more likely to be catheterised and asymptomatic bacteruria rates approach 100% in those with longterm catheters</a:t>
            </a:r>
            <a:endParaRPr/>
          </a:p>
          <a:p>
            <a:pPr marL="342900" lvl="0" indent="-342900" algn="l" rtl="0">
              <a:lnSpc>
                <a:spcPct val="80000"/>
              </a:lnSpc>
              <a:spcBef>
                <a:spcPts val="448"/>
              </a:spcBef>
              <a:spcAft>
                <a:spcPts val="0"/>
              </a:spcAft>
              <a:buClr>
                <a:schemeClr val="dk1"/>
              </a:buClr>
              <a:buSzPts val="2240"/>
              <a:buFont typeface="Arial"/>
              <a:buChar char="•"/>
            </a:pPr>
            <a:r>
              <a:rPr lang="en-GB" sz="2240"/>
              <a:t>A patient with cognitive impairment is less likely to complain of urinary symptoms</a:t>
            </a:r>
            <a:endParaRPr/>
          </a:p>
          <a:p>
            <a:pPr marL="342900" lvl="0" indent="-342900" algn="l" rtl="0">
              <a:lnSpc>
                <a:spcPct val="80000"/>
              </a:lnSpc>
              <a:spcBef>
                <a:spcPts val="448"/>
              </a:spcBef>
              <a:spcAft>
                <a:spcPts val="0"/>
              </a:spcAft>
              <a:buClr>
                <a:schemeClr val="dk1"/>
              </a:buClr>
              <a:buSzPts val="2240"/>
              <a:buFont typeface="Arial"/>
              <a:buChar char="•"/>
            </a:pPr>
            <a:r>
              <a:rPr lang="en-GB" sz="2240"/>
              <a:t>E.coli and enterobacter (klebsiella, proteus) are the most common causative organisms, as in younger patients, but gram positives such as MRSA and enterococcus are more likely in patients with catheters.  Candida and enterococcus do not produce nitrites – dipstick is not particularly helpful in isolation, particularly for patients with longterm catheters</a:t>
            </a:r>
            <a:endParaRPr/>
          </a:p>
          <a:p>
            <a:pPr marL="342900" lvl="0" indent="-342900" algn="l" rtl="0">
              <a:lnSpc>
                <a:spcPct val="80000"/>
              </a:lnSpc>
              <a:spcBef>
                <a:spcPts val="448"/>
              </a:spcBef>
              <a:spcAft>
                <a:spcPts val="0"/>
              </a:spcAft>
              <a:buClr>
                <a:schemeClr val="dk1"/>
              </a:buClr>
              <a:buSzPts val="2240"/>
              <a:buFont typeface="Arial"/>
              <a:buChar char="•"/>
            </a:pPr>
            <a:r>
              <a:rPr lang="en-GB" sz="2240"/>
              <a:t>Patients with longterm catheters are more vulnerable to infection with ESBL producing organisms </a:t>
            </a:r>
            <a:endParaRPr sz="224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5"/>
          <p:cNvSpPr txBox="1">
            <a:spLocks noGrp="1"/>
          </p:cNvSpPr>
          <p:nvPr>
            <p:ph type="title"/>
          </p:nvPr>
        </p:nvSpPr>
        <p:spPr>
          <a:xfrm>
            <a:off x="395288" y="260350"/>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DKA and HHS compared</a:t>
            </a:r>
            <a:endParaRPr/>
          </a:p>
        </p:txBody>
      </p:sp>
      <p:pic>
        <p:nvPicPr>
          <p:cNvPr id="160" name="Google Shape;160;p25"/>
          <p:cNvPicPr preferRelativeResize="0">
            <a:picLocks noGrp="1"/>
          </p:cNvPicPr>
          <p:nvPr>
            <p:ph idx="1"/>
          </p:nvPr>
        </p:nvPicPr>
        <p:blipFill rotWithShape="1">
          <a:blip r:embed="rId3">
            <a:alphaModFix/>
          </a:blip>
          <a:stretch/>
        </p:blipFill>
        <p:spPr>
          <a:xfrm>
            <a:off x="1830844" y="1708678"/>
            <a:ext cx="5820587" cy="368668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Functional assessment</a:t>
            </a:r>
            <a:endParaRPr/>
          </a:p>
        </p:txBody>
      </p:sp>
      <p:sp>
        <p:nvSpPr>
          <p:cNvPr id="166" name="Google Shape;166;p26"/>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720"/>
              <a:buFont typeface="Arial"/>
              <a:buChar char="•"/>
            </a:pPr>
            <a:r>
              <a:rPr lang="en-GB" sz="2720" dirty="0"/>
              <a:t>This is a vital component of assessing an elderly patient</a:t>
            </a:r>
            <a:endParaRPr dirty="0"/>
          </a:p>
          <a:p>
            <a:pPr marL="742950" lvl="1" indent="-285750" algn="l" rtl="0">
              <a:lnSpc>
                <a:spcPct val="90000"/>
              </a:lnSpc>
              <a:spcBef>
                <a:spcPts val="476"/>
              </a:spcBef>
              <a:spcAft>
                <a:spcPts val="0"/>
              </a:spcAft>
              <a:buClr>
                <a:schemeClr val="dk1"/>
              </a:buClr>
              <a:buSzPts val="2380"/>
              <a:buFont typeface="Arial"/>
              <a:buChar char="–"/>
            </a:pPr>
            <a:r>
              <a:rPr lang="en-GB" sz="2380" dirty="0"/>
              <a:t>Some ways to elicit a genuine insight are to ask about activities of daily life.  Do you wash and dress yourself? Can you go to the toilet yourself?  Do you get out on your own? Who does the shopping?</a:t>
            </a:r>
            <a:endParaRPr dirty="0"/>
          </a:p>
          <a:p>
            <a:pPr marL="742950" lvl="1" indent="-285750" algn="l" rtl="0">
              <a:lnSpc>
                <a:spcPct val="90000"/>
              </a:lnSpc>
              <a:spcBef>
                <a:spcPts val="476"/>
              </a:spcBef>
              <a:spcAft>
                <a:spcPts val="0"/>
              </a:spcAft>
              <a:buClr>
                <a:schemeClr val="dk1"/>
              </a:buClr>
              <a:buSzPts val="2380"/>
              <a:buFont typeface="Arial"/>
              <a:buChar char="–"/>
            </a:pPr>
            <a:r>
              <a:rPr lang="en-GB" sz="2380" dirty="0"/>
              <a:t>There’s going to be a spectrum of responses; we should document some idea for all older patients, even if it’s just to say they are fully independent and still driving. </a:t>
            </a:r>
            <a:endParaRPr dirty="0"/>
          </a:p>
          <a:p>
            <a:pPr marL="742950" lvl="1" indent="-285750" algn="l" rtl="0">
              <a:lnSpc>
                <a:spcPct val="90000"/>
              </a:lnSpc>
              <a:spcBef>
                <a:spcPts val="476"/>
              </a:spcBef>
              <a:spcAft>
                <a:spcPts val="0"/>
              </a:spcAft>
              <a:buClr>
                <a:schemeClr val="dk1"/>
              </a:buClr>
              <a:buSzPts val="2380"/>
              <a:buFont typeface="Arial"/>
              <a:buChar char="–"/>
            </a:pPr>
            <a:r>
              <a:rPr lang="en-GB" sz="2380" dirty="0"/>
              <a:t>Knowing what’s normal for the patient can both alert us to acute changes and prevent admissions to                        hospital for some patients.  It’s also vital in                          determining escalation status</a:t>
            </a:r>
            <a:endParaRPr sz="2380" dirty="0"/>
          </a:p>
          <a:p>
            <a:pPr marL="342900" lvl="0" indent="-170180" algn="l" rtl="0">
              <a:lnSpc>
                <a:spcPct val="90000"/>
              </a:lnSpc>
              <a:spcBef>
                <a:spcPts val="544"/>
              </a:spcBef>
              <a:spcAft>
                <a:spcPts val="0"/>
              </a:spcAft>
              <a:buClr>
                <a:schemeClr val="dk1"/>
              </a:buClr>
              <a:buSzPts val="2720"/>
              <a:buFont typeface="Arial"/>
              <a:buNone/>
            </a:pPr>
            <a:endParaRPr sz="272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7"/>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Key points</a:t>
            </a:r>
            <a:endParaRPr/>
          </a:p>
        </p:txBody>
      </p:sp>
      <p:sp>
        <p:nvSpPr>
          <p:cNvPr id="172" name="Google Shape;172;p27"/>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As with all patients we should aim to individualise care for older people, taking into account that ‘classic’ single organ pathologies may be less likely</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Ageing is an inevitable natural process and understanding physiologic changes can underpin better diagnosis and management for older people</a:t>
            </a:r>
            <a:endParaRPr dirty="0"/>
          </a:p>
          <a:p>
            <a:pPr marL="342900" lvl="0" indent="-342900" algn="l" rtl="0">
              <a:lnSpc>
                <a:spcPct val="90000"/>
              </a:lnSpc>
              <a:spcBef>
                <a:spcPts val="592"/>
              </a:spcBef>
              <a:spcAft>
                <a:spcPts val="0"/>
              </a:spcAft>
              <a:buClr>
                <a:schemeClr val="dk1"/>
              </a:buClr>
              <a:buSzPts val="2960"/>
              <a:buFont typeface="Arial"/>
              <a:buChar char="•"/>
            </a:pPr>
            <a:r>
              <a:rPr lang="en-GB" sz="2960" dirty="0"/>
              <a:t>Functional status should form part of                              all history-taking in older patients</a:t>
            </a:r>
            <a:endParaRPr sz="296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References</a:t>
            </a:r>
            <a:endParaRPr/>
          </a:p>
        </p:txBody>
      </p:sp>
      <p:sp>
        <p:nvSpPr>
          <p:cNvPr id="184" name="Google Shape;184;p29"/>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240"/>
              <a:buFont typeface="Arial"/>
              <a:buChar char="•"/>
            </a:pPr>
            <a:r>
              <a:rPr lang="en-GB" sz="2240" i="1" dirty="0"/>
              <a:t>Being Mortal  </a:t>
            </a:r>
            <a:r>
              <a:rPr lang="en-GB" sz="2240" dirty="0"/>
              <a:t>Gawande  A London 2014</a:t>
            </a:r>
            <a:endParaRPr dirty="0"/>
          </a:p>
          <a:p>
            <a:pPr marL="342900" lvl="0" indent="-342900" algn="l" rtl="0">
              <a:lnSpc>
                <a:spcPct val="80000"/>
              </a:lnSpc>
              <a:spcBef>
                <a:spcPts val="448"/>
              </a:spcBef>
              <a:spcAft>
                <a:spcPts val="0"/>
              </a:spcAft>
              <a:buClr>
                <a:schemeClr val="dk1"/>
              </a:buClr>
              <a:buSzPts val="2240"/>
              <a:buFont typeface="Arial"/>
              <a:buChar char="•"/>
            </a:pPr>
            <a:r>
              <a:rPr lang="en-GB" sz="2240" dirty="0"/>
              <a:t>Anatomy and physiology of ageing article available on Anaesthesia UK website</a:t>
            </a:r>
            <a:endParaRPr dirty="0"/>
          </a:p>
          <a:p>
            <a:pPr marL="342900" lvl="0" indent="-342900" algn="l" rtl="0">
              <a:lnSpc>
                <a:spcPct val="80000"/>
              </a:lnSpc>
              <a:spcBef>
                <a:spcPts val="448"/>
              </a:spcBef>
              <a:spcAft>
                <a:spcPts val="0"/>
              </a:spcAft>
              <a:buClr>
                <a:schemeClr val="dk1"/>
              </a:buClr>
              <a:buSzPts val="2240"/>
              <a:buFont typeface="Arial"/>
              <a:buChar char="•"/>
            </a:pPr>
            <a:r>
              <a:rPr lang="en-GB" sz="2240" i="1" dirty="0"/>
              <a:t>Essential Geriatrics </a:t>
            </a:r>
            <a:r>
              <a:rPr lang="en-GB" sz="2240" dirty="0"/>
              <a:t>2</a:t>
            </a:r>
            <a:r>
              <a:rPr lang="en-GB" sz="2240" baseline="30000" dirty="0"/>
              <a:t>nd</a:t>
            </a:r>
            <a:r>
              <a:rPr lang="en-GB" sz="2240" dirty="0"/>
              <a:t> Edition  Woodford H Oxford 2010</a:t>
            </a:r>
            <a:endParaRPr dirty="0"/>
          </a:p>
          <a:p>
            <a:pPr marL="342900" lvl="0" indent="-342900" algn="l" rtl="0">
              <a:lnSpc>
                <a:spcPct val="80000"/>
              </a:lnSpc>
              <a:spcBef>
                <a:spcPts val="448"/>
              </a:spcBef>
              <a:spcAft>
                <a:spcPts val="0"/>
              </a:spcAft>
              <a:buClr>
                <a:schemeClr val="dk1"/>
              </a:buClr>
              <a:buSzPts val="2240"/>
              <a:buFont typeface="Arial"/>
              <a:buChar char="•"/>
            </a:pPr>
            <a:r>
              <a:rPr lang="en-GB" sz="2240" i="1" dirty="0"/>
              <a:t>Fit for Frailty </a:t>
            </a:r>
            <a:r>
              <a:rPr lang="en-GB" sz="2240" dirty="0"/>
              <a:t>consensus best practice guidance British Geriatrics Society  available at http://www.bgs.org.uk/campaigns/fff/fff_full.pdf</a:t>
            </a:r>
            <a:endParaRPr dirty="0"/>
          </a:p>
          <a:p>
            <a:pPr marL="342900" lvl="0" indent="-342900" algn="l" rtl="0">
              <a:lnSpc>
                <a:spcPct val="80000"/>
              </a:lnSpc>
              <a:spcBef>
                <a:spcPts val="448"/>
              </a:spcBef>
              <a:spcAft>
                <a:spcPts val="0"/>
              </a:spcAft>
              <a:buClr>
                <a:schemeClr val="dk1"/>
              </a:buClr>
              <a:buSzPts val="2240"/>
              <a:buFont typeface="Arial"/>
              <a:buChar char="•"/>
            </a:pPr>
            <a:r>
              <a:rPr lang="en-GB" sz="2240" i="1" dirty="0"/>
              <a:t>The management of the hyperosmolar hyperglycaemic state (HHS) in adults with diabetes  </a:t>
            </a:r>
            <a:r>
              <a:rPr lang="en-GB" sz="2240" dirty="0"/>
              <a:t>Joint British Diabetes Societies Inpatient Care Group  2012  available at  </a:t>
            </a:r>
            <a:r>
              <a:rPr lang="en-GB" sz="2240" u="sng" dirty="0">
                <a:solidFill>
                  <a:schemeClr val="hlink"/>
                </a:solidFill>
                <a:hlinkClick r:id="rId3"/>
              </a:rPr>
              <a:t>https://diabetes-resources-production.s3-eu-west-1.amazonaws.com/diabetes-storage/migration/pdf/JBDS-IP-HHS-A</a:t>
            </a:r>
            <a:endParaRPr sz="2240" dirty="0"/>
          </a:p>
          <a:p>
            <a:pPr marL="342900" lvl="0" indent="-342900" algn="l" rtl="0">
              <a:lnSpc>
                <a:spcPct val="80000"/>
              </a:lnSpc>
              <a:spcBef>
                <a:spcPts val="448"/>
              </a:spcBef>
              <a:spcAft>
                <a:spcPts val="0"/>
              </a:spcAft>
              <a:buClr>
                <a:schemeClr val="dk1"/>
              </a:buClr>
              <a:buSzPts val="2240"/>
              <a:buFont typeface="Arial"/>
              <a:buChar char="•"/>
            </a:pPr>
            <a:r>
              <a:rPr lang="en-GB" sz="2240" dirty="0"/>
              <a:t>ESBLs: treatment, prevention, surveillance  Public                                           Health England 2013  available at www.gov.uk/government/publications/ESBLs</a:t>
            </a:r>
            <a:endParaRPr sz="2240" dirty="0"/>
          </a:p>
          <a:p>
            <a:pPr marL="342900" lvl="0" indent="-200660" algn="l" rtl="0">
              <a:lnSpc>
                <a:spcPct val="80000"/>
              </a:lnSpc>
              <a:spcBef>
                <a:spcPts val="448"/>
              </a:spcBef>
              <a:spcAft>
                <a:spcPts val="0"/>
              </a:spcAft>
              <a:buClr>
                <a:schemeClr val="dk1"/>
              </a:buClr>
              <a:buSzPts val="2240"/>
              <a:buFont typeface="Arial"/>
              <a:buNone/>
            </a:pPr>
            <a:endParaRPr sz="2240" dirty="0"/>
          </a:p>
          <a:p>
            <a:pPr marL="342900" lvl="0" indent="-200660" algn="l" rtl="0">
              <a:lnSpc>
                <a:spcPct val="80000"/>
              </a:lnSpc>
              <a:spcBef>
                <a:spcPts val="448"/>
              </a:spcBef>
              <a:spcAft>
                <a:spcPts val="0"/>
              </a:spcAft>
              <a:buClr>
                <a:schemeClr val="dk1"/>
              </a:buClr>
              <a:buSzPts val="2240"/>
              <a:buFont typeface="Arial"/>
              <a:buNone/>
            </a:pPr>
            <a:endParaRPr sz="224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sz="2400" dirty="0"/>
              <a:t>Thank you</a:t>
            </a:r>
          </a:p>
          <a:p>
            <a:r>
              <a:rPr lang="en-GB" sz="2400" dirty="0"/>
              <a:t>Please fill out the feedback form for your certificate of learning</a:t>
            </a:r>
          </a:p>
        </p:txBody>
      </p:sp>
      <p:sp>
        <p:nvSpPr>
          <p:cNvPr id="4" name="Footer Placeholder 3"/>
          <p:cNvSpPr>
            <a:spLocks noGrp="1"/>
          </p:cNvSpPr>
          <p:nvPr>
            <p:ph type="ftr" sz="quarter" idx="10"/>
          </p:nvPr>
        </p:nvSpPr>
        <p:spPr/>
        <p:txBody>
          <a:bodyPr/>
          <a:lstStyle/>
          <a:p>
            <a:pPr>
              <a:defRPr/>
            </a:pPr>
            <a:r>
              <a:rPr lang="en-GB"/>
              <a:t>pathways for clinical learning</a:t>
            </a:r>
          </a:p>
        </p:txBody>
      </p:sp>
    </p:spTree>
    <p:extLst>
      <p:ext uri="{BB962C8B-B14F-4D97-AF65-F5344CB8AC3E}">
        <p14:creationId xmlns:p14="http://schemas.microsoft.com/office/powerpoint/2010/main" val="13053042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67802C-43D3-4A53-9D79-F44B3E6DC4FF}"/>
              </a:ext>
            </a:extLst>
          </p:cNvPr>
          <p:cNvSpPr>
            <a:spLocks noGrp="1"/>
          </p:cNvSpPr>
          <p:nvPr>
            <p:ph type="title"/>
          </p:nvPr>
        </p:nvSpPr>
        <p:spPr/>
        <p:txBody>
          <a:bodyPr/>
          <a:lstStyle/>
          <a:p>
            <a:r>
              <a:rPr lang="en-GB" dirty="0"/>
              <a:t>Get in touch!</a:t>
            </a:r>
          </a:p>
        </p:txBody>
      </p:sp>
      <p:sp>
        <p:nvSpPr>
          <p:cNvPr id="3" name="Content Placeholder 2">
            <a:extLst>
              <a:ext uri="{FF2B5EF4-FFF2-40B4-BE49-F238E27FC236}">
                <a16:creationId xmlns:a16="http://schemas.microsoft.com/office/drawing/2014/main" id="{AA2D493F-16E9-402B-B7B3-3CF019393938}"/>
              </a:ext>
            </a:extLst>
          </p:cNvPr>
          <p:cNvSpPr>
            <a:spLocks noGrp="1"/>
          </p:cNvSpPr>
          <p:nvPr>
            <p:ph idx="1"/>
          </p:nvPr>
        </p:nvSpPr>
        <p:spPr/>
        <p:txBody>
          <a:bodyPr/>
          <a:lstStyle/>
          <a:p>
            <a:pPr marL="0" indent="0" algn="ctr">
              <a:buNone/>
            </a:pPr>
            <a:r>
              <a:rPr lang="en-GB" dirty="0"/>
              <a:t>Website</a:t>
            </a:r>
          </a:p>
          <a:p>
            <a:pPr marL="0" indent="0" algn="ctr">
              <a:buNone/>
            </a:pPr>
            <a:r>
              <a:rPr lang="en-GB" dirty="0">
                <a:hlinkClick r:id="rId2"/>
              </a:rPr>
              <a:t>www.quackmeded.co.uk</a:t>
            </a:r>
            <a:endParaRPr lang="en-GB" dirty="0"/>
          </a:p>
          <a:p>
            <a:pPr marL="0" indent="0" algn="ctr">
              <a:buNone/>
            </a:pPr>
            <a:endParaRPr lang="en-GB" dirty="0"/>
          </a:p>
          <a:p>
            <a:pPr marL="0" indent="0" algn="ctr">
              <a:buNone/>
            </a:pPr>
            <a:r>
              <a:rPr lang="en-GB" dirty="0"/>
              <a:t>Email</a:t>
            </a:r>
          </a:p>
          <a:p>
            <a:pPr marL="0" indent="0" algn="ctr">
              <a:buNone/>
            </a:pPr>
            <a:r>
              <a:rPr lang="en-GB" dirty="0">
                <a:hlinkClick r:id="rId3"/>
              </a:rPr>
              <a:t>gg-uhb.quackmeded@nhs.net</a:t>
            </a:r>
            <a:endParaRPr lang="en-GB" dirty="0"/>
          </a:p>
          <a:p>
            <a:pPr marL="0" indent="0" algn="ctr">
              <a:buNone/>
            </a:pPr>
            <a:endParaRPr lang="en-GB" dirty="0"/>
          </a:p>
          <a:p>
            <a:pPr marL="0" indent="0" algn="ctr">
              <a:buNone/>
            </a:pPr>
            <a:r>
              <a:rPr lang="en-GB" dirty="0"/>
              <a:t>Social Media</a:t>
            </a:r>
          </a:p>
          <a:p>
            <a:pPr marL="0" indent="0" algn="ctr">
              <a:buNone/>
            </a:pPr>
            <a:r>
              <a:rPr lang="en-GB" dirty="0"/>
              <a:t>Twitter: @QUACK_ Med</a:t>
            </a:r>
          </a:p>
          <a:p>
            <a:pPr marL="0" indent="0" algn="ctr">
              <a:buNone/>
            </a:pPr>
            <a:r>
              <a:rPr lang="en-GB" dirty="0"/>
              <a:t>Facebook: QUACK education</a:t>
            </a:r>
          </a:p>
          <a:p>
            <a:pPr marL="0" indent="0">
              <a:buNone/>
            </a:pPr>
            <a:endParaRPr lang="en-GB" dirty="0"/>
          </a:p>
        </p:txBody>
      </p:sp>
    </p:spTree>
    <p:extLst>
      <p:ext uri="{BB962C8B-B14F-4D97-AF65-F5344CB8AC3E}">
        <p14:creationId xmlns:p14="http://schemas.microsoft.com/office/powerpoint/2010/main" val="1308870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642D3-23EB-42B9-B4B7-FDB572AA66BB}"/>
              </a:ext>
            </a:extLst>
          </p:cNvPr>
          <p:cNvSpPr>
            <a:spLocks noGrp="1"/>
          </p:cNvSpPr>
          <p:nvPr>
            <p:ph type="title"/>
          </p:nvPr>
        </p:nvSpPr>
        <p:spPr/>
        <p:txBody>
          <a:bodyPr/>
          <a:lstStyle/>
          <a:p>
            <a:r>
              <a:rPr lang="en-GB" b="1" dirty="0"/>
              <a:t>Disclaimer*</a:t>
            </a:r>
          </a:p>
        </p:txBody>
      </p:sp>
      <p:sp>
        <p:nvSpPr>
          <p:cNvPr id="3" name="Content Placeholder 2">
            <a:extLst>
              <a:ext uri="{FF2B5EF4-FFF2-40B4-BE49-F238E27FC236}">
                <a16:creationId xmlns:a16="http://schemas.microsoft.com/office/drawing/2014/main" id="{8A82AC80-4905-4EEE-BEDF-D98A5114D02D}"/>
              </a:ext>
            </a:extLst>
          </p:cNvPr>
          <p:cNvSpPr>
            <a:spLocks noGrp="1"/>
          </p:cNvSpPr>
          <p:nvPr>
            <p:ph idx="1"/>
          </p:nvPr>
        </p:nvSpPr>
        <p:spPr/>
        <p:txBody>
          <a:bodyPr/>
          <a:lstStyle/>
          <a:p>
            <a:r>
              <a:rPr lang="en-GB" dirty="0"/>
              <a:t>Please note that QUACK is a regional teaching programme operating across GG&amp;C, Lanarkshire and Ayrshire &amp; Arran. </a:t>
            </a:r>
          </a:p>
          <a:p>
            <a:endParaRPr lang="en-GB" dirty="0"/>
          </a:p>
          <a:p>
            <a:r>
              <a:rPr lang="en-GB" dirty="0"/>
              <a:t>This presentation outlines general management, though local variances e.g. antibiotic prescription may vary slightly depending on your local trust</a:t>
            </a:r>
          </a:p>
          <a:p>
            <a:endParaRPr lang="en-GB" dirty="0"/>
          </a:p>
          <a:p>
            <a:r>
              <a:rPr lang="en-GB" dirty="0"/>
              <a:t>Remember to check your local guidelines</a:t>
            </a:r>
          </a:p>
        </p:txBody>
      </p:sp>
    </p:spTree>
    <p:extLst>
      <p:ext uri="{BB962C8B-B14F-4D97-AF65-F5344CB8AC3E}">
        <p14:creationId xmlns:p14="http://schemas.microsoft.com/office/powerpoint/2010/main" val="3684553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Overview</a:t>
            </a:r>
            <a:endParaRPr/>
          </a:p>
        </p:txBody>
      </p:sp>
      <p:sp>
        <p:nvSpPr>
          <p:cNvPr id="92" name="Google Shape;92;p14"/>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a:t>Normal ageing as a process</a:t>
            </a:r>
            <a:endParaRPr/>
          </a:p>
          <a:p>
            <a:pPr marL="342900" lvl="0" indent="-342900" algn="l" rtl="0">
              <a:spcBef>
                <a:spcPts val="640"/>
              </a:spcBef>
              <a:spcAft>
                <a:spcPts val="0"/>
              </a:spcAft>
              <a:buClr>
                <a:schemeClr val="dk1"/>
              </a:buClr>
              <a:buSzPts val="3200"/>
              <a:buChar char="•"/>
            </a:pPr>
            <a:r>
              <a:rPr lang="en-GB"/>
              <a:t>Physiological changes of ageing</a:t>
            </a:r>
            <a:endParaRPr/>
          </a:p>
          <a:p>
            <a:pPr marL="342900" lvl="0" indent="-342900" algn="l" rtl="0">
              <a:spcBef>
                <a:spcPts val="640"/>
              </a:spcBef>
              <a:spcAft>
                <a:spcPts val="0"/>
              </a:spcAft>
              <a:buClr>
                <a:schemeClr val="dk1"/>
              </a:buClr>
              <a:buSzPts val="3200"/>
              <a:buChar char="•"/>
            </a:pPr>
            <a:r>
              <a:rPr lang="en-GB"/>
              <a:t>Special points in assessing acutely unwell older patients</a:t>
            </a:r>
            <a:endParaRPr/>
          </a:p>
          <a:p>
            <a:pPr marL="342900" lvl="0" indent="-342900" algn="l" rtl="0">
              <a:spcBef>
                <a:spcPts val="640"/>
              </a:spcBef>
              <a:spcAft>
                <a:spcPts val="0"/>
              </a:spcAft>
              <a:buClr>
                <a:schemeClr val="dk1"/>
              </a:buClr>
              <a:buSzPts val="3200"/>
              <a:buChar char="•"/>
            </a:pPr>
            <a:r>
              <a:rPr lang="en-GB"/>
              <a:t>The importance of functional history</a:t>
            </a:r>
            <a:endParaRPr/>
          </a:p>
        </p:txBody>
      </p:sp>
      <p:pic>
        <p:nvPicPr>
          <p:cNvPr id="93" name="Google Shape;93;p14"/>
          <p:cNvPicPr preferRelativeResize="0"/>
          <p:nvPr/>
        </p:nvPicPr>
        <p:blipFill rotWithShape="1">
          <a:blip r:embed="rId3">
            <a:alphaModFix/>
          </a:blip>
          <a:srcRect/>
          <a:stretch/>
        </p:blipFill>
        <p:spPr>
          <a:xfrm>
            <a:off x="628650" y="4339197"/>
            <a:ext cx="3043237" cy="227965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5"/>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Ageing as a process</a:t>
            </a:r>
            <a:endParaRPr/>
          </a:p>
        </p:txBody>
      </p:sp>
      <p:sp>
        <p:nvSpPr>
          <p:cNvPr id="99" name="Google Shape;99;p15"/>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960"/>
              <a:buFont typeface="Arial"/>
              <a:buChar char="•"/>
            </a:pPr>
            <a:r>
              <a:rPr lang="en-GB" sz="2960" dirty="0"/>
              <a:t>What is ageing? </a:t>
            </a:r>
            <a:endParaRPr dirty="0"/>
          </a:p>
          <a:p>
            <a:pPr marL="742950" lvl="1" indent="-285750" algn="l" rtl="0">
              <a:lnSpc>
                <a:spcPct val="90000"/>
              </a:lnSpc>
              <a:spcBef>
                <a:spcPts val="518"/>
              </a:spcBef>
              <a:spcAft>
                <a:spcPts val="0"/>
              </a:spcAft>
              <a:buClr>
                <a:schemeClr val="dk1"/>
              </a:buClr>
              <a:buSzPts val="2590"/>
              <a:buFont typeface="Arial"/>
              <a:buChar char="–"/>
            </a:pPr>
            <a:r>
              <a:rPr lang="en-GB" sz="2590" dirty="0"/>
              <a:t>Fundamentally it occurs due to accumulation of damage at a cellular level which causes decline in structure and function until a critical point is reached</a:t>
            </a:r>
            <a:endParaRPr dirty="0"/>
          </a:p>
          <a:p>
            <a:pPr marL="742950" lvl="1" indent="-285750" algn="l" rtl="0">
              <a:lnSpc>
                <a:spcPct val="90000"/>
              </a:lnSpc>
              <a:spcBef>
                <a:spcPts val="518"/>
              </a:spcBef>
              <a:spcAft>
                <a:spcPts val="0"/>
              </a:spcAft>
              <a:buClr>
                <a:schemeClr val="dk1"/>
              </a:buClr>
              <a:buSzPts val="2590"/>
              <a:buFont typeface="Arial"/>
              <a:buChar char="–"/>
            </a:pPr>
            <a:r>
              <a:rPr lang="en-GB" sz="2590" dirty="0"/>
              <a:t>For example we develop grey hair when the pigmented cells gradually lose the capacity to produce pigment</a:t>
            </a:r>
            <a:endParaRPr dirty="0"/>
          </a:p>
          <a:p>
            <a:pPr marL="742950" lvl="1" indent="-285750" algn="l" rtl="0">
              <a:lnSpc>
                <a:spcPct val="90000"/>
              </a:lnSpc>
              <a:spcBef>
                <a:spcPts val="518"/>
              </a:spcBef>
              <a:spcAft>
                <a:spcPts val="0"/>
              </a:spcAft>
              <a:buClr>
                <a:schemeClr val="dk1"/>
              </a:buClr>
              <a:buSzPts val="2590"/>
              <a:buFont typeface="Arial"/>
              <a:buChar char="–"/>
            </a:pPr>
            <a:r>
              <a:rPr lang="en-GB" sz="2590" dirty="0"/>
              <a:t>The exact processes causing ageing are complex and not understood but suggestions include telomere length decreases and free                                    radical damage accumulating</a:t>
            </a:r>
            <a:endParaRPr sz="259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Past your peak?</a:t>
            </a:r>
            <a:endParaRPr/>
          </a:p>
        </p:txBody>
      </p:sp>
      <p:sp>
        <p:nvSpPr>
          <p:cNvPr id="105" name="Google Shape;105;p16"/>
          <p:cNvSpPr/>
          <p:nvPr/>
        </p:nvSpPr>
        <p:spPr>
          <a:xfrm>
            <a:off x="0" y="1924050"/>
            <a:ext cx="9144000" cy="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106" name="Google Shape;106;p16"/>
          <p:cNvPicPr preferRelativeResize="0"/>
          <p:nvPr/>
        </p:nvPicPr>
        <p:blipFill rotWithShape="1">
          <a:blip r:embed="rId3">
            <a:alphaModFix/>
          </a:blip>
          <a:srcRect/>
          <a:stretch/>
        </p:blipFill>
        <p:spPr>
          <a:xfrm>
            <a:off x="71438" y="1989138"/>
            <a:ext cx="9072562" cy="355123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17"/>
          <p:cNvSpPr txBox="1">
            <a:spLocks noGrp="1"/>
          </p:cNvSpPr>
          <p:nvPr>
            <p:ph type="title"/>
          </p:nvPr>
        </p:nvSpPr>
        <p:spPr>
          <a:xfrm>
            <a:off x="468313" y="188913"/>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Physiology of ageing by system</a:t>
            </a:r>
            <a:endParaRPr/>
          </a:p>
        </p:txBody>
      </p:sp>
      <p:sp>
        <p:nvSpPr>
          <p:cNvPr id="112" name="Google Shape;112;p17"/>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3200"/>
              <a:buFont typeface="Arial"/>
              <a:buChar char="•"/>
            </a:pPr>
            <a:r>
              <a:rPr lang="en-GB" sz="2400" dirty="0"/>
              <a:t>CVS</a:t>
            </a:r>
            <a:endParaRPr sz="2400" dirty="0"/>
          </a:p>
          <a:p>
            <a:pPr marL="742950" lvl="1" indent="-285750" algn="l" rtl="0">
              <a:lnSpc>
                <a:spcPct val="90000"/>
              </a:lnSpc>
              <a:spcBef>
                <a:spcPts val="560"/>
              </a:spcBef>
              <a:spcAft>
                <a:spcPts val="0"/>
              </a:spcAft>
              <a:buClr>
                <a:schemeClr val="dk1"/>
              </a:buClr>
              <a:buSzPts val="2800"/>
              <a:buFont typeface="Arial"/>
              <a:buChar char="–"/>
            </a:pPr>
            <a:r>
              <a:rPr lang="en-GB" sz="2400" dirty="0"/>
              <a:t>Elastin production decreases and calcium deposition increases</a:t>
            </a:r>
            <a:endParaRPr sz="2400" dirty="0"/>
          </a:p>
          <a:p>
            <a:pPr marL="742950" lvl="1" indent="-285750" algn="l" rtl="0">
              <a:lnSpc>
                <a:spcPct val="90000"/>
              </a:lnSpc>
              <a:spcBef>
                <a:spcPts val="560"/>
              </a:spcBef>
              <a:spcAft>
                <a:spcPts val="0"/>
              </a:spcAft>
              <a:buClr>
                <a:schemeClr val="dk1"/>
              </a:buClr>
              <a:buSzPts val="2800"/>
              <a:buFont typeface="Arial"/>
              <a:buChar char="–"/>
            </a:pPr>
            <a:r>
              <a:rPr lang="en-GB" sz="2400" dirty="0"/>
              <a:t>Large and medium vessels become less compliant due to reduced elasticity, increasing systemic vascular resistance and BP</a:t>
            </a:r>
            <a:endParaRPr sz="2400" dirty="0"/>
          </a:p>
          <a:p>
            <a:pPr marL="742950" lvl="1" indent="-285750" algn="l" rtl="0">
              <a:lnSpc>
                <a:spcPct val="90000"/>
              </a:lnSpc>
              <a:spcBef>
                <a:spcPts val="560"/>
              </a:spcBef>
              <a:spcAft>
                <a:spcPts val="0"/>
              </a:spcAft>
              <a:buClr>
                <a:schemeClr val="dk1"/>
              </a:buClr>
              <a:buSzPts val="2800"/>
              <a:buFont typeface="Arial"/>
              <a:buChar char="–"/>
            </a:pPr>
            <a:r>
              <a:rPr lang="en-GB" sz="2400" dirty="0"/>
              <a:t>Cardiac conduction cells degenerate meaning heart block, </a:t>
            </a:r>
            <a:r>
              <a:rPr lang="en-GB" sz="2400" dirty="0" err="1"/>
              <a:t>ectopics</a:t>
            </a:r>
            <a:r>
              <a:rPr lang="en-GB" sz="2400" dirty="0"/>
              <a:t> and AF are more common – the presence of AF decreases CO by 30%</a:t>
            </a:r>
            <a:endParaRPr sz="2400" dirty="0"/>
          </a:p>
          <a:p>
            <a:pPr marL="742950" lvl="1" indent="-285750" algn="l" rtl="0">
              <a:lnSpc>
                <a:spcPct val="90000"/>
              </a:lnSpc>
              <a:spcBef>
                <a:spcPts val="560"/>
              </a:spcBef>
              <a:spcAft>
                <a:spcPts val="0"/>
              </a:spcAft>
              <a:buClr>
                <a:schemeClr val="dk1"/>
              </a:buClr>
              <a:buSzPts val="2800"/>
              <a:buFont typeface="Arial"/>
              <a:buChar char="–"/>
            </a:pPr>
            <a:r>
              <a:rPr lang="en-GB" sz="2400" dirty="0"/>
              <a:t>Response to vasoactive substances is blunted</a:t>
            </a:r>
            <a:endParaRPr sz="2400" dirty="0"/>
          </a:p>
          <a:p>
            <a:pPr marL="742950" lvl="1" indent="-107950" algn="l" rtl="0">
              <a:lnSpc>
                <a:spcPct val="90000"/>
              </a:lnSpc>
              <a:spcBef>
                <a:spcPts val="560"/>
              </a:spcBef>
              <a:spcAft>
                <a:spcPts val="0"/>
              </a:spcAft>
              <a:buClr>
                <a:schemeClr val="dk1"/>
              </a:buClr>
              <a:buSzPts val="2800"/>
              <a:buFont typeface="Arial"/>
              <a:buNone/>
            </a:pPr>
            <a:endParaRPr sz="2400" dirty="0"/>
          </a:p>
          <a:p>
            <a:pPr marL="0" lvl="0" indent="0" algn="l" rtl="0">
              <a:lnSpc>
                <a:spcPct val="90000"/>
              </a:lnSpc>
              <a:spcBef>
                <a:spcPts val="640"/>
              </a:spcBef>
              <a:spcAft>
                <a:spcPts val="0"/>
              </a:spcAft>
              <a:buClr>
                <a:schemeClr val="dk1"/>
              </a:buClr>
              <a:buSzPts val="3200"/>
              <a:buFont typeface="Arial"/>
              <a:buNone/>
            </a:pPr>
            <a:endParaRPr sz="2400" dirty="0"/>
          </a:p>
          <a:p>
            <a:pPr marL="742950" lvl="1" indent="-107950" algn="l" rtl="0">
              <a:lnSpc>
                <a:spcPct val="90000"/>
              </a:lnSpc>
              <a:spcBef>
                <a:spcPts val="560"/>
              </a:spcBef>
              <a:spcAft>
                <a:spcPts val="0"/>
              </a:spcAft>
              <a:buClr>
                <a:schemeClr val="dk1"/>
              </a:buClr>
              <a:buSzPts val="2800"/>
              <a:buFont typeface="Arial"/>
              <a:buNone/>
            </a:pPr>
            <a:endParaRP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Physiology of ageing by system II</a:t>
            </a:r>
            <a:endParaRPr/>
          </a:p>
        </p:txBody>
      </p:sp>
      <p:sp>
        <p:nvSpPr>
          <p:cNvPr id="118" name="Google Shape;118;p18"/>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3200"/>
              <a:buChar char="•"/>
            </a:pPr>
            <a:r>
              <a:rPr lang="en-GB" sz="2400" dirty="0"/>
              <a:t>GI tract:</a:t>
            </a:r>
            <a:endParaRPr sz="2400" dirty="0"/>
          </a:p>
          <a:p>
            <a:pPr marL="742950" lvl="1" indent="-285750" algn="l" rtl="0">
              <a:spcBef>
                <a:spcPts val="560"/>
              </a:spcBef>
              <a:spcAft>
                <a:spcPts val="0"/>
              </a:spcAft>
              <a:buClr>
                <a:schemeClr val="dk1"/>
              </a:buClr>
              <a:buSzPts val="2800"/>
              <a:buChar char="–"/>
            </a:pPr>
            <a:r>
              <a:rPr lang="en-GB" sz="2400" dirty="0"/>
              <a:t>Gut motility decreases, gastric pH increases, hepatic mass and blood flow decrease.  Individual metabolic pathways in the liver remain intact </a:t>
            </a:r>
            <a:endParaRPr sz="2400" dirty="0"/>
          </a:p>
          <a:p>
            <a:pPr marL="342900" lvl="0" indent="-342900" algn="l" rtl="0">
              <a:spcBef>
                <a:spcPts val="640"/>
              </a:spcBef>
              <a:spcAft>
                <a:spcPts val="0"/>
              </a:spcAft>
              <a:buClr>
                <a:schemeClr val="dk1"/>
              </a:buClr>
              <a:buSzPts val="3200"/>
              <a:buChar char="•"/>
            </a:pPr>
            <a:r>
              <a:rPr lang="en-GB" sz="2400" dirty="0"/>
              <a:t>Respiratory system</a:t>
            </a:r>
            <a:endParaRPr sz="2400" dirty="0"/>
          </a:p>
          <a:p>
            <a:pPr marL="742950" lvl="1" indent="-285750" algn="l" rtl="0">
              <a:spcBef>
                <a:spcPts val="560"/>
              </a:spcBef>
              <a:spcAft>
                <a:spcPts val="0"/>
              </a:spcAft>
              <a:buClr>
                <a:schemeClr val="dk1"/>
              </a:buClr>
              <a:buSzPts val="2800"/>
              <a:buChar char="–"/>
            </a:pPr>
            <a:r>
              <a:rPr lang="en-GB" sz="2400" dirty="0"/>
              <a:t>Lung and chest wall compliance decrease</a:t>
            </a:r>
            <a:endParaRPr sz="2400" dirty="0"/>
          </a:p>
          <a:p>
            <a:pPr marL="742950" lvl="1" indent="-285750" algn="l" rtl="0">
              <a:spcBef>
                <a:spcPts val="560"/>
              </a:spcBef>
              <a:spcAft>
                <a:spcPts val="0"/>
              </a:spcAft>
              <a:buClr>
                <a:schemeClr val="dk1"/>
              </a:buClr>
              <a:buSzPts val="2800"/>
              <a:buChar char="–"/>
            </a:pPr>
            <a:r>
              <a:rPr lang="en-GB" sz="2400" dirty="0"/>
              <a:t>Residual volume increases due to reduced elastic support of airways and increased alveolar collapse</a:t>
            </a:r>
            <a:endParaRPr sz="2400" dirty="0"/>
          </a:p>
          <a:p>
            <a:pPr marL="742950" lvl="1" indent="-285750" algn="l" rtl="0">
              <a:spcBef>
                <a:spcPts val="560"/>
              </a:spcBef>
              <a:spcAft>
                <a:spcPts val="0"/>
              </a:spcAft>
              <a:buClr>
                <a:schemeClr val="dk1"/>
              </a:buClr>
              <a:buSzPts val="2800"/>
              <a:buChar char="–"/>
            </a:pPr>
            <a:r>
              <a:rPr lang="en-GB" sz="2400" dirty="0"/>
              <a:t>Oropharynx loses elastic tissue increasing OSA</a:t>
            </a:r>
            <a:endParaRP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Physiology of ageing by system III</a:t>
            </a:r>
            <a:endParaRPr/>
          </a:p>
        </p:txBody>
      </p:sp>
      <p:sp>
        <p:nvSpPr>
          <p:cNvPr id="124" name="Google Shape;124;p19"/>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80000"/>
              </a:lnSpc>
              <a:spcBef>
                <a:spcPts val="0"/>
              </a:spcBef>
              <a:spcAft>
                <a:spcPts val="0"/>
              </a:spcAft>
              <a:buClr>
                <a:schemeClr val="dk1"/>
              </a:buClr>
              <a:buSzPts val="2480"/>
              <a:buFont typeface="Arial"/>
              <a:buChar char="•"/>
            </a:pPr>
            <a:r>
              <a:rPr lang="en-GB" sz="2480" dirty="0"/>
              <a:t>Metabolic system</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25% of people over 85 have diabetes</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Basal metabolic rate falls with age and reduced muscle mass can impair thermoregulatory control; there is also blunted ability to vasoconstrict/dilate to regulate temperature</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Most hormones </a:t>
            </a:r>
            <a:r>
              <a:rPr lang="en-GB" sz="2170" dirty="0" err="1"/>
              <a:t>eg</a:t>
            </a:r>
            <a:r>
              <a:rPr lang="en-GB" sz="2170" dirty="0"/>
              <a:t> testosterone, GH decrease with age</a:t>
            </a:r>
            <a:endParaRPr dirty="0"/>
          </a:p>
          <a:p>
            <a:pPr marL="342900" lvl="0" indent="-342900" algn="l" rtl="0">
              <a:lnSpc>
                <a:spcPct val="80000"/>
              </a:lnSpc>
              <a:spcBef>
                <a:spcPts val="496"/>
              </a:spcBef>
              <a:spcAft>
                <a:spcPts val="0"/>
              </a:spcAft>
              <a:buClr>
                <a:schemeClr val="dk1"/>
              </a:buClr>
              <a:buSzPts val="2480"/>
              <a:buFont typeface="Arial"/>
              <a:buChar char="•"/>
            </a:pPr>
            <a:r>
              <a:rPr lang="en-GB" sz="2480" dirty="0"/>
              <a:t>Renal tract</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Progressive loss of cortical glomeruli by 1% per year after age 20</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Increased atheroma reduces renal perfusion – renal blood flow decreases by approx. 10% every decade after 4</a:t>
            </a:r>
            <a:r>
              <a:rPr lang="en-GB" sz="2170" baseline="30000" dirty="0"/>
              <a:t>th</a:t>
            </a:r>
            <a:r>
              <a:rPr lang="en-GB" sz="2170" dirty="0"/>
              <a:t> decade</a:t>
            </a:r>
            <a:endParaRPr dirty="0"/>
          </a:p>
          <a:p>
            <a:pPr marL="742950" lvl="1" indent="-285750" algn="l" rtl="0">
              <a:lnSpc>
                <a:spcPct val="80000"/>
              </a:lnSpc>
              <a:spcBef>
                <a:spcPts val="434"/>
              </a:spcBef>
              <a:spcAft>
                <a:spcPts val="0"/>
              </a:spcAft>
              <a:buClr>
                <a:schemeClr val="dk1"/>
              </a:buClr>
              <a:buSzPts val="2170"/>
              <a:buFont typeface="Arial"/>
              <a:buChar char="–"/>
            </a:pPr>
            <a:r>
              <a:rPr lang="en-GB" sz="2170" dirty="0"/>
              <a:t>Creatinine can also be misleading in older people with reduced muscle mass (age is part of the                                      Cockcroft-Gault formula)</a:t>
            </a:r>
            <a:endParaRPr sz="217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0"/>
          <p:cNvSpPr txBox="1">
            <a:spLocks noGrp="1"/>
          </p:cNvSpPr>
          <p:nvPr>
            <p:ph type="title"/>
          </p:nvPr>
        </p:nvSpPr>
        <p:spPr>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Physiology of ageing by system IV</a:t>
            </a:r>
            <a:endParaRPr/>
          </a:p>
        </p:txBody>
      </p:sp>
      <p:sp>
        <p:nvSpPr>
          <p:cNvPr id="130" name="Google Shape;130;p20"/>
          <p:cNvSpPr txBox="1">
            <a:spLocks noGrp="1"/>
          </p:cNvSpPr>
          <p:nvPr>
            <p:ph idx="1"/>
          </p:nvPr>
        </p:nvSpPr>
        <p:spPr>
          <a:prstGeom prst="rect">
            <a:avLst/>
          </a:prstGeom>
          <a:noFill/>
          <a:ln>
            <a:noFill/>
          </a:ln>
        </p:spPr>
        <p:txBody>
          <a:bodyPr spcFirstLastPara="1" wrap="square" lIns="91425" tIns="45700" rIns="91425" bIns="45700" anchor="t" anchorCtr="0">
            <a:noAutofit/>
          </a:bodyPr>
          <a:lstStyle/>
          <a:p>
            <a:pPr marL="342900" lvl="0" indent="-342900" algn="l" rtl="0">
              <a:lnSpc>
                <a:spcPct val="90000"/>
              </a:lnSpc>
              <a:spcBef>
                <a:spcPts val="0"/>
              </a:spcBef>
              <a:spcAft>
                <a:spcPts val="0"/>
              </a:spcAft>
              <a:buClr>
                <a:schemeClr val="dk1"/>
              </a:buClr>
              <a:buSzPts val="2720"/>
              <a:buFont typeface="Arial"/>
              <a:buChar char="•"/>
            </a:pPr>
            <a:r>
              <a:rPr lang="en-GB" sz="2720" dirty="0"/>
              <a:t>Other physiological changes</a:t>
            </a:r>
            <a:endParaRPr dirty="0"/>
          </a:p>
          <a:p>
            <a:pPr marL="742950" lvl="1" indent="-285750" algn="l" rtl="0">
              <a:lnSpc>
                <a:spcPct val="90000"/>
              </a:lnSpc>
              <a:spcBef>
                <a:spcPts val="476"/>
              </a:spcBef>
              <a:spcAft>
                <a:spcPts val="0"/>
              </a:spcAft>
              <a:buClr>
                <a:schemeClr val="dk1"/>
              </a:buClr>
              <a:buSzPts val="2380"/>
              <a:buFont typeface="Arial"/>
              <a:buChar char="–"/>
            </a:pPr>
            <a:r>
              <a:rPr lang="en-GB" sz="2200" dirty="0"/>
              <a:t>T cell numbers are maintained but function decreases</a:t>
            </a:r>
            <a:endParaRPr sz="2200" dirty="0"/>
          </a:p>
          <a:p>
            <a:pPr marL="742950" lvl="1" indent="-285750" algn="l" rtl="0">
              <a:lnSpc>
                <a:spcPct val="90000"/>
              </a:lnSpc>
              <a:spcBef>
                <a:spcPts val="476"/>
              </a:spcBef>
              <a:spcAft>
                <a:spcPts val="0"/>
              </a:spcAft>
              <a:buClr>
                <a:schemeClr val="dk1"/>
              </a:buClr>
              <a:buSzPts val="2380"/>
              <a:buFont typeface="Arial"/>
              <a:buChar char="–"/>
            </a:pPr>
            <a:r>
              <a:rPr lang="en-GB" sz="2200" dirty="0"/>
              <a:t>Epidermis thins, although the number of cells is unchanged</a:t>
            </a:r>
            <a:endParaRPr sz="2200" dirty="0"/>
          </a:p>
          <a:p>
            <a:pPr marL="742950" lvl="1" indent="-285750" algn="l" rtl="0">
              <a:lnSpc>
                <a:spcPct val="90000"/>
              </a:lnSpc>
              <a:spcBef>
                <a:spcPts val="476"/>
              </a:spcBef>
              <a:spcAft>
                <a:spcPts val="0"/>
              </a:spcAft>
              <a:buClr>
                <a:schemeClr val="dk1"/>
              </a:buClr>
              <a:buSzPts val="2380"/>
              <a:buFont typeface="Arial"/>
              <a:buChar char="–"/>
            </a:pPr>
            <a:r>
              <a:rPr lang="en-GB" sz="2200" dirty="0"/>
              <a:t>Brain mass and neuronal density decrease; white matter and </a:t>
            </a:r>
            <a:r>
              <a:rPr lang="en-GB" sz="2200" dirty="0" err="1"/>
              <a:t>dopiminergic</a:t>
            </a:r>
            <a:r>
              <a:rPr lang="en-GB" sz="2200" dirty="0"/>
              <a:t> neurone loss slows metabolism in brain regions responsible for cognition</a:t>
            </a:r>
            <a:endParaRPr sz="2200" dirty="0"/>
          </a:p>
          <a:p>
            <a:pPr marL="742950" lvl="1" indent="-285750" algn="l" rtl="0">
              <a:lnSpc>
                <a:spcPct val="90000"/>
              </a:lnSpc>
              <a:spcBef>
                <a:spcPts val="476"/>
              </a:spcBef>
              <a:spcAft>
                <a:spcPts val="0"/>
              </a:spcAft>
              <a:buClr>
                <a:schemeClr val="dk1"/>
              </a:buClr>
              <a:buSzPts val="2380"/>
              <a:buFont typeface="Arial"/>
              <a:buChar char="–"/>
            </a:pPr>
            <a:r>
              <a:rPr lang="en-GB" sz="2200" dirty="0"/>
              <a:t>Lean muscle mass decreases, adipose tissue proportion increases, affecting volume of distribution of drugs and making patients vulnerable to accumulation of drugs with narrow therapeutic window </a:t>
            </a:r>
            <a:r>
              <a:rPr lang="en-GB" sz="2200" dirty="0" err="1"/>
              <a:t>eg</a:t>
            </a:r>
            <a:r>
              <a:rPr lang="en-GB" sz="2200" dirty="0"/>
              <a:t> digoxin.                               Most clinical trials also exclude older patients</a:t>
            </a:r>
            <a:endParaRPr sz="2200" dirty="0"/>
          </a:p>
        </p:txBody>
      </p:sp>
    </p:spTree>
  </p:cSld>
  <p:clrMapOvr>
    <a:masterClrMapping/>
  </p:clrMapOvr>
</p:sld>
</file>

<file path=ppt/theme/theme1.xml><?xml version="1.0" encoding="utf-8"?>
<a:theme xmlns:a="http://schemas.openxmlformats.org/drawingml/2006/main" name="QUACK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QUACK theme" id="{75FFE468-3B7E-4C82-A462-E22C6E5790A0}" vid="{E73379FD-5B52-4EB3-A98B-74B0B41F0257}"/>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QUACK theme</Template>
  <TotalTime>0</TotalTime>
  <Words>1160</Words>
  <Application>Microsoft Office PowerPoint</Application>
  <PresentationFormat>On-screen Show (4:3)</PresentationFormat>
  <Paragraphs>98</Paragraphs>
  <Slides>19</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Times New Roman</vt:lpstr>
      <vt:lpstr>QUACK theme</vt:lpstr>
      <vt:lpstr>Physiology and Special Considerations in Older People</vt:lpstr>
      <vt:lpstr>Disclaimer*</vt:lpstr>
      <vt:lpstr>Overview</vt:lpstr>
      <vt:lpstr>Ageing as a process</vt:lpstr>
      <vt:lpstr>Past your peak?</vt:lpstr>
      <vt:lpstr>Physiology of ageing by system</vt:lpstr>
      <vt:lpstr>Physiology of ageing by system II</vt:lpstr>
      <vt:lpstr>Physiology of ageing by system III</vt:lpstr>
      <vt:lpstr>Physiology of ageing by system IV</vt:lpstr>
      <vt:lpstr>Special considerations in acutely unwell older patients</vt:lpstr>
      <vt:lpstr>Special considerations in acutely unwell older patients</vt:lpstr>
      <vt:lpstr>Acutely unwell older patients II</vt:lpstr>
      <vt:lpstr>Acutely unwell older patients III</vt:lpstr>
      <vt:lpstr>DKA and HHS compared</vt:lpstr>
      <vt:lpstr>Functional assessment</vt:lpstr>
      <vt:lpstr>Key points</vt:lpstr>
      <vt:lpstr>References</vt:lpstr>
      <vt:lpstr>PowerPoint Presentation</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Physiology and Special Considerations in Older People</dc:title>
  <cp:lastModifiedBy>INGRAM, Gareth (NHS GREATER GLASGOW &amp; CLYDE)</cp:lastModifiedBy>
  <cp:revision>1</cp:revision>
  <dcterms:modified xsi:type="dcterms:W3CDTF">2020-09-06T18:16:16Z</dcterms:modified>
</cp:coreProperties>
</file>