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9144000"/>
  <p:notesSz cx="6858000" cy="9144000"/>
  <p:embeddedFontLst>
    <p:embeddedFont>
      <p:font typeface="Century Gothic"/>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enturyGothic-bold.fntdata"/><Relationship Id="rId25" Type="http://schemas.openxmlformats.org/officeDocument/2006/relationships/font" Target="fonts/CenturyGothic-regular.fntdata"/><Relationship Id="rId28" Type="http://schemas.openxmlformats.org/officeDocument/2006/relationships/font" Target="fonts/CenturyGothic-boldItalic.fntdata"/><Relationship Id="rId27" Type="http://schemas.openxmlformats.org/officeDocument/2006/relationships/font" Target="fonts/CenturyGothic-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2" name="Google Shape;16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Audit carried out in downstream wards looking at the length of time to CGA .  Initially this was at 70% within 24 hours now at 100% consistently </a:t>
            </a:r>
            <a:endParaRPr/>
          </a:p>
          <a:p>
            <a:pPr indent="0" lvl="0" marL="0" rtl="0" algn="l">
              <a:spcBef>
                <a:spcPts val="0"/>
              </a:spcBef>
              <a:spcAft>
                <a:spcPts val="0"/>
              </a:spcAft>
              <a:buNone/>
            </a:pPr>
            <a:r>
              <a:rPr lang="en-GB"/>
              <a:t>Initially there was no input from the ECANs /geriatricians within the immediate assessment area or other assessment areas.  PDSA cycles were undertaken and data analysed which supported the benefit of ECAN input within the assessment areas.</a:t>
            </a:r>
            <a:endParaRPr/>
          </a:p>
          <a:p>
            <a:pPr indent="0" lvl="0" marL="0" rtl="0" algn="l">
              <a:spcBef>
                <a:spcPts val="0"/>
              </a:spcBef>
              <a:spcAft>
                <a:spcPts val="0"/>
              </a:spcAft>
              <a:buNone/>
            </a:pPr>
            <a:r>
              <a:rPr lang="en-GB"/>
              <a:t> Data is kept on all frailty positive patients that the ECANs and Frailty team assess – 18% patients are discharged home form the assessment areas within 24hours of admission</a:t>
            </a:r>
            <a:endParaRPr/>
          </a:p>
          <a:p>
            <a:pPr indent="0" lvl="0" marL="0" rtl="0" algn="l">
              <a:spcBef>
                <a:spcPts val="0"/>
              </a:spcBef>
              <a:spcAft>
                <a:spcPts val="0"/>
              </a:spcAft>
              <a:buNone/>
            </a:pPr>
            <a:r>
              <a:t/>
            </a:r>
            <a:endParaRPr/>
          </a:p>
        </p:txBody>
      </p:sp>
      <p:sp>
        <p:nvSpPr>
          <p:cNvPr id="163" name="Google Shape;16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3" name="Google Shape;18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There are always challenges when developing a new service -  staff can be resistant to change : unclear of the benefit to their area or their patients : Being present in the assessment areas on a daily basis, staff slowly understood the benefits to them and their patients </a:t>
            </a:r>
            <a:endParaRPr/>
          </a:p>
          <a:p>
            <a:pPr indent="0" lvl="0" marL="0" rtl="0" algn="l">
              <a:spcBef>
                <a:spcPts val="0"/>
              </a:spcBef>
              <a:spcAft>
                <a:spcPts val="0"/>
              </a:spcAft>
              <a:buNone/>
            </a:pPr>
            <a:r>
              <a:rPr lang="en-GB"/>
              <a:t>Working more closely with PT/OT – linking in each morning, sharing information, joined up working to reduce duplication of work : Frailty huddle to share and support each other ( PT/OT, SSRS, Discharge team, social work, short stay ward staff and geriatrician allowed us to develop into a frailty team</a:t>
            </a:r>
            <a:endParaRPr/>
          </a:p>
          <a:p>
            <a:pPr indent="0" lvl="0" marL="0" rtl="0" algn="l">
              <a:spcBef>
                <a:spcPts val="0"/>
              </a:spcBef>
              <a:spcAft>
                <a:spcPts val="0"/>
              </a:spcAft>
              <a:buNone/>
            </a:pPr>
            <a:r>
              <a:rPr lang="en-GB"/>
              <a:t>Hospital bed pressures can affect getting our patients to the right area and when this happens we can see an increase in the number of referrals to our liaison service – however we are working more closely with bed management to try to address this</a:t>
            </a:r>
            <a:endParaRPr/>
          </a:p>
          <a:p>
            <a:pPr indent="0" lvl="0" marL="0" rtl="0" algn="l">
              <a:spcBef>
                <a:spcPts val="0"/>
              </a:spcBef>
              <a:spcAft>
                <a:spcPts val="0"/>
              </a:spcAft>
              <a:buNone/>
            </a:pPr>
            <a:r>
              <a:rPr lang="en-GB"/>
              <a:t>We have a limited weekend service which impacts on time to CGA in the assessment areas – again pilot studies have shown that increasing the number of ECANs on duty at a weekend improves patient assessment/ journey</a:t>
            </a:r>
            <a:endParaRPr/>
          </a:p>
          <a:p>
            <a:pPr indent="0" lvl="0" marL="0" rtl="0" algn="l">
              <a:spcBef>
                <a:spcPts val="0"/>
              </a:spcBef>
              <a:spcAft>
                <a:spcPts val="0"/>
              </a:spcAft>
              <a:buNone/>
            </a:pPr>
            <a:r>
              <a:rPr lang="en-GB"/>
              <a:t>Presently we have no AHP service at the weekend which does impact on discharges  (Laura has further information on this )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0" name="Google Shape;19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There are many qualities of an ECAN – one of the most important ones is establishing relationships at the earliest opportunity – this allows patients and families to build up trust with you, discuss concerns which then can be explored and ensure a supportive hospital journey and discharge. Another quality is to encourage and enable the patient – focus on the positives : what the patient can do rather than what they cant do </a:t>
            </a:r>
            <a:endParaRPr/>
          </a:p>
        </p:txBody>
      </p:sp>
      <p:sp>
        <p:nvSpPr>
          <p:cNvPr id="191" name="Google Shape;191;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6" name="Google Shape;21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Always remember that every team members brings different strengths to the team and these strengths should be nurtured and valued. </a:t>
            </a:r>
            <a:endParaRPr/>
          </a:p>
          <a:p>
            <a:pPr indent="0" lvl="0" marL="0" rtl="0" algn="l">
              <a:spcBef>
                <a:spcPts val="0"/>
              </a:spcBef>
              <a:spcAft>
                <a:spcPts val="0"/>
              </a:spcAft>
              <a:buNone/>
            </a:pPr>
            <a:r>
              <a:rPr lang="en-GB"/>
              <a:t>Training that the ECANs have completed include clinical assessment course which allowed us to have a greater depth of knowledge when assessing patients and  implementing plans</a:t>
            </a:r>
            <a:endParaRPr/>
          </a:p>
          <a:p>
            <a:pPr indent="0" lvl="0" marL="0" rtl="0" algn="l">
              <a:spcBef>
                <a:spcPts val="0"/>
              </a:spcBef>
              <a:spcAft>
                <a:spcPts val="0"/>
              </a:spcAft>
              <a:buNone/>
            </a:pPr>
            <a:r>
              <a:rPr lang="en-GB"/>
              <a:t>Certificate in gerontology including modules in frailty, dementia, compassionate care and marginalised groups – this is an other area where we may need to do more work in the future – homelessness/ addictions where this group often develop frailty syndromes 10 – 15 years earlier than the general population ( may not meet the criteria for HIS Frailty tool but would benefit from a geriatrician and CGA ) </a:t>
            </a:r>
            <a:endParaRPr/>
          </a:p>
        </p:txBody>
      </p:sp>
      <p:sp>
        <p:nvSpPr>
          <p:cNvPr id="217" name="Google Shape;217;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5" name="Google Shape;22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This can be challenging as our hospital covers 5 council areas :  each area has different services and different levels of support within these services. </a:t>
            </a:r>
            <a:endParaRPr/>
          </a:p>
          <a:p>
            <a:pPr indent="0" lvl="0" marL="0" rtl="0" algn="l">
              <a:spcBef>
                <a:spcPts val="0"/>
              </a:spcBef>
              <a:spcAft>
                <a:spcPts val="0"/>
              </a:spcAft>
              <a:buNone/>
            </a:pPr>
            <a:r>
              <a:rPr lang="en-GB"/>
              <a:t>Thinking in our assessment : could the patient be supported at home and what services would I need to do this? </a:t>
            </a:r>
            <a:endParaRPr/>
          </a:p>
          <a:p>
            <a:pPr indent="0" lvl="0" marL="0" rtl="0" algn="l">
              <a:spcBef>
                <a:spcPts val="0"/>
              </a:spcBef>
              <a:spcAft>
                <a:spcPts val="0"/>
              </a:spcAft>
              <a:buNone/>
            </a:pPr>
            <a:r>
              <a:rPr lang="en-GB"/>
              <a:t>We are building up links with community partners at our daily huddles.  Other pieces of work include frailty mapping group within GGC looking at the patients journey from ED to </a:t>
            </a:r>
            <a:endParaRPr/>
          </a:p>
          <a:p>
            <a:pPr indent="0" lvl="0" marL="0" rtl="0" algn="l">
              <a:spcBef>
                <a:spcPts val="0"/>
              </a:spcBef>
              <a:spcAft>
                <a:spcPts val="0"/>
              </a:spcAft>
              <a:buNone/>
            </a:pPr>
            <a:r>
              <a:rPr lang="en-GB"/>
              <a:t>Discharge – what information would be beneficial to have on admission (  EMIS, KIS, DN, Homecare, SSRS , Social work ) what barriers are there to a discharge ( differences in services ) and how these can be addressed</a:t>
            </a:r>
            <a:endParaRPr/>
          </a:p>
        </p:txBody>
      </p:sp>
      <p:sp>
        <p:nvSpPr>
          <p:cNvPr id="226" name="Google Shape;226;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65" name="Google Shape;265;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Would there be a benefit of pulling ED frailty positive patients to a DME chair assessment area to allow for assessment by the frailty team at an earlier time in the patients journey ?</a:t>
            </a:r>
            <a:endParaRPr/>
          </a:p>
          <a:p>
            <a:pPr indent="0" lvl="0" marL="0" rtl="0" algn="l">
              <a:spcBef>
                <a:spcPts val="0"/>
              </a:spcBef>
              <a:spcAft>
                <a:spcPts val="0"/>
              </a:spcAft>
              <a:buNone/>
            </a:pPr>
            <a:r>
              <a:rPr lang="en-GB"/>
              <a:t>ED audit – is there a benefit of having ECAN in ED?  Audit has shown that majority of ED patients that are in hospital for less than 24 hours are admitted after 5pm. – no frailty team service at this time – could we extend the hours of our service ? </a:t>
            </a:r>
            <a:endParaRPr/>
          </a:p>
          <a:p>
            <a:pPr indent="0" lvl="0" marL="0" rtl="0" algn="l">
              <a:spcBef>
                <a:spcPts val="0"/>
              </a:spcBef>
              <a:spcAft>
                <a:spcPts val="0"/>
              </a:spcAft>
              <a:buNone/>
            </a:pPr>
            <a:r>
              <a:rPr lang="en-GB"/>
              <a:t>We are looking at patient feedback questionaires looking at each stage of their journey : information they received : how they felt : other information they would have wanted </a:t>
            </a:r>
            <a:endParaRPr/>
          </a:p>
          <a:p>
            <a:pPr indent="0" lvl="0" marL="0" rtl="0" algn="l">
              <a:spcBef>
                <a:spcPts val="0"/>
              </a:spcBef>
              <a:spcAft>
                <a:spcPts val="0"/>
              </a:spcAft>
              <a:buNone/>
            </a:pPr>
            <a:r>
              <a:rPr lang="en-GB"/>
              <a:t>Feedback from our colleagues – is our info and assessment useful ? Is there any other information that you would want to see : would a shared document be beneficial ?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2" name="Google Shape;272;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Keep learning from other areas – we have visited frailty teams in other areas accross Scotland to share best practice </a:t>
            </a:r>
            <a:endParaRPr/>
          </a:p>
          <a:p>
            <a:pPr indent="0" lvl="0" marL="0" rtl="0" algn="l">
              <a:spcBef>
                <a:spcPts val="0"/>
              </a:spcBef>
              <a:spcAft>
                <a:spcPts val="0"/>
              </a:spcAft>
              <a:buNone/>
            </a:pPr>
            <a:r>
              <a:rPr lang="en-GB"/>
              <a:t>HELP EACH OTHER, NETWORK, WORK TOGETHER</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4" name="Google Shape;10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112" name="Google Shape;112;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3" name="Google Shape;11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	`BY 2035 OVER 65’S WILL ACOUNT FOR 30% POPULATION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OVER 90’S WILL TREBLE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CGA FOCUS ON MEDICAL/PSYCHOLOGICAL AND FUNCTIONAL CAPABILITIES DEVELOPING A COORDINATED  APPROACH TO CARE AND IMPROVING OUTCOMES.</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EVIDENCE TO SHOW THAT PTS IN DME BED DO BETTER AT HOME THAN PT D/C FRM MED BED WITHOUT SPECIALITY INPUT.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9" name="Google Shape;11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Initially our role was to help support earlier discharges in the assessment areas.  The role has developed with support from our clinical lead, lead nurse and the geriatric services to incorporate the following:</a:t>
            </a:r>
            <a:endParaRPr/>
          </a:p>
        </p:txBody>
      </p:sp>
      <p:sp>
        <p:nvSpPr>
          <p:cNvPr id="120" name="Google Shape;12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9" name="Google Shape;12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We use the Health Improvement Scotland Frailty Tool.  The sensitivity and specifity of the tool has been audited in work lead by Helath Improvement Scotland and with input from 5 healthboards in Scotland which looked at 1700 patients data. HIS findings are about to be finalised but it has shown that the tool is valid to measure frailty ( it was compared against the Rockwood tool ) : Its feasable to use: its valid to measure outcomes – LOS and death rates</a:t>
            </a:r>
            <a:endParaRPr/>
          </a:p>
        </p:txBody>
      </p:sp>
      <p:sp>
        <p:nvSpPr>
          <p:cNvPr id="130" name="Google Shape;13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6" name="Google Shape;13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All patients audited received CGA within 24 hours of admission to hospital</a:t>
            </a:r>
            <a:endParaRPr/>
          </a:p>
        </p:txBody>
      </p:sp>
      <p:sp>
        <p:nvSpPr>
          <p:cNvPr id="137" name="Google Shape;13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3" name="Google Shape;14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We have a local frailty group and with HIS where workstreams, improvement work , PDSA cycles in areas such as: IAU audit : frailty icon:  ED audit : frailty huddles: patient information leaflet : Red Bag : improvement work for our short stay ward  have been developed</a:t>
            </a:r>
            <a:endParaRPr/>
          </a:p>
        </p:txBody>
      </p:sp>
      <p:sp>
        <p:nvSpPr>
          <p:cNvPr id="144" name="Google Shape;14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5" name="Google Shape;155;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143000" y="1122363"/>
            <a:ext cx="6858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7" name="Google Shape;17;p2"/>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8" name="Google Shape;18;p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1pPr>
            <a:lvl2pPr indent="0" lvl="1"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2pPr>
            <a:lvl3pPr indent="0" lvl="2"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3pPr>
            <a:lvl4pPr indent="0" lvl="3"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4pPr>
            <a:lvl5pPr indent="0" lvl="4"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5pPr>
            <a:lvl6pPr indent="0" lvl="5"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6pPr>
            <a:lvl7pPr indent="0" lvl="6"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7pPr>
            <a:lvl8pPr indent="0" lvl="7"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8pPr>
            <a:lvl9pPr indent="0" lvl="8"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1" name="Shape 71"/>
        <p:cNvGrpSpPr/>
        <p:nvPr/>
      </p:nvGrpSpPr>
      <p:grpSpPr>
        <a:xfrm>
          <a:off x="0" y="0"/>
          <a:ext cx="0" cy="0"/>
          <a:chOff x="0" y="0"/>
          <a:chExt cx="0" cy="0"/>
        </a:xfrm>
      </p:grpSpPr>
      <p:sp>
        <p:nvSpPr>
          <p:cNvPr id="72" name="Google Shape;72;p11"/>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3" name="Google Shape;73;p11"/>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74" name="Google Shape;74;p11"/>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75" name="Google Shape;75;p1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1pPr>
            <a:lvl2pPr indent="0" lvl="1"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2pPr>
            <a:lvl3pPr indent="0" lvl="2"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3pPr>
            <a:lvl4pPr indent="0" lvl="3"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4pPr>
            <a:lvl5pPr indent="0" lvl="4"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5pPr>
            <a:lvl6pPr indent="0" lvl="5"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6pPr>
            <a:lvl7pPr indent="0" lvl="6"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7pPr>
            <a:lvl8pPr indent="0" lvl="7"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8pPr>
            <a:lvl9pPr indent="0" lvl="8"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8" name="Shape 78"/>
        <p:cNvGrpSpPr/>
        <p:nvPr/>
      </p:nvGrpSpPr>
      <p:grpSpPr>
        <a:xfrm>
          <a:off x="0" y="0"/>
          <a:ext cx="0" cy="0"/>
          <a:chOff x="0" y="0"/>
          <a:chExt cx="0" cy="0"/>
        </a:xfrm>
      </p:grpSpPr>
      <p:sp>
        <p:nvSpPr>
          <p:cNvPr id="79" name="Google Shape;79;p12"/>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80" name="Google Shape;80;p12"/>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1" name="Google Shape;81;p1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1pPr>
            <a:lvl2pPr indent="0" lvl="1"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2pPr>
            <a:lvl3pPr indent="0" lvl="2"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3pPr>
            <a:lvl4pPr indent="0" lvl="3"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4pPr>
            <a:lvl5pPr indent="0" lvl="4"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5pPr>
            <a:lvl6pPr indent="0" lvl="5"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6pPr>
            <a:lvl7pPr indent="0" lvl="6"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7pPr>
            <a:lvl8pPr indent="0" lvl="7"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8pPr>
            <a:lvl9pPr indent="0" lvl="8"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4" name="Shape 84"/>
        <p:cNvGrpSpPr/>
        <p:nvPr/>
      </p:nvGrpSpPr>
      <p:grpSpPr>
        <a:xfrm>
          <a:off x="0" y="0"/>
          <a:ext cx="0" cy="0"/>
          <a:chOff x="0" y="0"/>
          <a:chExt cx="0" cy="0"/>
        </a:xfrm>
      </p:grpSpPr>
      <p:sp>
        <p:nvSpPr>
          <p:cNvPr id="85" name="Google Shape;85;p13"/>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86" name="Google Shape;86;p13"/>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7" name="Google Shape;87;p13"/>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3"/>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1pPr>
            <a:lvl2pPr indent="0" lvl="1"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2pPr>
            <a:lvl3pPr indent="0" lvl="2"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3pPr>
            <a:lvl4pPr indent="0" lvl="3"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4pPr>
            <a:lvl5pPr indent="0" lvl="4"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5pPr>
            <a:lvl6pPr indent="0" lvl="5"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6pPr>
            <a:lvl7pPr indent="0" lvl="6"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7pPr>
            <a:lvl8pPr indent="0" lvl="7"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8pPr>
            <a:lvl9pPr indent="0" lvl="8"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3" name="Google Shape;23;p3"/>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24" name="Google Shape;24;p3"/>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1pPr>
            <a:lvl2pPr indent="0" lvl="1"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2pPr>
            <a:lvl3pPr indent="0" lvl="2"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3pPr>
            <a:lvl4pPr indent="0" lvl="3"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4pPr>
            <a:lvl5pPr indent="0" lvl="4"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5pPr>
            <a:lvl6pPr indent="0" lvl="5"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6pPr>
            <a:lvl7pPr indent="0" lvl="6"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7pPr>
            <a:lvl8pPr indent="0" lvl="7"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8pPr>
            <a:lvl9pPr indent="0" lvl="8"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27" name="Shape 27"/>
        <p:cNvGrpSpPr/>
        <p:nvPr/>
      </p:nvGrpSpPr>
      <p:grpSpPr>
        <a:xfrm>
          <a:off x="0" y="0"/>
          <a:ext cx="0" cy="0"/>
          <a:chOff x="0" y="0"/>
          <a:chExt cx="0" cy="0"/>
        </a:xfrm>
      </p:grpSpPr>
      <p:sp>
        <p:nvSpPr>
          <p:cNvPr id="28" name="Google Shape;28;p4"/>
          <p:cNvSpPr/>
          <p:nvPr/>
        </p:nvSpPr>
        <p:spPr>
          <a:xfrm>
            <a:off x="317500" y="1152525"/>
            <a:ext cx="8489950" cy="85725"/>
          </a:xfrm>
          <a:prstGeom prst="rect">
            <a:avLst/>
          </a:prstGeom>
          <a:solidFill>
            <a:srgbClr val="00468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New Roman"/>
              <a:ea typeface="Times New Roman"/>
              <a:cs typeface="Times New Roman"/>
              <a:sym typeface="Times New Roman"/>
            </a:endParaRPr>
          </a:p>
        </p:txBody>
      </p:sp>
      <p:sp>
        <p:nvSpPr>
          <p:cNvPr id="29" name="Google Shape;29;p4"/>
          <p:cNvSpPr txBox="1"/>
          <p:nvPr>
            <p:ph type="title"/>
          </p:nvPr>
        </p:nvSpPr>
        <p:spPr>
          <a:xfrm>
            <a:off x="316800" y="420842"/>
            <a:ext cx="8488800" cy="500761"/>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SzPts val="1400"/>
              <a:buNone/>
              <a:defRPr sz="3200">
                <a:solidFill>
                  <a:schemeClr val="dk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0" name="Google Shape;30;p4"/>
          <p:cNvSpPr/>
          <p:nvPr>
            <p:ph idx="2" type="pic"/>
          </p:nvPr>
        </p:nvSpPr>
        <p:spPr>
          <a:xfrm>
            <a:off x="5238752" y="1689100"/>
            <a:ext cx="3578225" cy="45212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75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31" name="Google Shape;31;p4"/>
          <p:cNvSpPr txBox="1"/>
          <p:nvPr>
            <p:ph idx="1" type="body"/>
          </p:nvPr>
        </p:nvSpPr>
        <p:spPr>
          <a:xfrm>
            <a:off x="316802" y="1689100"/>
            <a:ext cx="4550475" cy="4521200"/>
          </a:xfrm>
          <a:prstGeom prst="rect">
            <a:avLst/>
          </a:prstGeom>
          <a:noFill/>
          <a:ln>
            <a:noFill/>
          </a:ln>
        </p:spPr>
        <p:txBody>
          <a:bodyPr anchorCtr="0" anchor="t" bIns="45700" lIns="91425" spcFirstLastPara="1" rIns="91425" wrap="square" tIns="45700">
            <a:noAutofit/>
          </a:bodyPr>
          <a:lstStyle>
            <a:lvl1pPr indent="-361950" lvl="0" marL="457200" algn="l">
              <a:lnSpc>
                <a:spcPct val="90000"/>
              </a:lnSpc>
              <a:spcBef>
                <a:spcPts val="750"/>
              </a:spcBef>
              <a:spcAft>
                <a:spcPts val="0"/>
              </a:spcAft>
              <a:buClr>
                <a:schemeClr val="dk1"/>
              </a:buClr>
              <a:buSzPts val="2100"/>
              <a:buChar char="•"/>
              <a:defRPr>
                <a:solidFill>
                  <a:schemeClr val="dk1"/>
                </a:solidFill>
              </a:defRPr>
            </a:lvl1pPr>
            <a:lvl2pPr indent="-342900" lvl="1" marL="914400" algn="l">
              <a:lnSpc>
                <a:spcPct val="90000"/>
              </a:lnSpc>
              <a:spcBef>
                <a:spcPts val="375"/>
              </a:spcBef>
              <a:spcAft>
                <a:spcPts val="0"/>
              </a:spcAft>
              <a:buClr>
                <a:schemeClr val="dk1"/>
              </a:buClr>
              <a:buSzPts val="1800"/>
              <a:buChar char="•"/>
              <a:defRPr>
                <a:solidFill>
                  <a:schemeClr val="dk1"/>
                </a:solidFill>
              </a:defRPr>
            </a:lvl2pPr>
            <a:lvl3pPr indent="-323850" lvl="2" marL="1371600" algn="l">
              <a:lnSpc>
                <a:spcPct val="90000"/>
              </a:lnSpc>
              <a:spcBef>
                <a:spcPts val="375"/>
              </a:spcBef>
              <a:spcAft>
                <a:spcPts val="0"/>
              </a:spcAft>
              <a:buClr>
                <a:schemeClr val="dk1"/>
              </a:buClr>
              <a:buSzPts val="1500"/>
              <a:buChar char="•"/>
              <a:defRPr>
                <a:solidFill>
                  <a:schemeClr val="dk1"/>
                </a:solidFill>
              </a:defRPr>
            </a:lvl3pPr>
            <a:lvl4pPr indent="-311150" lvl="3" marL="1828800" algn="l">
              <a:lnSpc>
                <a:spcPct val="90000"/>
              </a:lnSpc>
              <a:spcBef>
                <a:spcPts val="375"/>
              </a:spcBef>
              <a:spcAft>
                <a:spcPts val="0"/>
              </a:spcAft>
              <a:buClr>
                <a:schemeClr val="dk1"/>
              </a:buClr>
              <a:buSzPts val="1300"/>
              <a:buChar char="•"/>
              <a:defRPr>
                <a:solidFill>
                  <a:schemeClr val="dk1"/>
                </a:solidFill>
              </a:defRPr>
            </a:lvl4pPr>
            <a:lvl5pPr indent="-311150" lvl="4" marL="2286000" algn="l">
              <a:lnSpc>
                <a:spcPct val="90000"/>
              </a:lnSpc>
              <a:spcBef>
                <a:spcPts val="375"/>
              </a:spcBef>
              <a:spcAft>
                <a:spcPts val="0"/>
              </a:spcAft>
              <a:buClr>
                <a:schemeClr val="dk1"/>
              </a:buClr>
              <a:buSzPts val="1300"/>
              <a:buChar char="•"/>
              <a:defRPr>
                <a:solidFill>
                  <a:schemeClr val="dk1"/>
                </a:solidFil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2" name="Google Shape;32;p4"/>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1pPr>
            <a:lvl2pPr indent="0" lvl="1" marL="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2pPr>
            <a:lvl3pPr indent="0" lvl="2" marL="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3pPr>
            <a:lvl4pPr indent="0" lvl="3" marL="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4pPr>
            <a:lvl5pPr indent="0" lvl="4" marL="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5pPr>
            <a:lvl6pPr indent="0" lvl="5" marL="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6pPr>
            <a:lvl7pPr indent="0" lvl="6" marL="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7pPr>
            <a:lvl8pPr indent="0" lvl="7" marL="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8pPr>
            <a:lvl9pPr indent="0" lvl="8" marL="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5" name="Google Shape;35;p5"/>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6" name="Google Shape;36;p5"/>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7" name="Google Shape;37;p5"/>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1pPr>
            <a:lvl2pPr indent="0" lvl="1"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2pPr>
            <a:lvl3pPr indent="0" lvl="2"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3pPr>
            <a:lvl4pPr indent="0" lvl="3"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4pPr>
            <a:lvl5pPr indent="0" lvl="4"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5pPr>
            <a:lvl6pPr indent="0" lvl="5"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6pPr>
            <a:lvl7pPr indent="0" lvl="6"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7pPr>
            <a:lvl8pPr indent="0" lvl="7"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8pPr>
            <a:lvl9pPr indent="0" lvl="8"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0" name="Shape 40"/>
        <p:cNvGrpSpPr/>
        <p:nvPr/>
      </p:nvGrpSpPr>
      <p:grpSpPr>
        <a:xfrm>
          <a:off x="0" y="0"/>
          <a:ext cx="0" cy="0"/>
          <a:chOff x="0" y="0"/>
          <a:chExt cx="0" cy="0"/>
        </a:xfrm>
      </p:grpSpPr>
      <p:sp>
        <p:nvSpPr>
          <p:cNvPr id="41" name="Google Shape;41;p6"/>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1pPr>
            <a:lvl2pPr indent="0" lvl="1"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2pPr>
            <a:lvl3pPr indent="0" lvl="2"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3pPr>
            <a:lvl4pPr indent="0" lvl="3"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4pPr>
            <a:lvl5pPr indent="0" lvl="4"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5pPr>
            <a:lvl6pPr indent="0" lvl="5"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6pPr>
            <a:lvl7pPr indent="0" lvl="6"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7pPr>
            <a:lvl8pPr indent="0" lvl="7"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8pPr>
            <a:lvl9pPr indent="0" lvl="8"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4" name="Shape 44"/>
        <p:cNvGrpSpPr/>
        <p:nvPr/>
      </p:nvGrpSpPr>
      <p:grpSpPr>
        <a:xfrm>
          <a:off x="0" y="0"/>
          <a:ext cx="0" cy="0"/>
          <a:chOff x="0" y="0"/>
          <a:chExt cx="0" cy="0"/>
        </a:xfrm>
      </p:grpSpPr>
      <p:sp>
        <p:nvSpPr>
          <p:cNvPr id="45" name="Google Shape;45;p7"/>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45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6" name="Google Shape;46;p7"/>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47" name="Google Shape;47;p7"/>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1pPr>
            <a:lvl2pPr indent="0" lvl="1"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2pPr>
            <a:lvl3pPr indent="0" lvl="2"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3pPr>
            <a:lvl4pPr indent="0" lvl="3"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4pPr>
            <a:lvl5pPr indent="0" lvl="4"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5pPr>
            <a:lvl6pPr indent="0" lvl="5"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6pPr>
            <a:lvl7pPr indent="0" lvl="6"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7pPr>
            <a:lvl8pPr indent="0" lvl="7"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8pPr>
            <a:lvl9pPr indent="0" lvl="8"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0" name="Shape 50"/>
        <p:cNvGrpSpPr/>
        <p:nvPr/>
      </p:nvGrpSpPr>
      <p:grpSpPr>
        <a:xfrm>
          <a:off x="0" y="0"/>
          <a:ext cx="0" cy="0"/>
          <a:chOff x="0" y="0"/>
          <a:chExt cx="0" cy="0"/>
        </a:xfrm>
      </p:grpSpPr>
      <p:sp>
        <p:nvSpPr>
          <p:cNvPr id="51" name="Google Shape;51;p8"/>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52" name="Google Shape;52;p8"/>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53" name="Google Shape;53;p8"/>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4" name="Google Shape;54;p8"/>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55" name="Google Shape;55;p8"/>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6" name="Google Shape;56;p8"/>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8"/>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1pPr>
            <a:lvl2pPr indent="0" lvl="1"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2pPr>
            <a:lvl3pPr indent="0" lvl="2"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3pPr>
            <a:lvl4pPr indent="0" lvl="3"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4pPr>
            <a:lvl5pPr indent="0" lvl="4"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5pPr>
            <a:lvl6pPr indent="0" lvl="5"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6pPr>
            <a:lvl7pPr indent="0" lvl="6"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7pPr>
            <a:lvl8pPr indent="0" lvl="7"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8pPr>
            <a:lvl9pPr indent="0" lvl="8"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 name="Shape 59"/>
        <p:cNvGrpSpPr/>
        <p:nvPr/>
      </p:nvGrpSpPr>
      <p:grpSpPr>
        <a:xfrm>
          <a:off x="0" y="0"/>
          <a:ext cx="0" cy="0"/>
          <a:chOff x="0" y="0"/>
          <a:chExt cx="0" cy="0"/>
        </a:xfrm>
      </p:grpSpPr>
      <p:sp>
        <p:nvSpPr>
          <p:cNvPr id="60" name="Google Shape;60;p9"/>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1" name="Google Shape;61;p9"/>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9"/>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1pPr>
            <a:lvl2pPr indent="0" lvl="1"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2pPr>
            <a:lvl3pPr indent="0" lvl="2"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3pPr>
            <a:lvl4pPr indent="0" lvl="3"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4pPr>
            <a:lvl5pPr indent="0" lvl="4"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5pPr>
            <a:lvl6pPr indent="0" lvl="5"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6pPr>
            <a:lvl7pPr indent="0" lvl="6"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7pPr>
            <a:lvl8pPr indent="0" lvl="7"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8pPr>
            <a:lvl9pPr indent="0" lvl="8"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 name="Shape 64"/>
        <p:cNvGrpSpPr/>
        <p:nvPr/>
      </p:nvGrpSpPr>
      <p:grpSpPr>
        <a:xfrm>
          <a:off x="0" y="0"/>
          <a:ext cx="0" cy="0"/>
          <a:chOff x="0" y="0"/>
          <a:chExt cx="0" cy="0"/>
        </a:xfrm>
      </p:grpSpPr>
      <p:sp>
        <p:nvSpPr>
          <p:cNvPr id="65" name="Google Shape;65;p1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6" name="Google Shape;66;p10"/>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67" name="Google Shape;67;p10"/>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68" name="Google Shape;68;p10"/>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0"/>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1pPr>
            <a:lvl2pPr indent="0" lvl="1"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2pPr>
            <a:lvl3pPr indent="0" lvl="2"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3pPr>
            <a:lvl4pPr indent="0" lvl="3"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4pPr>
            <a:lvl5pPr indent="0" lvl="4"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5pPr>
            <a:lvl6pPr indent="0" lvl="5"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6pPr>
            <a:lvl7pPr indent="0" lvl="6"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7pPr>
            <a:lvl8pPr indent="0" lvl="7"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8pPr>
            <a:lvl9pPr indent="0" lvl="8" marL="0" marR="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9.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1pPr>
            <a:lvl2pPr lvl="1"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2pPr>
            <a:lvl3pPr lvl="2"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3pPr>
            <a:lvl4pPr lvl="3"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4pPr>
            <a:lvl5pPr lvl="4"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5pPr>
            <a:lvl6pPr lvl="5"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6pPr>
            <a:lvl7pPr lvl="6"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7pPr>
            <a:lvl8pPr lvl="7"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8pPr>
            <a:lvl9pPr lvl="8" marR="0" rtl="0" algn="l">
              <a:lnSpc>
                <a:spcPct val="90000"/>
              </a:lnSpc>
              <a:spcBef>
                <a:spcPts val="0"/>
              </a:spcBef>
              <a:spcAft>
                <a:spcPts val="0"/>
              </a:spcAft>
              <a:buSzPts val="1400"/>
              <a:buNone/>
              <a:defRPr b="0" i="0" sz="3300" u="none" cap="none" strike="noStrike">
                <a:solidFill>
                  <a:schemeClr val="dk1"/>
                </a:solidFill>
                <a:latin typeface="Calibri"/>
                <a:ea typeface="Calibri"/>
                <a:cs typeface="Calibri"/>
                <a:sym typeface="Calibri"/>
              </a:defRPr>
            </a:lvl9pPr>
          </a:lstStyle>
          <a:p/>
        </p:txBody>
      </p:sp>
      <p:sp>
        <p:nvSpPr>
          <p:cNvPr id="11" name="Google Shape;11;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1150" lvl="3" marL="18288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4pPr>
            <a:lvl5pPr indent="-311150" lvl="4" marL="2286000" marR="0" rtl="0" algn="l">
              <a:lnSpc>
                <a:spcPct val="90000"/>
              </a:lnSpc>
              <a:spcBef>
                <a:spcPts val="375"/>
              </a:spcBef>
              <a:spcAft>
                <a:spcPts val="0"/>
              </a:spcAft>
              <a:buClr>
                <a:schemeClr val="dk1"/>
              </a:buClr>
              <a:buSzPts val="1300"/>
              <a:buFont typeface="Arial"/>
              <a:buChar char="•"/>
              <a:defRPr b="0" i="0" sz="130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3" name="Google Shape;13;p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4" name="Google Shape;14;p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1pPr>
            <a:lvl2pPr indent="0" lvl="1" marL="0" marR="0" rtl="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2pPr>
            <a:lvl3pPr indent="0" lvl="2" marL="0" marR="0" rtl="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3pPr>
            <a:lvl4pPr indent="0" lvl="3" marL="0" marR="0" rtl="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4pPr>
            <a:lvl5pPr indent="0" lvl="4" marL="0" marR="0" rtl="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5pPr>
            <a:lvl6pPr indent="0" lvl="5" marL="0" marR="0" rtl="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6pPr>
            <a:lvl7pPr indent="0" lvl="6" marL="0" marR="0" rtl="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7pPr>
            <a:lvl8pPr indent="0" lvl="7" marL="0" marR="0" rtl="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8pPr>
            <a:lvl9pPr indent="0" lvl="8" marL="0" marR="0" rtl="0" algn="r">
              <a:spcBef>
                <a:spcPts val="0"/>
              </a:spcBef>
              <a:spcAft>
                <a:spcPts val="0"/>
              </a:spcAft>
              <a:buNone/>
              <a:defRPr b="0" i="0" sz="900" u="none" cap="none" strike="noStrike">
                <a:solidFill>
                  <a:srgbClr val="898989"/>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www.quackmeded.co.uk/" TargetMode="External"/><Relationship Id="rId4" Type="http://schemas.openxmlformats.org/officeDocument/2006/relationships/hyperlink" Target="mailto:gg-uhb.quackmeded@nhs.net" TargetMode="External"/><Relationship Id="rId5"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4"/>
          <p:cNvSpPr txBox="1"/>
          <p:nvPr>
            <p:ph type="ctrTitle"/>
          </p:nvPr>
        </p:nvSpPr>
        <p:spPr>
          <a:xfrm>
            <a:off x="882307" y="931434"/>
            <a:ext cx="7993063" cy="4608512"/>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None/>
            </a:pPr>
            <a:r>
              <a:rPr lang="en-GB" sz="3600" cap="none"/>
              <a:t>ROLE OF THE ELDERLY CARE        ASSESSMENT NURSE</a:t>
            </a:r>
            <a:br>
              <a:rPr lang="en-GB" sz="3600" cap="none"/>
            </a:br>
            <a:r>
              <a:rPr lang="en-GB" sz="3600" cap="none"/>
              <a:t>(ECAN) </a:t>
            </a:r>
            <a:br>
              <a:rPr lang="en-GB" sz="3600" cap="none"/>
            </a:br>
            <a:br>
              <a:rPr lang="en-GB" sz="3600"/>
            </a:br>
            <a:r>
              <a:rPr lang="en-GB" sz="3600"/>
              <a:t>Wendy Glasgow</a:t>
            </a:r>
            <a:br>
              <a:rPr lang="en-GB" sz="3600"/>
            </a:br>
            <a:r>
              <a:rPr lang="en-GB" sz="3600"/>
              <a:t>Team Lead</a:t>
            </a:r>
            <a:br>
              <a:rPr lang="en-GB" sz="3600"/>
            </a:br>
            <a:r>
              <a:rPr lang="en-GB" sz="3600"/>
              <a:t>Elderly Care Assessment Nurse </a:t>
            </a:r>
            <a:br>
              <a:rPr lang="en-GB" cap="none"/>
            </a:br>
            <a:endParaRPr cap="none"/>
          </a:p>
        </p:txBody>
      </p:sp>
      <p:sp>
        <p:nvSpPr>
          <p:cNvPr id="95" name="Google Shape;95;p14"/>
          <p:cNvSpPr txBox="1"/>
          <p:nvPr>
            <p:ph idx="1" type="subTitle"/>
          </p:nvPr>
        </p:nvSpPr>
        <p:spPr>
          <a:xfrm flipH="1" rot="10800000">
            <a:off x="1371600" y="5638800"/>
            <a:ext cx="6296025" cy="46038"/>
          </a:xfrm>
          <a:prstGeom prst="rect">
            <a:avLst/>
          </a:prstGeom>
          <a:noFill/>
          <a:ln>
            <a:noFill/>
          </a:ln>
        </p:spPr>
        <p:txBody>
          <a:bodyPr anchorCtr="0" anchor="t" bIns="45700" lIns="91425" spcFirstLastPara="1" rIns="91425" wrap="square" tIns="45700">
            <a:noAutofit/>
          </a:bodyPr>
          <a:lstStyle/>
          <a:p>
            <a:pPr indent="0" lvl="0" marL="0" rtl="0" algn="ctr">
              <a:lnSpc>
                <a:spcPct val="70000"/>
              </a:lnSpc>
              <a:spcBef>
                <a:spcPts val="0"/>
              </a:spcBef>
              <a:spcAft>
                <a:spcPts val="0"/>
              </a:spcAft>
              <a:buClr>
                <a:schemeClr val="dk1"/>
              </a:buClr>
              <a:buSzPts val="450"/>
              <a:buNone/>
            </a:pPr>
            <a:r>
              <a:t/>
            </a:r>
            <a:endParaRPr sz="45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3"/>
          <p:cNvSpPr txBox="1"/>
          <p:nvPr>
            <p:ph type="title"/>
          </p:nvPr>
        </p:nvSpPr>
        <p:spPr>
          <a:xfrm>
            <a:off x="952500" y="330200"/>
            <a:ext cx="7239000" cy="1143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None/>
            </a:pPr>
            <a:r>
              <a:rPr lang="en-GB">
                <a:latin typeface="Arial"/>
                <a:ea typeface="Arial"/>
                <a:cs typeface="Arial"/>
                <a:sym typeface="Arial"/>
              </a:rPr>
              <a:t>What have we achieved?</a:t>
            </a:r>
            <a:endParaRPr/>
          </a:p>
        </p:txBody>
      </p:sp>
      <p:sp>
        <p:nvSpPr>
          <p:cNvPr id="166" name="Google Shape;166;p23"/>
          <p:cNvSpPr txBox="1"/>
          <p:nvPr>
            <p:ph idx="1" type="body"/>
          </p:nvPr>
        </p:nvSpPr>
        <p:spPr>
          <a:xfrm>
            <a:off x="474663" y="1544638"/>
            <a:ext cx="8201025" cy="4992687"/>
          </a:xfrm>
          <a:prstGeom prst="rect">
            <a:avLst/>
          </a:prstGeom>
          <a:noFill/>
          <a:ln>
            <a:noFill/>
          </a:ln>
        </p:spPr>
        <p:txBody>
          <a:bodyPr anchorCtr="0" anchor="t" bIns="45700" lIns="91425" spcFirstLastPara="1" rIns="91425" wrap="square" tIns="45700">
            <a:noAutofit/>
          </a:bodyPr>
          <a:lstStyle/>
          <a:p>
            <a:pPr indent="-190500" lvl="0" marL="171450" rtl="0" algn="l">
              <a:lnSpc>
                <a:spcPct val="90000"/>
              </a:lnSpc>
              <a:spcBef>
                <a:spcPts val="0"/>
              </a:spcBef>
              <a:spcAft>
                <a:spcPts val="0"/>
              </a:spcAft>
              <a:buClr>
                <a:srgbClr val="833C0B"/>
              </a:buClr>
              <a:buSzPts val="3000"/>
              <a:buFont typeface="Noto Sans Symbols"/>
              <a:buChar char="✔"/>
            </a:pPr>
            <a:r>
              <a:rPr lang="en-GB" sz="3000">
                <a:solidFill>
                  <a:srgbClr val="833C0B"/>
                </a:solidFill>
              </a:rPr>
              <a:t>100% </a:t>
            </a:r>
            <a:r>
              <a:rPr lang="en-GB" sz="3000">
                <a:solidFill>
                  <a:srgbClr val="AEABAB"/>
                </a:solidFill>
              </a:rPr>
              <a:t>of patients screened frailty positive have a GCA commenced within 24hours</a:t>
            </a:r>
            <a:endParaRPr/>
          </a:p>
          <a:p>
            <a:pPr indent="0" lvl="0" marL="0" rtl="0" algn="l">
              <a:lnSpc>
                <a:spcPct val="90000"/>
              </a:lnSpc>
              <a:spcBef>
                <a:spcPts val="750"/>
              </a:spcBef>
              <a:spcAft>
                <a:spcPts val="0"/>
              </a:spcAft>
              <a:buClr>
                <a:srgbClr val="AEABAB"/>
              </a:buClr>
              <a:buSzPts val="3000"/>
              <a:buFont typeface="Noto Sans Symbols"/>
              <a:buNone/>
            </a:pPr>
            <a:r>
              <a:rPr lang="en-GB" sz="3000">
                <a:solidFill>
                  <a:srgbClr val="AEABAB"/>
                </a:solidFill>
              </a:rPr>
              <a:t> </a:t>
            </a:r>
            <a:endParaRPr/>
          </a:p>
          <a:p>
            <a:pPr indent="-190500" lvl="0" marL="171450" rtl="0" algn="l">
              <a:lnSpc>
                <a:spcPct val="90000"/>
              </a:lnSpc>
              <a:spcBef>
                <a:spcPts val="750"/>
              </a:spcBef>
              <a:spcAft>
                <a:spcPts val="0"/>
              </a:spcAft>
              <a:buClr>
                <a:srgbClr val="1E4E79"/>
              </a:buClr>
              <a:buSzPts val="3000"/>
              <a:buFont typeface="Noto Sans Symbols"/>
              <a:buChar char="✔"/>
            </a:pPr>
            <a:r>
              <a:rPr lang="en-GB" sz="3000">
                <a:solidFill>
                  <a:srgbClr val="1E4E79"/>
                </a:solidFill>
              </a:rPr>
              <a:t>18% </a:t>
            </a:r>
            <a:r>
              <a:rPr lang="en-GB" sz="3000">
                <a:solidFill>
                  <a:srgbClr val="AEABAB"/>
                </a:solidFill>
              </a:rPr>
              <a:t>of frailty positive patients who receive CGA are discharged directly home from ground floor &lt;24hours </a:t>
            </a:r>
            <a:endParaRPr/>
          </a:p>
          <a:p>
            <a:pPr indent="0" lvl="0" marL="0" rtl="0" algn="l">
              <a:lnSpc>
                <a:spcPct val="90000"/>
              </a:lnSpc>
              <a:spcBef>
                <a:spcPts val="750"/>
              </a:spcBef>
              <a:spcAft>
                <a:spcPts val="0"/>
              </a:spcAft>
              <a:buClr>
                <a:schemeClr val="dk1"/>
              </a:buClr>
              <a:buSzPts val="3000"/>
              <a:buFont typeface="Noto Sans Symbols"/>
              <a:buNone/>
            </a:pPr>
            <a:r>
              <a:t/>
            </a:r>
            <a:endParaRPr sz="3000">
              <a:solidFill>
                <a:srgbClr val="AEABAB"/>
              </a:solidFill>
            </a:endParaRPr>
          </a:p>
          <a:p>
            <a:pPr indent="-190500" lvl="0" marL="171450" rtl="0" algn="l">
              <a:lnSpc>
                <a:spcPct val="90000"/>
              </a:lnSpc>
              <a:spcBef>
                <a:spcPts val="750"/>
              </a:spcBef>
              <a:spcAft>
                <a:spcPts val="0"/>
              </a:spcAft>
              <a:buClr>
                <a:srgbClr val="833C0B"/>
              </a:buClr>
              <a:buSzPts val="3000"/>
              <a:buFont typeface="Noto Sans Symbols"/>
              <a:buChar char="✔"/>
            </a:pPr>
            <a:r>
              <a:rPr lang="en-GB" sz="3000">
                <a:solidFill>
                  <a:srgbClr val="833C0B"/>
                </a:solidFill>
              </a:rPr>
              <a:t>29% </a:t>
            </a:r>
            <a:r>
              <a:rPr lang="en-GB" sz="3000">
                <a:solidFill>
                  <a:srgbClr val="AEABAB"/>
                </a:solidFill>
              </a:rPr>
              <a:t>of frailty positive patients who receive CGA are discharged &lt;48hours</a:t>
            </a:r>
            <a:endParaRPr/>
          </a:p>
          <a:p>
            <a:pPr indent="-140970" lvl="0" marL="274320" rtl="0" algn="l">
              <a:lnSpc>
                <a:spcPct val="90000"/>
              </a:lnSpc>
              <a:spcBef>
                <a:spcPts val="750"/>
              </a:spcBef>
              <a:spcAft>
                <a:spcPts val="0"/>
              </a:spcAft>
              <a:buClr>
                <a:schemeClr val="dk1"/>
              </a:buClr>
              <a:buSzPts val="2100"/>
              <a:buFont typeface="Noto Sans Symbols"/>
              <a:buNone/>
            </a:pPr>
            <a:r>
              <a:t/>
            </a:r>
            <a:endParaRPr>
              <a:solidFill>
                <a:srgbClr val="AEABAB"/>
              </a:solidFill>
            </a:endParaRPr>
          </a:p>
          <a:p>
            <a:pPr indent="-140970" lvl="0" marL="274320" rtl="0" algn="l">
              <a:lnSpc>
                <a:spcPct val="90000"/>
              </a:lnSpc>
              <a:spcBef>
                <a:spcPts val="750"/>
              </a:spcBef>
              <a:spcAft>
                <a:spcPts val="0"/>
              </a:spcAft>
              <a:buClr>
                <a:schemeClr val="dk1"/>
              </a:buClr>
              <a:buSzPts val="2100"/>
              <a:buFont typeface="Noto Sans Symbols"/>
              <a:buNone/>
            </a:pPr>
            <a:r>
              <a:t/>
            </a:r>
            <a:endParaRPr>
              <a:solidFill>
                <a:srgbClr val="AEABAB"/>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4"/>
          <p:cNvSpPr txBox="1"/>
          <p:nvPr>
            <p:ph type="title"/>
          </p:nvPr>
        </p:nvSpPr>
        <p:spPr>
          <a:xfrm>
            <a:off x="533400" y="4495800"/>
            <a:ext cx="6554788" cy="1524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t/>
            </a:r>
            <a:endParaRPr/>
          </a:p>
        </p:txBody>
      </p:sp>
      <p:sp>
        <p:nvSpPr>
          <p:cNvPr id="172" name="Google Shape;172;p24"/>
          <p:cNvSpPr txBox="1"/>
          <p:nvPr>
            <p:ph idx="1" type="body"/>
          </p:nvPr>
        </p:nvSpPr>
        <p:spPr>
          <a:xfrm>
            <a:off x="533400" y="533400"/>
            <a:ext cx="6554788" cy="3767138"/>
          </a:xfrm>
          <a:prstGeom prst="rect">
            <a:avLst/>
          </a:prstGeom>
          <a:noFill/>
          <a:ln>
            <a:noFill/>
          </a:ln>
        </p:spPr>
        <p:txBody>
          <a:bodyPr anchorCtr="0" anchor="t" bIns="45700" lIns="91425" spcFirstLastPara="1" rIns="91425" wrap="square" tIns="45700">
            <a:noAutofit/>
          </a:bodyPr>
          <a:lstStyle/>
          <a:p>
            <a:pPr indent="-38100" lvl="0" marL="171450" rtl="0" algn="l">
              <a:lnSpc>
                <a:spcPct val="90000"/>
              </a:lnSpc>
              <a:spcBef>
                <a:spcPts val="0"/>
              </a:spcBef>
              <a:spcAft>
                <a:spcPts val="0"/>
              </a:spcAft>
              <a:buClr>
                <a:schemeClr val="dk1"/>
              </a:buClr>
              <a:buSzPts val="2100"/>
              <a:buNone/>
            </a:pPr>
            <a:r>
              <a:t/>
            </a:r>
            <a:endParaRPr/>
          </a:p>
        </p:txBody>
      </p:sp>
      <p:pic>
        <p:nvPicPr>
          <p:cNvPr id="173" name="Google Shape;173;p24"/>
          <p:cNvPicPr preferRelativeResize="0"/>
          <p:nvPr/>
        </p:nvPicPr>
        <p:blipFill rotWithShape="1">
          <a:blip r:embed="rId3">
            <a:alphaModFix/>
          </a:blip>
          <a:srcRect b="0" l="0" r="0" t="0"/>
          <a:stretch/>
        </p:blipFill>
        <p:spPr>
          <a:xfrm>
            <a:off x="0" y="0"/>
            <a:ext cx="9144000"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5"/>
          <p:cNvSpPr txBox="1"/>
          <p:nvPr>
            <p:ph type="title"/>
          </p:nvPr>
        </p:nvSpPr>
        <p:spPr>
          <a:xfrm>
            <a:off x="533400" y="4495800"/>
            <a:ext cx="6554788" cy="1524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t/>
            </a:r>
            <a:endParaRPr/>
          </a:p>
        </p:txBody>
      </p:sp>
      <p:sp>
        <p:nvSpPr>
          <p:cNvPr id="179" name="Google Shape;179;p25"/>
          <p:cNvSpPr txBox="1"/>
          <p:nvPr>
            <p:ph idx="1" type="body"/>
          </p:nvPr>
        </p:nvSpPr>
        <p:spPr>
          <a:xfrm>
            <a:off x="533400" y="533400"/>
            <a:ext cx="6554788" cy="3767138"/>
          </a:xfrm>
          <a:prstGeom prst="rect">
            <a:avLst/>
          </a:prstGeom>
          <a:noFill/>
          <a:ln>
            <a:noFill/>
          </a:ln>
        </p:spPr>
        <p:txBody>
          <a:bodyPr anchorCtr="0" anchor="t" bIns="45700" lIns="91425" spcFirstLastPara="1" rIns="91425" wrap="square" tIns="45700">
            <a:noAutofit/>
          </a:bodyPr>
          <a:lstStyle/>
          <a:p>
            <a:pPr indent="-38100" lvl="0" marL="171450" rtl="0" algn="l">
              <a:lnSpc>
                <a:spcPct val="90000"/>
              </a:lnSpc>
              <a:spcBef>
                <a:spcPts val="0"/>
              </a:spcBef>
              <a:spcAft>
                <a:spcPts val="0"/>
              </a:spcAft>
              <a:buClr>
                <a:schemeClr val="dk1"/>
              </a:buClr>
              <a:buSzPts val="2100"/>
              <a:buNone/>
            </a:pPr>
            <a:r>
              <a:t/>
            </a:r>
            <a:endParaRPr/>
          </a:p>
        </p:txBody>
      </p:sp>
      <p:pic>
        <p:nvPicPr>
          <p:cNvPr id="180" name="Google Shape;180;p25"/>
          <p:cNvPicPr preferRelativeResize="0"/>
          <p:nvPr/>
        </p:nvPicPr>
        <p:blipFill rotWithShape="1">
          <a:blip r:embed="rId3">
            <a:alphaModFix/>
          </a:blip>
          <a:srcRect b="0" l="0" r="0" t="0"/>
          <a:stretch/>
        </p:blipFill>
        <p:spPr>
          <a:xfrm>
            <a:off x="-36513" y="0"/>
            <a:ext cx="9180513"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6"/>
          <p:cNvSpPr txBox="1"/>
          <p:nvPr>
            <p:ph type="title"/>
          </p:nvPr>
        </p:nvSpPr>
        <p:spPr>
          <a:xfrm>
            <a:off x="1403350" y="115888"/>
            <a:ext cx="6554788" cy="1524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GB"/>
              <a:t>What were the challenges</a:t>
            </a:r>
            <a:endParaRPr/>
          </a:p>
        </p:txBody>
      </p:sp>
      <p:sp>
        <p:nvSpPr>
          <p:cNvPr id="186" name="Google Shape;186;p26"/>
          <p:cNvSpPr txBox="1"/>
          <p:nvPr>
            <p:ph idx="1" type="body"/>
          </p:nvPr>
        </p:nvSpPr>
        <p:spPr>
          <a:xfrm>
            <a:off x="179388" y="1341438"/>
            <a:ext cx="8856662" cy="4608512"/>
          </a:xfrm>
          <a:prstGeom prst="rect">
            <a:avLst/>
          </a:prstGeom>
          <a:noFill/>
          <a:ln>
            <a:noFill/>
          </a:ln>
        </p:spPr>
        <p:txBody>
          <a:bodyPr anchorCtr="0" anchor="t" bIns="45700" lIns="91425" spcFirstLastPara="1" rIns="91425" wrap="square" tIns="45700">
            <a:noAutofit/>
          </a:bodyPr>
          <a:lstStyle/>
          <a:p>
            <a:pPr indent="-177800" lvl="0" marL="171450" rtl="0" algn="l">
              <a:lnSpc>
                <a:spcPct val="90000"/>
              </a:lnSpc>
              <a:spcBef>
                <a:spcPts val="0"/>
              </a:spcBef>
              <a:spcAft>
                <a:spcPts val="0"/>
              </a:spcAft>
              <a:buClr>
                <a:schemeClr val="dk1"/>
              </a:buClr>
              <a:buSzPts val="2800"/>
              <a:buChar char="•"/>
            </a:pPr>
            <a:r>
              <a:rPr lang="en-GB" sz="2800"/>
              <a:t>Developing the service within assessment areas </a:t>
            </a:r>
            <a:endParaRPr/>
          </a:p>
          <a:p>
            <a:pPr indent="-177800" lvl="0" marL="171450" rtl="0" algn="l">
              <a:lnSpc>
                <a:spcPct val="90000"/>
              </a:lnSpc>
              <a:spcBef>
                <a:spcPts val="750"/>
              </a:spcBef>
              <a:spcAft>
                <a:spcPts val="0"/>
              </a:spcAft>
              <a:buClr>
                <a:schemeClr val="dk1"/>
              </a:buClr>
              <a:buSzPts val="2800"/>
              <a:buChar char="•"/>
            </a:pPr>
            <a:r>
              <a:rPr lang="en-GB" sz="2800"/>
              <a:t>Developing the frailty team – improved working</a:t>
            </a:r>
            <a:endParaRPr/>
          </a:p>
          <a:p>
            <a:pPr indent="-177800" lvl="0" marL="171450" rtl="0" algn="l">
              <a:lnSpc>
                <a:spcPct val="90000"/>
              </a:lnSpc>
              <a:spcBef>
                <a:spcPts val="750"/>
              </a:spcBef>
              <a:spcAft>
                <a:spcPts val="0"/>
              </a:spcAft>
              <a:buClr>
                <a:schemeClr val="dk1"/>
              </a:buClr>
              <a:buSzPts val="2800"/>
              <a:buChar char="•"/>
            </a:pPr>
            <a:r>
              <a:rPr lang="en-GB" sz="2800"/>
              <a:t>Hospital bed pressures – affects flow and increase on liaison referrals</a:t>
            </a:r>
            <a:endParaRPr/>
          </a:p>
          <a:p>
            <a:pPr indent="-177800" lvl="0" marL="171450" rtl="0" algn="l">
              <a:lnSpc>
                <a:spcPct val="90000"/>
              </a:lnSpc>
              <a:spcBef>
                <a:spcPts val="750"/>
              </a:spcBef>
              <a:spcAft>
                <a:spcPts val="0"/>
              </a:spcAft>
              <a:buClr>
                <a:schemeClr val="dk1"/>
              </a:buClr>
              <a:buSzPts val="2800"/>
              <a:buChar char="•"/>
            </a:pPr>
            <a:r>
              <a:rPr lang="en-GB" sz="2800"/>
              <a:t>Limited service at weekends</a:t>
            </a:r>
            <a:endParaRPr/>
          </a:p>
          <a:p>
            <a:pPr indent="-177800" lvl="0" marL="171450" rtl="0" algn="l">
              <a:lnSpc>
                <a:spcPct val="90000"/>
              </a:lnSpc>
              <a:spcBef>
                <a:spcPts val="750"/>
              </a:spcBef>
              <a:spcAft>
                <a:spcPts val="0"/>
              </a:spcAft>
              <a:buClr>
                <a:schemeClr val="dk1"/>
              </a:buClr>
              <a:buSzPts val="2800"/>
              <a:buChar char="•"/>
            </a:pPr>
            <a:r>
              <a:rPr lang="en-GB" sz="2800"/>
              <a:t>No AHP service at weekends</a:t>
            </a:r>
            <a:endParaRPr/>
          </a:p>
          <a:p>
            <a:pPr indent="-171450" lvl="0" marL="171450" rtl="0" algn="l">
              <a:lnSpc>
                <a:spcPct val="90000"/>
              </a:lnSpc>
              <a:spcBef>
                <a:spcPts val="750"/>
              </a:spcBef>
              <a:spcAft>
                <a:spcPts val="0"/>
              </a:spcAft>
              <a:buClr>
                <a:schemeClr val="dk1"/>
              </a:buClr>
              <a:buSzPts val="2100"/>
              <a:buFont typeface="Arial"/>
              <a:buNone/>
            </a:pPr>
            <a:r>
              <a:t/>
            </a:r>
            <a:endParaRPr/>
          </a:p>
          <a:p>
            <a:pPr indent="-38100" lvl="0" marL="171450" rtl="0" algn="l">
              <a:lnSpc>
                <a:spcPct val="90000"/>
              </a:lnSpc>
              <a:spcBef>
                <a:spcPts val="750"/>
              </a:spcBef>
              <a:spcAft>
                <a:spcPts val="0"/>
              </a:spcAft>
              <a:buClr>
                <a:schemeClr val="dk1"/>
              </a:buClr>
              <a:buSzPts val="2100"/>
              <a:buNone/>
            </a:pPr>
            <a:r>
              <a:t/>
            </a:r>
            <a:endParaRPr/>
          </a:p>
        </p:txBody>
      </p:sp>
      <p:pic>
        <p:nvPicPr>
          <p:cNvPr id="187" name="Google Shape;187;p26"/>
          <p:cNvPicPr preferRelativeResize="0"/>
          <p:nvPr/>
        </p:nvPicPr>
        <p:blipFill rotWithShape="1">
          <a:blip r:embed="rId3">
            <a:alphaModFix/>
          </a:blip>
          <a:srcRect b="0" l="0" r="0" t="0"/>
          <a:stretch/>
        </p:blipFill>
        <p:spPr>
          <a:xfrm>
            <a:off x="5651500" y="3284538"/>
            <a:ext cx="3492500" cy="357346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7"/>
          <p:cNvSpPr txBox="1"/>
          <p:nvPr/>
        </p:nvSpPr>
        <p:spPr>
          <a:xfrm>
            <a:off x="2122488" y="100013"/>
            <a:ext cx="5976937" cy="762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4400" u="none" cap="none" strike="noStrike">
                <a:solidFill>
                  <a:schemeClr val="dk1"/>
                </a:solidFill>
                <a:latin typeface="Calibri"/>
                <a:ea typeface="Calibri"/>
                <a:cs typeface="Calibri"/>
                <a:sym typeface="Calibri"/>
              </a:rPr>
              <a:t>Qualities of an ECAN</a:t>
            </a:r>
            <a:r>
              <a:rPr b="0" i="0" lang="en-GB" sz="2400" u="none" cap="none" strike="noStrike">
                <a:solidFill>
                  <a:schemeClr val="dk1"/>
                </a:solidFill>
                <a:latin typeface="Calibri"/>
                <a:ea typeface="Calibri"/>
                <a:cs typeface="Calibri"/>
                <a:sym typeface="Calibri"/>
              </a:rPr>
              <a:t> </a:t>
            </a:r>
            <a:endParaRPr/>
          </a:p>
        </p:txBody>
      </p:sp>
      <p:sp>
        <p:nvSpPr>
          <p:cNvPr id="194" name="Google Shape;194;p27"/>
          <p:cNvSpPr/>
          <p:nvPr/>
        </p:nvSpPr>
        <p:spPr>
          <a:xfrm>
            <a:off x="611188" y="4652963"/>
            <a:ext cx="1871662" cy="1008062"/>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400" u="none" cap="none" strike="noStrike">
                <a:solidFill>
                  <a:srgbClr val="1F3864"/>
                </a:solidFill>
                <a:latin typeface="Calibri"/>
                <a:ea typeface="Calibri"/>
                <a:cs typeface="Calibri"/>
                <a:sym typeface="Calibri"/>
              </a:rPr>
              <a:t>Co-ordinator</a:t>
            </a:r>
            <a:r>
              <a:rPr b="0" i="0" lang="en-GB" sz="2400" u="none" cap="none" strike="noStrike">
                <a:solidFill>
                  <a:schemeClr val="dk1"/>
                </a:solidFill>
                <a:latin typeface="Calibri"/>
                <a:ea typeface="Calibri"/>
                <a:cs typeface="Calibri"/>
                <a:sym typeface="Calibri"/>
              </a:rPr>
              <a:t> </a:t>
            </a:r>
            <a:endParaRPr/>
          </a:p>
        </p:txBody>
      </p:sp>
      <p:grpSp>
        <p:nvGrpSpPr>
          <p:cNvPr id="195" name="Google Shape;195;p27"/>
          <p:cNvGrpSpPr/>
          <p:nvPr/>
        </p:nvGrpSpPr>
        <p:grpSpPr>
          <a:xfrm>
            <a:off x="250825" y="1125538"/>
            <a:ext cx="8713788" cy="5472112"/>
            <a:chOff x="158" y="709"/>
            <a:chExt cx="5489" cy="3447"/>
          </a:xfrm>
        </p:grpSpPr>
        <p:cxnSp>
          <p:nvCxnSpPr>
            <p:cNvPr id="196" name="Google Shape;196;p27"/>
            <p:cNvCxnSpPr/>
            <p:nvPr/>
          </p:nvCxnSpPr>
          <p:spPr>
            <a:xfrm rot="10800000">
              <a:off x="1565" y="1480"/>
              <a:ext cx="589" cy="362"/>
            </a:xfrm>
            <a:prstGeom prst="straightConnector1">
              <a:avLst/>
            </a:prstGeom>
            <a:noFill/>
            <a:ln cap="flat" cmpd="sng" w="9525">
              <a:solidFill>
                <a:schemeClr val="dk1"/>
              </a:solidFill>
              <a:prstDash val="solid"/>
              <a:round/>
              <a:headEnd len="med" w="med" type="none"/>
              <a:tailEnd len="med" w="med" type="triangle"/>
            </a:ln>
          </p:spPr>
        </p:cxnSp>
        <p:sp>
          <p:nvSpPr>
            <p:cNvPr id="197" name="Google Shape;197;p27"/>
            <p:cNvSpPr/>
            <p:nvPr/>
          </p:nvSpPr>
          <p:spPr>
            <a:xfrm>
              <a:off x="4286" y="2750"/>
              <a:ext cx="1179" cy="635"/>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400" u="none" cap="none" strike="noStrike">
                  <a:solidFill>
                    <a:schemeClr val="accent5"/>
                  </a:solidFill>
                  <a:latin typeface="Calibri"/>
                  <a:ea typeface="Calibri"/>
                  <a:cs typeface="Calibri"/>
                  <a:sym typeface="Calibri"/>
                </a:rPr>
                <a:t>Team Player </a:t>
              </a:r>
              <a:endParaRPr/>
            </a:p>
          </p:txBody>
        </p:sp>
        <p:sp>
          <p:nvSpPr>
            <p:cNvPr id="198" name="Google Shape;198;p27"/>
            <p:cNvSpPr/>
            <p:nvPr/>
          </p:nvSpPr>
          <p:spPr>
            <a:xfrm>
              <a:off x="4468" y="1706"/>
              <a:ext cx="1179" cy="635"/>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400" u="none" cap="none" strike="noStrike">
                  <a:solidFill>
                    <a:schemeClr val="accent4"/>
                  </a:solidFill>
                  <a:latin typeface="Calibri"/>
                  <a:ea typeface="Calibri"/>
                  <a:cs typeface="Calibri"/>
                  <a:sym typeface="Calibri"/>
                </a:rPr>
                <a:t>Communication</a:t>
              </a:r>
              <a:endParaRPr/>
            </a:p>
            <a:p>
              <a:pPr indent="0" lvl="0" marL="0" marR="0" rtl="0" algn="ctr">
                <a:spcBef>
                  <a:spcPts val="0"/>
                </a:spcBef>
                <a:spcAft>
                  <a:spcPts val="0"/>
                </a:spcAft>
                <a:buNone/>
              </a:pPr>
              <a:r>
                <a:rPr b="0" i="0" lang="en-GB" sz="2400" u="none" cap="none" strike="noStrike">
                  <a:solidFill>
                    <a:schemeClr val="accent4"/>
                  </a:solidFill>
                  <a:latin typeface="Calibri"/>
                  <a:ea typeface="Calibri"/>
                  <a:cs typeface="Calibri"/>
                  <a:sym typeface="Calibri"/>
                </a:rPr>
                <a:t> Skills</a:t>
              </a:r>
              <a:endParaRPr/>
            </a:p>
          </p:txBody>
        </p:sp>
        <p:sp>
          <p:nvSpPr>
            <p:cNvPr id="199" name="Google Shape;199;p27"/>
            <p:cNvSpPr/>
            <p:nvPr/>
          </p:nvSpPr>
          <p:spPr>
            <a:xfrm>
              <a:off x="431" y="935"/>
              <a:ext cx="1179" cy="635"/>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400" u="none" cap="none" strike="noStrike">
                  <a:solidFill>
                    <a:srgbClr val="0070C0"/>
                  </a:solidFill>
                  <a:latin typeface="Calibri"/>
                  <a:ea typeface="Calibri"/>
                  <a:cs typeface="Calibri"/>
                  <a:sym typeface="Calibri"/>
                </a:rPr>
                <a:t>Enabler</a:t>
              </a:r>
              <a:r>
                <a:rPr b="0" i="0" lang="en-GB" sz="2400" u="none" cap="none" strike="noStrike">
                  <a:solidFill>
                    <a:schemeClr val="dk1"/>
                  </a:solidFill>
                  <a:latin typeface="Calibri"/>
                  <a:ea typeface="Calibri"/>
                  <a:cs typeface="Calibri"/>
                  <a:sym typeface="Calibri"/>
                </a:rPr>
                <a:t> </a:t>
              </a:r>
              <a:endParaRPr/>
            </a:p>
          </p:txBody>
        </p:sp>
        <p:sp>
          <p:nvSpPr>
            <p:cNvPr id="200" name="Google Shape;200;p27"/>
            <p:cNvSpPr/>
            <p:nvPr/>
          </p:nvSpPr>
          <p:spPr>
            <a:xfrm>
              <a:off x="3833" y="799"/>
              <a:ext cx="1179" cy="635"/>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400" u="none" cap="none" strike="noStrike">
                  <a:solidFill>
                    <a:srgbClr val="F7CAAC"/>
                  </a:solidFill>
                  <a:latin typeface="Calibri"/>
                  <a:ea typeface="Calibri"/>
                  <a:cs typeface="Calibri"/>
                  <a:sym typeface="Calibri"/>
                </a:rPr>
                <a:t>Ability to </a:t>
              </a:r>
              <a:endParaRPr/>
            </a:p>
            <a:p>
              <a:pPr indent="0" lvl="0" marL="0" marR="0" rtl="0" algn="ctr">
                <a:spcBef>
                  <a:spcPts val="0"/>
                </a:spcBef>
                <a:spcAft>
                  <a:spcPts val="0"/>
                </a:spcAft>
                <a:buNone/>
              </a:pPr>
              <a:r>
                <a:rPr b="0" i="0" lang="en-GB" sz="2400" u="none" cap="none" strike="noStrike">
                  <a:solidFill>
                    <a:srgbClr val="F7CAAC"/>
                  </a:solidFill>
                  <a:latin typeface="Calibri"/>
                  <a:ea typeface="Calibri"/>
                  <a:cs typeface="Calibri"/>
                  <a:sym typeface="Calibri"/>
                </a:rPr>
                <a:t>Prioritise</a:t>
              </a:r>
              <a:endParaRPr/>
            </a:p>
          </p:txBody>
        </p:sp>
        <p:sp>
          <p:nvSpPr>
            <p:cNvPr id="201" name="Google Shape;201;p27"/>
            <p:cNvSpPr/>
            <p:nvPr/>
          </p:nvSpPr>
          <p:spPr>
            <a:xfrm>
              <a:off x="158" y="1888"/>
              <a:ext cx="1179" cy="635"/>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400" u="none" cap="none" strike="noStrike">
                  <a:solidFill>
                    <a:schemeClr val="dk1"/>
                  </a:solidFill>
                  <a:latin typeface="Calibri"/>
                  <a:ea typeface="Calibri"/>
                  <a:cs typeface="Calibri"/>
                  <a:sym typeface="Calibri"/>
                </a:rPr>
                <a:t>Educator </a:t>
              </a:r>
              <a:endParaRPr/>
            </a:p>
          </p:txBody>
        </p:sp>
        <p:sp>
          <p:nvSpPr>
            <p:cNvPr id="202" name="Google Shape;202;p27"/>
            <p:cNvSpPr/>
            <p:nvPr/>
          </p:nvSpPr>
          <p:spPr>
            <a:xfrm>
              <a:off x="2290" y="709"/>
              <a:ext cx="1179" cy="544"/>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400" u="none" cap="none" strike="noStrike">
                  <a:solidFill>
                    <a:schemeClr val="accent6"/>
                  </a:solidFill>
                  <a:latin typeface="Calibri"/>
                  <a:ea typeface="Calibri"/>
                  <a:cs typeface="Calibri"/>
                  <a:sym typeface="Calibri"/>
                </a:rPr>
                <a:t>Professional</a:t>
              </a:r>
              <a:endParaRPr/>
            </a:p>
          </p:txBody>
        </p:sp>
        <p:sp>
          <p:nvSpPr>
            <p:cNvPr id="203" name="Google Shape;203;p27"/>
            <p:cNvSpPr/>
            <p:nvPr/>
          </p:nvSpPr>
          <p:spPr>
            <a:xfrm>
              <a:off x="1973" y="3521"/>
              <a:ext cx="1179" cy="635"/>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400" u="none" cap="none" strike="noStrike">
                  <a:solidFill>
                    <a:srgbClr val="3399FF"/>
                  </a:solidFill>
                  <a:latin typeface="Calibri"/>
                  <a:ea typeface="Calibri"/>
                  <a:cs typeface="Calibri"/>
                  <a:sym typeface="Calibri"/>
                </a:rPr>
                <a:t>Clinical Skills</a:t>
              </a:r>
              <a:endParaRPr b="0" i="0" sz="2400" u="none" cap="none" strike="noStrike">
                <a:solidFill>
                  <a:schemeClr val="dk1"/>
                </a:solidFill>
                <a:latin typeface="Calibri"/>
                <a:ea typeface="Calibri"/>
                <a:cs typeface="Calibri"/>
                <a:sym typeface="Calibri"/>
              </a:endParaRPr>
            </a:p>
          </p:txBody>
        </p:sp>
        <p:sp>
          <p:nvSpPr>
            <p:cNvPr id="204" name="Google Shape;204;p27"/>
            <p:cNvSpPr/>
            <p:nvPr/>
          </p:nvSpPr>
          <p:spPr>
            <a:xfrm>
              <a:off x="3379" y="3475"/>
              <a:ext cx="1179" cy="635"/>
            </a:xfrm>
            <a:prstGeom prst="ellipse">
              <a:avLst/>
            </a:prstGeom>
            <a:solidFill>
              <a:schemeClr val="dk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400" u="none" cap="none" strike="noStrike">
                  <a:solidFill>
                    <a:srgbClr val="7030A0"/>
                  </a:solidFill>
                  <a:latin typeface="Calibri"/>
                  <a:ea typeface="Calibri"/>
                  <a:cs typeface="Calibri"/>
                  <a:sym typeface="Calibri"/>
                </a:rPr>
                <a:t>Establish </a:t>
              </a:r>
              <a:endParaRPr/>
            </a:p>
            <a:p>
              <a:pPr indent="0" lvl="0" marL="0" marR="0" rtl="0" algn="ctr">
                <a:spcBef>
                  <a:spcPts val="0"/>
                </a:spcBef>
                <a:spcAft>
                  <a:spcPts val="0"/>
                </a:spcAft>
                <a:buNone/>
              </a:pPr>
              <a:r>
                <a:rPr b="0" i="0" lang="en-GB" sz="2400" u="none" cap="none" strike="noStrike">
                  <a:solidFill>
                    <a:srgbClr val="7030A0"/>
                  </a:solidFill>
                  <a:latin typeface="Calibri"/>
                  <a:ea typeface="Calibri"/>
                  <a:cs typeface="Calibri"/>
                  <a:sym typeface="Calibri"/>
                </a:rPr>
                <a:t>Relationships </a:t>
              </a:r>
              <a:endParaRPr/>
            </a:p>
          </p:txBody>
        </p:sp>
        <p:cxnSp>
          <p:nvCxnSpPr>
            <p:cNvPr id="205" name="Google Shape;205;p27"/>
            <p:cNvCxnSpPr/>
            <p:nvPr/>
          </p:nvCxnSpPr>
          <p:spPr>
            <a:xfrm rot="10800000">
              <a:off x="1383" y="2296"/>
              <a:ext cx="635" cy="45"/>
            </a:xfrm>
            <a:prstGeom prst="straightConnector1">
              <a:avLst/>
            </a:prstGeom>
            <a:noFill/>
            <a:ln cap="flat" cmpd="sng" w="9525">
              <a:solidFill>
                <a:schemeClr val="dk1"/>
              </a:solidFill>
              <a:prstDash val="solid"/>
              <a:round/>
              <a:headEnd len="med" w="med" type="none"/>
              <a:tailEnd len="med" w="med" type="triangle"/>
            </a:ln>
          </p:spPr>
        </p:cxnSp>
        <p:cxnSp>
          <p:nvCxnSpPr>
            <p:cNvPr id="206" name="Google Shape;206;p27"/>
            <p:cNvCxnSpPr/>
            <p:nvPr/>
          </p:nvCxnSpPr>
          <p:spPr>
            <a:xfrm flipH="1" rot="10800000">
              <a:off x="3696" y="2069"/>
              <a:ext cx="681" cy="90"/>
            </a:xfrm>
            <a:prstGeom prst="straightConnector1">
              <a:avLst/>
            </a:prstGeom>
            <a:noFill/>
            <a:ln cap="flat" cmpd="sng" w="9525">
              <a:solidFill>
                <a:schemeClr val="dk1"/>
              </a:solidFill>
              <a:prstDash val="solid"/>
              <a:round/>
              <a:headEnd len="med" w="med" type="none"/>
              <a:tailEnd len="med" w="med" type="triangle"/>
            </a:ln>
          </p:spPr>
        </p:cxnSp>
        <p:cxnSp>
          <p:nvCxnSpPr>
            <p:cNvPr id="207" name="Google Shape;207;p27"/>
            <p:cNvCxnSpPr/>
            <p:nvPr/>
          </p:nvCxnSpPr>
          <p:spPr>
            <a:xfrm>
              <a:off x="3560" y="2704"/>
              <a:ext cx="726" cy="182"/>
            </a:xfrm>
            <a:prstGeom prst="straightConnector1">
              <a:avLst/>
            </a:prstGeom>
            <a:noFill/>
            <a:ln cap="flat" cmpd="sng" w="9525">
              <a:solidFill>
                <a:schemeClr val="dk1"/>
              </a:solidFill>
              <a:prstDash val="solid"/>
              <a:round/>
              <a:headEnd len="med" w="med" type="none"/>
              <a:tailEnd len="med" w="med" type="triangle"/>
            </a:ln>
          </p:spPr>
        </p:cxnSp>
        <p:cxnSp>
          <p:nvCxnSpPr>
            <p:cNvPr id="208" name="Google Shape;208;p27"/>
            <p:cNvCxnSpPr/>
            <p:nvPr/>
          </p:nvCxnSpPr>
          <p:spPr>
            <a:xfrm flipH="1">
              <a:off x="1565" y="2795"/>
              <a:ext cx="680" cy="272"/>
            </a:xfrm>
            <a:prstGeom prst="straightConnector1">
              <a:avLst/>
            </a:prstGeom>
            <a:noFill/>
            <a:ln cap="flat" cmpd="sng" w="9525">
              <a:solidFill>
                <a:schemeClr val="dk1"/>
              </a:solidFill>
              <a:prstDash val="solid"/>
              <a:round/>
              <a:headEnd len="med" w="med" type="none"/>
              <a:tailEnd len="med" w="med" type="triangle"/>
            </a:ln>
          </p:spPr>
        </p:cxnSp>
        <p:cxnSp>
          <p:nvCxnSpPr>
            <p:cNvPr id="209" name="Google Shape;209;p27"/>
            <p:cNvCxnSpPr/>
            <p:nvPr/>
          </p:nvCxnSpPr>
          <p:spPr>
            <a:xfrm>
              <a:off x="3243" y="2931"/>
              <a:ext cx="499" cy="499"/>
            </a:xfrm>
            <a:prstGeom prst="straightConnector1">
              <a:avLst/>
            </a:prstGeom>
            <a:noFill/>
            <a:ln cap="flat" cmpd="sng" w="9525">
              <a:solidFill>
                <a:schemeClr val="dk1"/>
              </a:solidFill>
              <a:prstDash val="solid"/>
              <a:round/>
              <a:headEnd len="med" w="med" type="none"/>
              <a:tailEnd len="med" w="med" type="triangle"/>
            </a:ln>
          </p:spPr>
        </p:cxnSp>
        <p:cxnSp>
          <p:nvCxnSpPr>
            <p:cNvPr id="210" name="Google Shape;210;p27"/>
            <p:cNvCxnSpPr/>
            <p:nvPr/>
          </p:nvCxnSpPr>
          <p:spPr>
            <a:xfrm flipH="1">
              <a:off x="2608" y="2886"/>
              <a:ext cx="135" cy="589"/>
            </a:xfrm>
            <a:prstGeom prst="straightConnector1">
              <a:avLst/>
            </a:prstGeom>
            <a:noFill/>
            <a:ln cap="flat" cmpd="sng" w="9525">
              <a:solidFill>
                <a:schemeClr val="dk1"/>
              </a:solidFill>
              <a:prstDash val="solid"/>
              <a:round/>
              <a:headEnd len="med" w="med" type="none"/>
              <a:tailEnd len="med" w="med" type="triangle"/>
            </a:ln>
          </p:spPr>
        </p:cxnSp>
        <p:cxnSp>
          <p:nvCxnSpPr>
            <p:cNvPr id="211" name="Google Shape;211;p27"/>
            <p:cNvCxnSpPr/>
            <p:nvPr/>
          </p:nvCxnSpPr>
          <p:spPr>
            <a:xfrm flipH="1" rot="10800000">
              <a:off x="2789" y="1298"/>
              <a:ext cx="1" cy="227"/>
            </a:xfrm>
            <a:prstGeom prst="straightConnector1">
              <a:avLst/>
            </a:prstGeom>
            <a:noFill/>
            <a:ln cap="flat" cmpd="sng" w="9525">
              <a:solidFill>
                <a:schemeClr val="dk1"/>
              </a:solidFill>
              <a:prstDash val="solid"/>
              <a:round/>
              <a:headEnd len="med" w="med" type="none"/>
              <a:tailEnd len="med" w="med" type="triangle"/>
            </a:ln>
          </p:spPr>
        </p:cxnSp>
        <p:cxnSp>
          <p:nvCxnSpPr>
            <p:cNvPr id="212" name="Google Shape;212;p27"/>
            <p:cNvCxnSpPr/>
            <p:nvPr/>
          </p:nvCxnSpPr>
          <p:spPr>
            <a:xfrm flipH="1" rot="10800000">
              <a:off x="3470" y="1344"/>
              <a:ext cx="408" cy="408"/>
            </a:xfrm>
            <a:prstGeom prst="straightConnector1">
              <a:avLst/>
            </a:prstGeom>
            <a:noFill/>
            <a:ln cap="flat" cmpd="sng" w="9525">
              <a:solidFill>
                <a:schemeClr val="dk1"/>
              </a:solidFill>
              <a:prstDash val="solid"/>
              <a:round/>
              <a:headEnd len="med" w="med" type="none"/>
              <a:tailEnd len="med" w="med" type="triangle"/>
            </a:ln>
          </p:spPr>
        </p:cxnSp>
      </p:grpSp>
      <p:pic>
        <p:nvPicPr>
          <p:cNvPr descr="Two people looking at a computer&#10;&#10;Description automatically generated" id="213" name="Google Shape;213;p27"/>
          <p:cNvPicPr preferRelativeResize="0"/>
          <p:nvPr/>
        </p:nvPicPr>
        <p:blipFill rotWithShape="1">
          <a:blip r:embed="rId3">
            <a:alphaModFix/>
          </a:blip>
          <a:srcRect b="0" l="0" r="0" t="0"/>
          <a:stretch/>
        </p:blipFill>
        <p:spPr>
          <a:xfrm>
            <a:off x="3201988" y="2374900"/>
            <a:ext cx="2736850" cy="227806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p28"/>
          <p:cNvPicPr preferRelativeResize="0"/>
          <p:nvPr/>
        </p:nvPicPr>
        <p:blipFill rotWithShape="1">
          <a:blip r:embed="rId3">
            <a:alphaModFix/>
          </a:blip>
          <a:srcRect b="0" l="0" r="0" t="0"/>
          <a:stretch/>
        </p:blipFill>
        <p:spPr>
          <a:xfrm>
            <a:off x="1476375" y="0"/>
            <a:ext cx="5938838" cy="2276475"/>
          </a:xfrm>
          <a:prstGeom prst="rect">
            <a:avLst/>
          </a:prstGeom>
          <a:noFill/>
          <a:ln>
            <a:noFill/>
          </a:ln>
        </p:spPr>
      </p:pic>
      <p:sp>
        <p:nvSpPr>
          <p:cNvPr id="220" name="Google Shape;220;p28"/>
          <p:cNvSpPr/>
          <p:nvPr/>
        </p:nvSpPr>
        <p:spPr>
          <a:xfrm>
            <a:off x="1465263" y="1916113"/>
            <a:ext cx="5940425" cy="720725"/>
          </a:xfrm>
          <a:prstGeom prst="roundRect">
            <a:avLst>
              <a:gd fmla="val 16667" name="adj"/>
            </a:avLst>
          </a:prstGeom>
          <a:solidFill>
            <a:srgbClr val="039CB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New Roman"/>
              <a:ea typeface="Times New Roman"/>
              <a:cs typeface="Times New Roman"/>
              <a:sym typeface="Times New Roman"/>
            </a:endParaRPr>
          </a:p>
        </p:txBody>
      </p:sp>
      <p:sp>
        <p:nvSpPr>
          <p:cNvPr id="221" name="Google Shape;221;p28"/>
          <p:cNvSpPr txBox="1"/>
          <p:nvPr>
            <p:ph type="title"/>
          </p:nvPr>
        </p:nvSpPr>
        <p:spPr>
          <a:xfrm>
            <a:off x="2987675" y="1684338"/>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GB"/>
              <a:t>Education</a:t>
            </a:r>
            <a:endParaRPr/>
          </a:p>
        </p:txBody>
      </p:sp>
      <p:sp>
        <p:nvSpPr>
          <p:cNvPr id="222" name="Google Shape;222;p28"/>
          <p:cNvSpPr txBox="1"/>
          <p:nvPr>
            <p:ph idx="1" type="body"/>
          </p:nvPr>
        </p:nvSpPr>
        <p:spPr>
          <a:xfrm>
            <a:off x="287338" y="2997200"/>
            <a:ext cx="8856662" cy="3662363"/>
          </a:xfrm>
          <a:prstGeom prst="rect">
            <a:avLst/>
          </a:prstGeom>
          <a:noFill/>
          <a:ln>
            <a:noFill/>
          </a:ln>
        </p:spPr>
        <p:txBody>
          <a:bodyPr anchorCtr="0" anchor="t" bIns="45700" lIns="216000" spcFirstLastPara="1" rIns="91425" wrap="square" tIns="45700">
            <a:noAutofit/>
          </a:bodyPr>
          <a:lstStyle/>
          <a:p>
            <a:pPr indent="-171450" lvl="0" marL="171450" rtl="0" algn="l">
              <a:lnSpc>
                <a:spcPct val="60000"/>
              </a:lnSpc>
              <a:spcBef>
                <a:spcPts val="0"/>
              </a:spcBef>
              <a:spcAft>
                <a:spcPts val="0"/>
              </a:spcAft>
              <a:buClr>
                <a:srgbClr val="2FF134"/>
              </a:buClr>
              <a:buSzPts val="2325"/>
              <a:buFont typeface="Noto Sans Symbols"/>
              <a:buChar char="❖"/>
            </a:pPr>
            <a:r>
              <a:rPr lang="en-GB" sz="2325">
                <a:solidFill>
                  <a:srgbClr val="2FF134"/>
                </a:solidFill>
              </a:rPr>
              <a:t>ALL TEAM MEMBERS BRING DIFFERENT SKILLS</a:t>
            </a:r>
            <a:endParaRPr/>
          </a:p>
          <a:p>
            <a:pPr indent="-171450" lvl="0" marL="171450" rtl="0" algn="l">
              <a:lnSpc>
                <a:spcPct val="60000"/>
              </a:lnSpc>
              <a:spcBef>
                <a:spcPts val="750"/>
              </a:spcBef>
              <a:spcAft>
                <a:spcPts val="0"/>
              </a:spcAft>
              <a:buClr>
                <a:srgbClr val="2FF134"/>
              </a:buClr>
              <a:buSzPts val="2325"/>
              <a:buFont typeface="Noto Sans Symbols"/>
              <a:buChar char="❖"/>
            </a:pPr>
            <a:r>
              <a:rPr lang="en-GB" sz="2325">
                <a:solidFill>
                  <a:srgbClr val="2FF134"/>
                </a:solidFill>
              </a:rPr>
              <a:t>ALL SKILLS SHOULD BE NURTURED</a:t>
            </a:r>
            <a:endParaRPr/>
          </a:p>
          <a:p>
            <a:pPr indent="-171450" lvl="0" marL="171450" rtl="0" algn="l">
              <a:lnSpc>
                <a:spcPct val="60000"/>
              </a:lnSpc>
              <a:spcBef>
                <a:spcPts val="750"/>
              </a:spcBef>
              <a:spcAft>
                <a:spcPts val="0"/>
              </a:spcAft>
              <a:buClr>
                <a:schemeClr val="dk1"/>
              </a:buClr>
              <a:buSzPts val="2325"/>
              <a:buFont typeface="Noto Sans Symbols"/>
              <a:buChar char="❖"/>
            </a:pPr>
            <a:r>
              <a:rPr lang="en-GB" sz="2325">
                <a:solidFill>
                  <a:schemeClr val="dk1"/>
                </a:solidFill>
              </a:rPr>
              <a:t>EDUCATION </a:t>
            </a:r>
            <a:endParaRPr/>
          </a:p>
          <a:p>
            <a:pPr indent="-171450" lvl="0" marL="171450" rtl="0" algn="l">
              <a:lnSpc>
                <a:spcPct val="60000"/>
              </a:lnSpc>
              <a:spcBef>
                <a:spcPts val="750"/>
              </a:spcBef>
              <a:spcAft>
                <a:spcPts val="0"/>
              </a:spcAft>
              <a:buClr>
                <a:srgbClr val="AEABAB"/>
              </a:buClr>
              <a:buSzPts val="2325"/>
              <a:buFont typeface="Courier New"/>
              <a:buChar char="o"/>
            </a:pPr>
            <a:r>
              <a:rPr lang="en-GB" sz="2325">
                <a:solidFill>
                  <a:srgbClr val="AEABAB"/>
                </a:solidFill>
              </a:rPr>
              <a:t>at local universities </a:t>
            </a:r>
            <a:endParaRPr/>
          </a:p>
          <a:p>
            <a:pPr indent="-171450" lvl="0" marL="171450" rtl="0" algn="l">
              <a:lnSpc>
                <a:spcPct val="60000"/>
              </a:lnSpc>
              <a:spcBef>
                <a:spcPts val="750"/>
              </a:spcBef>
              <a:spcAft>
                <a:spcPts val="0"/>
              </a:spcAft>
              <a:buClr>
                <a:srgbClr val="AEABAB"/>
              </a:buClr>
              <a:buSzPts val="2325"/>
              <a:buFont typeface="Courier New"/>
              <a:buChar char="o"/>
            </a:pPr>
            <a:r>
              <a:rPr lang="en-GB" sz="2325">
                <a:solidFill>
                  <a:srgbClr val="AEABAB"/>
                </a:solidFill>
              </a:rPr>
              <a:t>clinical assessment course</a:t>
            </a:r>
            <a:endParaRPr/>
          </a:p>
          <a:p>
            <a:pPr indent="-171450" lvl="0" marL="171450" rtl="0" algn="l">
              <a:lnSpc>
                <a:spcPct val="60000"/>
              </a:lnSpc>
              <a:spcBef>
                <a:spcPts val="750"/>
              </a:spcBef>
              <a:spcAft>
                <a:spcPts val="0"/>
              </a:spcAft>
              <a:buClr>
                <a:srgbClr val="AEABAB"/>
              </a:buClr>
              <a:buSzPts val="2325"/>
              <a:buFont typeface="Courier New"/>
              <a:buChar char="o"/>
            </a:pPr>
            <a:r>
              <a:rPr lang="en-GB" sz="2325">
                <a:solidFill>
                  <a:srgbClr val="AEABAB"/>
                </a:solidFill>
              </a:rPr>
              <a:t>dementia champion</a:t>
            </a:r>
            <a:endParaRPr/>
          </a:p>
          <a:p>
            <a:pPr indent="-171450" lvl="0" marL="171450" rtl="0" algn="l">
              <a:lnSpc>
                <a:spcPct val="60000"/>
              </a:lnSpc>
              <a:spcBef>
                <a:spcPts val="750"/>
              </a:spcBef>
              <a:spcAft>
                <a:spcPts val="0"/>
              </a:spcAft>
              <a:buClr>
                <a:srgbClr val="AEABAB"/>
              </a:buClr>
              <a:buSzPts val="2325"/>
              <a:buFont typeface="Courier New"/>
              <a:buChar char="o"/>
            </a:pPr>
            <a:r>
              <a:rPr lang="en-GB" sz="2325">
                <a:solidFill>
                  <a:srgbClr val="AEABAB"/>
                </a:solidFill>
              </a:rPr>
              <a:t>certificate in gerontology</a:t>
            </a:r>
            <a:endParaRPr/>
          </a:p>
          <a:p>
            <a:pPr indent="-171450" lvl="0" marL="171450" rtl="0" algn="l">
              <a:lnSpc>
                <a:spcPct val="60000"/>
              </a:lnSpc>
              <a:spcBef>
                <a:spcPts val="750"/>
              </a:spcBef>
              <a:spcAft>
                <a:spcPts val="0"/>
              </a:spcAft>
              <a:buClr>
                <a:srgbClr val="AEABAB"/>
              </a:buClr>
              <a:buSzPts val="2325"/>
              <a:buFont typeface="Courier New"/>
              <a:buChar char="o"/>
            </a:pPr>
            <a:r>
              <a:rPr lang="en-GB" sz="2325">
                <a:solidFill>
                  <a:srgbClr val="AEABAB"/>
                </a:solidFill>
              </a:rPr>
              <a:t>hospital tutorials</a:t>
            </a:r>
            <a:endParaRPr/>
          </a:p>
          <a:p>
            <a:pPr indent="-171450" lvl="0" marL="171450" rtl="0" algn="l">
              <a:lnSpc>
                <a:spcPct val="60000"/>
              </a:lnSpc>
              <a:spcBef>
                <a:spcPts val="750"/>
              </a:spcBef>
              <a:spcAft>
                <a:spcPts val="0"/>
              </a:spcAft>
              <a:buClr>
                <a:srgbClr val="AEABAB"/>
              </a:buClr>
              <a:buSzPts val="2325"/>
              <a:buFont typeface="Courier New"/>
              <a:buChar char="o"/>
            </a:pPr>
            <a:r>
              <a:rPr lang="en-GB" sz="2325">
                <a:solidFill>
                  <a:srgbClr val="AEABAB"/>
                </a:solidFill>
              </a:rPr>
              <a:t>ongoing supervision/training from geriatricians</a:t>
            </a:r>
            <a:endParaRPr/>
          </a:p>
          <a:p>
            <a:pPr indent="-23812" lvl="0" marL="171450" rtl="0" algn="l">
              <a:lnSpc>
                <a:spcPct val="60000"/>
              </a:lnSpc>
              <a:spcBef>
                <a:spcPts val="750"/>
              </a:spcBef>
              <a:spcAft>
                <a:spcPts val="0"/>
              </a:spcAft>
              <a:buClr>
                <a:schemeClr val="dk1"/>
              </a:buClr>
              <a:buSzPts val="2325"/>
              <a:buFont typeface="Noto Sans Symbols"/>
              <a:buNone/>
            </a:pPr>
            <a:r>
              <a:t/>
            </a:r>
            <a:endParaRPr sz="2325">
              <a:solidFill>
                <a:schemeClr val="dk1"/>
              </a:solidFill>
            </a:endParaRPr>
          </a:p>
          <a:p>
            <a:pPr indent="-171450" lvl="0" marL="171450" rtl="0" algn="l">
              <a:lnSpc>
                <a:spcPct val="60000"/>
              </a:lnSpc>
              <a:spcBef>
                <a:spcPts val="750"/>
              </a:spcBef>
              <a:spcAft>
                <a:spcPts val="0"/>
              </a:spcAft>
              <a:buClr>
                <a:schemeClr val="dk1"/>
              </a:buClr>
              <a:buSzPts val="2325"/>
              <a:buFont typeface="Noto Sans Symbols"/>
              <a:buChar char="❖"/>
            </a:pPr>
            <a:r>
              <a:rPr lang="en-GB" sz="2325">
                <a:solidFill>
                  <a:schemeClr val="dk1"/>
                </a:solidFill>
              </a:rPr>
              <a:t> </a:t>
            </a:r>
            <a:r>
              <a:rPr lang="en-GB" sz="2325">
                <a:solidFill>
                  <a:srgbClr val="2FF134"/>
                </a:solidFill>
              </a:rPr>
              <a:t>EVERY TEAM MEMBER IS VALUED </a:t>
            </a:r>
            <a:endParaRPr/>
          </a:p>
          <a:p>
            <a:pPr indent="-171450" lvl="0" marL="171450" rtl="0" algn="l">
              <a:lnSpc>
                <a:spcPct val="60000"/>
              </a:lnSpc>
              <a:spcBef>
                <a:spcPts val="750"/>
              </a:spcBef>
              <a:spcAft>
                <a:spcPts val="0"/>
              </a:spcAft>
              <a:buClr>
                <a:schemeClr val="dk1"/>
              </a:buClr>
              <a:buSzPts val="2325"/>
              <a:buFont typeface="Arial"/>
              <a:buNone/>
            </a:pPr>
            <a:r>
              <a:t/>
            </a:r>
            <a:endParaRPr sz="2325">
              <a:solidFill>
                <a:srgbClr val="AEABAB"/>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9"/>
          <p:cNvSpPr txBox="1"/>
          <p:nvPr>
            <p:ph type="title"/>
          </p:nvPr>
        </p:nvSpPr>
        <p:spPr>
          <a:xfrm>
            <a:off x="609600" y="141288"/>
            <a:ext cx="8281988" cy="97313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None/>
            </a:pPr>
            <a:r>
              <a:rPr lang="en-GB"/>
              <a:t>Ongoing work</a:t>
            </a:r>
            <a:br>
              <a:rPr lang="en-GB" sz="2000"/>
            </a:br>
            <a:endParaRPr sz="2000"/>
          </a:p>
        </p:txBody>
      </p:sp>
      <p:cxnSp>
        <p:nvCxnSpPr>
          <p:cNvPr id="229" name="Google Shape;229;p29"/>
          <p:cNvCxnSpPr/>
          <p:nvPr/>
        </p:nvCxnSpPr>
        <p:spPr>
          <a:xfrm rot="10800000">
            <a:off x="1692275" y="2060575"/>
            <a:ext cx="1727200" cy="936625"/>
          </a:xfrm>
          <a:prstGeom prst="straightConnector1">
            <a:avLst/>
          </a:prstGeom>
          <a:noFill/>
          <a:ln cap="flat" cmpd="sng" w="9525">
            <a:solidFill>
              <a:schemeClr val="dk1"/>
            </a:solidFill>
            <a:prstDash val="solid"/>
            <a:round/>
            <a:headEnd len="med" w="med" type="none"/>
            <a:tailEnd len="med" w="med" type="triangle"/>
          </a:ln>
        </p:spPr>
      </p:cxnSp>
      <p:cxnSp>
        <p:nvCxnSpPr>
          <p:cNvPr id="230" name="Google Shape;230;p29"/>
          <p:cNvCxnSpPr/>
          <p:nvPr/>
        </p:nvCxnSpPr>
        <p:spPr>
          <a:xfrm rot="10800000">
            <a:off x="2411413" y="3068638"/>
            <a:ext cx="865187" cy="288925"/>
          </a:xfrm>
          <a:prstGeom prst="straightConnector1">
            <a:avLst/>
          </a:prstGeom>
          <a:noFill/>
          <a:ln cap="flat" cmpd="sng" w="9525">
            <a:solidFill>
              <a:schemeClr val="dk1"/>
            </a:solidFill>
            <a:prstDash val="solid"/>
            <a:round/>
            <a:headEnd len="med" w="med" type="none"/>
            <a:tailEnd len="med" w="med" type="triangle"/>
          </a:ln>
        </p:spPr>
      </p:cxnSp>
      <p:cxnSp>
        <p:nvCxnSpPr>
          <p:cNvPr id="231" name="Google Shape;231;p29"/>
          <p:cNvCxnSpPr/>
          <p:nvPr/>
        </p:nvCxnSpPr>
        <p:spPr>
          <a:xfrm flipH="1" rot="10800000">
            <a:off x="5219700" y="2060575"/>
            <a:ext cx="792163" cy="576263"/>
          </a:xfrm>
          <a:prstGeom prst="straightConnector1">
            <a:avLst/>
          </a:prstGeom>
          <a:noFill/>
          <a:ln cap="flat" cmpd="sng" w="9525">
            <a:solidFill>
              <a:schemeClr val="dk1"/>
            </a:solidFill>
            <a:prstDash val="solid"/>
            <a:round/>
            <a:headEnd len="med" w="med" type="none"/>
            <a:tailEnd len="med" w="med" type="triangle"/>
          </a:ln>
        </p:spPr>
      </p:cxnSp>
      <p:cxnSp>
        <p:nvCxnSpPr>
          <p:cNvPr id="232" name="Google Shape;232;p29"/>
          <p:cNvCxnSpPr/>
          <p:nvPr/>
        </p:nvCxnSpPr>
        <p:spPr>
          <a:xfrm flipH="1" rot="10800000">
            <a:off x="5580063" y="2133600"/>
            <a:ext cx="1728787" cy="790575"/>
          </a:xfrm>
          <a:prstGeom prst="straightConnector1">
            <a:avLst/>
          </a:prstGeom>
          <a:noFill/>
          <a:ln cap="flat" cmpd="sng" w="9525">
            <a:solidFill>
              <a:schemeClr val="dk1"/>
            </a:solidFill>
            <a:prstDash val="solid"/>
            <a:round/>
            <a:headEnd len="med" w="med" type="none"/>
            <a:tailEnd len="med" w="med" type="triangle"/>
          </a:ln>
        </p:spPr>
      </p:cxnSp>
      <p:cxnSp>
        <p:nvCxnSpPr>
          <p:cNvPr id="233" name="Google Shape;233;p29"/>
          <p:cNvCxnSpPr/>
          <p:nvPr/>
        </p:nvCxnSpPr>
        <p:spPr>
          <a:xfrm flipH="1">
            <a:off x="1619250" y="3711575"/>
            <a:ext cx="1727200" cy="4763"/>
          </a:xfrm>
          <a:prstGeom prst="straightConnector1">
            <a:avLst/>
          </a:prstGeom>
          <a:noFill/>
          <a:ln cap="flat" cmpd="sng" w="9525">
            <a:solidFill>
              <a:schemeClr val="dk1"/>
            </a:solidFill>
            <a:prstDash val="solid"/>
            <a:round/>
            <a:headEnd len="med" w="med" type="none"/>
            <a:tailEnd len="med" w="med" type="triangle"/>
          </a:ln>
        </p:spPr>
      </p:cxnSp>
      <p:cxnSp>
        <p:nvCxnSpPr>
          <p:cNvPr id="234" name="Google Shape;234;p29"/>
          <p:cNvCxnSpPr/>
          <p:nvPr/>
        </p:nvCxnSpPr>
        <p:spPr>
          <a:xfrm flipH="1">
            <a:off x="2195513" y="4724400"/>
            <a:ext cx="1728787" cy="1079500"/>
          </a:xfrm>
          <a:prstGeom prst="straightConnector1">
            <a:avLst/>
          </a:prstGeom>
          <a:noFill/>
          <a:ln cap="flat" cmpd="sng" w="9525">
            <a:solidFill>
              <a:schemeClr val="dk1"/>
            </a:solidFill>
            <a:prstDash val="solid"/>
            <a:round/>
            <a:headEnd len="med" w="med" type="none"/>
            <a:tailEnd len="med" w="med" type="triangle"/>
          </a:ln>
        </p:spPr>
      </p:cxnSp>
      <p:cxnSp>
        <p:nvCxnSpPr>
          <p:cNvPr id="235" name="Google Shape;235;p29"/>
          <p:cNvCxnSpPr/>
          <p:nvPr/>
        </p:nvCxnSpPr>
        <p:spPr>
          <a:xfrm flipH="1">
            <a:off x="2268538" y="4221163"/>
            <a:ext cx="1079500" cy="71437"/>
          </a:xfrm>
          <a:prstGeom prst="straightConnector1">
            <a:avLst/>
          </a:prstGeom>
          <a:noFill/>
          <a:ln cap="flat" cmpd="sng" w="9525">
            <a:solidFill>
              <a:schemeClr val="dk1"/>
            </a:solidFill>
            <a:prstDash val="solid"/>
            <a:round/>
            <a:headEnd len="med" w="med" type="none"/>
            <a:tailEnd len="med" w="med" type="triangle"/>
          </a:ln>
        </p:spPr>
      </p:cxnSp>
      <p:cxnSp>
        <p:nvCxnSpPr>
          <p:cNvPr id="236" name="Google Shape;236;p29"/>
          <p:cNvCxnSpPr/>
          <p:nvPr/>
        </p:nvCxnSpPr>
        <p:spPr>
          <a:xfrm rot="10800000">
            <a:off x="3708400" y="2205038"/>
            <a:ext cx="142875" cy="431800"/>
          </a:xfrm>
          <a:prstGeom prst="straightConnector1">
            <a:avLst/>
          </a:prstGeom>
          <a:noFill/>
          <a:ln cap="flat" cmpd="sng" w="9525">
            <a:solidFill>
              <a:schemeClr val="dk1"/>
            </a:solidFill>
            <a:prstDash val="solid"/>
            <a:round/>
            <a:headEnd len="med" w="med" type="none"/>
            <a:tailEnd len="med" w="med" type="triangle"/>
          </a:ln>
        </p:spPr>
      </p:cxnSp>
      <p:cxnSp>
        <p:nvCxnSpPr>
          <p:cNvPr id="237" name="Google Shape;237;p29"/>
          <p:cNvCxnSpPr/>
          <p:nvPr/>
        </p:nvCxnSpPr>
        <p:spPr>
          <a:xfrm rot="10800000">
            <a:off x="4500563" y="1557338"/>
            <a:ext cx="0" cy="935037"/>
          </a:xfrm>
          <a:prstGeom prst="straightConnector1">
            <a:avLst/>
          </a:prstGeom>
          <a:noFill/>
          <a:ln cap="flat" cmpd="sng" w="9525">
            <a:solidFill>
              <a:schemeClr val="dk1"/>
            </a:solidFill>
            <a:prstDash val="solid"/>
            <a:round/>
            <a:headEnd len="med" w="med" type="none"/>
            <a:tailEnd len="med" w="med" type="triangle"/>
          </a:ln>
        </p:spPr>
      </p:cxnSp>
      <p:cxnSp>
        <p:nvCxnSpPr>
          <p:cNvPr id="238" name="Google Shape;238;p29"/>
          <p:cNvCxnSpPr/>
          <p:nvPr/>
        </p:nvCxnSpPr>
        <p:spPr>
          <a:xfrm flipH="1">
            <a:off x="1763713" y="4581525"/>
            <a:ext cx="1944687" cy="503238"/>
          </a:xfrm>
          <a:prstGeom prst="straightConnector1">
            <a:avLst/>
          </a:prstGeom>
          <a:noFill/>
          <a:ln cap="flat" cmpd="sng" w="9525">
            <a:solidFill>
              <a:schemeClr val="dk1"/>
            </a:solidFill>
            <a:prstDash val="solid"/>
            <a:round/>
            <a:headEnd len="med" w="med" type="none"/>
            <a:tailEnd len="med" w="med" type="triangle"/>
          </a:ln>
        </p:spPr>
      </p:cxnSp>
      <p:cxnSp>
        <p:nvCxnSpPr>
          <p:cNvPr id="239" name="Google Shape;239;p29"/>
          <p:cNvCxnSpPr/>
          <p:nvPr/>
        </p:nvCxnSpPr>
        <p:spPr>
          <a:xfrm flipH="1" rot="10800000">
            <a:off x="5795963" y="3213100"/>
            <a:ext cx="1008062" cy="144463"/>
          </a:xfrm>
          <a:prstGeom prst="straightConnector1">
            <a:avLst/>
          </a:prstGeom>
          <a:noFill/>
          <a:ln cap="flat" cmpd="sng" w="9525">
            <a:solidFill>
              <a:schemeClr val="dk1"/>
            </a:solidFill>
            <a:prstDash val="solid"/>
            <a:round/>
            <a:headEnd len="med" w="med" type="none"/>
            <a:tailEnd len="med" w="med" type="triangle"/>
          </a:ln>
        </p:spPr>
      </p:cxnSp>
      <p:cxnSp>
        <p:nvCxnSpPr>
          <p:cNvPr id="240" name="Google Shape;240;p29"/>
          <p:cNvCxnSpPr/>
          <p:nvPr/>
        </p:nvCxnSpPr>
        <p:spPr>
          <a:xfrm>
            <a:off x="5867400" y="3860800"/>
            <a:ext cx="1441450" cy="0"/>
          </a:xfrm>
          <a:prstGeom prst="straightConnector1">
            <a:avLst/>
          </a:prstGeom>
          <a:noFill/>
          <a:ln cap="flat" cmpd="sng" w="9525">
            <a:solidFill>
              <a:schemeClr val="dk1"/>
            </a:solidFill>
            <a:prstDash val="solid"/>
            <a:round/>
            <a:headEnd len="med" w="med" type="none"/>
            <a:tailEnd len="med" w="med" type="triangle"/>
          </a:ln>
        </p:spPr>
      </p:cxnSp>
      <p:cxnSp>
        <p:nvCxnSpPr>
          <p:cNvPr id="241" name="Google Shape;241;p29"/>
          <p:cNvCxnSpPr/>
          <p:nvPr/>
        </p:nvCxnSpPr>
        <p:spPr>
          <a:xfrm>
            <a:off x="5651500" y="4365625"/>
            <a:ext cx="2089150" cy="1295400"/>
          </a:xfrm>
          <a:prstGeom prst="straightConnector1">
            <a:avLst/>
          </a:prstGeom>
          <a:noFill/>
          <a:ln cap="flat" cmpd="sng" w="9525">
            <a:solidFill>
              <a:schemeClr val="dk1"/>
            </a:solidFill>
            <a:prstDash val="solid"/>
            <a:round/>
            <a:headEnd len="med" w="med" type="none"/>
            <a:tailEnd len="med" w="med" type="triangle"/>
          </a:ln>
        </p:spPr>
      </p:cxnSp>
      <p:cxnSp>
        <p:nvCxnSpPr>
          <p:cNvPr id="242" name="Google Shape;242;p29"/>
          <p:cNvCxnSpPr/>
          <p:nvPr/>
        </p:nvCxnSpPr>
        <p:spPr>
          <a:xfrm>
            <a:off x="5292725" y="4652963"/>
            <a:ext cx="431800" cy="504825"/>
          </a:xfrm>
          <a:prstGeom prst="straightConnector1">
            <a:avLst/>
          </a:prstGeom>
          <a:noFill/>
          <a:ln cap="flat" cmpd="sng" w="9525">
            <a:solidFill>
              <a:schemeClr val="dk1"/>
            </a:solidFill>
            <a:prstDash val="solid"/>
            <a:round/>
            <a:headEnd len="med" w="med" type="none"/>
            <a:tailEnd len="med" w="med" type="triangle"/>
          </a:ln>
        </p:spPr>
      </p:cxnSp>
      <p:sp>
        <p:nvSpPr>
          <p:cNvPr id="243" name="Google Shape;243;p29"/>
          <p:cNvSpPr txBox="1"/>
          <p:nvPr/>
        </p:nvSpPr>
        <p:spPr>
          <a:xfrm>
            <a:off x="323850" y="1412875"/>
            <a:ext cx="2808288"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244" name="Google Shape;244;p29"/>
          <p:cNvSpPr txBox="1"/>
          <p:nvPr/>
        </p:nvSpPr>
        <p:spPr>
          <a:xfrm>
            <a:off x="3419475" y="1052513"/>
            <a:ext cx="3024188"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GB" sz="2000" u="none" cap="none" strike="noStrike">
                <a:solidFill>
                  <a:srgbClr val="0000FF"/>
                </a:solidFill>
                <a:latin typeface="Calibri"/>
                <a:ea typeface="Calibri"/>
                <a:cs typeface="Calibri"/>
                <a:sym typeface="Calibri"/>
              </a:rPr>
              <a:t>Multi-agency assessment </a:t>
            </a:r>
            <a:endParaRPr/>
          </a:p>
        </p:txBody>
      </p:sp>
      <p:sp>
        <p:nvSpPr>
          <p:cNvPr id="245" name="Google Shape;245;p29"/>
          <p:cNvSpPr txBox="1"/>
          <p:nvPr/>
        </p:nvSpPr>
        <p:spPr>
          <a:xfrm>
            <a:off x="6084888" y="1557338"/>
            <a:ext cx="935037"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GB" sz="2000" u="none" cap="none" strike="noStrike">
                <a:solidFill>
                  <a:srgbClr val="F4B081"/>
                </a:solidFill>
                <a:latin typeface="Calibri"/>
                <a:ea typeface="Calibri"/>
                <a:cs typeface="Calibri"/>
                <a:sym typeface="Calibri"/>
              </a:rPr>
              <a:t>GP</a:t>
            </a:r>
            <a:endParaRPr b="0" i="0" sz="2400" u="none" cap="none" strike="noStrike">
              <a:solidFill>
                <a:srgbClr val="F4B081"/>
              </a:solidFill>
              <a:latin typeface="Calibri"/>
              <a:ea typeface="Calibri"/>
              <a:cs typeface="Calibri"/>
              <a:sym typeface="Calibri"/>
            </a:endParaRPr>
          </a:p>
        </p:txBody>
      </p:sp>
      <p:sp>
        <p:nvSpPr>
          <p:cNvPr id="246" name="Google Shape;246;p29"/>
          <p:cNvSpPr txBox="1"/>
          <p:nvPr/>
        </p:nvSpPr>
        <p:spPr>
          <a:xfrm>
            <a:off x="7363619" y="1491188"/>
            <a:ext cx="1511300" cy="95410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GB" sz="2000" u="none" cap="none" strike="noStrike">
                <a:solidFill>
                  <a:srgbClr val="0000FF"/>
                </a:solidFill>
                <a:latin typeface="Calibri"/>
                <a:ea typeface="Calibri"/>
                <a:cs typeface="Calibri"/>
                <a:sym typeface="Calibri"/>
              </a:rPr>
              <a:t>Community </a:t>
            </a:r>
            <a:r>
              <a:rPr b="0" i="0" lang="en-GB" sz="1800" u="none" cap="none" strike="noStrike">
                <a:solidFill>
                  <a:srgbClr val="0000FF"/>
                </a:solidFill>
                <a:latin typeface="Calibri"/>
                <a:ea typeface="Calibri"/>
                <a:cs typeface="Calibri"/>
                <a:sym typeface="Calibri"/>
              </a:rPr>
              <a:t>rehabilitation team</a:t>
            </a:r>
            <a:r>
              <a:rPr b="0" i="0" lang="en-GB" sz="1800" u="none" cap="none" strike="noStrike">
                <a:solidFill>
                  <a:schemeClr val="dk1"/>
                </a:solidFill>
                <a:latin typeface="Calibri"/>
                <a:ea typeface="Calibri"/>
                <a:cs typeface="Calibri"/>
                <a:sym typeface="Calibri"/>
              </a:rPr>
              <a:t> </a:t>
            </a:r>
            <a:endParaRPr/>
          </a:p>
        </p:txBody>
      </p:sp>
      <p:sp>
        <p:nvSpPr>
          <p:cNvPr id="247" name="Google Shape;247;p29"/>
          <p:cNvSpPr txBox="1"/>
          <p:nvPr/>
        </p:nvSpPr>
        <p:spPr>
          <a:xfrm>
            <a:off x="6948488" y="2852738"/>
            <a:ext cx="830262"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GB" sz="2000" u="none" cap="none" strike="noStrike">
                <a:solidFill>
                  <a:srgbClr val="F4B081"/>
                </a:solidFill>
                <a:latin typeface="Calibri"/>
                <a:ea typeface="Calibri"/>
                <a:cs typeface="Calibri"/>
                <a:sym typeface="Calibri"/>
              </a:rPr>
              <a:t>Home care </a:t>
            </a:r>
            <a:endParaRPr/>
          </a:p>
        </p:txBody>
      </p:sp>
      <p:sp>
        <p:nvSpPr>
          <p:cNvPr id="248" name="Google Shape;248;p29"/>
          <p:cNvSpPr txBox="1"/>
          <p:nvPr/>
        </p:nvSpPr>
        <p:spPr>
          <a:xfrm>
            <a:off x="7416800" y="3644900"/>
            <a:ext cx="1727200" cy="10156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GB" sz="2000" u="none" cap="none" strike="noStrike">
                <a:solidFill>
                  <a:srgbClr val="0000FF"/>
                </a:solidFill>
                <a:latin typeface="Calibri"/>
                <a:ea typeface="Calibri"/>
                <a:cs typeface="Calibri"/>
                <a:sym typeface="Calibri"/>
              </a:rPr>
              <a:t>District nursing services</a:t>
            </a:r>
            <a:endParaRPr/>
          </a:p>
        </p:txBody>
      </p:sp>
      <p:sp>
        <p:nvSpPr>
          <p:cNvPr id="249" name="Google Shape;249;p29"/>
          <p:cNvSpPr txBox="1"/>
          <p:nvPr/>
        </p:nvSpPr>
        <p:spPr>
          <a:xfrm>
            <a:off x="5292725" y="5229225"/>
            <a:ext cx="1873250" cy="10156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GB" sz="2000" u="none" cap="none" strike="noStrike">
                <a:solidFill>
                  <a:srgbClr val="F4B081"/>
                </a:solidFill>
                <a:latin typeface="Calibri"/>
                <a:ea typeface="Calibri"/>
                <a:cs typeface="Calibri"/>
                <a:sym typeface="Calibri"/>
              </a:rPr>
              <a:t>Community falls prevention team </a:t>
            </a:r>
            <a:endParaRPr/>
          </a:p>
        </p:txBody>
      </p:sp>
      <p:sp>
        <p:nvSpPr>
          <p:cNvPr id="250" name="Google Shape;250;p29"/>
          <p:cNvSpPr txBox="1"/>
          <p:nvPr/>
        </p:nvSpPr>
        <p:spPr>
          <a:xfrm>
            <a:off x="179388" y="5876925"/>
            <a:ext cx="2089150" cy="10156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GB" sz="2000" u="none" cap="none" strike="noStrike">
                <a:solidFill>
                  <a:srgbClr val="F4B081"/>
                </a:solidFill>
                <a:latin typeface="Calibri"/>
                <a:ea typeface="Calibri"/>
                <a:cs typeface="Calibri"/>
                <a:sym typeface="Calibri"/>
              </a:rPr>
              <a:t>Community mental health team </a:t>
            </a:r>
            <a:endParaRPr/>
          </a:p>
        </p:txBody>
      </p:sp>
      <p:sp>
        <p:nvSpPr>
          <p:cNvPr id="251" name="Google Shape;251;p29"/>
          <p:cNvSpPr txBox="1"/>
          <p:nvPr/>
        </p:nvSpPr>
        <p:spPr>
          <a:xfrm>
            <a:off x="179388" y="4941888"/>
            <a:ext cx="1873250"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GB" sz="2000" u="none" cap="none" strike="noStrike">
                <a:solidFill>
                  <a:srgbClr val="0000FF"/>
                </a:solidFill>
                <a:latin typeface="Calibri"/>
                <a:ea typeface="Calibri"/>
                <a:cs typeface="Calibri"/>
                <a:sym typeface="Calibri"/>
              </a:rPr>
              <a:t>Social work services </a:t>
            </a:r>
            <a:endParaRPr/>
          </a:p>
        </p:txBody>
      </p:sp>
      <p:sp>
        <p:nvSpPr>
          <p:cNvPr id="252" name="Google Shape;252;p29"/>
          <p:cNvSpPr txBox="1"/>
          <p:nvPr/>
        </p:nvSpPr>
        <p:spPr>
          <a:xfrm>
            <a:off x="1042988" y="4149725"/>
            <a:ext cx="1223962"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GB" sz="2000" u="none" cap="none" strike="noStrike">
                <a:solidFill>
                  <a:srgbClr val="F4B081"/>
                </a:solidFill>
                <a:latin typeface="Calibri"/>
                <a:ea typeface="Calibri"/>
                <a:cs typeface="Calibri"/>
                <a:sym typeface="Calibri"/>
              </a:rPr>
              <a:t>Housing</a:t>
            </a:r>
            <a:endParaRPr/>
          </a:p>
        </p:txBody>
      </p:sp>
      <p:sp>
        <p:nvSpPr>
          <p:cNvPr id="253" name="Google Shape;253;p29"/>
          <p:cNvSpPr txBox="1"/>
          <p:nvPr/>
        </p:nvSpPr>
        <p:spPr>
          <a:xfrm>
            <a:off x="179388" y="3429000"/>
            <a:ext cx="1439862"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GB" sz="2000" u="none" cap="none" strike="noStrike">
                <a:solidFill>
                  <a:srgbClr val="0000FF"/>
                </a:solidFill>
                <a:latin typeface="Calibri"/>
                <a:ea typeface="Calibri"/>
                <a:cs typeface="Calibri"/>
                <a:sym typeface="Calibri"/>
              </a:rPr>
              <a:t>Befriending service</a:t>
            </a:r>
            <a:endParaRPr/>
          </a:p>
        </p:txBody>
      </p:sp>
      <p:sp>
        <p:nvSpPr>
          <p:cNvPr id="254" name="Google Shape;254;p29"/>
          <p:cNvSpPr txBox="1"/>
          <p:nvPr/>
        </p:nvSpPr>
        <p:spPr>
          <a:xfrm>
            <a:off x="684213" y="2565400"/>
            <a:ext cx="1728787"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GB" sz="2000" u="none" cap="none" strike="noStrike">
                <a:solidFill>
                  <a:srgbClr val="F4B081"/>
                </a:solidFill>
                <a:latin typeface="Calibri"/>
                <a:ea typeface="Calibri"/>
                <a:cs typeface="Calibri"/>
                <a:sym typeface="Calibri"/>
              </a:rPr>
              <a:t>Carers support services</a:t>
            </a:r>
            <a:endParaRPr/>
          </a:p>
        </p:txBody>
      </p:sp>
      <p:sp>
        <p:nvSpPr>
          <p:cNvPr id="255" name="Google Shape;255;p29"/>
          <p:cNvSpPr txBox="1"/>
          <p:nvPr/>
        </p:nvSpPr>
        <p:spPr>
          <a:xfrm>
            <a:off x="395288" y="1557338"/>
            <a:ext cx="1512887"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GB" sz="2000" u="none" cap="none" strike="noStrike">
                <a:solidFill>
                  <a:srgbClr val="0000FF"/>
                </a:solidFill>
                <a:latin typeface="Calibri"/>
                <a:ea typeface="Calibri"/>
                <a:cs typeface="Calibri"/>
                <a:sym typeface="Calibri"/>
              </a:rPr>
              <a:t>Day centres</a:t>
            </a:r>
            <a:r>
              <a:rPr b="0" i="0" lang="en-GB" sz="2000" u="none" cap="none" strike="noStrike">
                <a:solidFill>
                  <a:schemeClr val="dk1"/>
                </a:solidFill>
                <a:latin typeface="Calibri"/>
                <a:ea typeface="Calibri"/>
                <a:cs typeface="Calibri"/>
                <a:sym typeface="Calibri"/>
              </a:rPr>
              <a:t> </a:t>
            </a:r>
            <a:endParaRPr/>
          </a:p>
        </p:txBody>
      </p:sp>
      <p:sp>
        <p:nvSpPr>
          <p:cNvPr id="256" name="Google Shape;256;p29"/>
          <p:cNvSpPr txBox="1"/>
          <p:nvPr/>
        </p:nvSpPr>
        <p:spPr>
          <a:xfrm>
            <a:off x="2555875" y="1557338"/>
            <a:ext cx="1512888"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GB" sz="2000" u="none" cap="none" strike="noStrike">
                <a:solidFill>
                  <a:srgbClr val="F4B081"/>
                </a:solidFill>
                <a:latin typeface="Calibri"/>
                <a:ea typeface="Calibri"/>
                <a:cs typeface="Calibri"/>
                <a:sym typeface="Calibri"/>
              </a:rPr>
              <a:t>Voluntary services</a:t>
            </a:r>
            <a:endParaRPr/>
          </a:p>
        </p:txBody>
      </p:sp>
      <p:cxnSp>
        <p:nvCxnSpPr>
          <p:cNvPr id="257" name="Google Shape;257;p29"/>
          <p:cNvCxnSpPr/>
          <p:nvPr/>
        </p:nvCxnSpPr>
        <p:spPr>
          <a:xfrm flipH="1">
            <a:off x="4427538" y="4868863"/>
            <a:ext cx="73025" cy="1008062"/>
          </a:xfrm>
          <a:prstGeom prst="straightConnector1">
            <a:avLst/>
          </a:prstGeom>
          <a:noFill/>
          <a:ln cap="flat" cmpd="sng" w="9525">
            <a:solidFill>
              <a:schemeClr val="dk1"/>
            </a:solidFill>
            <a:prstDash val="solid"/>
            <a:round/>
            <a:headEnd len="med" w="med" type="none"/>
            <a:tailEnd len="med" w="med" type="triangle"/>
          </a:ln>
        </p:spPr>
      </p:cxnSp>
      <p:sp>
        <p:nvSpPr>
          <p:cNvPr id="258" name="Google Shape;258;p29"/>
          <p:cNvSpPr txBox="1"/>
          <p:nvPr/>
        </p:nvSpPr>
        <p:spPr>
          <a:xfrm>
            <a:off x="2771775" y="5942013"/>
            <a:ext cx="2952750" cy="10156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GB" sz="2000" u="none" cap="none" strike="noStrike">
                <a:solidFill>
                  <a:srgbClr val="0000FF"/>
                </a:solidFill>
                <a:latin typeface="Calibri"/>
                <a:ea typeface="Calibri"/>
                <a:cs typeface="Calibri"/>
                <a:sym typeface="Calibri"/>
              </a:rPr>
              <a:t>Rapid access to specialists supporting chronic disease management </a:t>
            </a:r>
            <a:endParaRPr/>
          </a:p>
        </p:txBody>
      </p:sp>
      <p:cxnSp>
        <p:nvCxnSpPr>
          <p:cNvPr id="259" name="Google Shape;259;p29"/>
          <p:cNvCxnSpPr/>
          <p:nvPr/>
        </p:nvCxnSpPr>
        <p:spPr>
          <a:xfrm>
            <a:off x="5795963" y="4076700"/>
            <a:ext cx="1152525" cy="431800"/>
          </a:xfrm>
          <a:prstGeom prst="straightConnector1">
            <a:avLst/>
          </a:prstGeom>
          <a:noFill/>
          <a:ln cap="flat" cmpd="sng" w="9525">
            <a:solidFill>
              <a:schemeClr val="dk1"/>
            </a:solidFill>
            <a:prstDash val="solid"/>
            <a:round/>
            <a:headEnd len="med" w="med" type="none"/>
            <a:tailEnd len="med" w="med" type="triangle"/>
          </a:ln>
        </p:spPr>
      </p:cxnSp>
      <p:sp>
        <p:nvSpPr>
          <p:cNvPr id="260" name="Google Shape;260;p29"/>
          <p:cNvSpPr txBox="1"/>
          <p:nvPr/>
        </p:nvSpPr>
        <p:spPr>
          <a:xfrm>
            <a:off x="7019925" y="4365625"/>
            <a:ext cx="1223963" cy="707886"/>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GB" sz="2000" u="none" cap="none" strike="noStrike">
                <a:solidFill>
                  <a:srgbClr val="F4B081"/>
                </a:solidFill>
                <a:latin typeface="Calibri"/>
                <a:ea typeface="Calibri"/>
                <a:cs typeface="Calibri"/>
                <a:sym typeface="Calibri"/>
              </a:rPr>
              <a:t>Day hospital</a:t>
            </a:r>
            <a:endParaRPr/>
          </a:p>
        </p:txBody>
      </p:sp>
      <p:sp>
        <p:nvSpPr>
          <p:cNvPr id="261" name="Google Shape;261;p29"/>
          <p:cNvSpPr/>
          <p:nvPr/>
        </p:nvSpPr>
        <p:spPr>
          <a:xfrm>
            <a:off x="3276600" y="2498725"/>
            <a:ext cx="2806700" cy="2387600"/>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400" u="none" cap="none" strike="noStrike">
                <a:solidFill>
                  <a:schemeClr val="lt1"/>
                </a:solidFill>
                <a:latin typeface="Times New Roman"/>
                <a:ea typeface="Times New Roman"/>
                <a:cs typeface="Times New Roman"/>
                <a:sym typeface="Times New Roman"/>
              </a:rPr>
              <a:t>Working more closely with our community colleagues - prevent hospital admissions and supporting care at home</a:t>
            </a:r>
            <a:endParaRPr b="0" i="0" sz="2400" u="none" cap="none" strike="noStrike">
              <a:solidFill>
                <a:schemeClr val="lt1"/>
              </a:solidFill>
              <a:latin typeface="Times New Roman"/>
              <a:ea typeface="Times New Roman"/>
              <a:cs typeface="Times New Roman"/>
              <a:sym typeface="Times New Roman"/>
            </a:endParaRPr>
          </a:p>
        </p:txBody>
      </p:sp>
      <p:sp>
        <p:nvSpPr>
          <p:cNvPr id="262" name="Google Shape;262;p29"/>
          <p:cNvSpPr/>
          <p:nvPr/>
        </p:nvSpPr>
        <p:spPr>
          <a:xfrm>
            <a:off x="7019925" y="5096232"/>
            <a:ext cx="2313454" cy="369332"/>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rgbClr val="0000FF"/>
                </a:solidFill>
                <a:latin typeface="Calibri"/>
                <a:ea typeface="Calibri"/>
                <a:cs typeface="Calibri"/>
                <a:sym typeface="Calibri"/>
              </a:rPr>
              <a:t>Community pharmacy</a:t>
            </a: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30"/>
          <p:cNvSpPr txBox="1"/>
          <p:nvPr>
            <p:ph type="title"/>
          </p:nvPr>
        </p:nvSpPr>
        <p:spPr>
          <a:xfrm>
            <a:off x="1116013" y="25400"/>
            <a:ext cx="6554787" cy="1524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None/>
            </a:pPr>
            <a:r>
              <a:rPr lang="en-GB"/>
              <a:t>Future Work </a:t>
            </a:r>
            <a:endParaRPr/>
          </a:p>
        </p:txBody>
      </p:sp>
      <p:sp>
        <p:nvSpPr>
          <p:cNvPr id="268" name="Google Shape;268;p30"/>
          <p:cNvSpPr txBox="1"/>
          <p:nvPr>
            <p:ph idx="1" type="body"/>
          </p:nvPr>
        </p:nvSpPr>
        <p:spPr>
          <a:xfrm>
            <a:off x="1116013" y="1125538"/>
            <a:ext cx="6554787" cy="3455987"/>
          </a:xfrm>
          <a:prstGeom prst="rect">
            <a:avLst/>
          </a:prstGeom>
          <a:noFill/>
          <a:ln>
            <a:noFill/>
          </a:ln>
        </p:spPr>
        <p:txBody>
          <a:bodyPr anchorCtr="0" anchor="t" bIns="45700" lIns="91425" spcFirstLastPara="1" rIns="91425" wrap="square" tIns="45700">
            <a:noAutofit/>
          </a:bodyPr>
          <a:lstStyle/>
          <a:p>
            <a:pPr indent="-171450" lvl="0" marL="171450" rtl="0" algn="ctr">
              <a:lnSpc>
                <a:spcPct val="90000"/>
              </a:lnSpc>
              <a:spcBef>
                <a:spcPts val="0"/>
              </a:spcBef>
              <a:spcAft>
                <a:spcPts val="0"/>
              </a:spcAft>
              <a:buClr>
                <a:schemeClr val="dk1"/>
              </a:buClr>
              <a:buSzPts val="2400"/>
              <a:buChar char="•"/>
            </a:pPr>
            <a:r>
              <a:rPr lang="en-GB" sz="2400"/>
              <a:t>Chair Assessment Areas </a:t>
            </a:r>
            <a:endParaRPr/>
          </a:p>
          <a:p>
            <a:pPr indent="-171450" lvl="0" marL="171450" rtl="0" algn="ctr">
              <a:lnSpc>
                <a:spcPct val="90000"/>
              </a:lnSpc>
              <a:spcBef>
                <a:spcPts val="750"/>
              </a:spcBef>
              <a:spcAft>
                <a:spcPts val="0"/>
              </a:spcAft>
              <a:buClr>
                <a:schemeClr val="dk1"/>
              </a:buClr>
              <a:buSzPts val="2400"/>
              <a:buChar char="•"/>
            </a:pPr>
            <a:r>
              <a:rPr lang="en-GB" sz="2400"/>
              <a:t>Input in ED – ongoing audit</a:t>
            </a:r>
            <a:endParaRPr/>
          </a:p>
          <a:p>
            <a:pPr indent="-171450" lvl="0" marL="171450" rtl="0" algn="ctr">
              <a:lnSpc>
                <a:spcPct val="90000"/>
              </a:lnSpc>
              <a:spcBef>
                <a:spcPts val="750"/>
              </a:spcBef>
              <a:spcAft>
                <a:spcPts val="0"/>
              </a:spcAft>
              <a:buClr>
                <a:schemeClr val="dk1"/>
              </a:buClr>
              <a:buSzPts val="2400"/>
              <a:buChar char="•"/>
            </a:pPr>
            <a:r>
              <a:rPr lang="en-GB" sz="2400"/>
              <a:t>Mapping Patients journey </a:t>
            </a:r>
            <a:endParaRPr/>
          </a:p>
          <a:p>
            <a:pPr indent="-171450" lvl="0" marL="171450" rtl="0" algn="ctr">
              <a:lnSpc>
                <a:spcPct val="90000"/>
              </a:lnSpc>
              <a:spcBef>
                <a:spcPts val="750"/>
              </a:spcBef>
              <a:spcAft>
                <a:spcPts val="0"/>
              </a:spcAft>
              <a:buClr>
                <a:schemeClr val="dk1"/>
              </a:buClr>
              <a:buSzPts val="2400"/>
              <a:buChar char="•"/>
            </a:pPr>
            <a:r>
              <a:rPr lang="en-GB" sz="2400"/>
              <a:t>Feedback from our colleagues </a:t>
            </a:r>
            <a:endParaRPr/>
          </a:p>
          <a:p>
            <a:pPr indent="-171450" lvl="0" marL="171450" rtl="0" algn="ctr">
              <a:lnSpc>
                <a:spcPct val="90000"/>
              </a:lnSpc>
              <a:spcBef>
                <a:spcPts val="750"/>
              </a:spcBef>
              <a:spcAft>
                <a:spcPts val="0"/>
              </a:spcAft>
              <a:buClr>
                <a:schemeClr val="dk1"/>
              </a:buClr>
              <a:buSzPts val="2400"/>
              <a:buChar char="•"/>
            </a:pPr>
            <a:r>
              <a:rPr lang="en-GB" sz="2400"/>
              <a:t>Closer work with community colleagues</a:t>
            </a:r>
            <a:endParaRPr/>
          </a:p>
          <a:p>
            <a:pPr indent="-38100" lvl="0" marL="171450" rtl="0" algn="l">
              <a:lnSpc>
                <a:spcPct val="90000"/>
              </a:lnSpc>
              <a:spcBef>
                <a:spcPts val="750"/>
              </a:spcBef>
              <a:spcAft>
                <a:spcPts val="0"/>
              </a:spcAft>
              <a:buClr>
                <a:schemeClr val="dk1"/>
              </a:buClr>
              <a:buSzPts val="2100"/>
              <a:buNone/>
            </a:pPr>
            <a:r>
              <a:t/>
            </a:r>
            <a:endParaRPr/>
          </a:p>
          <a:p>
            <a:pPr indent="-38100" lvl="0" marL="171450" rtl="0" algn="l">
              <a:lnSpc>
                <a:spcPct val="90000"/>
              </a:lnSpc>
              <a:spcBef>
                <a:spcPts val="750"/>
              </a:spcBef>
              <a:spcAft>
                <a:spcPts val="0"/>
              </a:spcAft>
              <a:buClr>
                <a:schemeClr val="dk1"/>
              </a:buClr>
              <a:buSzPts val="2100"/>
              <a:buNone/>
            </a:pPr>
            <a:r>
              <a:t/>
            </a:r>
            <a:endParaRPr/>
          </a:p>
        </p:txBody>
      </p:sp>
      <p:pic>
        <p:nvPicPr>
          <p:cNvPr id="269" name="Google Shape;269;p30"/>
          <p:cNvPicPr preferRelativeResize="0"/>
          <p:nvPr/>
        </p:nvPicPr>
        <p:blipFill rotWithShape="1">
          <a:blip r:embed="rId3">
            <a:alphaModFix/>
          </a:blip>
          <a:srcRect b="0" l="0" r="0" t="0"/>
          <a:stretch/>
        </p:blipFill>
        <p:spPr>
          <a:xfrm>
            <a:off x="1385888" y="3852863"/>
            <a:ext cx="6372225" cy="300513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id="274" name="Google Shape;274;p31"/>
          <p:cNvPicPr preferRelativeResize="0"/>
          <p:nvPr/>
        </p:nvPicPr>
        <p:blipFill rotWithShape="1">
          <a:blip r:embed="rId3">
            <a:alphaModFix/>
          </a:blip>
          <a:srcRect b="17120" l="-4584" r="-1466" t="9676"/>
          <a:stretch/>
        </p:blipFill>
        <p:spPr>
          <a:xfrm>
            <a:off x="-396875" y="0"/>
            <a:ext cx="9648825"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2"/>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GB"/>
              <a:t>Get in touch!</a:t>
            </a:r>
            <a:endParaRPr/>
          </a:p>
        </p:txBody>
      </p:sp>
      <p:sp>
        <p:nvSpPr>
          <p:cNvPr id="280" name="Google Shape;280;p32"/>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100"/>
              <a:buNone/>
            </a:pPr>
            <a:r>
              <a:rPr lang="en-GB"/>
              <a:t>Website</a:t>
            </a:r>
            <a:endParaRPr/>
          </a:p>
          <a:p>
            <a:pPr indent="0" lvl="0" marL="0" rtl="0" algn="ctr">
              <a:lnSpc>
                <a:spcPct val="90000"/>
              </a:lnSpc>
              <a:spcBef>
                <a:spcPts val="750"/>
              </a:spcBef>
              <a:spcAft>
                <a:spcPts val="0"/>
              </a:spcAft>
              <a:buClr>
                <a:schemeClr val="dk1"/>
              </a:buClr>
              <a:buSzPts val="2100"/>
              <a:buNone/>
            </a:pPr>
            <a:r>
              <a:rPr lang="en-GB" u="sng">
                <a:solidFill>
                  <a:schemeClr val="hlink"/>
                </a:solidFill>
                <a:hlinkClick r:id="rId3"/>
              </a:rPr>
              <a:t>www.quackmeded.co.uk</a:t>
            </a:r>
            <a:endParaRPr/>
          </a:p>
          <a:p>
            <a:pPr indent="0" lvl="0" marL="0" rtl="0" algn="ctr">
              <a:lnSpc>
                <a:spcPct val="90000"/>
              </a:lnSpc>
              <a:spcBef>
                <a:spcPts val="750"/>
              </a:spcBef>
              <a:spcAft>
                <a:spcPts val="0"/>
              </a:spcAft>
              <a:buClr>
                <a:schemeClr val="dk1"/>
              </a:buClr>
              <a:buSzPts val="2100"/>
              <a:buNone/>
            </a:pPr>
            <a:r>
              <a:t/>
            </a:r>
            <a:endParaRPr/>
          </a:p>
          <a:p>
            <a:pPr indent="0" lvl="0" marL="0" rtl="0" algn="ctr">
              <a:lnSpc>
                <a:spcPct val="90000"/>
              </a:lnSpc>
              <a:spcBef>
                <a:spcPts val="750"/>
              </a:spcBef>
              <a:spcAft>
                <a:spcPts val="0"/>
              </a:spcAft>
              <a:buClr>
                <a:schemeClr val="dk1"/>
              </a:buClr>
              <a:buSzPts val="2100"/>
              <a:buNone/>
            </a:pPr>
            <a:r>
              <a:rPr lang="en-GB"/>
              <a:t>Email</a:t>
            </a:r>
            <a:endParaRPr/>
          </a:p>
          <a:p>
            <a:pPr indent="0" lvl="0" marL="0" rtl="0" algn="ctr">
              <a:lnSpc>
                <a:spcPct val="90000"/>
              </a:lnSpc>
              <a:spcBef>
                <a:spcPts val="750"/>
              </a:spcBef>
              <a:spcAft>
                <a:spcPts val="0"/>
              </a:spcAft>
              <a:buClr>
                <a:schemeClr val="dk1"/>
              </a:buClr>
              <a:buSzPts val="2100"/>
              <a:buNone/>
            </a:pPr>
            <a:r>
              <a:rPr lang="en-GB" u="sng">
                <a:solidFill>
                  <a:schemeClr val="hlink"/>
                </a:solidFill>
                <a:hlinkClick r:id="rId4"/>
              </a:rPr>
              <a:t>gg-uhb.quackmeded@nhs.net</a:t>
            </a:r>
            <a:endParaRPr/>
          </a:p>
          <a:p>
            <a:pPr indent="0" lvl="0" marL="0" rtl="0" algn="ctr">
              <a:lnSpc>
                <a:spcPct val="90000"/>
              </a:lnSpc>
              <a:spcBef>
                <a:spcPts val="750"/>
              </a:spcBef>
              <a:spcAft>
                <a:spcPts val="0"/>
              </a:spcAft>
              <a:buClr>
                <a:schemeClr val="dk1"/>
              </a:buClr>
              <a:buSzPts val="2100"/>
              <a:buNone/>
            </a:pPr>
            <a:r>
              <a:t/>
            </a:r>
            <a:endParaRPr/>
          </a:p>
          <a:p>
            <a:pPr indent="0" lvl="0" marL="0" rtl="0" algn="ctr">
              <a:lnSpc>
                <a:spcPct val="90000"/>
              </a:lnSpc>
              <a:spcBef>
                <a:spcPts val="750"/>
              </a:spcBef>
              <a:spcAft>
                <a:spcPts val="0"/>
              </a:spcAft>
              <a:buClr>
                <a:schemeClr val="dk1"/>
              </a:buClr>
              <a:buSzPts val="2100"/>
              <a:buNone/>
            </a:pPr>
            <a:r>
              <a:rPr lang="en-GB"/>
              <a:t>Social Media</a:t>
            </a:r>
            <a:endParaRPr/>
          </a:p>
          <a:p>
            <a:pPr indent="0" lvl="0" marL="0" rtl="0" algn="ctr">
              <a:lnSpc>
                <a:spcPct val="90000"/>
              </a:lnSpc>
              <a:spcBef>
                <a:spcPts val="750"/>
              </a:spcBef>
              <a:spcAft>
                <a:spcPts val="0"/>
              </a:spcAft>
              <a:buClr>
                <a:schemeClr val="dk1"/>
              </a:buClr>
              <a:buSzPts val="2100"/>
              <a:buNone/>
            </a:pPr>
            <a:r>
              <a:rPr lang="en-GB"/>
              <a:t>Twitter: @QUACK_ Med</a:t>
            </a:r>
            <a:endParaRPr/>
          </a:p>
          <a:p>
            <a:pPr indent="0" lvl="0" marL="0" rtl="0" algn="ctr">
              <a:lnSpc>
                <a:spcPct val="90000"/>
              </a:lnSpc>
              <a:spcBef>
                <a:spcPts val="750"/>
              </a:spcBef>
              <a:spcAft>
                <a:spcPts val="0"/>
              </a:spcAft>
              <a:buClr>
                <a:schemeClr val="dk1"/>
              </a:buClr>
              <a:buSzPts val="2100"/>
              <a:buNone/>
            </a:pPr>
            <a:r>
              <a:rPr lang="en-GB"/>
              <a:t>Facebook: QUACK education</a:t>
            </a:r>
            <a:endParaRPr/>
          </a:p>
        </p:txBody>
      </p:sp>
      <p:pic>
        <p:nvPicPr>
          <p:cNvPr id="281" name="Google Shape;281;p32"/>
          <p:cNvPicPr preferRelativeResize="0"/>
          <p:nvPr/>
        </p:nvPicPr>
        <p:blipFill rotWithShape="1">
          <a:blip r:embed="rId5">
            <a:alphaModFix/>
          </a:blip>
          <a:srcRect b="0" l="0" r="0" t="0"/>
          <a:stretch/>
        </p:blipFill>
        <p:spPr>
          <a:xfrm>
            <a:off x="8318500" y="603250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5"/>
          <p:cNvSpPr txBox="1"/>
          <p:nvPr>
            <p:ph type="title"/>
          </p:nvPr>
        </p:nvSpPr>
        <p:spPr>
          <a:xfrm>
            <a:off x="628650" y="365125"/>
            <a:ext cx="78867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en-GB"/>
              <a:t>Disclaimer*</a:t>
            </a:r>
            <a:endParaRPr/>
          </a:p>
        </p:txBody>
      </p:sp>
      <p:sp>
        <p:nvSpPr>
          <p:cNvPr id="101" name="Google Shape;101;p15"/>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Autofit/>
          </a:bodyPr>
          <a:lstStyle/>
          <a:p>
            <a:pPr indent="-171450" lvl="0" marL="171450" rtl="0" algn="l">
              <a:lnSpc>
                <a:spcPct val="90000"/>
              </a:lnSpc>
              <a:spcBef>
                <a:spcPts val="0"/>
              </a:spcBef>
              <a:spcAft>
                <a:spcPts val="0"/>
              </a:spcAft>
              <a:buClr>
                <a:schemeClr val="dk1"/>
              </a:buClr>
              <a:buSzPts val="2100"/>
              <a:buChar char="•"/>
            </a:pPr>
            <a:r>
              <a:rPr lang="en-GB"/>
              <a:t>Please note that QUACK is a regional teaching programme operating across GG&amp;C, Lanarkshire and Ayrshire &amp; Arran. </a:t>
            </a:r>
            <a:endParaRPr/>
          </a:p>
          <a:p>
            <a:pPr indent="-38100" lvl="0" marL="171450" rtl="0" algn="l">
              <a:lnSpc>
                <a:spcPct val="90000"/>
              </a:lnSpc>
              <a:spcBef>
                <a:spcPts val="750"/>
              </a:spcBef>
              <a:spcAft>
                <a:spcPts val="0"/>
              </a:spcAft>
              <a:buClr>
                <a:schemeClr val="dk1"/>
              </a:buClr>
              <a:buSzPts val="2100"/>
              <a:buNone/>
            </a:pPr>
            <a:r>
              <a:t/>
            </a:r>
            <a:endParaRPr/>
          </a:p>
          <a:p>
            <a:pPr indent="-171450" lvl="0" marL="171450" rtl="0" algn="l">
              <a:lnSpc>
                <a:spcPct val="90000"/>
              </a:lnSpc>
              <a:spcBef>
                <a:spcPts val="750"/>
              </a:spcBef>
              <a:spcAft>
                <a:spcPts val="0"/>
              </a:spcAft>
              <a:buClr>
                <a:schemeClr val="dk1"/>
              </a:buClr>
              <a:buSzPts val="2100"/>
              <a:buChar char="•"/>
            </a:pPr>
            <a:r>
              <a:rPr lang="en-GB"/>
              <a:t>This presentation outlines general management, though local variances e.g. antibiotic prescription may vary slightly depending on your local trust</a:t>
            </a:r>
            <a:endParaRPr/>
          </a:p>
          <a:p>
            <a:pPr indent="-38100" lvl="0" marL="171450" rtl="0" algn="l">
              <a:lnSpc>
                <a:spcPct val="90000"/>
              </a:lnSpc>
              <a:spcBef>
                <a:spcPts val="750"/>
              </a:spcBef>
              <a:spcAft>
                <a:spcPts val="0"/>
              </a:spcAft>
              <a:buClr>
                <a:schemeClr val="dk1"/>
              </a:buClr>
              <a:buSzPts val="2100"/>
              <a:buNone/>
            </a:pPr>
            <a:r>
              <a:t/>
            </a:r>
            <a:endParaRPr/>
          </a:p>
          <a:p>
            <a:pPr indent="-171450" lvl="0" marL="171450" rtl="0" algn="l">
              <a:lnSpc>
                <a:spcPct val="90000"/>
              </a:lnSpc>
              <a:spcBef>
                <a:spcPts val="750"/>
              </a:spcBef>
              <a:spcAft>
                <a:spcPts val="0"/>
              </a:spcAft>
              <a:buClr>
                <a:schemeClr val="dk1"/>
              </a:buClr>
              <a:buSzPts val="2100"/>
              <a:buChar char="•"/>
            </a:pPr>
            <a:r>
              <a:rPr lang="en-GB"/>
              <a:t>Remember to check your local guidelines</a:t>
            </a:r>
            <a:endParaRPr/>
          </a:p>
          <a:p>
            <a:pPr indent="-38100" lvl="0" marL="171450" rtl="0" algn="l">
              <a:lnSpc>
                <a:spcPct val="90000"/>
              </a:lnSpc>
              <a:spcBef>
                <a:spcPts val="750"/>
              </a:spcBef>
              <a:spcAft>
                <a:spcPts val="0"/>
              </a:spcAft>
              <a:buClr>
                <a:schemeClr val="dk1"/>
              </a:buClr>
              <a:buSzPts val="21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6"/>
          <p:cNvSpPr txBox="1"/>
          <p:nvPr>
            <p:ph type="title"/>
          </p:nvPr>
        </p:nvSpPr>
        <p:spPr>
          <a:xfrm>
            <a:off x="457200" y="320675"/>
            <a:ext cx="7239000" cy="1143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None/>
            </a:pPr>
            <a:r>
              <a:rPr lang="en-GB"/>
              <a:t>Our Frailty team  </a:t>
            </a:r>
            <a:endParaRPr/>
          </a:p>
        </p:txBody>
      </p:sp>
      <p:pic>
        <p:nvPicPr>
          <p:cNvPr descr="cid:E93D9A7F-0F86-4E34-BC1F-C3F14742888C" id="108" name="Google Shape;108;p16"/>
          <p:cNvPicPr preferRelativeResize="0"/>
          <p:nvPr>
            <p:ph idx="1" type="body"/>
          </p:nvPr>
        </p:nvPicPr>
        <p:blipFill rotWithShape="1">
          <a:blip r:embed="rId3">
            <a:alphaModFix/>
          </a:blip>
          <a:srcRect b="28458" l="0" r="2514" t="14229"/>
          <a:stretch/>
        </p:blipFill>
        <p:spPr>
          <a:xfrm>
            <a:off x="106363" y="1754188"/>
            <a:ext cx="4105275" cy="3960812"/>
          </a:xfrm>
          <a:prstGeom prst="rect">
            <a:avLst/>
          </a:prstGeom>
          <a:noFill/>
          <a:ln>
            <a:noFill/>
          </a:ln>
        </p:spPr>
      </p:pic>
      <p:pic>
        <p:nvPicPr>
          <p:cNvPr id="109" name="Google Shape;109;p16"/>
          <p:cNvPicPr preferRelativeResize="0"/>
          <p:nvPr/>
        </p:nvPicPr>
        <p:blipFill rotWithShape="1">
          <a:blip r:embed="rId4">
            <a:alphaModFix/>
          </a:blip>
          <a:srcRect b="0" l="0" r="0" t="0"/>
          <a:stretch/>
        </p:blipFill>
        <p:spPr>
          <a:xfrm>
            <a:off x="4356100" y="1754188"/>
            <a:ext cx="4681538" cy="396081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7"/>
          <p:cNvSpPr txBox="1"/>
          <p:nvPr>
            <p:ph type="title"/>
          </p:nvPr>
        </p:nvSpPr>
        <p:spPr>
          <a:xfrm>
            <a:off x="1258888" y="188913"/>
            <a:ext cx="7142162" cy="139382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None/>
            </a:pPr>
            <a:r>
              <a:rPr b="1" lang="en-GB" u="sng"/>
              <a:t>WHY THINK FRAILTY</a:t>
            </a:r>
            <a:endParaRPr/>
          </a:p>
        </p:txBody>
      </p:sp>
      <p:sp>
        <p:nvSpPr>
          <p:cNvPr id="116" name="Google Shape;116;p17"/>
          <p:cNvSpPr txBox="1"/>
          <p:nvPr>
            <p:ph idx="1" type="body"/>
          </p:nvPr>
        </p:nvSpPr>
        <p:spPr>
          <a:xfrm>
            <a:off x="395288" y="1470025"/>
            <a:ext cx="7777162" cy="5400675"/>
          </a:xfrm>
          <a:prstGeom prst="rect">
            <a:avLst/>
          </a:prstGeom>
          <a:noFill/>
          <a:ln>
            <a:noFill/>
          </a:ln>
        </p:spPr>
        <p:txBody>
          <a:bodyPr anchorCtr="0" anchor="t" bIns="45700" lIns="91425" spcFirstLastPara="1" rIns="91425" wrap="square" tIns="45700">
            <a:noAutofit/>
          </a:bodyPr>
          <a:lstStyle/>
          <a:p>
            <a:pPr indent="-171450" lvl="0" marL="171450" rtl="0" algn="l">
              <a:lnSpc>
                <a:spcPct val="120000"/>
              </a:lnSpc>
              <a:spcBef>
                <a:spcPts val="0"/>
              </a:spcBef>
              <a:spcAft>
                <a:spcPts val="0"/>
              </a:spcAft>
              <a:buClr>
                <a:srgbClr val="AEABAB"/>
              </a:buClr>
              <a:buSzPts val="2400"/>
              <a:buChar char="•"/>
            </a:pPr>
            <a:r>
              <a:rPr lang="en-GB" sz="2400">
                <a:solidFill>
                  <a:srgbClr val="AEABAB"/>
                </a:solidFill>
              </a:rPr>
              <a:t>AGEING POPULATION</a:t>
            </a:r>
            <a:endParaRPr/>
          </a:p>
          <a:p>
            <a:pPr indent="-171450" lvl="0" marL="171450" rtl="0" algn="l">
              <a:lnSpc>
                <a:spcPct val="120000"/>
              </a:lnSpc>
              <a:spcBef>
                <a:spcPts val="750"/>
              </a:spcBef>
              <a:spcAft>
                <a:spcPts val="0"/>
              </a:spcAft>
              <a:buClr>
                <a:srgbClr val="AEABAB"/>
              </a:buClr>
              <a:buSzPts val="2400"/>
              <a:buChar char="•"/>
            </a:pPr>
            <a:r>
              <a:rPr lang="en-GB" sz="2400">
                <a:solidFill>
                  <a:srgbClr val="AEABAB"/>
                </a:solidFill>
              </a:rPr>
              <a:t>UNPLANNED ADMISSIONS + FRAILTY=</a:t>
            </a:r>
            <a:endParaRPr/>
          </a:p>
          <a:p>
            <a:pPr indent="-171450" lvl="1" marL="514350" rtl="0" algn="l">
              <a:lnSpc>
                <a:spcPct val="120000"/>
              </a:lnSpc>
              <a:spcBef>
                <a:spcPts val="375"/>
              </a:spcBef>
              <a:spcAft>
                <a:spcPts val="0"/>
              </a:spcAft>
              <a:buClr>
                <a:srgbClr val="AEABAB"/>
              </a:buClr>
              <a:buSzPts val="2400"/>
              <a:buFont typeface="Noto Sans Symbols"/>
              <a:buChar char="⮚"/>
            </a:pPr>
            <a:r>
              <a:rPr lang="en-GB" sz="2400">
                <a:solidFill>
                  <a:srgbClr val="AEABAB"/>
                </a:solidFill>
              </a:rPr>
              <a:t>INCREASED RISK OF </a:t>
            </a:r>
            <a:endParaRPr/>
          </a:p>
          <a:p>
            <a:pPr indent="-171450" lvl="2" marL="857250" rtl="0" algn="l">
              <a:lnSpc>
                <a:spcPct val="120000"/>
              </a:lnSpc>
              <a:spcBef>
                <a:spcPts val="375"/>
              </a:spcBef>
              <a:spcAft>
                <a:spcPts val="0"/>
              </a:spcAft>
              <a:buClr>
                <a:srgbClr val="AEABAB"/>
              </a:buClr>
              <a:buSzPts val="2000"/>
              <a:buFont typeface="Noto Sans Symbols"/>
              <a:buChar char="❑"/>
            </a:pPr>
            <a:r>
              <a:rPr lang="en-GB" sz="2000">
                <a:solidFill>
                  <a:srgbClr val="AEABAB"/>
                </a:solidFill>
              </a:rPr>
              <a:t>INFECTION</a:t>
            </a:r>
            <a:endParaRPr/>
          </a:p>
          <a:p>
            <a:pPr indent="-171450" lvl="2" marL="857250" rtl="0" algn="l">
              <a:lnSpc>
                <a:spcPct val="120000"/>
              </a:lnSpc>
              <a:spcBef>
                <a:spcPts val="375"/>
              </a:spcBef>
              <a:spcAft>
                <a:spcPts val="0"/>
              </a:spcAft>
              <a:buClr>
                <a:srgbClr val="AEABAB"/>
              </a:buClr>
              <a:buSzPts val="2000"/>
              <a:buFont typeface="Noto Sans Symbols"/>
              <a:buChar char="❑"/>
            </a:pPr>
            <a:r>
              <a:rPr lang="en-GB" sz="2000">
                <a:solidFill>
                  <a:srgbClr val="AEABAB"/>
                </a:solidFill>
              </a:rPr>
              <a:t>DELIRIUM</a:t>
            </a:r>
            <a:endParaRPr/>
          </a:p>
          <a:p>
            <a:pPr indent="-171450" lvl="2" marL="857250" rtl="0" algn="l">
              <a:lnSpc>
                <a:spcPct val="120000"/>
              </a:lnSpc>
              <a:spcBef>
                <a:spcPts val="375"/>
              </a:spcBef>
              <a:spcAft>
                <a:spcPts val="0"/>
              </a:spcAft>
              <a:buClr>
                <a:srgbClr val="AEABAB"/>
              </a:buClr>
              <a:buSzPts val="2000"/>
              <a:buFont typeface="Noto Sans Symbols"/>
              <a:buChar char="❑"/>
            </a:pPr>
            <a:r>
              <a:rPr lang="en-GB" sz="2000">
                <a:solidFill>
                  <a:srgbClr val="AEABAB"/>
                </a:solidFill>
              </a:rPr>
              <a:t>READMISSION</a:t>
            </a:r>
            <a:endParaRPr/>
          </a:p>
          <a:p>
            <a:pPr indent="-171450" lvl="2" marL="857250" rtl="0" algn="l">
              <a:lnSpc>
                <a:spcPct val="120000"/>
              </a:lnSpc>
              <a:spcBef>
                <a:spcPts val="375"/>
              </a:spcBef>
              <a:spcAft>
                <a:spcPts val="0"/>
              </a:spcAft>
              <a:buClr>
                <a:srgbClr val="AEABAB"/>
              </a:buClr>
              <a:buSzPts val="2000"/>
              <a:buFont typeface="Noto Sans Symbols"/>
              <a:buChar char="❑"/>
            </a:pPr>
            <a:r>
              <a:rPr lang="en-GB" sz="2000">
                <a:solidFill>
                  <a:srgbClr val="AEABAB"/>
                </a:solidFill>
              </a:rPr>
              <a:t>LONGER LOS</a:t>
            </a:r>
            <a:endParaRPr/>
          </a:p>
          <a:p>
            <a:pPr indent="-171450" lvl="2" marL="857250" rtl="0" algn="l">
              <a:lnSpc>
                <a:spcPct val="120000"/>
              </a:lnSpc>
              <a:spcBef>
                <a:spcPts val="375"/>
              </a:spcBef>
              <a:spcAft>
                <a:spcPts val="0"/>
              </a:spcAft>
              <a:buClr>
                <a:srgbClr val="AEABAB"/>
              </a:buClr>
              <a:buSzPts val="2000"/>
              <a:buFont typeface="Noto Sans Symbols"/>
              <a:buChar char="❑"/>
            </a:pPr>
            <a:r>
              <a:rPr lang="en-GB" sz="2000">
                <a:solidFill>
                  <a:srgbClr val="AEABAB"/>
                </a:solidFill>
              </a:rPr>
              <a:t>MORTALITY</a:t>
            </a:r>
            <a:endParaRPr/>
          </a:p>
          <a:p>
            <a:pPr indent="-171450" lvl="2" marL="857250" rtl="0" algn="l">
              <a:lnSpc>
                <a:spcPct val="120000"/>
              </a:lnSpc>
              <a:spcBef>
                <a:spcPts val="375"/>
              </a:spcBef>
              <a:spcAft>
                <a:spcPts val="0"/>
              </a:spcAft>
              <a:buClr>
                <a:srgbClr val="AEABAB"/>
              </a:buClr>
              <a:buSzPts val="2000"/>
              <a:buFont typeface="Noto Sans Symbols"/>
              <a:buChar char="❑"/>
            </a:pPr>
            <a:r>
              <a:rPr lang="en-GB" sz="2000">
                <a:solidFill>
                  <a:srgbClr val="AEABAB"/>
                </a:solidFill>
              </a:rPr>
              <a:t>FALLS</a:t>
            </a:r>
            <a:endParaRPr/>
          </a:p>
          <a:p>
            <a:pPr indent="0" lvl="0" marL="0" rtl="0" algn="ctr">
              <a:lnSpc>
                <a:spcPct val="120000"/>
              </a:lnSpc>
              <a:spcBef>
                <a:spcPts val="750"/>
              </a:spcBef>
              <a:spcAft>
                <a:spcPts val="0"/>
              </a:spcAft>
              <a:buClr>
                <a:schemeClr val="dk1"/>
              </a:buClr>
              <a:buSzPts val="3000"/>
              <a:buFont typeface="Noto Sans Symbols"/>
              <a:buNone/>
            </a:pPr>
            <a:r>
              <a:rPr b="1" lang="en-GB" sz="3000">
                <a:solidFill>
                  <a:schemeClr val="dk1"/>
                </a:solidFill>
              </a:rPr>
              <a:t>CGA IMPROVES OUTCOMES</a:t>
            </a:r>
            <a:endParaRPr/>
          </a:p>
          <a:p>
            <a:pPr indent="-19050" lvl="0" marL="171450" rtl="0" algn="l">
              <a:lnSpc>
                <a:spcPct val="90000"/>
              </a:lnSpc>
              <a:spcBef>
                <a:spcPts val="750"/>
              </a:spcBef>
              <a:spcAft>
                <a:spcPts val="0"/>
              </a:spcAft>
              <a:buClr>
                <a:schemeClr val="dk1"/>
              </a:buClr>
              <a:buSzPts val="2400"/>
              <a:buNone/>
            </a:pPr>
            <a:r>
              <a:t/>
            </a:r>
            <a:endParaRPr sz="2400">
              <a:solidFill>
                <a:srgbClr val="AEABAB"/>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8"/>
          <p:cNvSpPr txBox="1"/>
          <p:nvPr>
            <p:ph type="title"/>
          </p:nvPr>
        </p:nvSpPr>
        <p:spPr>
          <a:xfrm>
            <a:off x="820738" y="187325"/>
            <a:ext cx="7239000" cy="1143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None/>
            </a:pPr>
            <a:r>
              <a:rPr lang="en-GB">
                <a:latin typeface="Arial"/>
                <a:ea typeface="Arial"/>
                <a:cs typeface="Arial"/>
                <a:sym typeface="Arial"/>
              </a:rPr>
              <a:t>The ecan role</a:t>
            </a:r>
            <a:endParaRPr/>
          </a:p>
        </p:txBody>
      </p:sp>
      <p:sp>
        <p:nvSpPr>
          <p:cNvPr id="123" name="Google Shape;123;p18"/>
          <p:cNvSpPr txBox="1"/>
          <p:nvPr>
            <p:ph idx="1" type="body"/>
          </p:nvPr>
        </p:nvSpPr>
        <p:spPr>
          <a:xfrm>
            <a:off x="396875" y="2133600"/>
            <a:ext cx="4043363" cy="4219575"/>
          </a:xfrm>
          <a:prstGeom prst="rect">
            <a:avLst/>
          </a:prstGeom>
          <a:noFill/>
          <a:ln>
            <a:noFill/>
          </a:ln>
        </p:spPr>
        <p:txBody>
          <a:bodyPr anchorCtr="0" anchor="t" bIns="45700" lIns="91425" spcFirstLastPara="1" rIns="91425" wrap="square" tIns="45700">
            <a:noAutofit/>
          </a:bodyPr>
          <a:lstStyle/>
          <a:p>
            <a:pPr indent="-190500" lvl="0" marL="171450" rtl="0" algn="l">
              <a:lnSpc>
                <a:spcPct val="80000"/>
              </a:lnSpc>
              <a:spcBef>
                <a:spcPts val="0"/>
              </a:spcBef>
              <a:spcAft>
                <a:spcPts val="0"/>
              </a:spcAft>
              <a:buClr>
                <a:srgbClr val="FFC000"/>
              </a:buClr>
              <a:buSzPts val="3000"/>
              <a:buChar char="•"/>
            </a:pPr>
            <a:r>
              <a:rPr lang="en-GB" sz="3000">
                <a:solidFill>
                  <a:srgbClr val="FFC000"/>
                </a:solidFill>
              </a:rPr>
              <a:t>Assess frailty using HIS Frailty tool</a:t>
            </a:r>
            <a:endParaRPr/>
          </a:p>
          <a:p>
            <a:pPr indent="-190500" lvl="0" marL="171450" rtl="0" algn="l">
              <a:lnSpc>
                <a:spcPct val="80000"/>
              </a:lnSpc>
              <a:spcBef>
                <a:spcPts val="750"/>
              </a:spcBef>
              <a:spcAft>
                <a:spcPts val="0"/>
              </a:spcAft>
              <a:buClr>
                <a:srgbClr val="FFC000"/>
              </a:buClr>
              <a:buSzPts val="3000"/>
              <a:buChar char="•"/>
            </a:pPr>
            <a:r>
              <a:rPr lang="en-GB" sz="3000">
                <a:solidFill>
                  <a:srgbClr val="FFC000"/>
                </a:solidFill>
              </a:rPr>
              <a:t>Comprehensive Geriatric Assessment </a:t>
            </a:r>
            <a:endParaRPr/>
          </a:p>
          <a:p>
            <a:pPr indent="-190500" lvl="0" marL="171450" rtl="0" algn="l">
              <a:lnSpc>
                <a:spcPct val="80000"/>
              </a:lnSpc>
              <a:spcBef>
                <a:spcPts val="750"/>
              </a:spcBef>
              <a:spcAft>
                <a:spcPts val="0"/>
              </a:spcAft>
              <a:buClr>
                <a:srgbClr val="FFC000"/>
              </a:buClr>
              <a:buSzPts val="3000"/>
              <a:buChar char="•"/>
            </a:pPr>
            <a:r>
              <a:rPr lang="en-GB" sz="3000">
                <a:solidFill>
                  <a:srgbClr val="FFC000"/>
                </a:solidFill>
              </a:rPr>
              <a:t>Detailed collateral history</a:t>
            </a:r>
            <a:endParaRPr/>
          </a:p>
          <a:p>
            <a:pPr indent="-190500" lvl="0" marL="171450" rtl="0" algn="l">
              <a:lnSpc>
                <a:spcPct val="80000"/>
              </a:lnSpc>
              <a:spcBef>
                <a:spcPts val="750"/>
              </a:spcBef>
              <a:spcAft>
                <a:spcPts val="0"/>
              </a:spcAft>
              <a:buClr>
                <a:srgbClr val="FFC000"/>
              </a:buClr>
              <a:buSzPts val="3000"/>
              <a:buChar char="•"/>
            </a:pPr>
            <a:r>
              <a:rPr lang="en-GB" sz="3000">
                <a:solidFill>
                  <a:srgbClr val="FFC000"/>
                </a:solidFill>
              </a:rPr>
              <a:t>Early multidisciplinary assessment</a:t>
            </a:r>
            <a:endParaRPr/>
          </a:p>
        </p:txBody>
      </p:sp>
      <p:sp>
        <p:nvSpPr>
          <p:cNvPr id="124" name="Google Shape;124;p18"/>
          <p:cNvSpPr txBox="1"/>
          <p:nvPr/>
        </p:nvSpPr>
        <p:spPr>
          <a:xfrm>
            <a:off x="4716463" y="1431925"/>
            <a:ext cx="4041775" cy="5426075"/>
          </a:xfrm>
          <a:prstGeom prst="rect">
            <a:avLst/>
          </a:prstGeom>
          <a:noFill/>
          <a:ln>
            <a:noFill/>
          </a:ln>
        </p:spPr>
        <p:txBody>
          <a:bodyPr anchorCtr="0" anchor="ctr" bIns="45700" lIns="91425" spcFirstLastPara="1" rIns="91425" wrap="square" tIns="45700">
            <a:noAutofit/>
          </a:bodyPr>
          <a:lstStyle/>
          <a:p>
            <a:pPr indent="-133350" lvl="0" marL="285750" marR="0" rtl="0" algn="l">
              <a:lnSpc>
                <a:spcPct val="80000"/>
              </a:lnSpc>
              <a:spcBef>
                <a:spcPts val="0"/>
              </a:spcBef>
              <a:spcAft>
                <a:spcPts val="0"/>
              </a:spcAft>
              <a:buClr>
                <a:schemeClr val="dk1"/>
              </a:buClr>
              <a:buSzPts val="2400"/>
              <a:buFont typeface="Noto Sans Symbols"/>
              <a:buNone/>
            </a:pPr>
            <a:r>
              <a:t/>
            </a:r>
            <a:endParaRPr b="0" i="0" sz="3000" u="none" cap="none" strike="noStrike">
              <a:solidFill>
                <a:srgbClr val="0F496F"/>
              </a:solidFill>
              <a:latin typeface="Century Gothic"/>
              <a:ea typeface="Century Gothic"/>
              <a:cs typeface="Century Gothic"/>
              <a:sym typeface="Century Gothic"/>
            </a:endParaRPr>
          </a:p>
        </p:txBody>
      </p:sp>
      <p:sp>
        <p:nvSpPr>
          <p:cNvPr id="125" name="Google Shape;125;p18"/>
          <p:cNvSpPr txBox="1"/>
          <p:nvPr/>
        </p:nvSpPr>
        <p:spPr>
          <a:xfrm>
            <a:off x="4716463" y="1604470"/>
            <a:ext cx="4043363" cy="4540250"/>
          </a:xfrm>
          <a:prstGeom prst="rect">
            <a:avLst/>
          </a:prstGeom>
          <a:noFill/>
          <a:ln>
            <a:noFill/>
          </a:ln>
        </p:spPr>
        <p:txBody>
          <a:bodyPr anchorCtr="0" anchor="ctr" bIns="45700" lIns="91425" spcFirstLastPara="1" rIns="91425" wrap="square" tIns="45700">
            <a:noAutofit/>
          </a:bodyPr>
          <a:lstStyle/>
          <a:p>
            <a:pPr indent="-285750" lvl="0" marL="285750" marR="0" rtl="0" algn="l">
              <a:lnSpc>
                <a:spcPct val="80000"/>
              </a:lnSpc>
              <a:spcBef>
                <a:spcPts val="0"/>
              </a:spcBef>
              <a:spcAft>
                <a:spcPts val="0"/>
              </a:spcAft>
              <a:buClr>
                <a:schemeClr val="dk1"/>
              </a:buClr>
              <a:buSzPts val="2240"/>
              <a:buFont typeface="Noto Sans Symbols"/>
              <a:buChar char="▶"/>
            </a:pPr>
            <a:r>
              <a:rPr b="0" i="0" lang="en-GB" sz="2800" u="none" cap="none" strike="noStrike">
                <a:solidFill>
                  <a:srgbClr val="2FF134"/>
                </a:solidFill>
                <a:latin typeface="Century Gothic"/>
                <a:ea typeface="Century Gothic"/>
                <a:cs typeface="Century Gothic"/>
                <a:sym typeface="Century Gothic"/>
              </a:rPr>
              <a:t>Facilitate early discharge</a:t>
            </a:r>
            <a:endParaRPr/>
          </a:p>
          <a:p>
            <a:pPr indent="-285750" lvl="0" marL="285750" marR="0" rtl="0" algn="l">
              <a:lnSpc>
                <a:spcPct val="80000"/>
              </a:lnSpc>
              <a:spcBef>
                <a:spcPts val="1160"/>
              </a:spcBef>
              <a:spcAft>
                <a:spcPts val="0"/>
              </a:spcAft>
              <a:buClr>
                <a:schemeClr val="dk1"/>
              </a:buClr>
              <a:buSzPts val="2240"/>
              <a:buFont typeface="Noto Sans Symbols"/>
              <a:buChar char="▶"/>
            </a:pPr>
            <a:r>
              <a:rPr b="0" i="0" lang="en-GB" sz="2800" u="none" cap="none" strike="noStrike">
                <a:solidFill>
                  <a:srgbClr val="2FF134"/>
                </a:solidFill>
                <a:latin typeface="Century Gothic"/>
                <a:ea typeface="Century Gothic"/>
                <a:cs typeface="Century Gothic"/>
                <a:sym typeface="Century Gothic"/>
              </a:rPr>
              <a:t>Facilitate transfers to appropriate DME ward</a:t>
            </a:r>
            <a:endParaRPr/>
          </a:p>
          <a:p>
            <a:pPr indent="-285750" lvl="0" marL="285750" marR="0" rtl="0" algn="l">
              <a:lnSpc>
                <a:spcPct val="80000"/>
              </a:lnSpc>
              <a:spcBef>
                <a:spcPts val="1160"/>
              </a:spcBef>
              <a:spcAft>
                <a:spcPts val="0"/>
              </a:spcAft>
              <a:buClr>
                <a:schemeClr val="dk1"/>
              </a:buClr>
              <a:buSzPts val="2240"/>
              <a:buFont typeface="Noto Sans Symbols"/>
              <a:buChar char="▶"/>
            </a:pPr>
            <a:r>
              <a:rPr b="0" i="0" lang="en-GB" sz="2800" u="none" cap="none" strike="noStrike">
                <a:solidFill>
                  <a:srgbClr val="2FF134"/>
                </a:solidFill>
                <a:latin typeface="Century Gothic"/>
                <a:ea typeface="Century Gothic"/>
                <a:cs typeface="Century Gothic"/>
                <a:sym typeface="Century Gothic"/>
              </a:rPr>
              <a:t>Frailty Huddle –liaise with hospital and community colleagues</a:t>
            </a:r>
            <a:endParaRPr/>
          </a:p>
        </p:txBody>
      </p:sp>
      <p:sp>
        <p:nvSpPr>
          <p:cNvPr id="126" name="Google Shape;126;p18"/>
          <p:cNvSpPr txBox="1"/>
          <p:nvPr/>
        </p:nvSpPr>
        <p:spPr>
          <a:xfrm>
            <a:off x="385763" y="1463675"/>
            <a:ext cx="8218487" cy="534988"/>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0" i="0" lang="en-GB" sz="3600" u="none" cap="none" strike="noStrike">
                <a:solidFill>
                  <a:schemeClr val="accent6"/>
                </a:solidFill>
                <a:latin typeface="Calibri"/>
                <a:ea typeface="Calibri"/>
                <a:cs typeface="Calibri"/>
                <a:sym typeface="Calibri"/>
              </a:rPr>
              <a:t>Early identification of frailty patients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9"/>
          <p:cNvSpPr txBox="1"/>
          <p:nvPr>
            <p:ph type="title"/>
          </p:nvPr>
        </p:nvSpPr>
        <p:spPr>
          <a:xfrm>
            <a:off x="900113" y="128588"/>
            <a:ext cx="7239000" cy="1143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None/>
            </a:pPr>
            <a:r>
              <a:rPr lang="en-GB"/>
              <a:t>Frailty assessment tool</a:t>
            </a:r>
            <a:endParaRPr/>
          </a:p>
        </p:txBody>
      </p:sp>
      <p:pic>
        <p:nvPicPr>
          <p:cNvPr id="133" name="Google Shape;133;p19"/>
          <p:cNvPicPr preferRelativeResize="0"/>
          <p:nvPr>
            <p:ph idx="1" type="body"/>
          </p:nvPr>
        </p:nvPicPr>
        <p:blipFill rotWithShape="1">
          <a:blip r:embed="rId3">
            <a:alphaModFix/>
          </a:blip>
          <a:srcRect b="0" l="0" r="0" t="0"/>
          <a:stretch/>
        </p:blipFill>
        <p:spPr>
          <a:xfrm>
            <a:off x="395288" y="1206500"/>
            <a:ext cx="8497887" cy="546258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0"/>
          <p:cNvSpPr txBox="1"/>
          <p:nvPr>
            <p:ph type="title"/>
          </p:nvPr>
        </p:nvSpPr>
        <p:spPr>
          <a:xfrm>
            <a:off x="1592263" y="7938"/>
            <a:ext cx="6554787" cy="1524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lang="en-GB"/>
              <a:t>Benefits of a frailty team</a:t>
            </a:r>
            <a:endParaRPr/>
          </a:p>
        </p:txBody>
      </p:sp>
      <p:sp>
        <p:nvSpPr>
          <p:cNvPr id="140" name="Google Shape;140;p20"/>
          <p:cNvSpPr txBox="1"/>
          <p:nvPr>
            <p:ph idx="1" type="body"/>
          </p:nvPr>
        </p:nvSpPr>
        <p:spPr>
          <a:xfrm>
            <a:off x="250825" y="1165225"/>
            <a:ext cx="8229600" cy="5287963"/>
          </a:xfrm>
          <a:prstGeom prst="rect">
            <a:avLst/>
          </a:prstGeom>
          <a:noFill/>
          <a:ln>
            <a:noFill/>
          </a:ln>
        </p:spPr>
        <p:txBody>
          <a:bodyPr anchorCtr="0" anchor="t" bIns="45700" lIns="91425" spcFirstLastPara="1" rIns="91425" wrap="square" tIns="45700">
            <a:noAutofit/>
          </a:bodyPr>
          <a:lstStyle/>
          <a:p>
            <a:pPr indent="-177800" lvl="0" marL="171450" rtl="0" algn="l">
              <a:lnSpc>
                <a:spcPct val="90000"/>
              </a:lnSpc>
              <a:spcBef>
                <a:spcPts val="0"/>
              </a:spcBef>
              <a:spcAft>
                <a:spcPts val="0"/>
              </a:spcAft>
              <a:buClr>
                <a:schemeClr val="dk1"/>
              </a:buClr>
              <a:buSzPts val="2800"/>
              <a:buFont typeface="Noto Sans Symbols"/>
              <a:buChar char="❑"/>
            </a:pPr>
            <a:r>
              <a:rPr lang="en-GB" sz="2800"/>
              <a:t>Reduced time to CGA</a:t>
            </a:r>
            <a:endParaRPr/>
          </a:p>
          <a:p>
            <a:pPr indent="-177800" lvl="0" marL="171450" rtl="0" algn="l">
              <a:lnSpc>
                <a:spcPct val="90000"/>
              </a:lnSpc>
              <a:spcBef>
                <a:spcPts val="750"/>
              </a:spcBef>
              <a:spcAft>
                <a:spcPts val="0"/>
              </a:spcAft>
              <a:buClr>
                <a:schemeClr val="dk1"/>
              </a:buClr>
              <a:buSzPts val="2800"/>
              <a:buFont typeface="Noto Sans Symbols"/>
              <a:buChar char="❑"/>
            </a:pPr>
            <a:r>
              <a:rPr lang="en-GB" sz="2800"/>
              <a:t>Increased number of patients receiving CGA</a:t>
            </a:r>
            <a:endParaRPr/>
          </a:p>
          <a:p>
            <a:pPr indent="-177800" lvl="0" marL="171450" rtl="0" algn="l">
              <a:lnSpc>
                <a:spcPct val="90000"/>
              </a:lnSpc>
              <a:spcBef>
                <a:spcPts val="750"/>
              </a:spcBef>
              <a:spcAft>
                <a:spcPts val="0"/>
              </a:spcAft>
              <a:buClr>
                <a:schemeClr val="dk1"/>
              </a:buClr>
              <a:buSzPts val="2800"/>
              <a:buFont typeface="Noto Sans Symbols"/>
              <a:buChar char="❑"/>
            </a:pPr>
            <a:r>
              <a:rPr lang="en-GB" sz="2800"/>
              <a:t>Improve communication</a:t>
            </a:r>
            <a:endParaRPr/>
          </a:p>
          <a:p>
            <a:pPr indent="-177800" lvl="0" marL="171450" rtl="0" algn="l">
              <a:lnSpc>
                <a:spcPct val="90000"/>
              </a:lnSpc>
              <a:spcBef>
                <a:spcPts val="750"/>
              </a:spcBef>
              <a:spcAft>
                <a:spcPts val="0"/>
              </a:spcAft>
              <a:buClr>
                <a:schemeClr val="dk1"/>
              </a:buClr>
              <a:buSzPts val="2800"/>
              <a:buFont typeface="Noto Sans Symbols"/>
              <a:buChar char="❑"/>
            </a:pPr>
            <a:r>
              <a:rPr lang="en-GB" sz="2800"/>
              <a:t>Reduce length of stay</a:t>
            </a:r>
            <a:endParaRPr/>
          </a:p>
          <a:p>
            <a:pPr indent="-177800" lvl="0" marL="171450" rtl="0" algn="l">
              <a:lnSpc>
                <a:spcPct val="90000"/>
              </a:lnSpc>
              <a:spcBef>
                <a:spcPts val="750"/>
              </a:spcBef>
              <a:spcAft>
                <a:spcPts val="0"/>
              </a:spcAft>
              <a:buClr>
                <a:schemeClr val="dk1"/>
              </a:buClr>
              <a:buSzPts val="2800"/>
              <a:buFont typeface="Noto Sans Symbols"/>
              <a:buChar char="❑"/>
            </a:pPr>
            <a:r>
              <a:rPr lang="en-GB" sz="2800"/>
              <a:t>Increase discharges</a:t>
            </a:r>
            <a:endParaRPr/>
          </a:p>
          <a:p>
            <a:pPr indent="-177800" lvl="0" marL="171450" rtl="0" algn="l">
              <a:lnSpc>
                <a:spcPct val="90000"/>
              </a:lnSpc>
              <a:spcBef>
                <a:spcPts val="750"/>
              </a:spcBef>
              <a:spcAft>
                <a:spcPts val="0"/>
              </a:spcAft>
              <a:buClr>
                <a:schemeClr val="dk1"/>
              </a:buClr>
              <a:buSzPts val="2800"/>
              <a:buFont typeface="Noto Sans Symbols"/>
              <a:buChar char="❑"/>
            </a:pPr>
            <a:r>
              <a:rPr lang="en-GB" sz="2800"/>
              <a:t>Improve capacity and flow</a:t>
            </a:r>
            <a:endParaRPr/>
          </a:p>
          <a:p>
            <a:pPr indent="-177800" lvl="0" marL="171450" rtl="0" algn="l">
              <a:lnSpc>
                <a:spcPct val="90000"/>
              </a:lnSpc>
              <a:spcBef>
                <a:spcPts val="750"/>
              </a:spcBef>
              <a:spcAft>
                <a:spcPts val="0"/>
              </a:spcAft>
              <a:buClr>
                <a:schemeClr val="dk1"/>
              </a:buClr>
              <a:buSzPts val="2800"/>
              <a:buFont typeface="Noto Sans Symbols"/>
              <a:buChar char="❑"/>
            </a:pPr>
            <a:r>
              <a:rPr lang="en-GB" sz="2800"/>
              <a:t>Reduce readmission rates</a:t>
            </a:r>
            <a:endParaRPr/>
          </a:p>
          <a:p>
            <a:pPr indent="-177800" lvl="0" marL="171450" rtl="0" algn="l">
              <a:lnSpc>
                <a:spcPct val="90000"/>
              </a:lnSpc>
              <a:spcBef>
                <a:spcPts val="750"/>
              </a:spcBef>
              <a:spcAft>
                <a:spcPts val="0"/>
              </a:spcAft>
              <a:buClr>
                <a:schemeClr val="dk1"/>
              </a:buClr>
              <a:buSzPts val="2800"/>
              <a:buFont typeface="Noto Sans Symbols"/>
              <a:buChar char="❑"/>
            </a:pPr>
            <a:r>
              <a:rPr lang="en-GB" sz="2800"/>
              <a:t>Reduce liaison burden – allow service to be more proactive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descr="A picture containing indoor, table, birthday, wall&#10;&#10;Description automatically generated" id="146" name="Google Shape;146;p21"/>
          <p:cNvPicPr preferRelativeResize="0"/>
          <p:nvPr/>
        </p:nvPicPr>
        <p:blipFill rotWithShape="1">
          <a:blip r:embed="rId3">
            <a:alphaModFix/>
          </a:blip>
          <a:srcRect b="0" l="0" r="0" t="0"/>
          <a:stretch/>
        </p:blipFill>
        <p:spPr>
          <a:xfrm>
            <a:off x="-11113" y="987425"/>
            <a:ext cx="9144001" cy="5876925"/>
          </a:xfrm>
          <a:prstGeom prst="rect">
            <a:avLst/>
          </a:prstGeom>
          <a:noFill/>
          <a:ln>
            <a:noFill/>
          </a:ln>
        </p:spPr>
      </p:pic>
      <p:sp>
        <p:nvSpPr>
          <p:cNvPr id="147" name="Google Shape;147;p21"/>
          <p:cNvSpPr txBox="1"/>
          <p:nvPr>
            <p:ph type="title"/>
          </p:nvPr>
        </p:nvSpPr>
        <p:spPr>
          <a:xfrm>
            <a:off x="317500" y="115888"/>
            <a:ext cx="8488363" cy="100965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None/>
            </a:pPr>
            <a:r>
              <a:rPr lang="en-GB"/>
              <a:t>WORKING TOGETHER</a:t>
            </a:r>
            <a:endParaRPr/>
          </a:p>
        </p:txBody>
      </p:sp>
      <p:sp>
        <p:nvSpPr>
          <p:cNvPr id="148" name="Google Shape;148;p21"/>
          <p:cNvSpPr txBox="1"/>
          <p:nvPr/>
        </p:nvSpPr>
        <p:spPr>
          <a:xfrm>
            <a:off x="212725" y="2251075"/>
            <a:ext cx="8675688" cy="11382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2400" u="none" cap="none"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0" i="0" lang="en-GB" sz="3200" u="none" cap="none" strike="noStrike">
                <a:solidFill>
                  <a:schemeClr val="dk1"/>
                </a:solidFill>
                <a:latin typeface="Calibri"/>
                <a:ea typeface="Calibri"/>
                <a:cs typeface="Calibri"/>
                <a:sym typeface="Calibri"/>
              </a:rPr>
              <a:t>Monthly frailty meetings where:</a:t>
            </a:r>
            <a:endParaRPr/>
          </a:p>
        </p:txBody>
      </p:sp>
      <p:sp>
        <p:nvSpPr>
          <p:cNvPr id="149" name="Google Shape;149;p21"/>
          <p:cNvSpPr txBox="1"/>
          <p:nvPr/>
        </p:nvSpPr>
        <p:spPr>
          <a:xfrm>
            <a:off x="-396875" y="1217613"/>
            <a:ext cx="3960813" cy="461962"/>
          </a:xfrm>
          <a:prstGeom prst="rect">
            <a:avLst/>
          </a:prstGeom>
          <a:noFill/>
          <a:ln>
            <a:noFill/>
          </a:ln>
        </p:spPr>
        <p:txBody>
          <a:bodyPr anchorCtr="0" anchor="t" bIns="45700" lIns="91425" spcFirstLastPara="1" rIns="91425" wrap="square" tIns="45700">
            <a:noAutofit/>
          </a:bodyPr>
          <a:lstStyle/>
          <a:p>
            <a:pPr indent="-457200" lvl="0" marL="457200" marR="0" rtl="0" algn="ctr">
              <a:spcBef>
                <a:spcPts val="0"/>
              </a:spcBef>
              <a:spcAft>
                <a:spcPts val="0"/>
              </a:spcAft>
              <a:buClr>
                <a:srgbClr val="FEFEFE"/>
              </a:buClr>
              <a:buSzPts val="2400"/>
              <a:buFont typeface="Noto Sans Symbols"/>
              <a:buChar char="✔"/>
            </a:pPr>
            <a:r>
              <a:rPr b="0" i="0" lang="en-GB" sz="2400" u="none" cap="none" strike="noStrike">
                <a:solidFill>
                  <a:srgbClr val="FEFEFE"/>
                </a:solidFill>
                <a:latin typeface="Calibri"/>
                <a:ea typeface="Calibri"/>
                <a:cs typeface="Calibri"/>
                <a:sym typeface="Calibri"/>
              </a:rPr>
              <a:t> Ideas cultivated</a:t>
            </a:r>
            <a:endParaRPr/>
          </a:p>
        </p:txBody>
      </p:sp>
      <p:sp>
        <p:nvSpPr>
          <p:cNvPr id="150" name="Google Shape;150;p21"/>
          <p:cNvSpPr txBox="1"/>
          <p:nvPr/>
        </p:nvSpPr>
        <p:spPr>
          <a:xfrm>
            <a:off x="4414838" y="917575"/>
            <a:ext cx="4881562" cy="830263"/>
          </a:xfrm>
          <a:prstGeom prst="rect">
            <a:avLst/>
          </a:prstGeom>
          <a:noFill/>
          <a:ln>
            <a:noFill/>
          </a:ln>
        </p:spPr>
        <p:txBody>
          <a:bodyPr anchorCtr="0" anchor="t" bIns="45700" lIns="91425" spcFirstLastPara="1" rIns="91425" wrap="square" tIns="45700">
            <a:noAutofit/>
          </a:bodyPr>
          <a:lstStyle/>
          <a:p>
            <a:pPr indent="-457200" lvl="0" marL="457200" marR="0" rtl="0" algn="ctr">
              <a:spcBef>
                <a:spcPts val="0"/>
              </a:spcBef>
              <a:spcAft>
                <a:spcPts val="0"/>
              </a:spcAft>
              <a:buClr>
                <a:srgbClr val="FEFEFE"/>
              </a:buClr>
              <a:buSzPts val="2400"/>
              <a:buFont typeface="Noto Sans Symbols"/>
              <a:buChar char="✔"/>
            </a:pPr>
            <a:r>
              <a:rPr b="0" i="0" lang="en-GB" sz="2400" u="none" cap="none" strike="noStrike">
                <a:solidFill>
                  <a:srgbClr val="FEFEFE"/>
                </a:solidFill>
                <a:latin typeface="Calibri"/>
                <a:ea typeface="Calibri"/>
                <a:cs typeface="Calibri"/>
                <a:sym typeface="Calibri"/>
              </a:rPr>
              <a:t>Tests of change planned and executed</a:t>
            </a:r>
            <a:endParaRPr/>
          </a:p>
        </p:txBody>
      </p:sp>
      <p:sp>
        <p:nvSpPr>
          <p:cNvPr id="151" name="Google Shape;151;p21"/>
          <p:cNvSpPr txBox="1"/>
          <p:nvPr/>
        </p:nvSpPr>
        <p:spPr>
          <a:xfrm>
            <a:off x="-417513" y="5903913"/>
            <a:ext cx="3455988" cy="831850"/>
          </a:xfrm>
          <a:prstGeom prst="rect">
            <a:avLst/>
          </a:prstGeom>
          <a:noFill/>
          <a:ln>
            <a:noFill/>
          </a:ln>
        </p:spPr>
        <p:txBody>
          <a:bodyPr anchorCtr="0" anchor="t" bIns="45700" lIns="91425" spcFirstLastPara="1" rIns="91425" wrap="square" tIns="45700">
            <a:noAutofit/>
          </a:bodyPr>
          <a:lstStyle/>
          <a:p>
            <a:pPr indent="-457200" lvl="0" marL="457200" marR="0" rtl="0" algn="ctr">
              <a:spcBef>
                <a:spcPts val="0"/>
              </a:spcBef>
              <a:spcAft>
                <a:spcPts val="0"/>
              </a:spcAft>
              <a:buClr>
                <a:srgbClr val="FEFEFE"/>
              </a:buClr>
              <a:buSzPts val="2400"/>
              <a:buFont typeface="Noto Sans Symbols"/>
              <a:buChar char="✔"/>
            </a:pPr>
            <a:r>
              <a:rPr b="0" i="0" lang="en-GB" sz="2400" u="none" cap="none" strike="noStrike">
                <a:solidFill>
                  <a:srgbClr val="FEFEFE"/>
                </a:solidFill>
                <a:latin typeface="Calibri"/>
                <a:ea typeface="Calibri"/>
                <a:cs typeface="Calibri"/>
                <a:sym typeface="Calibri"/>
              </a:rPr>
              <a:t>Pathways developed</a:t>
            </a:r>
            <a:endParaRPr/>
          </a:p>
        </p:txBody>
      </p:sp>
      <p:sp>
        <p:nvSpPr>
          <p:cNvPr id="152" name="Google Shape;152;p21"/>
          <p:cNvSpPr txBox="1"/>
          <p:nvPr/>
        </p:nvSpPr>
        <p:spPr>
          <a:xfrm>
            <a:off x="5364163" y="6237288"/>
            <a:ext cx="3544887" cy="461962"/>
          </a:xfrm>
          <a:prstGeom prst="rect">
            <a:avLst/>
          </a:prstGeom>
          <a:noFill/>
          <a:ln>
            <a:noFill/>
          </a:ln>
        </p:spPr>
        <p:txBody>
          <a:bodyPr anchorCtr="0" anchor="t" bIns="45700" lIns="91425" spcFirstLastPara="1" rIns="91425" wrap="square" tIns="45700">
            <a:noAutofit/>
          </a:bodyPr>
          <a:lstStyle/>
          <a:p>
            <a:pPr indent="-457200" lvl="0" marL="457200" marR="0" rtl="0" algn="ctr">
              <a:spcBef>
                <a:spcPts val="0"/>
              </a:spcBef>
              <a:spcAft>
                <a:spcPts val="0"/>
              </a:spcAft>
              <a:buClr>
                <a:srgbClr val="FEFEFE"/>
              </a:buClr>
              <a:buSzPts val="2400"/>
              <a:buFont typeface="Noto Sans Symbols"/>
              <a:buChar char="✔"/>
            </a:pPr>
            <a:r>
              <a:rPr b="0" i="0" lang="en-GB" sz="2400" u="none" cap="none" strike="noStrike">
                <a:solidFill>
                  <a:srgbClr val="FEFEFE"/>
                </a:solidFill>
                <a:latin typeface="Calibri"/>
                <a:ea typeface="Calibri"/>
                <a:cs typeface="Calibri"/>
                <a:sym typeface="Calibri"/>
              </a:rPr>
              <a:t>Relationships built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2"/>
          <p:cNvSpPr txBox="1"/>
          <p:nvPr>
            <p:ph type="title"/>
          </p:nvPr>
        </p:nvSpPr>
        <p:spPr>
          <a:xfrm>
            <a:off x="533400" y="4495800"/>
            <a:ext cx="6554788" cy="1524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t/>
            </a:r>
            <a:endParaRPr/>
          </a:p>
        </p:txBody>
      </p:sp>
      <p:sp>
        <p:nvSpPr>
          <p:cNvPr id="158" name="Google Shape;158;p22"/>
          <p:cNvSpPr txBox="1"/>
          <p:nvPr>
            <p:ph idx="1" type="body"/>
          </p:nvPr>
        </p:nvSpPr>
        <p:spPr>
          <a:xfrm>
            <a:off x="533400" y="981075"/>
            <a:ext cx="6554788" cy="3319463"/>
          </a:xfrm>
          <a:prstGeom prst="rect">
            <a:avLst/>
          </a:prstGeom>
          <a:noFill/>
          <a:ln>
            <a:noFill/>
          </a:ln>
        </p:spPr>
        <p:txBody>
          <a:bodyPr anchorCtr="0" anchor="t" bIns="45700" lIns="91425" spcFirstLastPara="1" rIns="91425" wrap="square" tIns="45700">
            <a:noAutofit/>
          </a:bodyPr>
          <a:lstStyle/>
          <a:p>
            <a:pPr indent="-38100" lvl="0" marL="171450" rtl="0" algn="l">
              <a:lnSpc>
                <a:spcPct val="90000"/>
              </a:lnSpc>
              <a:spcBef>
                <a:spcPts val="0"/>
              </a:spcBef>
              <a:spcAft>
                <a:spcPts val="0"/>
              </a:spcAft>
              <a:buClr>
                <a:schemeClr val="dk1"/>
              </a:buClr>
              <a:buSzPts val="2100"/>
              <a:buNone/>
            </a:pPr>
            <a:r>
              <a:t/>
            </a:r>
            <a:endParaRPr/>
          </a:p>
        </p:txBody>
      </p:sp>
      <p:pic>
        <p:nvPicPr>
          <p:cNvPr id="159" name="Google Shape;159;p22"/>
          <p:cNvPicPr preferRelativeResize="0"/>
          <p:nvPr/>
        </p:nvPicPr>
        <p:blipFill rotWithShape="1">
          <a:blip r:embed="rId3">
            <a:alphaModFix/>
          </a:blip>
          <a:srcRect b="0" l="0" r="0" t="0"/>
          <a:stretch/>
        </p:blipFill>
        <p:spPr>
          <a:xfrm>
            <a:off x="0" y="0"/>
            <a:ext cx="9167813" cy="6858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QUACK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