
<file path=[Content_Types].xml><?xml version="1.0" encoding="utf-8"?>
<Types xmlns="http://schemas.openxmlformats.org/package/2006/content-types">
  <Default Extension="gif" ContentType="image/gi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86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605" y="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ackmeded.co.uk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Pulmonary embolism</a:t>
            </a:r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Gemma McGrory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ST5 AIM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Ambulatory Pathway</a:t>
            </a:r>
            <a:endParaRPr/>
          </a:p>
        </p:txBody>
      </p:sp>
      <p:sp>
        <p:nvSpPr>
          <p:cNvPr id="147" name="Google Shape;147;p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30 day mortality low risk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PESI less than 65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LMWH then next day OP CTPA with medical review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Followed up in clinic for consideration of provoking factors and whether for long term anticoagulation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Pregnant patients usually seen by Obstetrics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VQ versus CTPA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Use local policy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Massive PTE</a:t>
            </a:r>
            <a:endParaRPr/>
          </a:p>
        </p:txBody>
      </p:sp>
      <p:sp>
        <p:nvSpPr>
          <p:cNvPr id="153" name="Google Shape;153;p2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5% of patients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PE associated with: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SBP &lt;90mmHg (or drop &gt;40mmHg)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Evidence of right heart strain on CT or Echo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(Guided by Troponin if haemodynamically stable)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?Persistent hypoxia (case by case basis)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Thrombolysis with Alteplase 10mg bolus then 90mg infusion over 2 hours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Bleeding risk significant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Followed by IV heparin infusion before LMWH / DOAC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If not suitable for thrombolysis, mechanical thrombectomy 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Speak to Respiratory / GJNH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Long Term Management</a:t>
            </a:r>
            <a:endParaRPr/>
          </a:p>
        </p:txBody>
      </p:sp>
      <p:sp>
        <p:nvSpPr>
          <p:cNvPr id="159" name="Google Shape;159;p2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DOACs preferred over warfarin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No monitoring required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Easy for patients and more convenient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3 months if first PE/DVT, life-long if second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Can use DASH score if unsure should continue after first episode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Special circumstances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IVDUs (some hospitals use clexane, some DOAC)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Pregnancy (clexane bd, speak to obstetrics / refer to local policy)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Cancer (technically life-long, but if curable cancer may be able to stop after treatment, speak to Oncology/Respiratory)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Obesity (if &gt;120kg then need clexane 120mg bd and warfarin induction)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Follow-up</a:t>
            </a:r>
            <a:endParaRPr/>
          </a:p>
        </p:txBody>
      </p:sp>
      <p:sp>
        <p:nvSpPr>
          <p:cNvPr id="165" name="Google Shape;165;p2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PTE follow-up clinics depending on where you work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Some places Respiratory, others Acute Medicine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Haematology can follow-up if thrombophilia suspected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Get in touch!</a:t>
            </a:r>
            <a:endParaRPr/>
          </a:p>
        </p:txBody>
      </p:sp>
      <p:sp>
        <p:nvSpPr>
          <p:cNvPr id="330" name="Google Shape;330;p4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Website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u="sng" dirty="0">
                <a:solidFill>
                  <a:schemeClr val="hlink"/>
                </a:solidFill>
                <a:hlinkClick r:id="rId3"/>
              </a:rPr>
              <a:t>www.quackmeded.co.uk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Email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u="sng" dirty="0" err="1">
                <a:solidFill>
                  <a:schemeClr val="hlink"/>
                </a:solidFill>
              </a:rPr>
              <a:t>ggc.</a:t>
            </a:r>
            <a:r>
              <a:rPr lang="en-US" u="sng" err="1">
                <a:solidFill>
                  <a:schemeClr val="hlink"/>
                </a:solidFill>
              </a:rPr>
              <a:t>quackmeded</a:t>
            </a:r>
            <a:r>
              <a:rPr lang="en-US" u="sng">
                <a:solidFill>
                  <a:schemeClr val="hlink"/>
                </a:solidFill>
              </a:rPr>
              <a:t>@nhs.scot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Social Media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Twitter: @QUACK_ Med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Facebook: QUACK education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Disclaimer*</a:t>
            </a:r>
            <a:endParaRPr/>
          </a:p>
        </p:txBody>
      </p:sp>
      <p:sp>
        <p:nvSpPr>
          <p:cNvPr id="95" name="Google Shape;95;p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Please note that QUACK is a regional teaching programme operating across GG&amp;C, Lanarkshire and Ayrshire &amp; Arran. 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This presentation outlines general management, though local variances e.g. antibiotic prescription may vary slightly depending on your local trust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Remember to check your local guidelines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Aims</a:t>
            </a:r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Delivered from an acute medicine perspective!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Presentation and risk factors for PE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Scoring systems in use to guide decision making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Treatment of low risk PTE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Massive VTE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Longer term management developments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PTE</a:t>
            </a:r>
            <a:endParaRPr/>
          </a:p>
        </p:txBody>
      </p:sp>
      <p:sp>
        <p:nvSpPr>
          <p:cNvPr id="107" name="Google Shape;107;p1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1-2 per 1000 adults per year symptomatic VTE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1/3 of these PTE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3</a:t>
            </a:r>
            <a:r>
              <a:rPr lang="en-GB" baseline="30000"/>
              <a:t>rd</a:t>
            </a:r>
            <a:r>
              <a:rPr lang="en-GB"/>
              <a:t> most common vascular cause of death after MI /CVA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~10% rapidly fatal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5% die after starting treatment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30% left with some residual symptoms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2% develop thromboembolic pulmonary hypertension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Risk Factors</a:t>
            </a:r>
            <a:endParaRPr/>
          </a:p>
        </p:txBody>
      </p:sp>
      <p:sp>
        <p:nvSpPr>
          <p:cNvPr id="113" name="Google Shape;113;p1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Major</a:t>
            </a:r>
            <a:endParaRPr/>
          </a:p>
        </p:txBody>
      </p:sp>
      <p:sp>
        <p:nvSpPr>
          <p:cNvPr id="114" name="Google Shape;114;p1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42"/>
              <a:buChar char="•"/>
            </a:pPr>
            <a:r>
              <a:rPr lang="en-GB" sz="1942"/>
              <a:t>Previous venous thromboembolism</a:t>
            </a:r>
            <a:endParaRPr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Char char="•"/>
            </a:pPr>
            <a:r>
              <a:rPr lang="en-GB" sz="1942"/>
              <a:t>Age &gt;70 years</a:t>
            </a:r>
            <a:endParaRPr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Char char="•"/>
            </a:pPr>
            <a:r>
              <a:rPr lang="en-GB" sz="1942"/>
              <a:t>Malignancy</a:t>
            </a:r>
            <a:endParaRPr sz="1942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Char char="•"/>
            </a:pPr>
            <a:r>
              <a:rPr lang="en-GB" sz="1942"/>
              <a:t>Cancer chemotherapy</a:t>
            </a:r>
            <a:endParaRPr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Char char="•"/>
            </a:pPr>
            <a:r>
              <a:rPr lang="en-GB" sz="1942"/>
              <a:t>Paralysis</a:t>
            </a:r>
            <a:endParaRPr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Char char="•"/>
            </a:pPr>
            <a:r>
              <a:rPr lang="en-GB" sz="1942"/>
              <a:t>Major or lower limb trauma</a:t>
            </a:r>
            <a:endParaRPr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Char char="•"/>
            </a:pPr>
            <a:r>
              <a:rPr lang="en-GB" sz="1942"/>
              <a:t>Lower limb orthopaedic surgery</a:t>
            </a:r>
            <a:endParaRPr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Char char="•"/>
            </a:pPr>
            <a:r>
              <a:rPr lang="en-GB" sz="1942"/>
              <a:t>General anaesthesia for &gt;30 minutes</a:t>
            </a:r>
            <a:endParaRPr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Char char="•"/>
            </a:pPr>
            <a:r>
              <a:rPr lang="en-GB" sz="1942"/>
              <a:t>Heparin induced thrombocytopenia</a:t>
            </a:r>
            <a:endParaRPr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Char char="•"/>
            </a:pPr>
            <a:r>
              <a:rPr lang="en-GB" sz="1942"/>
              <a:t>Antiphospholipid antibodies</a:t>
            </a:r>
            <a:endParaRPr/>
          </a:p>
          <a:p>
            <a:pPr marL="171450" lvl="0" indent="-48133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None/>
            </a:pPr>
            <a:endParaRPr sz="1942"/>
          </a:p>
        </p:txBody>
      </p:sp>
      <p:sp>
        <p:nvSpPr>
          <p:cNvPr id="115" name="Google Shape;115;p1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Minor</a:t>
            </a:r>
            <a:endParaRPr/>
          </a:p>
        </p:txBody>
      </p:sp>
      <p:sp>
        <p:nvSpPr>
          <p:cNvPr id="116" name="Google Shape;116;p1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Inherited hypercoagulable state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Obesity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Pregnancy or puerperium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Oestrogen therapy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Prolonged immobility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Presentation</a:t>
            </a:r>
            <a:endParaRPr/>
          </a:p>
        </p:txBody>
      </p:sp>
      <p:sp>
        <p:nvSpPr>
          <p:cNvPr id="122" name="Google Shape;122;p1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Asymptomatic / Incidental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SOB (73%)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Chest pain (44%)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Cough (34%)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Haemoptysis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ECG changes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Tachycardia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Signs of right heart failure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Signs of DVT (~40%)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Scoring Systems</a:t>
            </a:r>
            <a:endParaRPr/>
          </a:p>
        </p:txBody>
      </p:sp>
      <p:sp>
        <p:nvSpPr>
          <p:cNvPr id="128" name="Google Shape;128;p1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To inform investigation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Well’s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Modified Geneva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Mortality risk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PESI 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(inpatient versus </a:t>
            </a:r>
            <a:endParaRPr/>
          </a:p>
          <a:p>
            <a:pPr marL="342900" lvl="1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outpatient management)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2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38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  <p:pic>
        <p:nvPicPr>
          <p:cNvPr id="135" name="Google Shape;135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26296" y="1763891"/>
            <a:ext cx="5575118" cy="35540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1" name="Google Shape;141;p21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566219" y="1027906"/>
            <a:ext cx="6011562" cy="45133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QUACK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517</Words>
  <Application>Microsoft Office PowerPoint</Application>
  <PresentationFormat>On-screen Show (4:3)</PresentationFormat>
  <Paragraphs>105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QUACK theme</vt:lpstr>
      <vt:lpstr>Pulmonary embolism</vt:lpstr>
      <vt:lpstr>Disclaimer*</vt:lpstr>
      <vt:lpstr>Aims</vt:lpstr>
      <vt:lpstr>PTE</vt:lpstr>
      <vt:lpstr>Risk Factors</vt:lpstr>
      <vt:lpstr>Presentation</vt:lpstr>
      <vt:lpstr>Scoring Systems</vt:lpstr>
      <vt:lpstr>PowerPoint Presentation</vt:lpstr>
      <vt:lpstr>PowerPoint Presentation</vt:lpstr>
      <vt:lpstr>Ambulatory Pathway</vt:lpstr>
      <vt:lpstr>Massive PTE</vt:lpstr>
      <vt:lpstr>Long Term Management</vt:lpstr>
      <vt:lpstr>Follow-up</vt:lpstr>
      <vt:lpstr>Get in touch!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Pulmonary embolism</dc:title>
  <cp:lastModifiedBy>INGRAM, Gareth (NHS GREATER GLASGOW &amp; CLYDE)</cp:lastModifiedBy>
  <cp:revision>1</cp:revision>
  <dcterms:modified xsi:type="dcterms:W3CDTF">2020-11-14T13:38:31Z</dcterms:modified>
</cp:coreProperties>
</file>