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B37C196-5C25-4C78-B8A0-C159E614E425}">
  <a:tblStyle styleId="{EB37C196-5C25-4C78-B8A0-C159E614E425}"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605" y="55"/>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Times New Roman"/>
                <a:ea typeface="Times New Roman"/>
                <a:cs typeface="Times New Roman"/>
                <a:sym typeface="Times New Roman"/>
              </a:rPr>
              <a:t>‹#›</a:t>
            </a:fld>
            <a:endParaRPr sz="1200" b="0" i="0" u="none" strike="noStrike" cap="none">
              <a:solidFill>
                <a:schemeClr val="dk1"/>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1" name="Google Shape;141;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p1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5" name="Google Shape;155;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2" name="Google Shape;162;p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8" name="Google Shape;168;p1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5" name="Google Shape;175;p1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1" name="Google Shape;181;p1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8" name="Google Shape;188;p1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4" name="Google Shape;194;p1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0" name="Google Shape;200;p1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6" name="Google Shape;206;p2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2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5" name="Google Shape;215;p2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2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4" name="Google Shape;224;p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2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6" name="Google Shape;236;p2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2" name="Google Shape;242;p2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p2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8" name="Google Shape;248;p2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p2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4" name="Google Shape;254;p2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p2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0" name="Google Shape;260;p2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 name="Google Shape;98;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 name="Google Shape;104;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10" name="Google Shape;110;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Affect almost half of population at some point. Anal cushions important for fine control of continence.</a:t>
            </a:r>
            <a:endParaRPr/>
          </a:p>
          <a:p>
            <a:pPr marL="0" lvl="0" indent="0" algn="l" rtl="0">
              <a:spcBef>
                <a:spcPts val="0"/>
              </a:spcBef>
              <a:spcAft>
                <a:spcPts val="0"/>
              </a:spcAft>
              <a:buNone/>
            </a:pPr>
            <a:r>
              <a:rPr lang="en-GB">
                <a:latin typeface="Arial"/>
                <a:ea typeface="Arial"/>
                <a:cs typeface="Arial"/>
                <a:sym typeface="Arial"/>
              </a:rPr>
              <a:t>Men &gt; Women</a:t>
            </a:r>
            <a:endParaRPr/>
          </a:p>
          <a:p>
            <a:pPr marL="0" lvl="0" indent="0" algn="l" rtl="0">
              <a:spcBef>
                <a:spcPts val="0"/>
              </a:spcBef>
              <a:spcAft>
                <a:spcPts val="0"/>
              </a:spcAft>
              <a:buNone/>
            </a:pPr>
            <a:r>
              <a:rPr lang="en-GB">
                <a:latin typeface="Arial"/>
                <a:ea typeface="Arial"/>
                <a:cs typeface="Arial"/>
                <a:sym typeface="Arial"/>
              </a:rPr>
              <a:t>Thought probably initiaited by straining to pass small hard stools. Straining raises intrabdominal pressure and this obstructs venous return  causing the venous plexes to become engorged. The bulging mucosa is then dragged distally by the hard stool. Furthermore, persistent straining at stool causes the pelvic floor to sag downwards, extruding the anal mucosa and causing a small degree of prolapse. Can bleed, prolapse, cause slight leakage of mucus or stool, particularly when passing flatus. Bleeding from the arterial component of the anal cushion results in chracteristic bright red bleeding. The venous component causes a problem only if it becomes thrombosed to form a throbosed external venous saccule. Haemorrhoids are usually located in the 3 / 7 /12 o’clock position when patient in supine lithotomy position.</a:t>
            </a:r>
            <a:endParaRPr/>
          </a:p>
        </p:txBody>
      </p:sp>
      <p:sp>
        <p:nvSpPr>
          <p:cNvPr id="111" name="Google Shape;111;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5</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7" name="Google Shape;117;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3" name="Google Shape;123;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9" name="Google Shape;129;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5" name="Google Shape;135;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SzPts val="1400"/>
              <a:buNone/>
              <a:defRPr sz="45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623593" y="2285206"/>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0" name="Google Shape;30;p4"/>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1" name="Google Shape;31;p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3" name="Google Shape;33;p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4"/>
        <p:cNvGrpSpPr/>
        <p:nvPr/>
      </p:nvGrpSpPr>
      <p:grpSpPr>
        <a:xfrm>
          <a:off x="0" y="0"/>
          <a:ext cx="0" cy="0"/>
          <a:chOff x="0" y="0"/>
          <a:chExt cx="0" cy="0"/>
        </a:xfrm>
      </p:grpSpPr>
      <p:sp>
        <p:nvSpPr>
          <p:cNvPr id="35" name="Google Shape;35;p5"/>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6" name="Google Shape;36;p5"/>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37" name="Google Shape;37;p5"/>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8" name="Google Shape;38;p5"/>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39" name="Google Shape;39;p5"/>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0" name="Google Shape;40;p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45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5" name="Google Shape;45;p6"/>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46" name="Google Shape;46;p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24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24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7" name="Google Shape;67;p10"/>
          <p:cNvSpPr>
            <a:spLocks noGrp="1"/>
          </p:cNvSpPr>
          <p:nvPr>
            <p:ph type="pic" idx="2"/>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75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375"/>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375"/>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68" name="Google Shape;68;p1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1pPr>
            <a:lvl2pPr marR="0" lvl="1"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2pPr>
            <a:lvl3pPr marR="0" lvl="2"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3pPr>
            <a:lvl4pPr marR="0" lvl="3"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4pPr>
            <a:lvl5pPr marR="0" lvl="4"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5pPr>
            <a:lvl6pPr marR="0" lvl="5"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6pPr>
            <a:lvl7pPr marR="0" lvl="6"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7pPr>
            <a:lvl8pPr marR="0" lvl="7"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8pPr>
            <a:lvl9pPr marR="0" lvl="8"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1150" algn="l" rtl="0">
              <a:lnSpc>
                <a:spcPct val="90000"/>
              </a:lnSpc>
              <a:spcBef>
                <a:spcPts val="375"/>
              </a:spcBef>
              <a:spcAft>
                <a:spcPts val="0"/>
              </a:spcAft>
              <a:buClr>
                <a:schemeClr val="dk1"/>
              </a:buClr>
              <a:buSzPts val="1300"/>
              <a:buFont typeface="Arial"/>
              <a:buChar char="•"/>
              <a:defRPr sz="1300" b="0" i="0" u="none" strike="noStrike" cap="none">
                <a:solidFill>
                  <a:schemeClr val="dk1"/>
                </a:solidFill>
                <a:latin typeface="Calibri"/>
                <a:ea typeface="Calibri"/>
                <a:cs typeface="Calibri"/>
                <a:sym typeface="Calibri"/>
              </a:defRPr>
            </a:lvl4pPr>
            <a:lvl5pPr marL="2286000" marR="0" lvl="4" indent="-311150" algn="l" rtl="0">
              <a:lnSpc>
                <a:spcPct val="90000"/>
              </a:lnSpc>
              <a:spcBef>
                <a:spcPts val="375"/>
              </a:spcBef>
              <a:spcAft>
                <a:spcPts val="0"/>
              </a:spcAft>
              <a:buClr>
                <a:schemeClr val="dk1"/>
              </a:buClr>
              <a:buSzPts val="1300"/>
              <a:buFont typeface="Arial"/>
              <a:buChar char="•"/>
              <a:defRPr sz="130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3" name="Google Shape;13;p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4" name="Google Shape;14;p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2.xml"/><Relationship Id="rId1" Type="http://schemas.openxmlformats.org/officeDocument/2006/relationships/slideLayout" Target="../slideLayouts/slideLayout4.xml"/><Relationship Id="rId5" Type="http://schemas.openxmlformats.org/officeDocument/2006/relationships/image" Target="../media/image9.jpg"/><Relationship Id="rId4" Type="http://schemas.openxmlformats.org/officeDocument/2006/relationships/image" Target="../media/image8.jp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quackmeded.co.uk/"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mailto:ggc.quackmeded@nhs.scot"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3"/>
          <p:cNvSpPr txBox="1">
            <a:spLocks noGrp="1"/>
          </p:cNvSpPr>
          <p:nvPr>
            <p:ph type="ctrTitle"/>
          </p:nvPr>
        </p:nvSpPr>
        <p:spPr>
          <a:xfrm>
            <a:off x="628650" y="1347916"/>
            <a:ext cx="7772400" cy="1470025"/>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None/>
            </a:pPr>
            <a:r>
              <a:rPr lang="en-GB" sz="4000"/>
              <a:t>Lower GI Bleeding</a:t>
            </a:r>
            <a:endParaRPr/>
          </a:p>
        </p:txBody>
      </p:sp>
      <p:sp>
        <p:nvSpPr>
          <p:cNvPr id="89" name="Google Shape;89;p13"/>
          <p:cNvSpPr txBox="1">
            <a:spLocks noGrp="1"/>
          </p:cNvSpPr>
          <p:nvPr>
            <p:ph type="subTitle" idx="1"/>
          </p:nvPr>
        </p:nvSpPr>
        <p:spPr>
          <a:xfrm>
            <a:off x="1314450" y="3710845"/>
            <a:ext cx="6400800" cy="17526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1800"/>
              <a:buNone/>
            </a:pPr>
            <a:r>
              <a:rPr lang="en-GB"/>
              <a:t>Gemma McGrory</a:t>
            </a:r>
            <a:endParaRPr/>
          </a:p>
          <a:p>
            <a:pPr marL="0" lvl="0" indent="0" algn="ctr" rtl="0">
              <a:lnSpc>
                <a:spcPct val="90000"/>
              </a:lnSpc>
              <a:spcBef>
                <a:spcPts val="750"/>
              </a:spcBef>
              <a:spcAft>
                <a:spcPts val="0"/>
              </a:spcAft>
              <a:buClr>
                <a:schemeClr val="dk1"/>
              </a:buClr>
              <a:buSzPts val="1800"/>
              <a:buNone/>
            </a:pPr>
            <a:r>
              <a:rPr lang="en-GB"/>
              <a:t>Clinical Teaching Fellow</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2"/>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Management</a:t>
            </a:r>
            <a:endParaRPr/>
          </a:p>
        </p:txBody>
      </p:sp>
      <p:sp>
        <p:nvSpPr>
          <p:cNvPr id="144" name="Google Shape;144;p22"/>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Avoid constipation</a:t>
            </a:r>
            <a:endParaRPr/>
          </a:p>
          <a:p>
            <a:pPr marL="171450" lvl="0" indent="-171450" algn="l" rtl="0">
              <a:lnSpc>
                <a:spcPct val="90000"/>
              </a:lnSpc>
              <a:spcBef>
                <a:spcPts val="750"/>
              </a:spcBef>
              <a:spcAft>
                <a:spcPts val="0"/>
              </a:spcAft>
              <a:buClr>
                <a:schemeClr val="dk1"/>
              </a:buClr>
              <a:buSzPts val="2100"/>
              <a:buChar char="•"/>
            </a:pPr>
            <a:r>
              <a:rPr lang="en-GB"/>
              <a:t>Topical creams</a:t>
            </a:r>
            <a:endParaRPr/>
          </a:p>
          <a:p>
            <a:pPr marL="171450" lvl="0" indent="-171450" algn="l" rtl="0">
              <a:lnSpc>
                <a:spcPct val="90000"/>
              </a:lnSpc>
              <a:spcBef>
                <a:spcPts val="750"/>
              </a:spcBef>
              <a:spcAft>
                <a:spcPts val="0"/>
              </a:spcAft>
              <a:buClr>
                <a:schemeClr val="dk1"/>
              </a:buClr>
              <a:buSzPts val="2100"/>
              <a:buChar char="•"/>
            </a:pPr>
            <a:r>
              <a:rPr lang="en-GB"/>
              <a:t>Sclerosant injections</a:t>
            </a:r>
            <a:endParaRPr/>
          </a:p>
          <a:p>
            <a:pPr marL="514350" lvl="1" indent="-171450" algn="l" rtl="0">
              <a:lnSpc>
                <a:spcPct val="90000"/>
              </a:lnSpc>
              <a:spcBef>
                <a:spcPts val="375"/>
              </a:spcBef>
              <a:spcAft>
                <a:spcPts val="0"/>
              </a:spcAft>
              <a:buClr>
                <a:schemeClr val="dk1"/>
              </a:buClr>
              <a:buSzPts val="1800"/>
              <a:buChar char="•"/>
            </a:pPr>
            <a:r>
              <a:rPr lang="en-GB"/>
              <a:t>Grade II or above</a:t>
            </a:r>
            <a:endParaRPr/>
          </a:p>
          <a:p>
            <a:pPr marL="514350" lvl="1" indent="-171450" algn="l" rtl="0">
              <a:lnSpc>
                <a:spcPct val="90000"/>
              </a:lnSpc>
              <a:spcBef>
                <a:spcPts val="375"/>
              </a:spcBef>
              <a:spcAft>
                <a:spcPts val="0"/>
              </a:spcAft>
              <a:buClr>
                <a:schemeClr val="dk1"/>
              </a:buClr>
              <a:buSzPts val="1800"/>
              <a:buChar char="•"/>
            </a:pPr>
            <a:r>
              <a:rPr lang="en-GB"/>
              <a:t>Promotes an obliterative fibrotic reaction</a:t>
            </a:r>
            <a:endParaRPr/>
          </a:p>
          <a:p>
            <a:pPr marL="171450" lvl="0" indent="-171450" algn="l" rtl="0">
              <a:lnSpc>
                <a:spcPct val="90000"/>
              </a:lnSpc>
              <a:spcBef>
                <a:spcPts val="750"/>
              </a:spcBef>
              <a:spcAft>
                <a:spcPts val="0"/>
              </a:spcAft>
              <a:buClr>
                <a:schemeClr val="dk1"/>
              </a:buClr>
              <a:buSzPts val="2100"/>
              <a:buChar char="•"/>
            </a:pPr>
            <a:r>
              <a:rPr lang="en-GB"/>
              <a:t>Banding</a:t>
            </a:r>
            <a:endParaRPr/>
          </a:p>
          <a:p>
            <a:pPr marL="171450" lvl="0" indent="-171450" algn="l" rtl="0">
              <a:lnSpc>
                <a:spcPct val="90000"/>
              </a:lnSpc>
              <a:spcBef>
                <a:spcPts val="750"/>
              </a:spcBef>
              <a:spcAft>
                <a:spcPts val="0"/>
              </a:spcAft>
              <a:buClr>
                <a:schemeClr val="dk1"/>
              </a:buClr>
              <a:buSzPts val="2100"/>
              <a:buChar char="•"/>
            </a:pPr>
            <a:r>
              <a:rPr lang="en-GB"/>
              <a:t>Haemorrhoidectomy</a:t>
            </a:r>
            <a:endParaRPr/>
          </a:p>
        </p:txBody>
      </p:sp>
      <p:pic>
        <p:nvPicPr>
          <p:cNvPr id="145" name="Google Shape;145;p22" descr="banding haemorrhoids.png"/>
          <p:cNvPicPr preferRelativeResize="0"/>
          <p:nvPr/>
        </p:nvPicPr>
        <p:blipFill rotWithShape="1">
          <a:blip r:embed="rId3">
            <a:alphaModFix/>
          </a:blip>
          <a:srcRect/>
          <a:stretch/>
        </p:blipFill>
        <p:spPr>
          <a:xfrm>
            <a:off x="1935549" y="4552393"/>
            <a:ext cx="3822700" cy="1995487"/>
          </a:xfrm>
          <a:prstGeom prst="rect">
            <a:avLst/>
          </a:prstGeom>
          <a:noFill/>
          <a:ln>
            <a:noFill/>
          </a:ln>
        </p:spPr>
      </p:pic>
      <p:pic>
        <p:nvPicPr>
          <p:cNvPr id="146" name="Google Shape;146;p22" descr="injection haemorrhoid.png"/>
          <p:cNvPicPr preferRelativeResize="0"/>
          <p:nvPr/>
        </p:nvPicPr>
        <p:blipFill rotWithShape="1">
          <a:blip r:embed="rId4">
            <a:alphaModFix/>
          </a:blip>
          <a:srcRect/>
          <a:stretch/>
        </p:blipFill>
        <p:spPr>
          <a:xfrm>
            <a:off x="6130626" y="1892879"/>
            <a:ext cx="2095500" cy="21812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3"/>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Case 2</a:t>
            </a:r>
            <a:endParaRPr/>
          </a:p>
        </p:txBody>
      </p:sp>
      <p:sp>
        <p:nvSpPr>
          <p:cNvPr id="152" name="Google Shape;152;p2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75 year old man referred for urgent colonoscopy</a:t>
            </a:r>
            <a:endParaRPr/>
          </a:p>
          <a:p>
            <a:pPr marL="171450" lvl="0" indent="-171450" algn="l" rtl="0">
              <a:lnSpc>
                <a:spcPct val="90000"/>
              </a:lnSpc>
              <a:spcBef>
                <a:spcPts val="750"/>
              </a:spcBef>
              <a:spcAft>
                <a:spcPts val="0"/>
              </a:spcAft>
              <a:buClr>
                <a:schemeClr val="dk1"/>
              </a:buClr>
              <a:buSzPts val="2100"/>
              <a:buChar char="•"/>
            </a:pPr>
            <a:r>
              <a:rPr lang="en-GB"/>
              <a:t>Anaemia picked up on routine testing</a:t>
            </a:r>
            <a:endParaRPr/>
          </a:p>
          <a:p>
            <a:pPr marL="171450" lvl="0" indent="-171450" algn="l" rtl="0">
              <a:lnSpc>
                <a:spcPct val="90000"/>
              </a:lnSpc>
              <a:spcBef>
                <a:spcPts val="750"/>
              </a:spcBef>
              <a:spcAft>
                <a:spcPts val="0"/>
              </a:spcAft>
              <a:buClr>
                <a:schemeClr val="dk1"/>
              </a:buClr>
              <a:buSzPts val="2100"/>
              <a:buChar char="•"/>
            </a:pPr>
            <a:r>
              <a:rPr lang="en-GB"/>
              <a:t>Admitted to:</a:t>
            </a:r>
            <a:endParaRPr/>
          </a:p>
          <a:p>
            <a:pPr marL="514350" lvl="1" indent="-171450" algn="l" rtl="0">
              <a:lnSpc>
                <a:spcPct val="90000"/>
              </a:lnSpc>
              <a:spcBef>
                <a:spcPts val="375"/>
              </a:spcBef>
              <a:spcAft>
                <a:spcPts val="0"/>
              </a:spcAft>
              <a:buClr>
                <a:schemeClr val="dk1"/>
              </a:buClr>
              <a:buSzPts val="1800"/>
              <a:buChar char="•"/>
            </a:pPr>
            <a:r>
              <a:rPr lang="en-GB"/>
              <a:t>3 month history of altered bowel habit</a:t>
            </a:r>
            <a:endParaRPr/>
          </a:p>
          <a:p>
            <a:pPr marL="514350" lvl="1" indent="-171450" algn="l" rtl="0">
              <a:lnSpc>
                <a:spcPct val="90000"/>
              </a:lnSpc>
              <a:spcBef>
                <a:spcPts val="375"/>
              </a:spcBef>
              <a:spcAft>
                <a:spcPts val="0"/>
              </a:spcAft>
              <a:buClr>
                <a:schemeClr val="dk1"/>
              </a:buClr>
              <a:buSzPts val="1800"/>
              <a:buChar char="•"/>
            </a:pPr>
            <a:r>
              <a:rPr lang="en-GB"/>
              <a:t>Dark blood mixed in with stools</a:t>
            </a:r>
            <a:endParaRPr/>
          </a:p>
          <a:p>
            <a:pPr marL="514350" lvl="1" indent="-57150" algn="l" rtl="0">
              <a:lnSpc>
                <a:spcPct val="90000"/>
              </a:lnSpc>
              <a:spcBef>
                <a:spcPts val="375"/>
              </a:spcBef>
              <a:spcAft>
                <a:spcPts val="0"/>
              </a:spcAft>
              <a:buClr>
                <a:schemeClr val="dk1"/>
              </a:buClr>
              <a:buSzPts val="1800"/>
              <a:buNone/>
            </a:pPr>
            <a:endParaRPr/>
          </a:p>
          <a:p>
            <a:pPr marL="171450" lvl="0" indent="-171450" algn="l" rtl="0">
              <a:lnSpc>
                <a:spcPct val="90000"/>
              </a:lnSpc>
              <a:spcBef>
                <a:spcPts val="750"/>
              </a:spcBef>
              <a:spcAft>
                <a:spcPts val="0"/>
              </a:spcAft>
              <a:buClr>
                <a:schemeClr val="dk1"/>
              </a:buClr>
              <a:buSzPts val="2100"/>
              <a:buChar char="•"/>
            </a:pPr>
            <a:r>
              <a:rPr lang="en-GB"/>
              <a:t>Differential diagnosis?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4"/>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endParaRPr/>
          </a:p>
        </p:txBody>
      </p:sp>
      <p:pic>
        <p:nvPicPr>
          <p:cNvPr id="158" name="Google Shape;158;p24" descr="scope.jpg"/>
          <p:cNvPicPr preferRelativeResize="0">
            <a:picLocks noGrp="1"/>
          </p:cNvPicPr>
          <p:nvPr>
            <p:ph type="body" idx="1"/>
          </p:nvPr>
        </p:nvPicPr>
        <p:blipFill rotWithShape="1">
          <a:blip r:embed="rId3">
            <a:alphaModFix/>
          </a:blip>
          <a:srcRect/>
          <a:stretch/>
        </p:blipFill>
        <p:spPr>
          <a:xfrm>
            <a:off x="427123" y="1494911"/>
            <a:ext cx="4695825" cy="3190875"/>
          </a:xfrm>
          <a:prstGeom prst="rect">
            <a:avLst/>
          </a:prstGeom>
          <a:noFill/>
          <a:ln>
            <a:noFill/>
          </a:ln>
        </p:spPr>
      </p:pic>
      <p:pic>
        <p:nvPicPr>
          <p:cNvPr id="159" name="Google Shape;159;p24" descr="colon cancer.jpg"/>
          <p:cNvPicPr preferRelativeResize="0"/>
          <p:nvPr/>
        </p:nvPicPr>
        <p:blipFill rotWithShape="1">
          <a:blip r:embed="rId4">
            <a:alphaModFix/>
          </a:blip>
          <a:srcRect/>
          <a:stretch/>
        </p:blipFill>
        <p:spPr>
          <a:xfrm>
            <a:off x="5268012" y="2454103"/>
            <a:ext cx="3375025" cy="296862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5"/>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Risk Factors</a:t>
            </a:r>
            <a:endParaRPr/>
          </a:p>
        </p:txBody>
      </p:sp>
      <p:sp>
        <p:nvSpPr>
          <p:cNvPr id="165" name="Google Shape;165;p25"/>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Increasing age</a:t>
            </a:r>
            <a:endParaRPr/>
          </a:p>
          <a:p>
            <a:pPr marL="171450" lvl="0" indent="-171450" algn="l" rtl="0">
              <a:lnSpc>
                <a:spcPct val="90000"/>
              </a:lnSpc>
              <a:spcBef>
                <a:spcPts val="750"/>
              </a:spcBef>
              <a:spcAft>
                <a:spcPts val="0"/>
              </a:spcAft>
              <a:buClr>
                <a:schemeClr val="dk1"/>
              </a:buClr>
              <a:buSzPts val="2100"/>
              <a:buChar char="•"/>
            </a:pPr>
            <a:r>
              <a:rPr lang="en-GB"/>
              <a:t>Male</a:t>
            </a:r>
            <a:endParaRPr/>
          </a:p>
          <a:p>
            <a:pPr marL="171450" lvl="0" indent="-171450" algn="l" rtl="0">
              <a:lnSpc>
                <a:spcPct val="90000"/>
              </a:lnSpc>
              <a:spcBef>
                <a:spcPts val="750"/>
              </a:spcBef>
              <a:spcAft>
                <a:spcPts val="0"/>
              </a:spcAft>
              <a:buClr>
                <a:schemeClr val="dk1"/>
              </a:buClr>
              <a:buSzPts val="2100"/>
              <a:buChar char="•"/>
            </a:pPr>
            <a:r>
              <a:rPr lang="en-GB"/>
              <a:t>Low fibre, high in red meat diet</a:t>
            </a:r>
            <a:endParaRPr/>
          </a:p>
          <a:p>
            <a:pPr marL="171450" lvl="0" indent="-171450" algn="l" rtl="0">
              <a:lnSpc>
                <a:spcPct val="90000"/>
              </a:lnSpc>
              <a:spcBef>
                <a:spcPts val="750"/>
              </a:spcBef>
              <a:spcAft>
                <a:spcPts val="0"/>
              </a:spcAft>
              <a:buClr>
                <a:schemeClr val="dk1"/>
              </a:buClr>
              <a:buSzPts val="2100"/>
              <a:buChar char="•"/>
            </a:pPr>
            <a:r>
              <a:rPr lang="en-GB"/>
              <a:t>Alcohol / smoking</a:t>
            </a:r>
            <a:endParaRPr/>
          </a:p>
          <a:p>
            <a:pPr marL="171450" lvl="0" indent="-171450" algn="l" rtl="0">
              <a:lnSpc>
                <a:spcPct val="90000"/>
              </a:lnSpc>
              <a:spcBef>
                <a:spcPts val="750"/>
              </a:spcBef>
              <a:spcAft>
                <a:spcPts val="0"/>
              </a:spcAft>
              <a:buClr>
                <a:schemeClr val="dk1"/>
              </a:buClr>
              <a:buSzPts val="2100"/>
              <a:buChar char="•"/>
            </a:pPr>
            <a:r>
              <a:rPr lang="en-GB"/>
              <a:t>Ulcerative colitis</a:t>
            </a:r>
            <a:endParaRPr/>
          </a:p>
          <a:p>
            <a:pPr marL="171450" lvl="0" indent="-171450" algn="l" rtl="0">
              <a:lnSpc>
                <a:spcPct val="90000"/>
              </a:lnSpc>
              <a:spcBef>
                <a:spcPts val="750"/>
              </a:spcBef>
              <a:spcAft>
                <a:spcPts val="0"/>
              </a:spcAft>
              <a:buClr>
                <a:schemeClr val="dk1"/>
              </a:buClr>
              <a:buSzPts val="2100"/>
              <a:buChar char="•"/>
            </a:pPr>
            <a:r>
              <a:rPr lang="en-GB"/>
              <a:t>Strong family history</a:t>
            </a:r>
            <a:endParaRPr/>
          </a:p>
          <a:p>
            <a:pPr marL="514350" lvl="1" indent="-171450" algn="l" rtl="0">
              <a:lnSpc>
                <a:spcPct val="90000"/>
              </a:lnSpc>
              <a:spcBef>
                <a:spcPts val="375"/>
              </a:spcBef>
              <a:spcAft>
                <a:spcPts val="0"/>
              </a:spcAft>
              <a:buClr>
                <a:schemeClr val="dk1"/>
              </a:buClr>
              <a:buSzPts val="1800"/>
              <a:buChar char="•"/>
            </a:pPr>
            <a:r>
              <a:rPr lang="en-GB"/>
              <a:t>Familial polyposis coli</a:t>
            </a:r>
            <a:endParaRPr/>
          </a:p>
          <a:p>
            <a:pPr marL="514350" lvl="1" indent="-171450" algn="l" rtl="0">
              <a:lnSpc>
                <a:spcPct val="90000"/>
              </a:lnSpc>
              <a:spcBef>
                <a:spcPts val="375"/>
              </a:spcBef>
              <a:spcAft>
                <a:spcPts val="0"/>
              </a:spcAft>
              <a:buClr>
                <a:schemeClr val="dk1"/>
              </a:buClr>
              <a:buSzPts val="1800"/>
              <a:buChar char="•"/>
            </a:pPr>
            <a:r>
              <a:rPr lang="en-GB"/>
              <a:t>Hereditary non-polyposis colon cancer</a:t>
            </a:r>
            <a:endParaRPr/>
          </a:p>
          <a:p>
            <a:pPr marL="514350" lvl="1" indent="-171450" algn="l" rtl="0">
              <a:lnSpc>
                <a:spcPct val="90000"/>
              </a:lnSpc>
              <a:spcBef>
                <a:spcPts val="375"/>
              </a:spcBef>
              <a:spcAft>
                <a:spcPts val="0"/>
              </a:spcAft>
              <a:buClr>
                <a:schemeClr val="dk1"/>
              </a:buClr>
              <a:buSzPts val="1800"/>
              <a:buChar char="•"/>
            </a:pPr>
            <a:r>
              <a:rPr lang="en-GB"/>
              <a:t>Peutz Jeghers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6"/>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Presentation</a:t>
            </a:r>
            <a:endParaRPr/>
          </a:p>
        </p:txBody>
      </p:sp>
      <p:sp>
        <p:nvSpPr>
          <p:cNvPr id="171" name="Google Shape;171;p26"/>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Weight loss</a:t>
            </a:r>
            <a:endParaRPr/>
          </a:p>
          <a:p>
            <a:pPr marL="171450" lvl="0" indent="-171450" algn="l" rtl="0">
              <a:lnSpc>
                <a:spcPct val="90000"/>
              </a:lnSpc>
              <a:spcBef>
                <a:spcPts val="750"/>
              </a:spcBef>
              <a:spcAft>
                <a:spcPts val="0"/>
              </a:spcAft>
              <a:buClr>
                <a:schemeClr val="dk1"/>
              </a:buClr>
              <a:buSzPts val="2100"/>
              <a:buChar char="•"/>
            </a:pPr>
            <a:r>
              <a:rPr lang="en-GB"/>
              <a:t>Altered bowel habit</a:t>
            </a:r>
            <a:endParaRPr/>
          </a:p>
          <a:p>
            <a:pPr marL="171450" lvl="0" indent="-171450" algn="l" rtl="0">
              <a:lnSpc>
                <a:spcPct val="90000"/>
              </a:lnSpc>
              <a:spcBef>
                <a:spcPts val="750"/>
              </a:spcBef>
              <a:spcAft>
                <a:spcPts val="0"/>
              </a:spcAft>
              <a:buClr>
                <a:schemeClr val="dk1"/>
              </a:buClr>
              <a:buSzPts val="2100"/>
              <a:buChar char="•"/>
            </a:pPr>
            <a:r>
              <a:rPr lang="en-GB"/>
              <a:t>Abdominal pain</a:t>
            </a:r>
            <a:endParaRPr/>
          </a:p>
          <a:p>
            <a:pPr marL="171450" lvl="0" indent="-171450" algn="l" rtl="0">
              <a:lnSpc>
                <a:spcPct val="90000"/>
              </a:lnSpc>
              <a:spcBef>
                <a:spcPts val="750"/>
              </a:spcBef>
              <a:spcAft>
                <a:spcPts val="0"/>
              </a:spcAft>
              <a:buClr>
                <a:schemeClr val="dk1"/>
              </a:buClr>
              <a:buSzPts val="2100"/>
              <a:buChar char="•"/>
            </a:pPr>
            <a:r>
              <a:rPr lang="en-GB"/>
              <a:t>Abdominal mass</a:t>
            </a:r>
            <a:endParaRPr/>
          </a:p>
        </p:txBody>
      </p:sp>
      <p:sp>
        <p:nvSpPr>
          <p:cNvPr id="172" name="Google Shape;172;p26"/>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Right sided </a:t>
            </a:r>
            <a:endParaRPr/>
          </a:p>
          <a:p>
            <a:pPr marL="514350" lvl="1" indent="-171450" algn="l" rtl="0">
              <a:lnSpc>
                <a:spcPct val="90000"/>
              </a:lnSpc>
              <a:spcBef>
                <a:spcPts val="375"/>
              </a:spcBef>
              <a:spcAft>
                <a:spcPts val="0"/>
              </a:spcAft>
              <a:buClr>
                <a:schemeClr val="dk1"/>
              </a:buClr>
              <a:buSzPts val="1800"/>
              <a:buChar char="•"/>
            </a:pPr>
            <a:r>
              <a:rPr lang="en-GB"/>
              <a:t>Caecum / proximal colon</a:t>
            </a:r>
            <a:endParaRPr/>
          </a:p>
          <a:p>
            <a:pPr marL="514350" lvl="1" indent="-171450" algn="l" rtl="0">
              <a:lnSpc>
                <a:spcPct val="90000"/>
              </a:lnSpc>
              <a:spcBef>
                <a:spcPts val="375"/>
              </a:spcBef>
              <a:spcAft>
                <a:spcPts val="0"/>
              </a:spcAft>
              <a:buClr>
                <a:schemeClr val="dk1"/>
              </a:buClr>
              <a:buSzPts val="1800"/>
              <a:buChar char="•"/>
            </a:pPr>
            <a:r>
              <a:rPr lang="en-GB"/>
              <a:t>Iron deficiency anaemia</a:t>
            </a:r>
            <a:endParaRPr/>
          </a:p>
          <a:p>
            <a:pPr marL="171450" lvl="0" indent="-171450" algn="l" rtl="0">
              <a:lnSpc>
                <a:spcPct val="90000"/>
              </a:lnSpc>
              <a:spcBef>
                <a:spcPts val="750"/>
              </a:spcBef>
              <a:spcAft>
                <a:spcPts val="0"/>
              </a:spcAft>
              <a:buClr>
                <a:schemeClr val="dk1"/>
              </a:buClr>
              <a:buSzPts val="2100"/>
              <a:buChar char="•"/>
            </a:pPr>
            <a:r>
              <a:rPr lang="en-GB"/>
              <a:t>Left sided</a:t>
            </a:r>
            <a:endParaRPr/>
          </a:p>
          <a:p>
            <a:pPr marL="514350" lvl="1" indent="-171450" algn="l" rtl="0">
              <a:lnSpc>
                <a:spcPct val="90000"/>
              </a:lnSpc>
              <a:spcBef>
                <a:spcPts val="375"/>
              </a:spcBef>
              <a:spcAft>
                <a:spcPts val="0"/>
              </a:spcAft>
              <a:buClr>
                <a:schemeClr val="dk1"/>
              </a:buClr>
              <a:buSzPts val="1800"/>
              <a:buChar char="•"/>
            </a:pPr>
            <a:r>
              <a:rPr lang="en-GB"/>
              <a:t>PR bleeding</a:t>
            </a:r>
            <a:endParaRPr/>
          </a:p>
          <a:p>
            <a:pPr marL="514350" lvl="1" indent="-171450" algn="l" rtl="0">
              <a:lnSpc>
                <a:spcPct val="90000"/>
              </a:lnSpc>
              <a:spcBef>
                <a:spcPts val="375"/>
              </a:spcBef>
              <a:spcAft>
                <a:spcPts val="0"/>
              </a:spcAft>
              <a:buClr>
                <a:schemeClr val="dk1"/>
              </a:buClr>
              <a:buSzPts val="1800"/>
              <a:buChar char="•"/>
            </a:pPr>
            <a:r>
              <a:rPr lang="en-GB"/>
              <a:t>Altered bowel habit</a:t>
            </a:r>
            <a:endParaRPr/>
          </a:p>
          <a:p>
            <a:pPr marL="514350" lvl="1" indent="-171450" algn="l" rtl="0">
              <a:lnSpc>
                <a:spcPct val="90000"/>
              </a:lnSpc>
              <a:spcBef>
                <a:spcPts val="375"/>
              </a:spcBef>
              <a:spcAft>
                <a:spcPts val="0"/>
              </a:spcAft>
              <a:buClr>
                <a:schemeClr val="dk1"/>
              </a:buClr>
              <a:buSzPts val="1800"/>
              <a:buChar char="•"/>
            </a:pPr>
            <a:r>
              <a:rPr lang="en-GB"/>
              <a:t>Obstruction</a:t>
            </a:r>
            <a:endParaRPr/>
          </a:p>
          <a:p>
            <a:pPr marL="514350" lvl="1" indent="-171450" algn="l" rtl="0">
              <a:lnSpc>
                <a:spcPct val="90000"/>
              </a:lnSpc>
              <a:spcBef>
                <a:spcPts val="375"/>
              </a:spcBef>
              <a:spcAft>
                <a:spcPts val="0"/>
              </a:spcAft>
              <a:buClr>
                <a:schemeClr val="dk1"/>
              </a:buClr>
              <a:buSzPts val="1800"/>
              <a:buChar char="•"/>
            </a:pPr>
            <a:r>
              <a:rPr lang="en-GB"/>
              <a:t>Tenesmus</a:t>
            </a:r>
            <a:endParaRPr/>
          </a:p>
          <a:p>
            <a:pPr marL="514350" lvl="1" indent="-171450" algn="l" rtl="0">
              <a:lnSpc>
                <a:spcPct val="90000"/>
              </a:lnSpc>
              <a:spcBef>
                <a:spcPts val="375"/>
              </a:spcBef>
              <a:spcAft>
                <a:spcPts val="0"/>
              </a:spcAft>
              <a:buClr>
                <a:schemeClr val="dk1"/>
              </a:buClr>
              <a:buSzPts val="1800"/>
              <a:buFont typeface="Calibri"/>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27"/>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Investigations</a:t>
            </a:r>
            <a:endParaRPr/>
          </a:p>
        </p:txBody>
      </p:sp>
      <p:sp>
        <p:nvSpPr>
          <p:cNvPr id="178" name="Google Shape;178;p2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PR</a:t>
            </a:r>
            <a:endParaRPr/>
          </a:p>
          <a:p>
            <a:pPr marL="171450" lvl="0" indent="-171450" algn="l" rtl="0">
              <a:lnSpc>
                <a:spcPct val="90000"/>
              </a:lnSpc>
              <a:spcBef>
                <a:spcPts val="750"/>
              </a:spcBef>
              <a:spcAft>
                <a:spcPts val="0"/>
              </a:spcAft>
              <a:buClr>
                <a:schemeClr val="dk1"/>
              </a:buClr>
              <a:buSzPts val="2100"/>
              <a:buChar char="•"/>
            </a:pPr>
            <a:r>
              <a:rPr lang="en-GB"/>
              <a:t>Bloods - anaemia</a:t>
            </a:r>
            <a:endParaRPr/>
          </a:p>
          <a:p>
            <a:pPr marL="171450" lvl="0" indent="-171450" algn="l" rtl="0">
              <a:lnSpc>
                <a:spcPct val="90000"/>
              </a:lnSpc>
              <a:spcBef>
                <a:spcPts val="750"/>
              </a:spcBef>
              <a:spcAft>
                <a:spcPts val="0"/>
              </a:spcAft>
              <a:buClr>
                <a:schemeClr val="dk1"/>
              </a:buClr>
              <a:buSzPts val="2100"/>
              <a:buChar char="•"/>
            </a:pPr>
            <a:r>
              <a:rPr lang="en-GB"/>
              <a:t>Colonoscopy</a:t>
            </a:r>
            <a:endParaRPr/>
          </a:p>
          <a:p>
            <a:pPr marL="171450" lvl="0" indent="-171450" algn="l" rtl="0">
              <a:lnSpc>
                <a:spcPct val="90000"/>
              </a:lnSpc>
              <a:spcBef>
                <a:spcPts val="750"/>
              </a:spcBef>
              <a:spcAft>
                <a:spcPts val="0"/>
              </a:spcAft>
              <a:buClr>
                <a:schemeClr val="dk1"/>
              </a:buClr>
              <a:buSzPts val="2100"/>
              <a:buChar char="•"/>
            </a:pPr>
            <a:r>
              <a:rPr lang="en-GB"/>
              <a:t>Biopsy</a:t>
            </a:r>
            <a:endParaRPr/>
          </a:p>
          <a:p>
            <a:pPr marL="171450" lvl="0" indent="-171450" algn="l" rtl="0">
              <a:lnSpc>
                <a:spcPct val="90000"/>
              </a:lnSpc>
              <a:spcBef>
                <a:spcPts val="750"/>
              </a:spcBef>
              <a:spcAft>
                <a:spcPts val="0"/>
              </a:spcAft>
              <a:buClr>
                <a:schemeClr val="dk1"/>
              </a:buClr>
              <a:buSzPts val="2100"/>
              <a:buChar char="•"/>
            </a:pPr>
            <a:r>
              <a:rPr lang="en-GB"/>
              <a:t>CT C/A/P for staging</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8"/>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Dukes’ Staging</a:t>
            </a:r>
            <a:endParaRPr/>
          </a:p>
        </p:txBody>
      </p:sp>
      <p:graphicFrame>
        <p:nvGraphicFramePr>
          <p:cNvPr id="184" name="Google Shape;184;p28"/>
          <p:cNvGraphicFramePr/>
          <p:nvPr/>
        </p:nvGraphicFramePr>
        <p:xfrm>
          <a:off x="611188" y="1557338"/>
          <a:ext cx="3000000" cy="3000000"/>
        </p:xfrm>
        <a:graphic>
          <a:graphicData uri="http://schemas.openxmlformats.org/drawingml/2006/table">
            <a:tbl>
              <a:tblPr firstRow="1" bandRow="1">
                <a:noFill/>
                <a:tableStyleId>{EB37C196-5C25-4C78-B8A0-C159E614E425}</a:tableStyleId>
              </a:tblPr>
              <a:tblGrid>
                <a:gridCol w="3960800">
                  <a:extLst>
                    <a:ext uri="{9D8B030D-6E8A-4147-A177-3AD203B41FA5}">
                      <a16:colId xmlns:a16="http://schemas.microsoft.com/office/drawing/2014/main" val="20000"/>
                    </a:ext>
                  </a:extLst>
                </a:gridCol>
                <a:gridCol w="3960800">
                  <a:extLst>
                    <a:ext uri="{9D8B030D-6E8A-4147-A177-3AD203B41FA5}">
                      <a16:colId xmlns:a16="http://schemas.microsoft.com/office/drawing/2014/main" val="20001"/>
                    </a:ext>
                  </a:extLst>
                </a:gridCol>
              </a:tblGrid>
              <a:tr h="748675">
                <a:tc>
                  <a:txBody>
                    <a:bodyPr/>
                    <a:lstStyle/>
                    <a:p>
                      <a:pPr marL="0" marR="0" lvl="0" indent="0" algn="l" rtl="0">
                        <a:spcBef>
                          <a:spcPts val="0"/>
                        </a:spcBef>
                        <a:spcAft>
                          <a:spcPts val="0"/>
                        </a:spcAft>
                        <a:buNone/>
                      </a:pPr>
                      <a:r>
                        <a:rPr lang="en-GB" sz="1800" u="none" strike="noStrike" cap="none"/>
                        <a:t>Stage</a:t>
                      </a:r>
                      <a:endParaRPr sz="1800"/>
                    </a:p>
                  </a:txBody>
                  <a:tcPr marL="91450" marR="91450" marT="45725" marB="45725"/>
                </a:tc>
                <a:tc>
                  <a:txBody>
                    <a:bodyPr/>
                    <a:lstStyle/>
                    <a:p>
                      <a:pPr marL="0" marR="0" lvl="0" indent="0" algn="l" rtl="0">
                        <a:spcBef>
                          <a:spcPts val="0"/>
                        </a:spcBef>
                        <a:spcAft>
                          <a:spcPts val="0"/>
                        </a:spcAft>
                        <a:buNone/>
                      </a:pPr>
                      <a:r>
                        <a:rPr lang="en-GB" sz="1800"/>
                        <a:t>5 year survival</a:t>
                      </a:r>
                      <a:endParaRPr sz="1800"/>
                    </a:p>
                  </a:txBody>
                  <a:tcPr marL="91450" marR="91450" marT="45725" marB="45725"/>
                </a:tc>
                <a:extLst>
                  <a:ext uri="{0D108BD9-81ED-4DB2-BD59-A6C34878D82A}">
                    <a16:rowId xmlns:a16="http://schemas.microsoft.com/office/drawing/2014/main" val="10000"/>
                  </a:ext>
                </a:extLst>
              </a:tr>
              <a:tr h="748675">
                <a:tc>
                  <a:txBody>
                    <a:bodyPr/>
                    <a:lstStyle/>
                    <a:p>
                      <a:pPr marL="0" marR="0" lvl="0" indent="0" algn="l" rtl="0">
                        <a:spcBef>
                          <a:spcPts val="0"/>
                        </a:spcBef>
                        <a:spcAft>
                          <a:spcPts val="0"/>
                        </a:spcAft>
                        <a:buNone/>
                      </a:pPr>
                      <a:r>
                        <a:rPr lang="en-GB" sz="1800"/>
                        <a:t>A: Confined to muscosa and submucosa</a:t>
                      </a:r>
                      <a:endParaRPr sz="1800"/>
                    </a:p>
                  </a:txBody>
                  <a:tcPr marL="91450" marR="91450" marT="45725" marB="45725"/>
                </a:tc>
                <a:tc>
                  <a:txBody>
                    <a:bodyPr/>
                    <a:lstStyle/>
                    <a:p>
                      <a:pPr marL="0" marR="0" lvl="0" indent="0" algn="l" rtl="0">
                        <a:spcBef>
                          <a:spcPts val="0"/>
                        </a:spcBef>
                        <a:spcAft>
                          <a:spcPts val="0"/>
                        </a:spcAft>
                        <a:buNone/>
                      </a:pPr>
                      <a:r>
                        <a:rPr lang="en-GB" sz="1800"/>
                        <a:t>80%+</a:t>
                      </a:r>
                      <a:endParaRPr sz="1800"/>
                    </a:p>
                  </a:txBody>
                  <a:tcPr marL="91450" marR="91450" marT="45725" marB="45725"/>
                </a:tc>
                <a:extLst>
                  <a:ext uri="{0D108BD9-81ED-4DB2-BD59-A6C34878D82A}">
                    <a16:rowId xmlns:a16="http://schemas.microsoft.com/office/drawing/2014/main" val="10001"/>
                  </a:ext>
                </a:extLst>
              </a:tr>
              <a:tr h="748675">
                <a:tc>
                  <a:txBody>
                    <a:bodyPr/>
                    <a:lstStyle/>
                    <a:p>
                      <a:pPr marL="0" marR="0" lvl="0" indent="0" algn="l" rtl="0">
                        <a:spcBef>
                          <a:spcPts val="0"/>
                        </a:spcBef>
                        <a:spcAft>
                          <a:spcPts val="0"/>
                        </a:spcAft>
                        <a:buNone/>
                      </a:pPr>
                      <a:r>
                        <a:rPr lang="en-GB" sz="1800"/>
                        <a:t>B: Extends through muscularis propia</a:t>
                      </a:r>
                      <a:endParaRPr sz="1800"/>
                    </a:p>
                  </a:txBody>
                  <a:tcPr marL="91450" marR="91450" marT="45725" marB="45725"/>
                </a:tc>
                <a:tc>
                  <a:txBody>
                    <a:bodyPr/>
                    <a:lstStyle/>
                    <a:p>
                      <a:pPr marL="0" marR="0" lvl="0" indent="0" algn="l" rtl="0">
                        <a:spcBef>
                          <a:spcPts val="0"/>
                        </a:spcBef>
                        <a:spcAft>
                          <a:spcPts val="0"/>
                        </a:spcAft>
                        <a:buNone/>
                      </a:pPr>
                      <a:r>
                        <a:rPr lang="en-GB" sz="1800"/>
                        <a:t>60-70%</a:t>
                      </a:r>
                      <a:endParaRPr sz="1800"/>
                    </a:p>
                  </a:txBody>
                  <a:tcPr marL="91450" marR="91450" marT="45725" marB="45725"/>
                </a:tc>
                <a:extLst>
                  <a:ext uri="{0D108BD9-81ED-4DB2-BD59-A6C34878D82A}">
                    <a16:rowId xmlns:a16="http://schemas.microsoft.com/office/drawing/2014/main" val="10002"/>
                  </a:ext>
                </a:extLst>
              </a:tr>
              <a:tr h="748675">
                <a:tc>
                  <a:txBody>
                    <a:bodyPr/>
                    <a:lstStyle/>
                    <a:p>
                      <a:pPr marL="0" marR="0" lvl="0" indent="0" algn="l" rtl="0">
                        <a:spcBef>
                          <a:spcPts val="0"/>
                        </a:spcBef>
                        <a:spcAft>
                          <a:spcPts val="0"/>
                        </a:spcAft>
                        <a:buNone/>
                      </a:pPr>
                      <a:r>
                        <a:rPr lang="en-GB" sz="1800"/>
                        <a:t>C: Regional lymph nodes involved</a:t>
                      </a:r>
                      <a:endParaRPr sz="1800"/>
                    </a:p>
                  </a:txBody>
                  <a:tcPr marL="91450" marR="91450" marT="45725" marB="45725"/>
                </a:tc>
                <a:tc>
                  <a:txBody>
                    <a:bodyPr/>
                    <a:lstStyle/>
                    <a:p>
                      <a:pPr marL="0" marR="0" lvl="0" indent="0" algn="l" rtl="0">
                        <a:spcBef>
                          <a:spcPts val="0"/>
                        </a:spcBef>
                        <a:spcAft>
                          <a:spcPts val="0"/>
                        </a:spcAft>
                        <a:buNone/>
                      </a:pPr>
                      <a:r>
                        <a:rPr lang="en-GB" sz="1800"/>
                        <a:t>30-40%</a:t>
                      </a:r>
                      <a:endParaRPr sz="1800"/>
                    </a:p>
                  </a:txBody>
                  <a:tcPr marL="91450" marR="91450" marT="45725" marB="45725"/>
                </a:tc>
                <a:extLst>
                  <a:ext uri="{0D108BD9-81ED-4DB2-BD59-A6C34878D82A}">
                    <a16:rowId xmlns:a16="http://schemas.microsoft.com/office/drawing/2014/main" val="10003"/>
                  </a:ext>
                </a:extLst>
              </a:tr>
              <a:tr h="748675">
                <a:tc>
                  <a:txBody>
                    <a:bodyPr/>
                    <a:lstStyle/>
                    <a:p>
                      <a:pPr marL="0" marR="0" lvl="0" indent="0" algn="l" rtl="0">
                        <a:spcBef>
                          <a:spcPts val="0"/>
                        </a:spcBef>
                        <a:spcAft>
                          <a:spcPts val="0"/>
                        </a:spcAft>
                        <a:buNone/>
                      </a:pPr>
                      <a:r>
                        <a:rPr lang="en-GB" sz="1800"/>
                        <a:t>D: Distant spread</a:t>
                      </a:r>
                      <a:endParaRPr sz="1800"/>
                    </a:p>
                  </a:txBody>
                  <a:tcPr marL="91450" marR="91450" marT="45725" marB="45725"/>
                </a:tc>
                <a:tc>
                  <a:txBody>
                    <a:bodyPr/>
                    <a:lstStyle/>
                    <a:p>
                      <a:pPr marL="0" marR="0" lvl="0" indent="0" algn="l" rtl="0">
                        <a:spcBef>
                          <a:spcPts val="0"/>
                        </a:spcBef>
                        <a:spcAft>
                          <a:spcPts val="0"/>
                        </a:spcAft>
                        <a:buNone/>
                      </a:pPr>
                      <a:r>
                        <a:rPr lang="en-GB" sz="1800"/>
                        <a:t>&lt;10%</a:t>
                      </a:r>
                      <a:endParaRPr sz="1800"/>
                    </a:p>
                  </a:txBody>
                  <a:tcPr marL="91450" marR="91450" marT="45725" marB="45725"/>
                </a:tc>
                <a:extLst>
                  <a:ext uri="{0D108BD9-81ED-4DB2-BD59-A6C34878D82A}">
                    <a16:rowId xmlns:a16="http://schemas.microsoft.com/office/drawing/2014/main" val="10004"/>
                  </a:ext>
                </a:extLst>
              </a:tr>
            </a:tbl>
          </a:graphicData>
        </a:graphic>
      </p:graphicFrame>
      <p:sp>
        <p:nvSpPr>
          <p:cNvPr id="185" name="Google Shape;185;p28"/>
          <p:cNvSpPr txBox="1"/>
          <p:nvPr/>
        </p:nvSpPr>
        <p:spPr>
          <a:xfrm>
            <a:off x="2771775" y="5445125"/>
            <a:ext cx="3211513" cy="36988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800"/>
              <a:buFont typeface="Arial"/>
              <a:buNone/>
            </a:pPr>
            <a:r>
              <a:rPr lang="en-GB" sz="1800" b="0" i="0" u="none" strike="noStrike" cap="none">
                <a:solidFill>
                  <a:schemeClr val="dk1"/>
                </a:solidFill>
                <a:latin typeface="Arial"/>
                <a:ea typeface="Arial"/>
                <a:cs typeface="Arial"/>
                <a:sym typeface="Arial"/>
              </a:rPr>
              <a:t>95% CRC is adenocarcinoma</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29"/>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Management</a:t>
            </a:r>
            <a:endParaRPr/>
          </a:p>
        </p:txBody>
      </p:sp>
      <p:sp>
        <p:nvSpPr>
          <p:cNvPr id="191" name="Google Shape;191;p2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Surgical resection</a:t>
            </a:r>
            <a:endParaRPr/>
          </a:p>
          <a:p>
            <a:pPr marL="171450" lvl="0" indent="-171450" algn="l" rtl="0">
              <a:lnSpc>
                <a:spcPct val="90000"/>
              </a:lnSpc>
              <a:spcBef>
                <a:spcPts val="750"/>
              </a:spcBef>
              <a:spcAft>
                <a:spcPts val="0"/>
              </a:spcAft>
              <a:buClr>
                <a:schemeClr val="dk1"/>
              </a:buClr>
              <a:buSzPts val="2100"/>
              <a:buChar char="•"/>
            </a:pPr>
            <a:r>
              <a:rPr lang="en-GB"/>
              <a:t>Radiotherapy</a:t>
            </a:r>
            <a:endParaRPr/>
          </a:p>
          <a:p>
            <a:pPr marL="171450" lvl="0" indent="-171450" algn="l" rtl="0">
              <a:lnSpc>
                <a:spcPct val="90000"/>
              </a:lnSpc>
              <a:spcBef>
                <a:spcPts val="750"/>
              </a:spcBef>
              <a:spcAft>
                <a:spcPts val="0"/>
              </a:spcAft>
              <a:buClr>
                <a:schemeClr val="dk1"/>
              </a:buClr>
              <a:buSzPts val="2100"/>
              <a:buChar char="•"/>
            </a:pPr>
            <a:r>
              <a:rPr lang="en-GB"/>
              <a:t>Adjuvant chemotherapy</a:t>
            </a:r>
            <a:endParaRPr/>
          </a:p>
          <a:p>
            <a:pPr marL="171450" lvl="0" indent="-171450" algn="l" rtl="0">
              <a:lnSpc>
                <a:spcPct val="90000"/>
              </a:lnSpc>
              <a:spcBef>
                <a:spcPts val="750"/>
              </a:spcBef>
              <a:spcAft>
                <a:spcPts val="0"/>
              </a:spcAft>
              <a:buClr>
                <a:schemeClr val="dk1"/>
              </a:buClr>
              <a:buSzPts val="2100"/>
              <a:buChar char="•"/>
            </a:pPr>
            <a:r>
              <a:rPr lang="en-GB"/>
              <a:t>CEA / serial scopes can be used to monitor for recurrence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0"/>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Case 3</a:t>
            </a:r>
            <a:endParaRPr/>
          </a:p>
        </p:txBody>
      </p:sp>
      <p:sp>
        <p:nvSpPr>
          <p:cNvPr id="197" name="Google Shape;197;p30"/>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19 year old girl</a:t>
            </a:r>
            <a:endParaRPr/>
          </a:p>
          <a:p>
            <a:pPr marL="171450" lvl="0" indent="-171450" algn="l" rtl="0">
              <a:lnSpc>
                <a:spcPct val="90000"/>
              </a:lnSpc>
              <a:spcBef>
                <a:spcPts val="750"/>
              </a:spcBef>
              <a:spcAft>
                <a:spcPts val="0"/>
              </a:spcAft>
              <a:buClr>
                <a:schemeClr val="dk1"/>
              </a:buClr>
              <a:buSzPts val="2100"/>
              <a:buChar char="•"/>
            </a:pPr>
            <a:r>
              <a:rPr lang="en-GB"/>
              <a:t>4 week history of:</a:t>
            </a:r>
            <a:endParaRPr/>
          </a:p>
          <a:p>
            <a:pPr marL="514350" lvl="1" indent="-171450" algn="l" rtl="0">
              <a:lnSpc>
                <a:spcPct val="90000"/>
              </a:lnSpc>
              <a:spcBef>
                <a:spcPts val="375"/>
              </a:spcBef>
              <a:spcAft>
                <a:spcPts val="0"/>
              </a:spcAft>
              <a:buClr>
                <a:schemeClr val="dk1"/>
              </a:buClr>
              <a:buSzPts val="1800"/>
              <a:buChar char="•"/>
            </a:pPr>
            <a:r>
              <a:rPr lang="en-GB"/>
              <a:t>Diarrhoea up to 20 x per day</a:t>
            </a:r>
            <a:endParaRPr/>
          </a:p>
          <a:p>
            <a:pPr marL="514350" lvl="1" indent="-171450" algn="l" rtl="0">
              <a:lnSpc>
                <a:spcPct val="90000"/>
              </a:lnSpc>
              <a:spcBef>
                <a:spcPts val="375"/>
              </a:spcBef>
              <a:spcAft>
                <a:spcPts val="0"/>
              </a:spcAft>
              <a:buClr>
                <a:schemeClr val="dk1"/>
              </a:buClr>
              <a:buSzPts val="1800"/>
              <a:buChar char="•"/>
            </a:pPr>
            <a:r>
              <a:rPr lang="en-GB"/>
              <a:t>Weight loss</a:t>
            </a:r>
            <a:endParaRPr/>
          </a:p>
          <a:p>
            <a:pPr marL="514350" lvl="1" indent="-171450" algn="l" rtl="0">
              <a:lnSpc>
                <a:spcPct val="90000"/>
              </a:lnSpc>
              <a:spcBef>
                <a:spcPts val="375"/>
              </a:spcBef>
              <a:spcAft>
                <a:spcPts val="0"/>
              </a:spcAft>
              <a:buClr>
                <a:schemeClr val="dk1"/>
              </a:buClr>
              <a:buSzPts val="1800"/>
              <a:buChar char="•"/>
            </a:pPr>
            <a:r>
              <a:rPr lang="en-GB"/>
              <a:t>Bloody stools</a:t>
            </a: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Differential diagnosis?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Inflammatory Bowel Disease</a:t>
            </a:r>
            <a:endParaRPr/>
          </a:p>
        </p:txBody>
      </p:sp>
      <p:sp>
        <p:nvSpPr>
          <p:cNvPr id="203" name="Google Shape;203;p3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Ulcerative colitis</a:t>
            </a:r>
            <a:endParaRPr/>
          </a:p>
          <a:p>
            <a:pPr marL="514350" lvl="1" indent="-171450" algn="l" rtl="0">
              <a:lnSpc>
                <a:spcPct val="90000"/>
              </a:lnSpc>
              <a:spcBef>
                <a:spcPts val="375"/>
              </a:spcBef>
              <a:spcAft>
                <a:spcPts val="0"/>
              </a:spcAft>
              <a:buClr>
                <a:schemeClr val="dk1"/>
              </a:buClr>
              <a:buSzPts val="1800"/>
              <a:buChar char="•"/>
            </a:pPr>
            <a:r>
              <a:rPr lang="en-GB"/>
              <a:t>Large bowel only</a:t>
            </a:r>
            <a:endParaRPr/>
          </a:p>
          <a:p>
            <a:pPr marL="171450" lvl="0" indent="-171450" algn="l" rtl="0">
              <a:lnSpc>
                <a:spcPct val="90000"/>
              </a:lnSpc>
              <a:spcBef>
                <a:spcPts val="750"/>
              </a:spcBef>
              <a:spcAft>
                <a:spcPts val="0"/>
              </a:spcAft>
              <a:buClr>
                <a:schemeClr val="dk1"/>
              </a:buClr>
              <a:buSzPts val="2100"/>
              <a:buChar char="•"/>
            </a:pPr>
            <a:r>
              <a:rPr lang="en-GB"/>
              <a:t>Crohn’s disease</a:t>
            </a:r>
            <a:endParaRPr/>
          </a:p>
          <a:p>
            <a:pPr marL="514350" lvl="1" indent="-171450" algn="l" rtl="0">
              <a:lnSpc>
                <a:spcPct val="90000"/>
              </a:lnSpc>
              <a:spcBef>
                <a:spcPts val="375"/>
              </a:spcBef>
              <a:spcAft>
                <a:spcPts val="0"/>
              </a:spcAft>
              <a:buClr>
                <a:schemeClr val="dk1"/>
              </a:buClr>
              <a:buSzPts val="1800"/>
              <a:buChar char="•"/>
            </a:pPr>
            <a:r>
              <a:rPr lang="en-GB"/>
              <a:t>Any part of GI tract</a:t>
            </a:r>
            <a:endParaRPr/>
          </a:p>
          <a:p>
            <a:pPr marL="171450" lvl="0" indent="-171450" algn="l" rtl="0">
              <a:lnSpc>
                <a:spcPct val="90000"/>
              </a:lnSpc>
              <a:spcBef>
                <a:spcPts val="750"/>
              </a:spcBef>
              <a:spcAft>
                <a:spcPts val="0"/>
              </a:spcAft>
              <a:buClr>
                <a:schemeClr val="dk1"/>
              </a:buClr>
              <a:buSzPts val="2100"/>
              <a:buChar char="•"/>
            </a:pPr>
            <a:r>
              <a:rPr lang="en-GB"/>
              <a:t>Indeterminate colitis</a:t>
            </a:r>
            <a:endParaRPr/>
          </a:p>
          <a:p>
            <a:pPr marL="514350" lvl="1" indent="-171450" algn="l" rtl="0">
              <a:lnSpc>
                <a:spcPct val="90000"/>
              </a:lnSpc>
              <a:spcBef>
                <a:spcPts val="375"/>
              </a:spcBef>
              <a:spcAft>
                <a:spcPts val="0"/>
              </a:spcAft>
              <a:buClr>
                <a:schemeClr val="dk1"/>
              </a:buClr>
              <a:buSzPts val="1800"/>
              <a:buFont typeface="Calibri"/>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4"/>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b="1"/>
              <a:t>Disclaimer*</a:t>
            </a:r>
            <a:endParaRPr/>
          </a:p>
        </p:txBody>
      </p:sp>
      <p:sp>
        <p:nvSpPr>
          <p:cNvPr id="95" name="Google Shape;95;p14"/>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Please note that QUACK is a regional teaching programme operating across GG&amp;C, Lanarkshire and Ayrshire &amp; Arran. </a:t>
            </a: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This presentation outlines general management, though local variances e.g. antibiotic prescription may vary slightly depending on your local trust</a:t>
            </a: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Remember to check your local guidelines</a:t>
            </a:r>
            <a:endParaRPr/>
          </a:p>
          <a:p>
            <a:pPr marL="171450" lvl="0" indent="-38100" algn="l" rtl="0">
              <a:lnSpc>
                <a:spcPct val="90000"/>
              </a:lnSpc>
              <a:spcBef>
                <a:spcPts val="750"/>
              </a:spcBef>
              <a:spcAft>
                <a:spcPts val="0"/>
              </a:spcAft>
              <a:buClr>
                <a:schemeClr val="dk1"/>
              </a:buClr>
              <a:buSzPts val="2100"/>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32"/>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Pathology</a:t>
            </a:r>
            <a:endParaRPr/>
          </a:p>
        </p:txBody>
      </p:sp>
      <p:sp>
        <p:nvSpPr>
          <p:cNvPr id="209" name="Google Shape;209;p32"/>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dk1"/>
              </a:buClr>
              <a:buSzPts val="1800"/>
              <a:buNone/>
            </a:pPr>
            <a:r>
              <a:rPr lang="en-GB"/>
              <a:t>Ulcerative Colitis</a:t>
            </a:r>
            <a:endParaRPr/>
          </a:p>
        </p:txBody>
      </p:sp>
      <p:sp>
        <p:nvSpPr>
          <p:cNvPr id="210" name="Google Shape;210;p32"/>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Recurrent acute inflammation</a:t>
            </a:r>
            <a:endParaRPr/>
          </a:p>
          <a:p>
            <a:pPr marL="171450" lvl="0" indent="-171450" algn="l" rtl="0">
              <a:lnSpc>
                <a:spcPct val="90000"/>
              </a:lnSpc>
              <a:spcBef>
                <a:spcPts val="750"/>
              </a:spcBef>
              <a:spcAft>
                <a:spcPts val="0"/>
              </a:spcAft>
              <a:buClr>
                <a:schemeClr val="dk1"/>
              </a:buClr>
              <a:buSzPts val="2100"/>
              <a:buChar char="•"/>
            </a:pPr>
            <a:r>
              <a:rPr lang="en-GB"/>
              <a:t>Continuous involvement of colon</a:t>
            </a:r>
            <a:endParaRPr/>
          </a:p>
          <a:p>
            <a:pPr marL="171450" lvl="0" indent="-171450" algn="l" rtl="0">
              <a:lnSpc>
                <a:spcPct val="90000"/>
              </a:lnSpc>
              <a:spcBef>
                <a:spcPts val="750"/>
              </a:spcBef>
              <a:spcAft>
                <a:spcPts val="0"/>
              </a:spcAft>
              <a:buClr>
                <a:schemeClr val="dk1"/>
              </a:buClr>
              <a:buSzPts val="2100"/>
              <a:buChar char="•"/>
            </a:pPr>
            <a:r>
              <a:rPr lang="en-GB"/>
              <a:t>Mucosal only</a:t>
            </a:r>
            <a:endParaRPr/>
          </a:p>
          <a:p>
            <a:pPr marL="171450" lvl="0" indent="-171450" algn="l" rtl="0">
              <a:lnSpc>
                <a:spcPct val="90000"/>
              </a:lnSpc>
              <a:spcBef>
                <a:spcPts val="750"/>
              </a:spcBef>
              <a:spcAft>
                <a:spcPts val="0"/>
              </a:spcAft>
              <a:buClr>
                <a:schemeClr val="dk1"/>
              </a:buClr>
              <a:buSzPts val="2100"/>
              <a:buChar char="•"/>
            </a:pPr>
            <a:r>
              <a:rPr lang="en-GB"/>
              <a:t>Superficial ulceration </a:t>
            </a:r>
            <a:endParaRPr/>
          </a:p>
          <a:p>
            <a:pPr marL="171450" lvl="0" indent="-171450" algn="l" rtl="0">
              <a:lnSpc>
                <a:spcPct val="90000"/>
              </a:lnSpc>
              <a:spcBef>
                <a:spcPts val="750"/>
              </a:spcBef>
              <a:spcAft>
                <a:spcPts val="0"/>
              </a:spcAft>
              <a:buClr>
                <a:schemeClr val="dk1"/>
              </a:buClr>
              <a:buSzPts val="2100"/>
              <a:buChar char="•"/>
            </a:pPr>
            <a:r>
              <a:rPr lang="en-GB"/>
              <a:t>No granuloma</a:t>
            </a:r>
            <a:endParaRPr/>
          </a:p>
          <a:p>
            <a:pPr marL="171450" lvl="0" indent="-171450" algn="l" rtl="0">
              <a:lnSpc>
                <a:spcPct val="90000"/>
              </a:lnSpc>
              <a:spcBef>
                <a:spcPts val="750"/>
              </a:spcBef>
              <a:spcAft>
                <a:spcPts val="0"/>
              </a:spcAft>
              <a:buClr>
                <a:schemeClr val="dk1"/>
              </a:buClr>
              <a:buSzPts val="2100"/>
              <a:buChar char="•"/>
            </a:pPr>
            <a:r>
              <a:rPr lang="en-GB"/>
              <a:t>Minimal wall fibrosis</a:t>
            </a:r>
            <a:endParaRPr/>
          </a:p>
        </p:txBody>
      </p:sp>
      <p:sp>
        <p:nvSpPr>
          <p:cNvPr id="211" name="Google Shape;211;p32"/>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dk1"/>
              </a:buClr>
              <a:buSzPts val="1800"/>
              <a:buNone/>
            </a:pPr>
            <a:r>
              <a:rPr lang="en-GB"/>
              <a:t>Crohn’s Disease</a:t>
            </a:r>
            <a:endParaRPr/>
          </a:p>
        </p:txBody>
      </p:sp>
      <p:sp>
        <p:nvSpPr>
          <p:cNvPr id="212" name="Google Shape;212;p32"/>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Chronic relapsing inflammation</a:t>
            </a:r>
            <a:endParaRPr/>
          </a:p>
          <a:p>
            <a:pPr marL="171450" lvl="0" indent="-171450" algn="l" rtl="0">
              <a:lnSpc>
                <a:spcPct val="90000"/>
              </a:lnSpc>
              <a:spcBef>
                <a:spcPts val="750"/>
              </a:spcBef>
              <a:spcAft>
                <a:spcPts val="0"/>
              </a:spcAft>
              <a:buClr>
                <a:schemeClr val="dk1"/>
              </a:buClr>
              <a:buSzPts val="2100"/>
              <a:buChar char="•"/>
            </a:pPr>
            <a:r>
              <a:rPr lang="en-GB"/>
              <a:t>Skip lesions in any part of GI tract</a:t>
            </a:r>
            <a:endParaRPr/>
          </a:p>
          <a:p>
            <a:pPr marL="171450" lvl="0" indent="-171450" algn="l" rtl="0">
              <a:lnSpc>
                <a:spcPct val="90000"/>
              </a:lnSpc>
              <a:spcBef>
                <a:spcPts val="750"/>
              </a:spcBef>
              <a:spcAft>
                <a:spcPts val="0"/>
              </a:spcAft>
              <a:buClr>
                <a:schemeClr val="dk1"/>
              </a:buClr>
              <a:buSzPts val="2100"/>
              <a:buChar char="•"/>
            </a:pPr>
            <a:r>
              <a:rPr lang="en-GB"/>
              <a:t>Transmural</a:t>
            </a:r>
            <a:endParaRPr/>
          </a:p>
          <a:p>
            <a:pPr marL="171450" lvl="0" indent="-171450" algn="l" rtl="0">
              <a:lnSpc>
                <a:spcPct val="90000"/>
              </a:lnSpc>
              <a:spcBef>
                <a:spcPts val="750"/>
              </a:spcBef>
              <a:spcAft>
                <a:spcPts val="0"/>
              </a:spcAft>
              <a:buClr>
                <a:schemeClr val="dk1"/>
              </a:buClr>
              <a:buSzPts val="2100"/>
              <a:buChar char="•"/>
            </a:pPr>
            <a:r>
              <a:rPr lang="en-GB"/>
              <a:t>Fissured ulceration (cobblestone)</a:t>
            </a:r>
            <a:endParaRPr/>
          </a:p>
          <a:p>
            <a:pPr marL="171450" lvl="0" indent="-171450" algn="l" rtl="0">
              <a:lnSpc>
                <a:spcPct val="90000"/>
              </a:lnSpc>
              <a:spcBef>
                <a:spcPts val="750"/>
              </a:spcBef>
              <a:spcAft>
                <a:spcPts val="0"/>
              </a:spcAft>
              <a:buClr>
                <a:schemeClr val="dk1"/>
              </a:buClr>
              <a:buSzPts val="2100"/>
              <a:buChar char="•"/>
            </a:pPr>
            <a:r>
              <a:rPr lang="en-GB"/>
              <a:t>Granuloma</a:t>
            </a:r>
            <a:endParaRPr/>
          </a:p>
          <a:p>
            <a:pPr marL="171450" lvl="0" indent="-171450" algn="l" rtl="0">
              <a:lnSpc>
                <a:spcPct val="90000"/>
              </a:lnSpc>
              <a:spcBef>
                <a:spcPts val="750"/>
              </a:spcBef>
              <a:spcAft>
                <a:spcPts val="0"/>
              </a:spcAft>
              <a:buClr>
                <a:schemeClr val="dk1"/>
              </a:buClr>
              <a:buSzPts val="2100"/>
              <a:buChar char="•"/>
            </a:pPr>
            <a:r>
              <a:rPr lang="en-GB"/>
              <a:t>Marked wall fibrosis</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33"/>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Clinical Features</a:t>
            </a:r>
            <a:endParaRPr/>
          </a:p>
        </p:txBody>
      </p:sp>
      <p:sp>
        <p:nvSpPr>
          <p:cNvPr id="218" name="Google Shape;218;p33"/>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dk1"/>
              </a:buClr>
              <a:buSzPts val="1800"/>
              <a:buNone/>
            </a:pPr>
            <a:r>
              <a:rPr lang="en-GB"/>
              <a:t>Ulcerative Colitis</a:t>
            </a:r>
            <a:endParaRPr/>
          </a:p>
        </p:txBody>
      </p:sp>
      <p:sp>
        <p:nvSpPr>
          <p:cNvPr id="219" name="Google Shape;219;p33"/>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Non smoker</a:t>
            </a:r>
            <a:endParaRPr/>
          </a:p>
          <a:p>
            <a:pPr marL="171450" lvl="0" indent="-171450" algn="l" rtl="0">
              <a:lnSpc>
                <a:spcPct val="90000"/>
              </a:lnSpc>
              <a:spcBef>
                <a:spcPts val="750"/>
              </a:spcBef>
              <a:spcAft>
                <a:spcPts val="0"/>
              </a:spcAft>
              <a:buClr>
                <a:schemeClr val="dk1"/>
              </a:buClr>
              <a:buSzPts val="2100"/>
              <a:buChar char="•"/>
            </a:pPr>
            <a:r>
              <a:rPr lang="en-GB"/>
              <a:t>Anal features less common</a:t>
            </a:r>
            <a:endParaRPr/>
          </a:p>
          <a:p>
            <a:pPr marL="171450" lvl="0" indent="-171450" algn="l" rtl="0">
              <a:lnSpc>
                <a:spcPct val="90000"/>
              </a:lnSpc>
              <a:spcBef>
                <a:spcPts val="750"/>
              </a:spcBef>
              <a:spcAft>
                <a:spcPts val="0"/>
              </a:spcAft>
              <a:buClr>
                <a:schemeClr val="dk1"/>
              </a:buClr>
              <a:buSzPts val="2100"/>
              <a:buChar char="•"/>
            </a:pPr>
            <a:r>
              <a:rPr lang="en-GB"/>
              <a:t>Less likely systemic features but... toxic megacolon</a:t>
            </a:r>
            <a:endParaRPr/>
          </a:p>
        </p:txBody>
      </p:sp>
      <p:sp>
        <p:nvSpPr>
          <p:cNvPr id="220" name="Google Shape;220;p33"/>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dk1"/>
              </a:buClr>
              <a:buSzPts val="1800"/>
              <a:buNone/>
            </a:pPr>
            <a:r>
              <a:rPr lang="en-GB"/>
              <a:t>Crohn’s Disease</a:t>
            </a:r>
            <a:endParaRPr/>
          </a:p>
        </p:txBody>
      </p:sp>
      <p:sp>
        <p:nvSpPr>
          <p:cNvPr id="221" name="Google Shape;221;p33"/>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Smoker</a:t>
            </a:r>
            <a:endParaRPr/>
          </a:p>
          <a:p>
            <a:pPr marL="171450" lvl="0" indent="-171450" algn="l" rtl="0">
              <a:lnSpc>
                <a:spcPct val="90000"/>
              </a:lnSpc>
              <a:spcBef>
                <a:spcPts val="750"/>
              </a:spcBef>
              <a:spcAft>
                <a:spcPts val="0"/>
              </a:spcAft>
              <a:buClr>
                <a:schemeClr val="dk1"/>
              </a:buClr>
              <a:buSzPts val="2100"/>
              <a:buChar char="•"/>
            </a:pPr>
            <a:r>
              <a:rPr lang="en-GB"/>
              <a:t>Fistulae / Strictures / Anal lesions more common</a:t>
            </a:r>
            <a:endParaRPr/>
          </a:p>
          <a:p>
            <a:pPr marL="171450" lvl="0" indent="-171450" algn="l" rtl="0">
              <a:lnSpc>
                <a:spcPct val="90000"/>
              </a:lnSpc>
              <a:spcBef>
                <a:spcPts val="750"/>
              </a:spcBef>
              <a:spcAft>
                <a:spcPts val="0"/>
              </a:spcAft>
              <a:buClr>
                <a:schemeClr val="dk1"/>
              </a:buClr>
              <a:buSzPts val="2100"/>
              <a:buChar char="•"/>
            </a:pPr>
            <a:r>
              <a:rPr lang="en-GB"/>
              <a:t>Systemic features</a:t>
            </a:r>
            <a:endParaRPr/>
          </a:p>
          <a:p>
            <a:pPr marL="514350" lvl="1" indent="-171450" algn="l" rtl="0">
              <a:lnSpc>
                <a:spcPct val="90000"/>
              </a:lnSpc>
              <a:spcBef>
                <a:spcPts val="375"/>
              </a:spcBef>
              <a:spcAft>
                <a:spcPts val="0"/>
              </a:spcAft>
              <a:buClr>
                <a:schemeClr val="dk1"/>
              </a:buClr>
              <a:buSzPts val="1800"/>
              <a:buChar char="•"/>
            </a:pPr>
            <a:r>
              <a:rPr lang="en-GB"/>
              <a:t>Uveitis</a:t>
            </a:r>
            <a:endParaRPr/>
          </a:p>
          <a:p>
            <a:pPr marL="514350" lvl="1" indent="-171450" algn="l" rtl="0">
              <a:lnSpc>
                <a:spcPct val="90000"/>
              </a:lnSpc>
              <a:spcBef>
                <a:spcPts val="375"/>
              </a:spcBef>
              <a:spcAft>
                <a:spcPts val="0"/>
              </a:spcAft>
              <a:buClr>
                <a:schemeClr val="dk1"/>
              </a:buClr>
              <a:buSzPts val="1800"/>
              <a:buChar char="•"/>
            </a:pPr>
            <a:r>
              <a:rPr lang="en-GB"/>
              <a:t>Arthritis</a:t>
            </a:r>
            <a:endParaRPr/>
          </a:p>
          <a:p>
            <a:pPr marL="514350" lvl="1" indent="-171450" algn="l" rtl="0">
              <a:lnSpc>
                <a:spcPct val="90000"/>
              </a:lnSpc>
              <a:spcBef>
                <a:spcPts val="375"/>
              </a:spcBef>
              <a:spcAft>
                <a:spcPts val="0"/>
              </a:spcAft>
              <a:buClr>
                <a:schemeClr val="dk1"/>
              </a:buClr>
              <a:buSzPts val="1800"/>
              <a:buChar char="•"/>
            </a:pPr>
            <a:r>
              <a:rPr lang="en-GB"/>
              <a:t>Erythema nodosum</a:t>
            </a:r>
            <a:endParaRPr/>
          </a:p>
          <a:p>
            <a:pPr marL="514350" lvl="1" indent="-171450" algn="l" rtl="0">
              <a:lnSpc>
                <a:spcPct val="90000"/>
              </a:lnSpc>
              <a:spcBef>
                <a:spcPts val="375"/>
              </a:spcBef>
              <a:spcAft>
                <a:spcPts val="0"/>
              </a:spcAft>
              <a:buClr>
                <a:schemeClr val="dk1"/>
              </a:buClr>
              <a:buSzPts val="1800"/>
              <a:buChar char="•"/>
            </a:pPr>
            <a:r>
              <a:rPr lang="en-GB"/>
              <a:t>Pyoderma gangrenosum</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4"/>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endParaRPr/>
          </a:p>
        </p:txBody>
      </p:sp>
      <p:sp>
        <p:nvSpPr>
          <p:cNvPr id="227" name="Google Shape;227;p34"/>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dk1"/>
              </a:buClr>
              <a:buSzPts val="1800"/>
              <a:buNone/>
            </a:pPr>
            <a:endParaRPr/>
          </a:p>
        </p:txBody>
      </p:sp>
      <p:pic>
        <p:nvPicPr>
          <p:cNvPr id="228" name="Google Shape;228;p34" descr="erythema nodosum.jpg"/>
          <p:cNvPicPr preferRelativeResize="0">
            <a:picLocks noGrp="1"/>
          </p:cNvPicPr>
          <p:nvPr>
            <p:ph type="body" idx="2"/>
          </p:nvPr>
        </p:nvPicPr>
        <p:blipFill rotWithShape="1">
          <a:blip r:embed="rId3">
            <a:alphaModFix/>
          </a:blip>
          <a:srcRect/>
          <a:stretch/>
        </p:blipFill>
        <p:spPr>
          <a:xfrm>
            <a:off x="3348038" y="333375"/>
            <a:ext cx="4040187" cy="3098800"/>
          </a:xfrm>
          <a:prstGeom prst="rect">
            <a:avLst/>
          </a:prstGeom>
          <a:noFill/>
          <a:ln>
            <a:noFill/>
          </a:ln>
        </p:spPr>
      </p:pic>
      <p:pic>
        <p:nvPicPr>
          <p:cNvPr id="229" name="Google Shape;229;p34" descr="Toxisches_Megacolon_bei_Colitis_ulcerosa.jpg"/>
          <p:cNvPicPr preferRelativeResize="0">
            <a:picLocks noGrp="1"/>
          </p:cNvPicPr>
          <p:nvPr>
            <p:ph type="body" idx="4"/>
          </p:nvPr>
        </p:nvPicPr>
        <p:blipFill rotWithShape="1">
          <a:blip r:embed="rId4">
            <a:alphaModFix/>
          </a:blip>
          <a:srcRect/>
          <a:stretch/>
        </p:blipFill>
        <p:spPr>
          <a:xfrm>
            <a:off x="539750" y="1989138"/>
            <a:ext cx="3271838" cy="3951287"/>
          </a:xfrm>
          <a:prstGeom prst="rect">
            <a:avLst/>
          </a:prstGeom>
          <a:noFill/>
          <a:ln>
            <a:noFill/>
          </a:ln>
        </p:spPr>
      </p:pic>
      <p:pic>
        <p:nvPicPr>
          <p:cNvPr id="230" name="Google Shape;230;p34" descr="pyoderma_gangrenosum_2_high.jpg"/>
          <p:cNvPicPr preferRelativeResize="0"/>
          <p:nvPr/>
        </p:nvPicPr>
        <p:blipFill rotWithShape="1">
          <a:blip r:embed="rId5">
            <a:alphaModFix/>
          </a:blip>
          <a:srcRect/>
          <a:stretch/>
        </p:blipFill>
        <p:spPr>
          <a:xfrm>
            <a:off x="6443663" y="3500438"/>
            <a:ext cx="1725612" cy="2725737"/>
          </a:xfrm>
          <a:prstGeom prst="rect">
            <a:avLst/>
          </a:prstGeom>
          <a:noFill/>
          <a:ln>
            <a:noFill/>
          </a:ln>
        </p:spPr>
      </p:pic>
      <p:sp>
        <p:nvSpPr>
          <p:cNvPr id="231" name="Google Shape;231;p34"/>
          <p:cNvSpPr txBox="1"/>
          <p:nvPr/>
        </p:nvSpPr>
        <p:spPr>
          <a:xfrm>
            <a:off x="1161535" y="5940425"/>
            <a:ext cx="1625894" cy="338554"/>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600" b="0" i="0" u="none" strike="noStrike" cap="none">
                <a:solidFill>
                  <a:schemeClr val="dk1"/>
                </a:solidFill>
                <a:latin typeface="Times New Roman"/>
                <a:ea typeface="Times New Roman"/>
                <a:cs typeface="Times New Roman"/>
                <a:sym typeface="Times New Roman"/>
              </a:rPr>
              <a:t>Toxic Megacolon</a:t>
            </a:r>
            <a:endParaRPr sz="1600">
              <a:solidFill>
                <a:schemeClr val="dk1"/>
              </a:solidFill>
              <a:latin typeface="Times New Roman"/>
              <a:ea typeface="Times New Roman"/>
              <a:cs typeface="Times New Roman"/>
              <a:sym typeface="Times New Roman"/>
            </a:endParaRPr>
          </a:p>
        </p:txBody>
      </p:sp>
      <p:sp>
        <p:nvSpPr>
          <p:cNvPr id="232" name="Google Shape;232;p34"/>
          <p:cNvSpPr txBox="1"/>
          <p:nvPr/>
        </p:nvSpPr>
        <p:spPr>
          <a:xfrm>
            <a:off x="4451053" y="3387894"/>
            <a:ext cx="1834156" cy="338554"/>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600">
                <a:solidFill>
                  <a:schemeClr val="dk1"/>
                </a:solidFill>
                <a:latin typeface="Times New Roman"/>
                <a:ea typeface="Times New Roman"/>
                <a:cs typeface="Times New Roman"/>
                <a:sym typeface="Times New Roman"/>
              </a:rPr>
              <a:t>Erythema Nodosum</a:t>
            </a:r>
            <a:endParaRPr sz="1600">
              <a:solidFill>
                <a:schemeClr val="dk1"/>
              </a:solidFill>
              <a:latin typeface="Times New Roman"/>
              <a:ea typeface="Times New Roman"/>
              <a:cs typeface="Times New Roman"/>
              <a:sym typeface="Times New Roman"/>
            </a:endParaRPr>
          </a:p>
        </p:txBody>
      </p:sp>
      <p:sp>
        <p:nvSpPr>
          <p:cNvPr id="233" name="Google Shape;233;p34"/>
          <p:cNvSpPr txBox="1"/>
          <p:nvPr/>
        </p:nvSpPr>
        <p:spPr>
          <a:xfrm>
            <a:off x="6195427" y="6294438"/>
            <a:ext cx="2222083" cy="338554"/>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600">
                <a:solidFill>
                  <a:schemeClr val="dk1"/>
                </a:solidFill>
                <a:latin typeface="Times New Roman"/>
                <a:ea typeface="Times New Roman"/>
                <a:cs typeface="Times New Roman"/>
                <a:sym typeface="Times New Roman"/>
              </a:rPr>
              <a:t>Pyoderma Gangrenosum</a:t>
            </a:r>
            <a:endParaRPr sz="1600">
              <a:solidFill>
                <a:schemeClr val="dk1"/>
              </a:solidFill>
              <a:latin typeface="Times New Roman"/>
              <a:ea typeface="Times New Roman"/>
              <a:cs typeface="Times New Roman"/>
              <a:sym typeface="Times New Roman"/>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35"/>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Treatment</a:t>
            </a:r>
            <a:endParaRPr/>
          </a:p>
        </p:txBody>
      </p:sp>
      <p:sp>
        <p:nvSpPr>
          <p:cNvPr id="239" name="Google Shape;239;p35"/>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5-ASA</a:t>
            </a:r>
            <a:endParaRPr/>
          </a:p>
          <a:p>
            <a:pPr marL="514350" lvl="1" indent="-171450" algn="l" rtl="0">
              <a:lnSpc>
                <a:spcPct val="90000"/>
              </a:lnSpc>
              <a:spcBef>
                <a:spcPts val="375"/>
              </a:spcBef>
              <a:spcAft>
                <a:spcPts val="0"/>
              </a:spcAft>
              <a:buClr>
                <a:schemeClr val="dk1"/>
              </a:buClr>
              <a:buSzPts val="1800"/>
              <a:buChar char="•"/>
            </a:pPr>
            <a:r>
              <a:rPr lang="en-GB"/>
              <a:t>Mesalazine</a:t>
            </a:r>
            <a:endParaRPr/>
          </a:p>
          <a:p>
            <a:pPr marL="514350" lvl="1" indent="-171450" algn="l" rtl="0">
              <a:lnSpc>
                <a:spcPct val="90000"/>
              </a:lnSpc>
              <a:spcBef>
                <a:spcPts val="375"/>
              </a:spcBef>
              <a:spcAft>
                <a:spcPts val="0"/>
              </a:spcAft>
              <a:buClr>
                <a:schemeClr val="dk1"/>
              </a:buClr>
              <a:buSzPts val="1800"/>
              <a:buChar char="•"/>
            </a:pPr>
            <a:r>
              <a:rPr lang="en-GB"/>
              <a:t>Aminosalicylate</a:t>
            </a:r>
            <a:endParaRPr/>
          </a:p>
          <a:p>
            <a:pPr marL="514350" lvl="1" indent="-171450" algn="l" rtl="0">
              <a:lnSpc>
                <a:spcPct val="90000"/>
              </a:lnSpc>
              <a:spcBef>
                <a:spcPts val="375"/>
              </a:spcBef>
              <a:spcAft>
                <a:spcPts val="0"/>
              </a:spcAft>
              <a:buClr>
                <a:schemeClr val="dk1"/>
              </a:buClr>
              <a:buSzPts val="1800"/>
              <a:buChar char="•"/>
            </a:pPr>
            <a:r>
              <a:rPr lang="en-GB"/>
              <a:t>Anti inflammatory</a:t>
            </a:r>
            <a:endParaRPr/>
          </a:p>
          <a:p>
            <a:pPr marL="171450" lvl="0" indent="-171450" algn="l" rtl="0">
              <a:lnSpc>
                <a:spcPct val="90000"/>
              </a:lnSpc>
              <a:spcBef>
                <a:spcPts val="750"/>
              </a:spcBef>
              <a:spcAft>
                <a:spcPts val="0"/>
              </a:spcAft>
              <a:buClr>
                <a:schemeClr val="dk1"/>
              </a:buClr>
              <a:buSzPts val="2100"/>
              <a:buChar char="•"/>
            </a:pPr>
            <a:r>
              <a:rPr lang="en-GB"/>
              <a:t>Steroids (local / systemic)</a:t>
            </a:r>
            <a:endParaRPr/>
          </a:p>
          <a:p>
            <a:pPr marL="171450" lvl="0" indent="-171450" algn="l" rtl="0">
              <a:lnSpc>
                <a:spcPct val="90000"/>
              </a:lnSpc>
              <a:spcBef>
                <a:spcPts val="750"/>
              </a:spcBef>
              <a:spcAft>
                <a:spcPts val="0"/>
              </a:spcAft>
              <a:buClr>
                <a:schemeClr val="dk1"/>
              </a:buClr>
              <a:buSzPts val="2100"/>
              <a:buChar char="•"/>
            </a:pPr>
            <a:r>
              <a:rPr lang="en-GB"/>
              <a:t>Biological agents</a:t>
            </a:r>
            <a:endParaRPr/>
          </a:p>
          <a:p>
            <a:pPr marL="171450" lvl="0" indent="-171450" algn="l" rtl="0">
              <a:lnSpc>
                <a:spcPct val="90000"/>
              </a:lnSpc>
              <a:spcBef>
                <a:spcPts val="750"/>
              </a:spcBef>
              <a:spcAft>
                <a:spcPts val="0"/>
              </a:spcAft>
              <a:buClr>
                <a:schemeClr val="dk1"/>
              </a:buClr>
              <a:buSzPts val="2100"/>
              <a:buChar char="•"/>
            </a:pPr>
            <a:r>
              <a:rPr lang="en-GB"/>
              <a:t>Surgery</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36"/>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Case 4</a:t>
            </a:r>
            <a:endParaRPr/>
          </a:p>
        </p:txBody>
      </p:sp>
      <p:sp>
        <p:nvSpPr>
          <p:cNvPr id="245" name="Google Shape;245;p36"/>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85 year old gentleman</a:t>
            </a:r>
            <a:endParaRPr/>
          </a:p>
          <a:p>
            <a:pPr marL="171450" lvl="0" indent="-171450" algn="l" rtl="0">
              <a:lnSpc>
                <a:spcPct val="90000"/>
              </a:lnSpc>
              <a:spcBef>
                <a:spcPts val="750"/>
              </a:spcBef>
              <a:spcAft>
                <a:spcPts val="0"/>
              </a:spcAft>
              <a:buClr>
                <a:schemeClr val="dk1"/>
              </a:buClr>
              <a:buSzPts val="2100"/>
              <a:buChar char="•"/>
            </a:pPr>
            <a:r>
              <a:rPr lang="en-GB"/>
              <a:t>Hypertensive, smoker, diabetic, PVD</a:t>
            </a:r>
            <a:endParaRPr/>
          </a:p>
          <a:p>
            <a:pPr marL="171450" lvl="0" indent="-171450" algn="l" rtl="0">
              <a:lnSpc>
                <a:spcPct val="90000"/>
              </a:lnSpc>
              <a:spcBef>
                <a:spcPts val="750"/>
              </a:spcBef>
              <a:spcAft>
                <a:spcPts val="0"/>
              </a:spcAft>
              <a:buClr>
                <a:schemeClr val="dk1"/>
              </a:buClr>
              <a:buSzPts val="2100"/>
              <a:buChar char="•"/>
            </a:pPr>
            <a:r>
              <a:rPr lang="en-GB"/>
              <a:t>Presents to Surgical Receiving with:</a:t>
            </a:r>
            <a:endParaRPr/>
          </a:p>
          <a:p>
            <a:pPr marL="514350" lvl="1" indent="-171450" algn="l" rtl="0">
              <a:lnSpc>
                <a:spcPct val="90000"/>
              </a:lnSpc>
              <a:spcBef>
                <a:spcPts val="375"/>
              </a:spcBef>
              <a:spcAft>
                <a:spcPts val="0"/>
              </a:spcAft>
              <a:buClr>
                <a:schemeClr val="dk1"/>
              </a:buClr>
              <a:buSzPts val="1800"/>
              <a:buChar char="•"/>
            </a:pPr>
            <a:r>
              <a:rPr lang="en-GB"/>
              <a:t>Acute abdominal pain</a:t>
            </a:r>
            <a:endParaRPr/>
          </a:p>
          <a:p>
            <a:pPr marL="514350" lvl="1" indent="-171450" algn="l" rtl="0">
              <a:lnSpc>
                <a:spcPct val="90000"/>
              </a:lnSpc>
              <a:spcBef>
                <a:spcPts val="375"/>
              </a:spcBef>
              <a:spcAft>
                <a:spcPts val="0"/>
              </a:spcAft>
              <a:buClr>
                <a:schemeClr val="dk1"/>
              </a:buClr>
              <a:buSzPts val="1800"/>
              <a:buChar char="•"/>
            </a:pPr>
            <a:r>
              <a:rPr lang="en-GB"/>
              <a:t>Dark red PR bleeding</a:t>
            </a:r>
            <a:endParaRPr/>
          </a:p>
          <a:p>
            <a:pPr marL="514350" lvl="1" indent="-171450" algn="l" rtl="0">
              <a:lnSpc>
                <a:spcPct val="90000"/>
              </a:lnSpc>
              <a:spcBef>
                <a:spcPts val="375"/>
              </a:spcBef>
              <a:spcAft>
                <a:spcPts val="0"/>
              </a:spcAft>
              <a:buClr>
                <a:schemeClr val="dk1"/>
              </a:buClr>
              <a:buSzPts val="1800"/>
              <a:buChar char="•"/>
            </a:pPr>
            <a:r>
              <a:rPr lang="en-GB"/>
              <a:t>Hypotensive, tachycardic</a:t>
            </a:r>
            <a:endParaRPr/>
          </a:p>
          <a:p>
            <a:pPr marL="171450" lvl="0" indent="-171450" algn="l" rtl="0">
              <a:lnSpc>
                <a:spcPct val="90000"/>
              </a:lnSpc>
              <a:spcBef>
                <a:spcPts val="750"/>
              </a:spcBef>
              <a:spcAft>
                <a:spcPts val="0"/>
              </a:spcAft>
              <a:buClr>
                <a:schemeClr val="dk1"/>
              </a:buClr>
              <a:buSzPts val="2100"/>
              <a:buChar char="•"/>
            </a:pPr>
            <a:r>
              <a:rPr lang="en-GB"/>
              <a:t>Differential Diagnosis?</a:t>
            </a:r>
            <a:endParaRPr/>
          </a:p>
          <a:p>
            <a:pPr marL="514350" lvl="1" indent="-171450" algn="l" rtl="0">
              <a:lnSpc>
                <a:spcPct val="90000"/>
              </a:lnSpc>
              <a:spcBef>
                <a:spcPts val="375"/>
              </a:spcBef>
              <a:spcAft>
                <a:spcPts val="0"/>
              </a:spcAft>
              <a:buClr>
                <a:schemeClr val="dk1"/>
              </a:buClr>
              <a:buSzPts val="1800"/>
              <a:buFont typeface="Calibri"/>
              <a:buNone/>
            </a:pP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37"/>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Ischaemic Colitis</a:t>
            </a:r>
            <a:endParaRPr/>
          </a:p>
        </p:txBody>
      </p:sp>
      <p:sp>
        <p:nvSpPr>
          <p:cNvPr id="251" name="Google Shape;251;p3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Occlusion of superior mesenteric artery</a:t>
            </a:r>
            <a:endParaRPr/>
          </a:p>
          <a:p>
            <a:pPr marL="514350" lvl="1" indent="-171450" algn="l" rtl="0">
              <a:lnSpc>
                <a:spcPct val="90000"/>
              </a:lnSpc>
              <a:spcBef>
                <a:spcPts val="375"/>
              </a:spcBef>
              <a:spcAft>
                <a:spcPts val="0"/>
              </a:spcAft>
              <a:buClr>
                <a:schemeClr val="dk1"/>
              </a:buClr>
              <a:buSzPts val="1800"/>
              <a:buChar char="•"/>
            </a:pPr>
            <a:r>
              <a:rPr lang="en-GB"/>
              <a:t>Blood supply to jejunum, ileum and right colon occluded</a:t>
            </a:r>
            <a:endParaRPr/>
          </a:p>
          <a:p>
            <a:pPr marL="171450" lvl="0" indent="-171450" algn="l" rtl="0">
              <a:lnSpc>
                <a:spcPct val="90000"/>
              </a:lnSpc>
              <a:spcBef>
                <a:spcPts val="750"/>
              </a:spcBef>
              <a:spcAft>
                <a:spcPts val="0"/>
              </a:spcAft>
              <a:buClr>
                <a:schemeClr val="dk1"/>
              </a:buClr>
              <a:buSzPts val="2100"/>
              <a:buChar char="•"/>
            </a:pPr>
            <a:r>
              <a:rPr lang="en-GB"/>
              <a:t>Causes massive infarction of right colon and most of small bowel</a:t>
            </a:r>
            <a:endParaRPr/>
          </a:p>
          <a:p>
            <a:pPr marL="171450" lvl="0" indent="-171450" algn="l" rtl="0">
              <a:lnSpc>
                <a:spcPct val="90000"/>
              </a:lnSpc>
              <a:spcBef>
                <a:spcPts val="750"/>
              </a:spcBef>
              <a:spcAft>
                <a:spcPts val="0"/>
              </a:spcAft>
              <a:buClr>
                <a:schemeClr val="dk1"/>
              </a:buClr>
              <a:buSzPts val="2100"/>
              <a:buChar char="•"/>
            </a:pPr>
            <a:r>
              <a:rPr lang="en-GB"/>
              <a:t>High mortality rate</a:t>
            </a:r>
            <a:endParaRPr/>
          </a:p>
          <a:p>
            <a:pPr marL="171450" lvl="0" indent="-171450" algn="l" rtl="0">
              <a:lnSpc>
                <a:spcPct val="90000"/>
              </a:lnSpc>
              <a:spcBef>
                <a:spcPts val="750"/>
              </a:spcBef>
              <a:spcAft>
                <a:spcPts val="0"/>
              </a:spcAft>
              <a:buClr>
                <a:schemeClr val="dk1"/>
              </a:buClr>
              <a:buSzPts val="2100"/>
              <a:buChar char="•"/>
            </a:pPr>
            <a:r>
              <a:rPr lang="en-GB"/>
              <a:t>Emergency laparotomy</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38"/>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Summary</a:t>
            </a:r>
            <a:endParaRPr/>
          </a:p>
        </p:txBody>
      </p:sp>
      <p:sp>
        <p:nvSpPr>
          <p:cNvPr id="257" name="Google Shape;257;p38"/>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Discuss presentations of PR bleeding</a:t>
            </a:r>
            <a:endParaRPr/>
          </a:p>
          <a:p>
            <a:pPr marL="514350" lvl="1" indent="-171450" algn="l" rtl="0">
              <a:lnSpc>
                <a:spcPct val="90000"/>
              </a:lnSpc>
              <a:spcBef>
                <a:spcPts val="375"/>
              </a:spcBef>
              <a:spcAft>
                <a:spcPts val="0"/>
              </a:spcAft>
              <a:buClr>
                <a:schemeClr val="dk1"/>
              </a:buClr>
              <a:buSzPts val="1800"/>
              <a:buChar char="•"/>
            </a:pPr>
            <a:r>
              <a:rPr lang="en-GB"/>
              <a:t>Haemorrhoids</a:t>
            </a:r>
            <a:endParaRPr/>
          </a:p>
          <a:p>
            <a:pPr marL="514350" lvl="1" indent="-171450" algn="l" rtl="0">
              <a:lnSpc>
                <a:spcPct val="90000"/>
              </a:lnSpc>
              <a:spcBef>
                <a:spcPts val="375"/>
              </a:spcBef>
              <a:spcAft>
                <a:spcPts val="0"/>
              </a:spcAft>
              <a:buClr>
                <a:schemeClr val="dk1"/>
              </a:buClr>
              <a:buSzPts val="1800"/>
              <a:buChar char="•"/>
            </a:pPr>
            <a:r>
              <a:rPr lang="en-GB"/>
              <a:t>Colorectal cancer</a:t>
            </a:r>
            <a:endParaRPr/>
          </a:p>
          <a:p>
            <a:pPr marL="514350" lvl="1" indent="-171450" algn="l" rtl="0">
              <a:lnSpc>
                <a:spcPct val="90000"/>
              </a:lnSpc>
              <a:spcBef>
                <a:spcPts val="375"/>
              </a:spcBef>
              <a:spcAft>
                <a:spcPts val="0"/>
              </a:spcAft>
              <a:buClr>
                <a:schemeClr val="dk1"/>
              </a:buClr>
              <a:buSzPts val="1800"/>
              <a:buChar char="•"/>
            </a:pPr>
            <a:r>
              <a:rPr lang="en-GB"/>
              <a:t>Inflammatory bowel disease</a:t>
            </a:r>
            <a:endParaRPr/>
          </a:p>
          <a:p>
            <a:pPr marL="514350" lvl="1" indent="-171450" algn="l" rtl="0">
              <a:lnSpc>
                <a:spcPct val="90000"/>
              </a:lnSpc>
              <a:spcBef>
                <a:spcPts val="375"/>
              </a:spcBef>
              <a:spcAft>
                <a:spcPts val="0"/>
              </a:spcAft>
              <a:buClr>
                <a:schemeClr val="dk1"/>
              </a:buClr>
              <a:buSzPts val="1800"/>
              <a:buChar char="•"/>
            </a:pPr>
            <a:r>
              <a:rPr lang="en-GB"/>
              <a:t>Ischaemic Colitis</a:t>
            </a:r>
            <a:endParaRPr/>
          </a:p>
          <a:p>
            <a:pPr marL="171450" lvl="0" indent="-171450" algn="l" rtl="0">
              <a:lnSpc>
                <a:spcPct val="90000"/>
              </a:lnSpc>
              <a:spcBef>
                <a:spcPts val="750"/>
              </a:spcBef>
              <a:spcAft>
                <a:spcPts val="0"/>
              </a:spcAft>
              <a:buClr>
                <a:schemeClr val="dk1"/>
              </a:buClr>
              <a:buSzPts val="2100"/>
              <a:buChar char="•"/>
            </a:pPr>
            <a:r>
              <a:rPr lang="en-GB"/>
              <a:t>Case based</a:t>
            </a:r>
            <a:endParaRPr/>
          </a:p>
          <a:p>
            <a:pPr marL="171450" lvl="0" indent="-38100" algn="l" rtl="0">
              <a:lnSpc>
                <a:spcPct val="90000"/>
              </a:lnSpc>
              <a:spcBef>
                <a:spcPts val="750"/>
              </a:spcBef>
              <a:spcAft>
                <a:spcPts val="0"/>
              </a:spcAft>
              <a:buClr>
                <a:schemeClr val="dk1"/>
              </a:buClr>
              <a:buSzPts val="2100"/>
              <a:buNone/>
            </a:pP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39"/>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Get in touch!</a:t>
            </a:r>
            <a:endParaRPr/>
          </a:p>
        </p:txBody>
      </p:sp>
      <p:sp>
        <p:nvSpPr>
          <p:cNvPr id="263" name="Google Shape;263;p3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100"/>
              <a:buNone/>
            </a:pPr>
            <a:r>
              <a:rPr lang="en-GB" dirty="0"/>
              <a:t>Website</a:t>
            </a:r>
            <a:endParaRPr dirty="0"/>
          </a:p>
          <a:p>
            <a:pPr marL="0" lvl="0" indent="0" algn="ctr" rtl="0">
              <a:lnSpc>
                <a:spcPct val="90000"/>
              </a:lnSpc>
              <a:spcBef>
                <a:spcPts val="750"/>
              </a:spcBef>
              <a:spcAft>
                <a:spcPts val="0"/>
              </a:spcAft>
              <a:buClr>
                <a:schemeClr val="dk1"/>
              </a:buClr>
              <a:buSzPts val="2100"/>
              <a:buNone/>
            </a:pPr>
            <a:r>
              <a:rPr lang="en-GB" u="sng" dirty="0">
                <a:solidFill>
                  <a:schemeClr val="hlink"/>
                </a:solidFill>
                <a:hlinkClick r:id="rId3"/>
              </a:rPr>
              <a:t>www.quackmeded.co.uk</a:t>
            </a:r>
            <a:endParaRPr dirty="0"/>
          </a:p>
          <a:p>
            <a:pPr marL="0" lvl="0" indent="0" algn="ctr" rtl="0">
              <a:lnSpc>
                <a:spcPct val="90000"/>
              </a:lnSpc>
              <a:spcBef>
                <a:spcPts val="750"/>
              </a:spcBef>
              <a:spcAft>
                <a:spcPts val="0"/>
              </a:spcAft>
              <a:buClr>
                <a:schemeClr val="dk1"/>
              </a:buClr>
              <a:buSzPts val="2100"/>
              <a:buNone/>
            </a:pPr>
            <a:endParaRPr dirty="0"/>
          </a:p>
          <a:p>
            <a:pPr marL="0" lvl="0" indent="0" algn="ctr" rtl="0">
              <a:lnSpc>
                <a:spcPct val="90000"/>
              </a:lnSpc>
              <a:spcBef>
                <a:spcPts val="750"/>
              </a:spcBef>
              <a:spcAft>
                <a:spcPts val="0"/>
              </a:spcAft>
              <a:buClr>
                <a:schemeClr val="dk1"/>
              </a:buClr>
              <a:buSzPts val="2100"/>
              <a:buNone/>
            </a:pPr>
            <a:r>
              <a:rPr lang="en-GB" dirty="0"/>
              <a:t>Email</a:t>
            </a:r>
            <a:endParaRPr dirty="0"/>
          </a:p>
          <a:p>
            <a:pPr marL="114300" indent="0" algn="ctr">
              <a:lnSpc>
                <a:spcPct val="107000"/>
              </a:lnSpc>
              <a:spcAft>
                <a:spcPts val="800"/>
              </a:spcAft>
              <a:buNone/>
            </a:pPr>
            <a:r>
              <a:rPr lang="en-GB" u="sng" dirty="0" err="1">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4"/>
              </a:rPr>
              <a:t>ggc.quackmeded@nhs.scot</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ctr" rtl="0">
              <a:lnSpc>
                <a:spcPct val="90000"/>
              </a:lnSpc>
              <a:spcBef>
                <a:spcPts val="750"/>
              </a:spcBef>
              <a:spcAft>
                <a:spcPts val="0"/>
              </a:spcAft>
              <a:buClr>
                <a:schemeClr val="dk1"/>
              </a:buClr>
              <a:buSzPts val="2100"/>
              <a:buNone/>
            </a:pPr>
            <a:endParaRPr dirty="0"/>
          </a:p>
          <a:p>
            <a:pPr marL="0" lvl="0" indent="0" algn="ctr" rtl="0">
              <a:lnSpc>
                <a:spcPct val="90000"/>
              </a:lnSpc>
              <a:spcBef>
                <a:spcPts val="750"/>
              </a:spcBef>
              <a:spcAft>
                <a:spcPts val="0"/>
              </a:spcAft>
              <a:buClr>
                <a:schemeClr val="dk1"/>
              </a:buClr>
              <a:buSzPts val="2100"/>
              <a:buNone/>
            </a:pPr>
            <a:r>
              <a:rPr lang="en-GB" dirty="0"/>
              <a:t>Social Media</a:t>
            </a:r>
            <a:endParaRPr dirty="0"/>
          </a:p>
          <a:p>
            <a:pPr marL="0" lvl="0" indent="0" algn="ctr" rtl="0">
              <a:lnSpc>
                <a:spcPct val="90000"/>
              </a:lnSpc>
              <a:spcBef>
                <a:spcPts val="750"/>
              </a:spcBef>
              <a:spcAft>
                <a:spcPts val="0"/>
              </a:spcAft>
              <a:buClr>
                <a:schemeClr val="dk1"/>
              </a:buClr>
              <a:buSzPts val="2100"/>
              <a:buNone/>
            </a:pPr>
            <a:r>
              <a:rPr lang="en-GB" dirty="0"/>
              <a:t>Twitter: @QUACK_ Med</a:t>
            </a:r>
            <a:endParaRPr dirty="0"/>
          </a:p>
          <a:p>
            <a:pPr marL="0" lvl="0" indent="0" algn="ctr" rtl="0">
              <a:lnSpc>
                <a:spcPct val="90000"/>
              </a:lnSpc>
              <a:spcBef>
                <a:spcPts val="750"/>
              </a:spcBef>
              <a:spcAft>
                <a:spcPts val="0"/>
              </a:spcAft>
              <a:buClr>
                <a:schemeClr val="dk1"/>
              </a:buClr>
              <a:buSzPts val="2100"/>
              <a:buNone/>
            </a:pPr>
            <a:r>
              <a:rPr lang="en-GB" dirty="0"/>
              <a:t>Facebook: QUACK education</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5"/>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Objectives</a:t>
            </a:r>
            <a:endParaRPr/>
          </a:p>
        </p:txBody>
      </p:sp>
      <p:sp>
        <p:nvSpPr>
          <p:cNvPr id="101" name="Google Shape;101;p15"/>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Discuss presentations of PR bleeding</a:t>
            </a:r>
            <a:endParaRPr/>
          </a:p>
          <a:p>
            <a:pPr marL="171450" lvl="0" indent="-171450" algn="l" rtl="0">
              <a:lnSpc>
                <a:spcPct val="90000"/>
              </a:lnSpc>
              <a:spcBef>
                <a:spcPts val="750"/>
              </a:spcBef>
              <a:spcAft>
                <a:spcPts val="0"/>
              </a:spcAft>
              <a:buClr>
                <a:schemeClr val="dk1"/>
              </a:buClr>
              <a:buSzPts val="2100"/>
              <a:buChar char="•"/>
            </a:pPr>
            <a:r>
              <a:rPr lang="en-GB"/>
              <a:t>Case based</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6"/>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Case 1</a:t>
            </a:r>
            <a:endParaRPr/>
          </a:p>
        </p:txBody>
      </p:sp>
      <p:sp>
        <p:nvSpPr>
          <p:cNvPr id="107" name="Google Shape;107;p16"/>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56 year old male</a:t>
            </a:r>
            <a:endParaRPr/>
          </a:p>
          <a:p>
            <a:pPr marL="171450" lvl="0" indent="-171450" algn="l" rtl="0">
              <a:lnSpc>
                <a:spcPct val="90000"/>
              </a:lnSpc>
              <a:spcBef>
                <a:spcPts val="750"/>
              </a:spcBef>
              <a:spcAft>
                <a:spcPts val="0"/>
              </a:spcAft>
              <a:buClr>
                <a:schemeClr val="dk1"/>
              </a:buClr>
              <a:buSzPts val="2100"/>
              <a:buChar char="•"/>
            </a:pPr>
            <a:r>
              <a:rPr lang="en-GB"/>
              <a:t>Smoker, constipated </a:t>
            </a:r>
            <a:endParaRPr/>
          </a:p>
          <a:p>
            <a:pPr marL="171450" lvl="0" indent="-171450" algn="l" rtl="0">
              <a:lnSpc>
                <a:spcPct val="90000"/>
              </a:lnSpc>
              <a:spcBef>
                <a:spcPts val="750"/>
              </a:spcBef>
              <a:spcAft>
                <a:spcPts val="0"/>
              </a:spcAft>
              <a:buClr>
                <a:schemeClr val="dk1"/>
              </a:buClr>
              <a:buSzPts val="2100"/>
              <a:buChar char="•"/>
            </a:pPr>
            <a:r>
              <a:rPr lang="en-GB"/>
              <a:t>Presents to clinic because PR bleeding</a:t>
            </a:r>
            <a:endParaRPr/>
          </a:p>
          <a:p>
            <a:pPr marL="171450" lvl="0" indent="-171450" algn="l" rtl="0">
              <a:lnSpc>
                <a:spcPct val="90000"/>
              </a:lnSpc>
              <a:spcBef>
                <a:spcPts val="750"/>
              </a:spcBef>
              <a:spcAft>
                <a:spcPts val="0"/>
              </a:spcAft>
              <a:buClr>
                <a:schemeClr val="dk1"/>
              </a:buClr>
              <a:buSzPts val="2100"/>
              <a:buChar char="•"/>
            </a:pPr>
            <a:r>
              <a:rPr lang="en-GB"/>
              <a:t>Bright red blood on wiping and in pan</a:t>
            </a: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Differential diagnosis?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7"/>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Haemorrhoids</a:t>
            </a:r>
            <a:endParaRPr/>
          </a:p>
        </p:txBody>
      </p:sp>
      <p:sp>
        <p:nvSpPr>
          <p:cNvPr id="114" name="Google Shape;114;p1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Very common</a:t>
            </a:r>
            <a:endParaRPr/>
          </a:p>
          <a:p>
            <a:pPr marL="171450" lvl="0" indent="-171450" algn="l" rtl="0">
              <a:lnSpc>
                <a:spcPct val="90000"/>
              </a:lnSpc>
              <a:spcBef>
                <a:spcPts val="750"/>
              </a:spcBef>
              <a:spcAft>
                <a:spcPts val="0"/>
              </a:spcAft>
              <a:buClr>
                <a:schemeClr val="dk1"/>
              </a:buClr>
              <a:buSzPts val="2100"/>
              <a:buChar char="•"/>
            </a:pPr>
            <a:r>
              <a:rPr lang="en-GB"/>
              <a:t>Engorgement of anal cushions</a:t>
            </a:r>
            <a:endParaRPr/>
          </a:p>
          <a:p>
            <a:pPr marL="171450" lvl="0" indent="-171450" algn="l" rtl="0">
              <a:lnSpc>
                <a:spcPct val="90000"/>
              </a:lnSpc>
              <a:spcBef>
                <a:spcPts val="750"/>
              </a:spcBef>
              <a:spcAft>
                <a:spcPts val="0"/>
              </a:spcAft>
              <a:buClr>
                <a:schemeClr val="dk1"/>
              </a:buClr>
              <a:buSzPts val="2100"/>
              <a:buChar char="•"/>
            </a:pPr>
            <a:r>
              <a:rPr lang="en-GB"/>
              <a:t>Men &gt; women</a:t>
            </a:r>
            <a:endParaRPr/>
          </a:p>
          <a:p>
            <a:pPr marL="171450" lvl="0" indent="-171450" algn="l" rtl="0">
              <a:lnSpc>
                <a:spcPct val="90000"/>
              </a:lnSpc>
              <a:spcBef>
                <a:spcPts val="750"/>
              </a:spcBef>
              <a:spcAft>
                <a:spcPts val="0"/>
              </a:spcAft>
              <a:buClr>
                <a:schemeClr val="dk1"/>
              </a:buClr>
              <a:buSzPts val="2100"/>
              <a:buChar char="•"/>
            </a:pPr>
            <a:r>
              <a:rPr lang="en-GB"/>
              <a:t>Precipitated by</a:t>
            </a:r>
            <a:endParaRPr/>
          </a:p>
          <a:p>
            <a:pPr marL="514350" lvl="1" indent="-171450" algn="l" rtl="0">
              <a:lnSpc>
                <a:spcPct val="90000"/>
              </a:lnSpc>
              <a:spcBef>
                <a:spcPts val="375"/>
              </a:spcBef>
              <a:spcAft>
                <a:spcPts val="0"/>
              </a:spcAft>
              <a:buClr>
                <a:schemeClr val="dk1"/>
              </a:buClr>
              <a:buSzPts val="1800"/>
              <a:buChar char="•"/>
            </a:pPr>
            <a:r>
              <a:rPr lang="en-GB"/>
              <a:t>Pregnancy</a:t>
            </a:r>
            <a:endParaRPr/>
          </a:p>
          <a:p>
            <a:pPr marL="514350" lvl="1" indent="-171450" algn="l" rtl="0">
              <a:lnSpc>
                <a:spcPct val="90000"/>
              </a:lnSpc>
              <a:spcBef>
                <a:spcPts val="375"/>
              </a:spcBef>
              <a:spcAft>
                <a:spcPts val="0"/>
              </a:spcAft>
              <a:buClr>
                <a:schemeClr val="dk1"/>
              </a:buClr>
              <a:buSzPts val="1800"/>
              <a:buChar char="•"/>
            </a:pPr>
            <a:r>
              <a:rPr lang="en-GB"/>
              <a:t>Constipation → straining</a:t>
            </a:r>
            <a:endParaRPr/>
          </a:p>
          <a:p>
            <a:pPr marL="514350" lvl="1" indent="-171450" algn="l" rtl="0">
              <a:lnSpc>
                <a:spcPct val="90000"/>
              </a:lnSpc>
              <a:spcBef>
                <a:spcPts val="375"/>
              </a:spcBef>
              <a:spcAft>
                <a:spcPts val="0"/>
              </a:spcAft>
              <a:buClr>
                <a:schemeClr val="dk1"/>
              </a:buClr>
              <a:buSzPts val="1800"/>
              <a:buChar char="•"/>
            </a:pPr>
            <a:r>
              <a:rPr lang="en-GB"/>
              <a:t>Diarrhoea</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8"/>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endParaRPr/>
          </a:p>
        </p:txBody>
      </p:sp>
      <p:pic>
        <p:nvPicPr>
          <p:cNvPr id="120" name="Google Shape;120;p18" descr="medref_272x285_understanding_haemorroid_basics.jpg"/>
          <p:cNvPicPr preferRelativeResize="0">
            <a:picLocks noGrp="1"/>
          </p:cNvPicPr>
          <p:nvPr>
            <p:ph type="body" idx="1"/>
          </p:nvPr>
        </p:nvPicPr>
        <p:blipFill rotWithShape="1">
          <a:blip r:embed="rId3">
            <a:alphaModFix/>
          </a:blip>
          <a:srcRect/>
          <a:stretch/>
        </p:blipFill>
        <p:spPr>
          <a:xfrm>
            <a:off x="1403350" y="0"/>
            <a:ext cx="6545263" cy="68580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9"/>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Grades</a:t>
            </a:r>
            <a:endParaRPr/>
          </a:p>
        </p:txBody>
      </p:sp>
      <p:sp>
        <p:nvSpPr>
          <p:cNvPr id="126" name="Google Shape;126;p1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Grade I</a:t>
            </a:r>
            <a:endParaRPr/>
          </a:p>
          <a:p>
            <a:pPr marL="514350" lvl="1" indent="-171450" algn="l" rtl="0">
              <a:lnSpc>
                <a:spcPct val="90000"/>
              </a:lnSpc>
              <a:spcBef>
                <a:spcPts val="375"/>
              </a:spcBef>
              <a:spcAft>
                <a:spcPts val="0"/>
              </a:spcAft>
              <a:buClr>
                <a:schemeClr val="dk1"/>
              </a:buClr>
              <a:buSzPts val="1800"/>
              <a:buChar char="•"/>
            </a:pPr>
            <a:r>
              <a:rPr lang="en-GB"/>
              <a:t>Never prolapse</a:t>
            </a:r>
            <a:endParaRPr/>
          </a:p>
          <a:p>
            <a:pPr marL="171450" lvl="0" indent="-171450" algn="l" rtl="0">
              <a:lnSpc>
                <a:spcPct val="90000"/>
              </a:lnSpc>
              <a:spcBef>
                <a:spcPts val="750"/>
              </a:spcBef>
              <a:spcAft>
                <a:spcPts val="0"/>
              </a:spcAft>
              <a:buClr>
                <a:schemeClr val="dk1"/>
              </a:buClr>
              <a:buSzPts val="2100"/>
              <a:buChar char="•"/>
            </a:pPr>
            <a:r>
              <a:rPr lang="en-GB"/>
              <a:t>Grade II</a:t>
            </a:r>
            <a:endParaRPr/>
          </a:p>
          <a:p>
            <a:pPr marL="514350" lvl="1" indent="-171450" algn="l" rtl="0">
              <a:lnSpc>
                <a:spcPct val="90000"/>
              </a:lnSpc>
              <a:spcBef>
                <a:spcPts val="375"/>
              </a:spcBef>
              <a:spcAft>
                <a:spcPts val="0"/>
              </a:spcAft>
              <a:buClr>
                <a:schemeClr val="dk1"/>
              </a:buClr>
              <a:buSzPts val="1800"/>
              <a:buChar char="•"/>
            </a:pPr>
            <a:r>
              <a:rPr lang="en-GB"/>
              <a:t>Prolapse during defaecation but return spontaneously</a:t>
            </a:r>
            <a:endParaRPr/>
          </a:p>
          <a:p>
            <a:pPr marL="171450" lvl="0" indent="-171450" algn="l" rtl="0">
              <a:lnSpc>
                <a:spcPct val="90000"/>
              </a:lnSpc>
              <a:spcBef>
                <a:spcPts val="750"/>
              </a:spcBef>
              <a:spcAft>
                <a:spcPts val="0"/>
              </a:spcAft>
              <a:buClr>
                <a:schemeClr val="dk1"/>
              </a:buClr>
              <a:buSzPts val="2100"/>
              <a:buChar char="•"/>
            </a:pPr>
            <a:r>
              <a:rPr lang="en-GB"/>
              <a:t>Grade III</a:t>
            </a:r>
            <a:endParaRPr/>
          </a:p>
          <a:p>
            <a:pPr marL="514350" lvl="1" indent="-171450" algn="l" rtl="0">
              <a:lnSpc>
                <a:spcPct val="90000"/>
              </a:lnSpc>
              <a:spcBef>
                <a:spcPts val="375"/>
              </a:spcBef>
              <a:spcAft>
                <a:spcPts val="0"/>
              </a:spcAft>
              <a:buClr>
                <a:schemeClr val="dk1"/>
              </a:buClr>
              <a:buSzPts val="1800"/>
              <a:buChar char="•"/>
            </a:pPr>
            <a:r>
              <a:rPr lang="en-GB"/>
              <a:t>Remain outside the anal margin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0"/>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Presentation</a:t>
            </a:r>
            <a:endParaRPr/>
          </a:p>
        </p:txBody>
      </p:sp>
      <p:sp>
        <p:nvSpPr>
          <p:cNvPr id="132" name="Google Shape;132;p20"/>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Pruritus ani</a:t>
            </a:r>
            <a:endParaRPr/>
          </a:p>
          <a:p>
            <a:pPr marL="171450" lvl="0" indent="-171450" algn="l" rtl="0">
              <a:lnSpc>
                <a:spcPct val="90000"/>
              </a:lnSpc>
              <a:spcBef>
                <a:spcPts val="750"/>
              </a:spcBef>
              <a:spcAft>
                <a:spcPts val="0"/>
              </a:spcAft>
              <a:buClr>
                <a:schemeClr val="dk1"/>
              </a:buClr>
              <a:buSzPts val="2100"/>
              <a:buChar char="•"/>
            </a:pPr>
            <a:r>
              <a:rPr lang="en-GB"/>
              <a:t>PR Bleeding</a:t>
            </a:r>
            <a:endParaRPr/>
          </a:p>
          <a:p>
            <a:pPr marL="514350" lvl="1" indent="-171450" algn="l" rtl="0">
              <a:lnSpc>
                <a:spcPct val="90000"/>
              </a:lnSpc>
              <a:spcBef>
                <a:spcPts val="375"/>
              </a:spcBef>
              <a:spcAft>
                <a:spcPts val="0"/>
              </a:spcAft>
              <a:buClr>
                <a:schemeClr val="dk1"/>
              </a:buClr>
              <a:buSzPts val="1800"/>
              <a:buChar char="•"/>
            </a:pPr>
            <a:r>
              <a:rPr lang="en-GB"/>
              <a:t>Fresh red, on the paper or separate from the stool</a:t>
            </a:r>
            <a:endParaRPr/>
          </a:p>
          <a:p>
            <a:pPr marL="171450" lvl="0" indent="-171450" algn="l" rtl="0">
              <a:lnSpc>
                <a:spcPct val="90000"/>
              </a:lnSpc>
              <a:spcBef>
                <a:spcPts val="750"/>
              </a:spcBef>
              <a:spcAft>
                <a:spcPts val="0"/>
              </a:spcAft>
              <a:buClr>
                <a:schemeClr val="dk1"/>
              </a:buClr>
              <a:buSzPts val="2100"/>
              <a:buChar char="•"/>
            </a:pPr>
            <a:r>
              <a:rPr lang="en-GB"/>
              <a:t>Mucus leakage</a:t>
            </a:r>
            <a:endParaRPr/>
          </a:p>
          <a:p>
            <a:pPr marL="171450" lvl="0" indent="-171450" algn="l" rtl="0">
              <a:lnSpc>
                <a:spcPct val="90000"/>
              </a:lnSpc>
              <a:spcBef>
                <a:spcPts val="750"/>
              </a:spcBef>
              <a:spcAft>
                <a:spcPts val="0"/>
              </a:spcAft>
              <a:buClr>
                <a:schemeClr val="dk1"/>
              </a:buClr>
              <a:buSzPts val="2100"/>
              <a:buChar char="•"/>
            </a:pPr>
            <a:r>
              <a:rPr lang="en-GB"/>
              <a:t>Haemorrhoidal prolapse</a:t>
            </a:r>
            <a:endParaRPr/>
          </a:p>
          <a:p>
            <a:pPr marL="171450" lvl="0" indent="-171450" algn="l" rtl="0">
              <a:lnSpc>
                <a:spcPct val="90000"/>
              </a:lnSpc>
              <a:spcBef>
                <a:spcPts val="750"/>
              </a:spcBef>
              <a:spcAft>
                <a:spcPts val="0"/>
              </a:spcAft>
              <a:buClr>
                <a:schemeClr val="dk1"/>
              </a:buClr>
              <a:buSzPts val="2100"/>
              <a:buChar char="•"/>
            </a:pPr>
            <a:r>
              <a:rPr lang="en-GB"/>
              <a:t>Anal pain </a:t>
            </a:r>
            <a:endParaRPr/>
          </a:p>
          <a:p>
            <a:pPr marL="514350" lvl="1" indent="-171450" algn="l" rtl="0">
              <a:lnSpc>
                <a:spcPct val="90000"/>
              </a:lnSpc>
              <a:spcBef>
                <a:spcPts val="375"/>
              </a:spcBef>
              <a:spcAft>
                <a:spcPts val="0"/>
              </a:spcAft>
              <a:buClr>
                <a:schemeClr val="dk1"/>
              </a:buClr>
              <a:buSzPts val="1800"/>
              <a:buChar char="•"/>
            </a:pPr>
            <a:r>
              <a:rPr lang="en-GB"/>
              <a:t>If thrombosed or strangulated</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Investigation</a:t>
            </a:r>
            <a:endParaRPr/>
          </a:p>
        </p:txBody>
      </p:sp>
      <p:sp>
        <p:nvSpPr>
          <p:cNvPr id="138" name="Google Shape;138;p2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PR</a:t>
            </a:r>
            <a:endParaRPr/>
          </a:p>
          <a:p>
            <a:pPr marL="514350" lvl="1" indent="-171450" algn="l" rtl="0">
              <a:lnSpc>
                <a:spcPct val="90000"/>
              </a:lnSpc>
              <a:spcBef>
                <a:spcPts val="375"/>
              </a:spcBef>
              <a:spcAft>
                <a:spcPts val="0"/>
              </a:spcAft>
              <a:buClr>
                <a:schemeClr val="dk1"/>
              </a:buClr>
              <a:buSzPts val="1800"/>
              <a:buChar char="•"/>
            </a:pPr>
            <a:r>
              <a:rPr lang="en-GB"/>
              <a:t>Note haemorrhoids usually not palpable as the contained blood empties with pressure form the examining finger</a:t>
            </a:r>
            <a:endParaRPr/>
          </a:p>
          <a:p>
            <a:pPr marL="171450" lvl="0" indent="-171450" algn="l" rtl="0">
              <a:lnSpc>
                <a:spcPct val="90000"/>
              </a:lnSpc>
              <a:spcBef>
                <a:spcPts val="750"/>
              </a:spcBef>
              <a:spcAft>
                <a:spcPts val="0"/>
              </a:spcAft>
              <a:buClr>
                <a:schemeClr val="dk1"/>
              </a:buClr>
              <a:buSzPts val="2100"/>
              <a:buChar char="•"/>
            </a:pPr>
            <a:r>
              <a:rPr lang="en-GB"/>
              <a:t>Proctoscopy</a:t>
            </a:r>
            <a:endParaRPr/>
          </a:p>
          <a:p>
            <a:pPr marL="171450" lvl="0" indent="-171450" algn="l" rtl="0">
              <a:lnSpc>
                <a:spcPct val="90000"/>
              </a:lnSpc>
              <a:spcBef>
                <a:spcPts val="750"/>
              </a:spcBef>
              <a:spcAft>
                <a:spcPts val="0"/>
              </a:spcAft>
              <a:buClr>
                <a:schemeClr val="dk1"/>
              </a:buClr>
              <a:buSzPts val="2100"/>
              <a:buChar char="•"/>
            </a:pPr>
            <a:r>
              <a:rPr lang="en-GB"/>
              <a:t>Sigmoidoscopy if &gt;40</a:t>
            </a:r>
            <a:endParaRPr/>
          </a:p>
        </p:txBody>
      </p:sp>
    </p:spTree>
  </p:cSld>
  <p:clrMapOvr>
    <a:masterClrMapping/>
  </p:clrMapOvr>
</p:sld>
</file>

<file path=ppt/theme/theme1.xml><?xml version="1.0" encoding="utf-8"?>
<a:theme xmlns:a="http://schemas.openxmlformats.org/drawingml/2006/main" name="QUACK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783</Words>
  <Application>Microsoft Office PowerPoint</Application>
  <PresentationFormat>On-screen Show (4:3)</PresentationFormat>
  <Paragraphs>197</Paragraphs>
  <Slides>27</Slides>
  <Notes>27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Times New Roman</vt:lpstr>
      <vt:lpstr>QUACK theme</vt:lpstr>
      <vt:lpstr>Lower GI Bleeding</vt:lpstr>
      <vt:lpstr>Disclaimer*</vt:lpstr>
      <vt:lpstr>Objectives</vt:lpstr>
      <vt:lpstr>Case 1</vt:lpstr>
      <vt:lpstr>Haemorrhoids</vt:lpstr>
      <vt:lpstr>PowerPoint Presentation</vt:lpstr>
      <vt:lpstr>Grades</vt:lpstr>
      <vt:lpstr>Presentation</vt:lpstr>
      <vt:lpstr>Investigation</vt:lpstr>
      <vt:lpstr>Management</vt:lpstr>
      <vt:lpstr>Case 2</vt:lpstr>
      <vt:lpstr>PowerPoint Presentation</vt:lpstr>
      <vt:lpstr>Risk Factors</vt:lpstr>
      <vt:lpstr>Presentation</vt:lpstr>
      <vt:lpstr>Investigations</vt:lpstr>
      <vt:lpstr>Dukes’ Staging</vt:lpstr>
      <vt:lpstr>Management</vt:lpstr>
      <vt:lpstr>Case 3</vt:lpstr>
      <vt:lpstr>Inflammatory Bowel Disease</vt:lpstr>
      <vt:lpstr>Pathology</vt:lpstr>
      <vt:lpstr>Clinical Features</vt:lpstr>
      <vt:lpstr>PowerPoint Presentation</vt:lpstr>
      <vt:lpstr>Treatment</vt:lpstr>
      <vt:lpstr>Case 4</vt:lpstr>
      <vt:lpstr>Ischaemic Colitis</vt:lpstr>
      <vt:lpstr>Summary</vt:lpstr>
      <vt:lpstr>Get in touch!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Lower GI Bleeding</dc:title>
  <cp:lastModifiedBy>INGRAM, Gareth (NHS GREATER GLASGOW &amp; CLYDE)</cp:lastModifiedBy>
  <cp:revision>1</cp:revision>
  <dcterms:modified xsi:type="dcterms:W3CDTF">2020-11-11T20:52:16Z</dcterms:modified>
</cp:coreProperties>
</file>