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88" r:id="rId18"/>
    <p:sldId id="289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68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335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66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4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9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54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82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1799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14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gg-uhb.quackmeded@nhs.net" TargetMode="External"/><Relationship Id="rId2" Type="http://schemas.openxmlformats.org/officeDocument/2006/relationships/hyperlink" Target="http://www.quackmeded.co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755650" y="33337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dirty="0">
                <a:solidFill>
                  <a:srgbClr val="FF0066"/>
                </a:solidFill>
              </a:rPr>
              <a:t>Catheter-Associated UTI</a:t>
            </a:r>
            <a:endParaRPr dirty="0"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31913" y="5105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GB" sz="3200" dirty="0">
                <a:solidFill>
                  <a:srgbClr val="898989"/>
                </a:solidFill>
              </a:rPr>
              <a:t>Emily Wright</a:t>
            </a:r>
            <a:endParaRPr sz="3200" dirty="0"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GB" sz="3200" dirty="0">
                <a:solidFill>
                  <a:srgbClr val="898989"/>
                </a:solidFill>
              </a:rPr>
              <a:t>DME</a:t>
            </a:r>
            <a:r>
              <a:rPr lang="en-GB" dirty="0">
                <a:solidFill>
                  <a:srgbClr val="898989"/>
                </a:solidFill>
              </a:rPr>
              <a:t> </a:t>
            </a:r>
            <a:endParaRPr dirty="0"/>
          </a:p>
        </p:txBody>
      </p:sp>
      <p:pic>
        <p:nvPicPr>
          <p:cNvPr id="86" name="Google Shape;86;p13" descr="catheter ba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39975" y="1989138"/>
            <a:ext cx="4476750" cy="297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CAUTI III</a:t>
            </a:r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Around 20% of cases of bacteraemia originate in the urinary tract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Bacteraemia carries a 10% mortality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UTI is also the commonest hospital acquired infection, often in association with a catheter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Removal of the catheter in addition to antibiotics is the mainstay of treatment; patients with indications for </a:t>
            </a:r>
            <a:r>
              <a:rPr lang="en-GB" sz="2500" dirty="0" err="1"/>
              <a:t>longterm</a:t>
            </a:r>
            <a:r>
              <a:rPr lang="en-GB" sz="2500" dirty="0"/>
              <a:t> catheter should have the catheter replaced with antibiotic cover</a:t>
            </a:r>
            <a:endParaRPr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CAUTI IV</a:t>
            </a: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2500" dirty="0"/>
              <a:t>Local guidelines based on resistance patterns, other patient factors such as renal function or allergy, previous sensitivities and presence of systemic upset will guide antibiotic treatment – catheter change with gentamicin is standard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2500" dirty="0"/>
              <a:t>Antibiotics for routine catheter change are not indicated; there is also little to support antibiotic prophylaxis in patients at risk of CAUTI</a:t>
            </a:r>
            <a:endParaRPr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ESBLs</a:t>
            </a:r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2500" dirty="0"/>
              <a:t>Extended spectrum beta lactamase is an enzyme produced exclusively in gram negative bacteria which confers resistance to most beta lactam antibiotics – </a:t>
            </a:r>
            <a:r>
              <a:rPr lang="en-GB" sz="2500" dirty="0" err="1"/>
              <a:t>penicillins</a:t>
            </a:r>
            <a:r>
              <a:rPr lang="en-GB" sz="2500" dirty="0"/>
              <a:t>, cephalosporins, aztreonam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2500" dirty="0"/>
              <a:t>Klebsiella, E.coli, proteus, </a:t>
            </a:r>
            <a:r>
              <a:rPr lang="en-GB" sz="2500" dirty="0" err="1"/>
              <a:t>enterobacter</a:t>
            </a:r>
            <a:r>
              <a:rPr lang="en-GB" sz="2500" dirty="0"/>
              <a:t> and pseudomonas are some examples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2500" dirty="0"/>
              <a:t>ESBL producers are now encountered worldwide in community and hospital settings</a:t>
            </a:r>
            <a:endParaRPr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Gram negative bacteria</a:t>
            </a:r>
            <a:endParaRPr/>
          </a:p>
        </p:txBody>
      </p:sp>
      <p:pic>
        <p:nvPicPr>
          <p:cNvPr id="154" name="Google Shape;154;p24" descr="e col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6013" y="1928685"/>
            <a:ext cx="3443287" cy="361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4" descr="gram stai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95563" y="2173325"/>
            <a:ext cx="4032250" cy="322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ESBLs II</a:t>
            </a:r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idx="1"/>
          </p:nvPr>
        </p:nvSpPr>
        <p:spPr>
          <a:xfrm>
            <a:off x="628650" y="1522238"/>
            <a:ext cx="7886700" cy="465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GB" sz="3000" dirty="0"/>
              <a:t>Rates vary – 5-16% of gram negative isolates in the US are ESBL producers; 60% of klebsiella species in Mexico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GB" sz="3000" dirty="0"/>
              <a:t>Transmission rates from person to person are uncertain – 1.5-8.3%, hence the need for barrier nursing.  Transmission has also been described in household contacts. ESBLs have been found in city rivers, sewage, sinks, livestock and pets.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GB" sz="3000" dirty="0"/>
              <a:t>Mainstay of treatment in systemic ESBL infection is Meropenem,                                              which has been found to improve                                survival compared to </a:t>
            </a:r>
            <a:r>
              <a:rPr lang="en-GB" sz="3000" dirty="0" err="1"/>
              <a:t>Tazocin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Overview</a:t>
            </a:r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Relevance to older patients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Reasons for </a:t>
            </a:r>
            <a:r>
              <a:rPr lang="en-GB" sz="2500" dirty="0" err="1"/>
              <a:t>longterm</a:t>
            </a:r>
            <a:r>
              <a:rPr lang="en-GB" sz="2500" dirty="0"/>
              <a:t> catheterisation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Colonisation versus infection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CAUTI diagnosis and management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ESBLs</a:t>
            </a:r>
            <a:endParaRPr sz="25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500" dirty="0"/>
          </a:p>
        </p:txBody>
      </p:sp>
      <p:pic>
        <p:nvPicPr>
          <p:cNvPr id="168" name="Google Shape;168;p26" descr="cathet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9700" y="3897313"/>
            <a:ext cx="3475038" cy="260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References</a:t>
            </a:r>
            <a:endParaRPr/>
          </a:p>
        </p:txBody>
      </p:sp>
      <p:sp>
        <p:nvSpPr>
          <p:cNvPr id="181" name="Google Shape;181;p2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960" dirty="0"/>
              <a:t>Up to Date articles: Catheter Associated Urinary Tract Infections in Adults; Extended spectrum Beta Lactamases – referred to Jan 2019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960" dirty="0"/>
              <a:t>SIGN 88 Management of suspected bacterial UTI in adults 2012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960" dirty="0"/>
              <a:t>NICE guideline on antimicrobial prescribing in UTI 2018</a:t>
            </a:r>
            <a:endParaRPr sz="2960" dirty="0"/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960" dirty="0" err="1"/>
              <a:t>Shackley</a:t>
            </a:r>
            <a:r>
              <a:rPr lang="en-GB" sz="2960" dirty="0"/>
              <a:t> DC, </a:t>
            </a:r>
            <a:r>
              <a:rPr lang="en-GB" sz="2960" dirty="0" err="1"/>
              <a:t>Whytock</a:t>
            </a:r>
            <a:r>
              <a:rPr lang="en-GB" sz="2960" dirty="0"/>
              <a:t> C, Parry G, et al Variation in the prevalence of urinary catheters: a profile of National Health Service patients in                          England BMJ Open 2017; 7:e013842</a:t>
            </a:r>
            <a:endParaRPr sz="2960" dirty="0"/>
          </a:p>
          <a:p>
            <a:pPr marL="342900" lvl="0" indent="-15494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None/>
            </a:pPr>
            <a:endParaRPr sz="29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pathways for clinical learning</a:t>
            </a:r>
          </a:p>
        </p:txBody>
      </p:sp>
    </p:spTree>
    <p:extLst>
      <p:ext uri="{BB962C8B-B14F-4D97-AF65-F5344CB8AC3E}">
        <p14:creationId xmlns:p14="http://schemas.microsoft.com/office/powerpoint/2010/main" val="85848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802C-43D3-4A53-9D79-F44B3E6D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 in touch!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493F-16E9-402B-B7B3-3CF01939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Website</a:t>
            </a:r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www.quackmeded.co.uk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Email</a:t>
            </a:r>
          </a:p>
          <a:p>
            <a:pPr marL="0" indent="0" algn="ctr">
              <a:buNone/>
            </a:pPr>
            <a:r>
              <a:rPr lang="en-GB" dirty="0">
                <a:hlinkClick r:id="rId3"/>
              </a:rPr>
              <a:t>gg-uhb.quackmeded@nhs.net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Social Media</a:t>
            </a:r>
          </a:p>
          <a:p>
            <a:pPr marL="0" indent="0" algn="ctr">
              <a:buNone/>
            </a:pPr>
            <a:r>
              <a:rPr lang="en-GB" dirty="0"/>
              <a:t>Twitter: @QUACK_ Med</a:t>
            </a:r>
          </a:p>
          <a:p>
            <a:pPr marL="0" indent="0" algn="ctr">
              <a:buNone/>
            </a:pPr>
            <a:r>
              <a:rPr lang="en-GB" dirty="0"/>
              <a:t>Facebook: QUACK education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93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500" dirty="0"/>
              <a:t>Please note that QUACK is a regional teaching programme operating across GG&amp;C, Lanarkshire and Ayrshire &amp; Arran. </a:t>
            </a:r>
          </a:p>
          <a:p>
            <a:endParaRPr lang="en-GB" sz="2500" dirty="0"/>
          </a:p>
          <a:p>
            <a:r>
              <a:rPr lang="en-GB" sz="2500" dirty="0"/>
              <a:t>This presentation outlines general management, though local variances e.g. antibiotic prescription may vary slightly depending on your local trust</a:t>
            </a:r>
          </a:p>
          <a:p>
            <a:endParaRPr lang="en-GB" sz="2500" dirty="0"/>
          </a:p>
          <a:p>
            <a:r>
              <a:rPr lang="en-GB" sz="2500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368455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Overview</a:t>
            </a:r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Relevance to older patients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Reasons for </a:t>
            </a:r>
            <a:r>
              <a:rPr lang="en-GB" sz="2500" dirty="0" err="1"/>
              <a:t>longterm</a:t>
            </a:r>
            <a:r>
              <a:rPr lang="en-GB" sz="2500" dirty="0"/>
              <a:t> catheterisation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Colonisation versus infection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CAUTI diagnosis and management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ESBLs</a:t>
            </a:r>
            <a:endParaRPr sz="25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500" dirty="0"/>
          </a:p>
        </p:txBody>
      </p:sp>
      <p:pic>
        <p:nvPicPr>
          <p:cNvPr id="93" name="Google Shape;93;p14" descr="cathet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16665" y="3752997"/>
            <a:ext cx="3690937" cy="276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Relevance to Older patients</a:t>
            </a:r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In essence, most reasons for patients to be catheterised are commoner in older patients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Prevalence of urinary catheters in in-patients in England 12-26%, varying by setting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 err="1"/>
              <a:t>Longterm</a:t>
            </a:r>
            <a:r>
              <a:rPr lang="en-GB" sz="2500" dirty="0"/>
              <a:t> (&gt;28 days) catheterisation is more prevalent in older patients in the community</a:t>
            </a:r>
            <a:endParaRPr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Reasons for catheterisation</a:t>
            </a:r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idx="1"/>
          </p:nvPr>
        </p:nvSpPr>
        <p:spPr>
          <a:xfrm>
            <a:off x="628650" y="1511666"/>
            <a:ext cx="7886700" cy="5074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GB" sz="3000" dirty="0"/>
              <a:t>Acute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Fluid balance monitoring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Obtaining urine sample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Urodynamic testing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Acute urine retention 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Hydronephrosis secondary to incomplete bladder emptying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Intermittent self-catheterisation e.g. atonic bladder in MS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GB" sz="3000" dirty="0" err="1"/>
              <a:t>Longterm</a:t>
            </a:r>
            <a:endParaRPr dirty="0"/>
          </a:p>
          <a:p>
            <a:pPr marL="742950" lvl="1" indent="-28575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–"/>
            </a:pPr>
            <a:r>
              <a:rPr lang="en-GB" sz="2600" dirty="0"/>
              <a:t>Chronic urine retention</a:t>
            </a:r>
            <a:endParaRPr dirty="0"/>
          </a:p>
          <a:p>
            <a:pPr marL="1143000" lvl="2" indent="-22860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GB" sz="2200" dirty="0"/>
              <a:t>Often due to structural urinary tract                                               problems, especially prostatic pathology                                                 – rates increase in older males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Colonisation versus infection</a:t>
            </a:r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Asymptomatic bacteriuria rates increase with age for both sexes – 17% of females and 7% of males over 75 (whole population)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Of patients with bacteriuria, 10-25% will develop UTI at some point</a:t>
            </a:r>
            <a:endParaRPr sz="2500" dirty="0"/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Bacteriuria develops at a rate of 3-10% per day catheter is present – so by one month bacteriuria is pretty much universal in catheterised patients</a:t>
            </a:r>
            <a:endParaRPr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Colonisation versus infection II</a:t>
            </a:r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idx="1"/>
          </p:nvPr>
        </p:nvSpPr>
        <p:spPr>
          <a:xfrm>
            <a:off x="628650" y="1638520"/>
            <a:ext cx="7886700" cy="4538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500" dirty="0"/>
              <a:t>Presence of a catheter encourages formation of a bacterial biofilm; bacterial growth can also be encouraged by urinary stasis</a:t>
            </a:r>
            <a:endParaRPr sz="2500" dirty="0"/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500" dirty="0"/>
              <a:t>Other risk factors for developing CAUTI include female sex, older age groups, Diabetes mellitus and suboptimal catheter care</a:t>
            </a:r>
            <a:endParaRPr sz="2500" dirty="0"/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GB" sz="2500" dirty="0"/>
              <a:t>So not having a catheter at all is the preferred situation, but if catheter is indicated, intermittent self-catheterisation carries lesser risk of infection – but many older patients cannot have this treatment</a:t>
            </a:r>
            <a:endParaRPr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CAUTI</a:t>
            </a:r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Common causative organisms are E.coli (around ¼), </a:t>
            </a:r>
            <a:r>
              <a:rPr lang="en-GB" sz="2500" dirty="0" err="1"/>
              <a:t>enterobacteraciae</a:t>
            </a:r>
            <a:r>
              <a:rPr lang="en-GB" sz="2500" dirty="0"/>
              <a:t>, pseudomonas, enterococci, staphylococci and klebsiella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Also common that catheters are colonised with candida, but very rare that this causes systemic </a:t>
            </a:r>
            <a:r>
              <a:rPr lang="en-GB" sz="2500" dirty="0" err="1"/>
              <a:t>candidaemia</a:t>
            </a:r>
            <a:endParaRPr sz="2500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 sz="2500" dirty="0"/>
              <a:t>There is a lack of evidence base for diagnostic criteria for CAUTI</a:t>
            </a:r>
            <a:endParaRPr sz="2500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CAUTI II</a:t>
            </a:r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Pragmatically, CAUTI could be diagnosed in a patient who has a catheter and signs and symptoms consistent with infection, not better explained by an alternative infective source. Remember delirium may be presenting complaint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A patient with a catheter might also have a chest or soft tissue infection – rule these out before diagnosing CAUTI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Due to widespread bacteriuria, dipstick and even microscopy are not diagnostic, although culture of a urinary pathogen is supportive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</a:pPr>
            <a:r>
              <a:rPr lang="en-GB" sz="2500" dirty="0"/>
              <a:t>Pyuria and malodorous urine is common in catheterised patients and does not correlate with                                      presence of active infection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0</TotalTime>
  <Words>874</Words>
  <Application>Microsoft Office PowerPoint</Application>
  <PresentationFormat>On-screen Show (4:3)</PresentationFormat>
  <Paragraphs>88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QUACK theme</vt:lpstr>
      <vt:lpstr>Catheter-Associated UTI</vt:lpstr>
      <vt:lpstr>Disclaimer*</vt:lpstr>
      <vt:lpstr>Overview</vt:lpstr>
      <vt:lpstr>Relevance to Older patients</vt:lpstr>
      <vt:lpstr>Reasons for catheterisation</vt:lpstr>
      <vt:lpstr>Colonisation versus infection</vt:lpstr>
      <vt:lpstr>Colonisation versus infection II</vt:lpstr>
      <vt:lpstr>CAUTI</vt:lpstr>
      <vt:lpstr>CAUTI II</vt:lpstr>
      <vt:lpstr>CAUTI III</vt:lpstr>
      <vt:lpstr>CAUTI IV</vt:lpstr>
      <vt:lpstr>ESBLs</vt:lpstr>
      <vt:lpstr>Gram negative bacteria</vt:lpstr>
      <vt:lpstr>ESBLs II</vt:lpstr>
      <vt:lpstr>Overview</vt:lpstr>
      <vt:lpstr>References</vt:lpstr>
      <vt:lpstr>PowerPoint Presentation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Catheter-Associated UTI</dc:title>
  <cp:lastModifiedBy>INGRAM, Gareth (NHS GREATER GLASGOW &amp; CLYDE)</cp:lastModifiedBy>
  <cp:revision>2</cp:revision>
  <dcterms:modified xsi:type="dcterms:W3CDTF">2020-09-06T17:54:52Z</dcterms:modified>
</cp:coreProperties>
</file>