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605" y="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Chronic pancreatitis causes jaundice through bile duct scarring</a:t>
            </a:r>
            <a:endParaRPr/>
          </a:p>
        </p:txBody>
      </p:sp>
      <p:sp>
        <p:nvSpPr>
          <p:cNvPr id="116" name="Google Shape;11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inejournal.co.uk/article/S1357-3039(09)00285-0/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ckmeded.co.uk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gc.quackmeded@nhs.sco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1656160" y="2240757"/>
            <a:ext cx="5830490" cy="1316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3000"/>
            </a:br>
            <a:endParaRPr sz="3000"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2087166" y="1646635"/>
            <a:ext cx="4800600" cy="1079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GB" sz="3000"/>
              <a:t>The lesser spotted jaundiced patient in medicine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1980010" y="4520803"/>
            <a:ext cx="5347097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4785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14785"/>
                </a:solidFill>
                <a:latin typeface="Arial"/>
                <a:ea typeface="Arial"/>
                <a:cs typeface="Arial"/>
                <a:sym typeface="Arial"/>
              </a:rPr>
              <a:t>Gemma McGrory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14785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14785"/>
                </a:solidFill>
                <a:latin typeface="Arial"/>
                <a:ea typeface="Arial"/>
                <a:cs typeface="Arial"/>
                <a:sym typeface="Arial"/>
              </a:rPr>
              <a:t>Acute Medicine Registrar</a:t>
            </a:r>
            <a:endParaRPr sz="1800" b="0" i="0" u="none" strike="noStrike" cap="none">
              <a:solidFill>
                <a:srgbClr val="01478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3" descr="Jaundice__342x19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9228" y="3052762"/>
            <a:ext cx="2443163" cy="1414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628650" y="831453"/>
            <a:ext cx="7561659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1</a:t>
            </a:r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45 year old morbidly obese lady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6 weeks post cholecystectomy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Presents with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RUQ pain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Vomiting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Tachycardia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Jaundice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Differential diagnosis?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628650" y="831453"/>
            <a:ext cx="7453313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Ascending Cholangitis</a:t>
            </a:r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Infection of bile duct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Usually associated with a stone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Stones can form in gallbladder or in ducts themselves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0" name="Google Shape;160;p24" descr="gallbladder_anatomy_enlarge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71663" y="1160860"/>
            <a:ext cx="5328047" cy="4312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5" descr="Cholecystectomy1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50281" y="1107282"/>
            <a:ext cx="4781550" cy="4494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>
            <a:spLocks noGrp="1"/>
          </p:cNvSpPr>
          <p:nvPr>
            <p:ph type="title"/>
          </p:nvPr>
        </p:nvSpPr>
        <p:spPr>
          <a:xfrm>
            <a:off x="628650" y="831453"/>
            <a:ext cx="7561659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CBD Stones</a:t>
            </a:r>
            <a:endParaRPr/>
          </a:p>
        </p:txBody>
      </p:sp>
      <p:sp>
        <p:nvSpPr>
          <p:cNvPr id="171" name="Google Shape;171;p2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Common bile duct is narrowest at its lower end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Stones that are too large to pass become impacted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More susceptible to infection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Can occur after cholecystectomy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>
            <a:spLocks noGrp="1"/>
          </p:cNvSpPr>
          <p:nvPr>
            <p:ph type="title"/>
          </p:nvPr>
        </p:nvSpPr>
        <p:spPr>
          <a:xfrm>
            <a:off x="628650" y="831453"/>
            <a:ext cx="7561659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Management</a:t>
            </a:r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IV Antibiotics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IV Amoxicillin, Metronidazole and Gentamicin (or as per protocol)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IV fluids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USS...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Stone in common bile duct, evidence previous cholecystecomy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ERCP...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>
            <a:spLocks noGrp="1"/>
          </p:cNvSpPr>
          <p:nvPr>
            <p:ph type="title"/>
          </p:nvPr>
        </p:nvSpPr>
        <p:spPr>
          <a:xfrm>
            <a:off x="628650" y="908672"/>
            <a:ext cx="7453313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ERCP</a:t>
            </a:r>
            <a:endParaRPr/>
          </a:p>
        </p:txBody>
      </p:sp>
      <p:sp>
        <p:nvSpPr>
          <p:cNvPr id="183" name="Google Shape;183;p2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Char char="•"/>
            </a:pPr>
            <a:r>
              <a:rPr lang="en-GB">
                <a:solidFill>
                  <a:srgbClr val="FF0000"/>
                </a:solidFill>
              </a:rPr>
              <a:t>E</a:t>
            </a:r>
            <a:r>
              <a:rPr lang="en-GB"/>
              <a:t>ndoscopic </a:t>
            </a:r>
            <a:r>
              <a:rPr lang="en-GB">
                <a:solidFill>
                  <a:srgbClr val="FF0000"/>
                </a:solidFill>
              </a:rPr>
              <a:t>R</a:t>
            </a:r>
            <a:r>
              <a:rPr lang="en-GB"/>
              <a:t>etrograde </a:t>
            </a:r>
            <a:r>
              <a:rPr lang="en-GB">
                <a:solidFill>
                  <a:srgbClr val="FF0000"/>
                </a:solidFill>
              </a:rPr>
              <a:t>C</a:t>
            </a:r>
            <a:r>
              <a:rPr lang="en-GB"/>
              <a:t>holangio</a:t>
            </a:r>
            <a:r>
              <a:rPr lang="en-GB">
                <a:solidFill>
                  <a:srgbClr val="FF0000"/>
                </a:solidFill>
              </a:rPr>
              <a:t>p</a:t>
            </a:r>
            <a:r>
              <a:rPr lang="en-GB"/>
              <a:t>ancreatography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Direct visualisation of bile ducts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Can treat at same time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9" descr="ercp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80010" y="1160860"/>
            <a:ext cx="5001815" cy="4258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0" descr="ERCP ston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9466" y="1701404"/>
            <a:ext cx="6007894" cy="3563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1" descr="biliary-stent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97981" y="998935"/>
            <a:ext cx="3401616" cy="4575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Disclaimer*</a:t>
            </a: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Please note that QUACK is a regional teaching programme operating across GG&amp;C, Lanarkshire and Ayrshire &amp; Arran. 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This presentation outlines general management, though local variances e.g. antibiotic prescription may vary slightly depending on your local trust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Remember to check your local guidelines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>
            <a:spLocks noGrp="1"/>
          </p:cNvSpPr>
          <p:nvPr>
            <p:ph type="title"/>
          </p:nvPr>
        </p:nvSpPr>
        <p:spPr>
          <a:xfrm>
            <a:off x="628650" y="831453"/>
            <a:ext cx="7508081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2</a:t>
            </a:r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68 year old presents with 1 week history of: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Jaundice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Recent weight loss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Some nausea</a:t>
            </a:r>
            <a:endParaRPr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>
            <a:spLocks noGrp="1"/>
          </p:cNvSpPr>
          <p:nvPr>
            <p:ph type="title"/>
          </p:nvPr>
        </p:nvSpPr>
        <p:spPr>
          <a:xfrm>
            <a:off x="628650" y="831453"/>
            <a:ext cx="7508081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Pancreatic Cancer</a:t>
            </a:r>
            <a:endParaRPr/>
          </a:p>
        </p:txBody>
      </p:sp>
      <p:sp>
        <p:nvSpPr>
          <p:cNvPr id="210" name="Google Shape;210;p3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90% adenocarcinomas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70% head of pancreas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Poor prognosis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12% at 1 year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2% at 5 years</a:t>
            </a:r>
            <a:endParaRPr/>
          </a:p>
        </p:txBody>
      </p:sp>
      <p:pic>
        <p:nvPicPr>
          <p:cNvPr id="211" name="Google Shape;211;p33" descr="pancreas-tex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48150" y="3213497"/>
            <a:ext cx="3554016" cy="2671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>
            <a:spLocks noGrp="1"/>
          </p:cNvSpPr>
          <p:nvPr>
            <p:ph type="title"/>
          </p:nvPr>
        </p:nvSpPr>
        <p:spPr>
          <a:xfrm>
            <a:off x="629842" y="772121"/>
            <a:ext cx="756285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Presentation</a:t>
            </a:r>
            <a:endParaRPr/>
          </a:p>
        </p:txBody>
      </p:sp>
      <p:sp>
        <p:nvSpPr>
          <p:cNvPr id="217" name="Google Shape;217;p34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Early</a:t>
            </a:r>
            <a:endParaRPr/>
          </a:p>
        </p:txBody>
      </p:sp>
      <p:sp>
        <p:nvSpPr>
          <p:cNvPr id="218" name="Google Shape;218;p34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Painless jaundice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Nausea</a:t>
            </a:r>
            <a:endParaRPr/>
          </a:p>
        </p:txBody>
      </p:sp>
      <p:sp>
        <p:nvSpPr>
          <p:cNvPr id="219" name="Google Shape;219;p3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Late</a:t>
            </a:r>
            <a:endParaRPr/>
          </a:p>
        </p:txBody>
      </p:sp>
      <p:sp>
        <p:nvSpPr>
          <p:cNvPr id="220" name="Google Shape;220;p34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Abdominal pain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Deep, gnawing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Marked weight loss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Anorexia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Nausea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Vomiting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 txBox="1">
            <a:spLocks noGrp="1"/>
          </p:cNvSpPr>
          <p:nvPr>
            <p:ph type="title"/>
          </p:nvPr>
        </p:nvSpPr>
        <p:spPr>
          <a:xfrm>
            <a:off x="628650" y="831453"/>
            <a:ext cx="7615238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Investigations</a:t>
            </a:r>
            <a:endParaRPr/>
          </a:p>
        </p:txBody>
      </p:sp>
      <p:sp>
        <p:nvSpPr>
          <p:cNvPr id="226" name="Google Shape;226;p3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USS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CT scanning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CT guided biopsy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MDT meeting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>
            <a:spLocks noGrp="1"/>
          </p:cNvSpPr>
          <p:nvPr>
            <p:ph type="title"/>
          </p:nvPr>
        </p:nvSpPr>
        <p:spPr>
          <a:xfrm>
            <a:off x="628650" y="831453"/>
            <a:ext cx="7561659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Management</a:t>
            </a:r>
            <a:endParaRPr/>
          </a:p>
        </p:txBody>
      </p:sp>
      <p:sp>
        <p:nvSpPr>
          <p:cNvPr id="232" name="Google Shape;232;p3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Whipple’s procedure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Pancreatico-duodenectomy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Only 15% at presentation suitable for resection of head of pancreas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Post-op adjuvant chemo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ERCP for symptoms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Stenting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Palliative chemotherapy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7" descr="ds00357_im04381_mcdc7_whippleprocedurethu_jpg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63316" y="1160860"/>
            <a:ext cx="5657850" cy="4242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8"/>
          <p:cNvSpPr txBox="1">
            <a:spLocks noGrp="1"/>
          </p:cNvSpPr>
          <p:nvPr>
            <p:ph type="title"/>
          </p:nvPr>
        </p:nvSpPr>
        <p:spPr>
          <a:xfrm>
            <a:off x="628650" y="831453"/>
            <a:ext cx="7399734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3</a:t>
            </a:r>
            <a:endParaRPr/>
          </a:p>
        </p:txBody>
      </p:sp>
      <p:sp>
        <p:nvSpPr>
          <p:cNvPr id="243" name="Google Shape;243;p3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39 year old presents with new jaundice, associated with vomiting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Recent travel to South Korea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Differentials?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9"/>
          <p:cNvSpPr txBox="1">
            <a:spLocks noGrp="1"/>
          </p:cNvSpPr>
          <p:nvPr>
            <p:ph type="title"/>
          </p:nvPr>
        </p:nvSpPr>
        <p:spPr>
          <a:xfrm>
            <a:off x="628650" y="892196"/>
            <a:ext cx="7723584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Differentials of jaundice in returned traveller</a:t>
            </a:r>
            <a:endParaRPr/>
          </a:p>
        </p:txBody>
      </p:sp>
      <p:sp>
        <p:nvSpPr>
          <p:cNvPr id="249" name="Google Shape;249;p3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Hepatitis 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Leptospirosis (Weil’s disease)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Yellow fever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Malaria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https://www.medicinejournal.co.uk/article/S1357-3039(09)00285-0/pdf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0"/>
          <p:cNvSpPr txBox="1">
            <a:spLocks noGrp="1"/>
          </p:cNvSpPr>
          <p:nvPr>
            <p:ph type="title"/>
          </p:nvPr>
        </p:nvSpPr>
        <p:spPr>
          <a:xfrm>
            <a:off x="628650" y="831453"/>
            <a:ext cx="8235264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Differentials of jaundice in returned traveller</a:t>
            </a:r>
            <a:endParaRPr/>
          </a:p>
        </p:txBody>
      </p:sp>
      <p:sp>
        <p:nvSpPr>
          <p:cNvPr id="255" name="Google Shape;255;p4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Hepatitis A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Previous outbreaks in South Korea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Leptospirosis (Weil’s disease)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More common if animal contact / sewers / watersports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Yellow fever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Not a problem in South Korea, think South America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Malaria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South Korea low risk area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1"/>
          <p:cNvSpPr txBox="1">
            <a:spLocks noGrp="1"/>
          </p:cNvSpPr>
          <p:nvPr>
            <p:ph type="title"/>
          </p:nvPr>
        </p:nvSpPr>
        <p:spPr>
          <a:xfrm>
            <a:off x="628650" y="686251"/>
            <a:ext cx="7453313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</a:t>
            </a:r>
            <a:endParaRPr/>
          </a:p>
        </p:txBody>
      </p:sp>
      <p:sp>
        <p:nvSpPr>
          <p:cNvPr id="261" name="Google Shape;261;p4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Case based approach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Discuss surgical causes versus medical causes of jaundice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Ascending cholangitis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CBD obstruction post operatively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Pancreatic cancer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Jaundice in the returning traveller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628650" y="831453"/>
            <a:ext cx="7670006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Learning Outcomes</a:t>
            </a:r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Case based approach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Discuss surgical causes versus medical causes of jaundice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2"/>
          <p:cNvSpPr txBox="1">
            <a:spLocks noGrp="1"/>
          </p:cNvSpPr>
          <p:nvPr>
            <p:ph type="body" idx="1"/>
          </p:nvPr>
        </p:nvSpPr>
        <p:spPr>
          <a:xfrm>
            <a:off x="3815954" y="3206354"/>
            <a:ext cx="1512094" cy="44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/>
              <a:t>Questions?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Get in touch!</a:t>
            </a:r>
            <a:endParaRPr/>
          </a:p>
        </p:txBody>
      </p:sp>
      <p:sp>
        <p:nvSpPr>
          <p:cNvPr id="272" name="Google Shape;272;p4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Website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www.quackmeded.co.uk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Email</a:t>
            </a:r>
            <a:endParaRPr dirty="0"/>
          </a:p>
          <a:p>
            <a:pPr marL="11430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ggc.quackmeded@nhs.scot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Social Media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Twitter: @QUACK_ Med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Facebook: QUACK education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629842" y="900435"/>
            <a:ext cx="7400925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Jaundice - Medical</a:t>
            </a:r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Pre-hepatic</a:t>
            </a:r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Haemolysis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Gilbert’s</a:t>
            </a:r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Hepatic</a:t>
            </a:r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Alcohol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Viral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NASH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Autoimmune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Inherited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Other infections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628650" y="900434"/>
            <a:ext cx="7561659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Jaundice - Surgical</a:t>
            </a:r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Obstructive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Gallstones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Ascending cholangitis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Chronic pancreatitis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Biliary stricture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Pancreatic carcinoma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Cholangiocarcinoma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Other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Hepatocellular Carcinoma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628650" y="831453"/>
            <a:ext cx="7453313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History Taking</a:t>
            </a:r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Colour of urine / stools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Drug history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Risk for viral hepatitis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Symptoms associated with malignancy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Anorexia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Weight loss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628650" y="831453"/>
            <a:ext cx="7508081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Examination</a:t>
            </a: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Jaundice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Signs of chronic liver disease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Abdominal examination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Abdominal mass, palpable liver / spleen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Couvoisier’s law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Obstructive jaundice in presence of palpable gallbladder not due to stones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628650" y="831453"/>
            <a:ext cx="7615238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Investigation</a:t>
            </a:r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Liver screen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USS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ERCP / MRCP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Liver biopsy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3707607" y="2931319"/>
            <a:ext cx="1512094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Cases...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ACK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</Words>
  <Application>Microsoft Office PowerPoint</Application>
  <PresentationFormat>On-screen Show (4:3)</PresentationFormat>
  <Paragraphs>159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QUACK theme</vt:lpstr>
      <vt:lpstr> </vt:lpstr>
      <vt:lpstr>Disclaimer*</vt:lpstr>
      <vt:lpstr>Learning Outcomes</vt:lpstr>
      <vt:lpstr>Jaundice - Medical</vt:lpstr>
      <vt:lpstr>Jaundice - Surgical</vt:lpstr>
      <vt:lpstr>History Taking</vt:lpstr>
      <vt:lpstr>Examination</vt:lpstr>
      <vt:lpstr>Investigation</vt:lpstr>
      <vt:lpstr>Cases...</vt:lpstr>
      <vt:lpstr>Case 1</vt:lpstr>
      <vt:lpstr>Ascending Cholangitis</vt:lpstr>
      <vt:lpstr>PowerPoint Presentation</vt:lpstr>
      <vt:lpstr>PowerPoint Presentation</vt:lpstr>
      <vt:lpstr>CBD Stones</vt:lpstr>
      <vt:lpstr>Management</vt:lpstr>
      <vt:lpstr>ERCP</vt:lpstr>
      <vt:lpstr>PowerPoint Presentation</vt:lpstr>
      <vt:lpstr>PowerPoint Presentation</vt:lpstr>
      <vt:lpstr>PowerPoint Presentation</vt:lpstr>
      <vt:lpstr>Case 2</vt:lpstr>
      <vt:lpstr>Pancreatic Cancer</vt:lpstr>
      <vt:lpstr>Presentation</vt:lpstr>
      <vt:lpstr>Investigations</vt:lpstr>
      <vt:lpstr>Management</vt:lpstr>
      <vt:lpstr>PowerPoint Presentation</vt:lpstr>
      <vt:lpstr>Case 3</vt:lpstr>
      <vt:lpstr>Differentials of jaundice in returned traveller</vt:lpstr>
      <vt:lpstr>Differentials of jaundice in returned traveller</vt:lpstr>
      <vt:lpstr>Summary</vt:lpstr>
      <vt:lpstr>PowerPoint Presentation</vt:lpstr>
      <vt:lpstr>Get in touch!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cp:lastModifiedBy>INGRAM, Gareth (NHS GREATER GLASGOW &amp; CLYDE)</cp:lastModifiedBy>
  <cp:revision>1</cp:revision>
  <dcterms:modified xsi:type="dcterms:W3CDTF">2020-11-11T20:52:41Z</dcterms:modified>
</cp:coreProperties>
</file>