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1"/>
  </p:notesMasterIdLst>
  <p:sldIdLst>
    <p:sldId id="256" r:id="rId2"/>
    <p:sldId id="27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88" r:id="rId19"/>
    <p:sldId id="289" r:id="rId20"/>
  </p:sldIdLst>
  <p:sldSz cx="9144000" cy="6858000" type="screen4x3"/>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Century Gothic" panose="020B0502020202020204" pitchFamily="34" charset="0"/>
      <p:regular r:id="rId28"/>
      <p:bold r:id="rId29"/>
      <p:italic r:id="rId30"/>
      <p:boldItalic r:id="rId31"/>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1605" y="5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1349788-E037-4A25-BE12-2CF8478C9A65}"/>
              </a:ext>
            </a:extLst>
          </p:cNvPr>
          <p:cNvSpPr>
            <a:spLocks noGrp="1"/>
          </p:cNvSpPr>
          <p:nvPr>
            <p:ph type="dt" sz="half" idx="10"/>
          </p:nvPr>
        </p:nvSpPr>
        <p:spPr/>
        <p:txBody>
          <a:bodyPr/>
          <a:lstStyle>
            <a:lvl1pPr>
              <a:defRPr/>
            </a:lvl1pPr>
          </a:lstStyle>
          <a:p>
            <a:endParaRPr lang="en-GB"/>
          </a:p>
        </p:txBody>
      </p:sp>
      <p:sp>
        <p:nvSpPr>
          <p:cNvPr id="5" name="Footer Placeholder 4">
            <a:extLst>
              <a:ext uri="{FF2B5EF4-FFF2-40B4-BE49-F238E27FC236}">
                <a16:creationId xmlns:a16="http://schemas.microsoft.com/office/drawing/2014/main" id="{97FC0E7E-80E2-450D-A10C-903CDC05FA4A}"/>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88F8317B-350C-4B44-BB7A-E9C5F23F0764}"/>
              </a:ext>
            </a:extLst>
          </p:cNvPr>
          <p:cNvSpPr>
            <a:spLocks noGrp="1"/>
          </p:cNvSpPr>
          <p:nvPr>
            <p:ph type="sldNum" sz="quarter" idx="12"/>
          </p:nvPr>
        </p:nvSpPr>
        <p:spPr/>
        <p:txBody>
          <a:bodyPr/>
          <a:lstStyle>
            <a:lvl1pPr>
              <a:defRPr/>
            </a:lvl1p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223324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119A86-3883-4AE5-9410-8BD5533F5ABB}"/>
              </a:ext>
            </a:extLst>
          </p:cNvPr>
          <p:cNvSpPr>
            <a:spLocks noGrp="1"/>
          </p:cNvSpPr>
          <p:nvPr>
            <p:ph type="dt" sz="half" idx="10"/>
          </p:nvPr>
        </p:nvSpPr>
        <p:spPr/>
        <p:txBody>
          <a:bodyPr/>
          <a:lstStyle>
            <a:lvl1pPr>
              <a:defRPr/>
            </a:lvl1pPr>
          </a:lstStyle>
          <a:p>
            <a:endParaRPr lang="en-GB"/>
          </a:p>
        </p:txBody>
      </p:sp>
      <p:sp>
        <p:nvSpPr>
          <p:cNvPr id="5" name="Footer Placeholder 4">
            <a:extLst>
              <a:ext uri="{FF2B5EF4-FFF2-40B4-BE49-F238E27FC236}">
                <a16:creationId xmlns:a16="http://schemas.microsoft.com/office/drawing/2014/main" id="{50E10D81-CB70-44BB-81F9-CB60F79BF04E}"/>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76FED260-BD88-4564-8EB0-37D7CC4D8CA7}"/>
              </a:ext>
            </a:extLst>
          </p:cNvPr>
          <p:cNvSpPr>
            <a:spLocks noGrp="1"/>
          </p:cNvSpPr>
          <p:nvPr>
            <p:ph type="sldNum" sz="quarter" idx="12"/>
          </p:nvPr>
        </p:nvSpPr>
        <p:spPr/>
        <p:txBody>
          <a:bodyPr/>
          <a:lstStyle>
            <a:lvl1pPr>
              <a:defRPr/>
            </a:lvl1p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725896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0EE3BF-F9FA-4EE7-B3BE-9F886081D044}"/>
              </a:ext>
            </a:extLst>
          </p:cNvPr>
          <p:cNvSpPr>
            <a:spLocks noGrp="1"/>
          </p:cNvSpPr>
          <p:nvPr>
            <p:ph type="dt" sz="half" idx="10"/>
          </p:nvPr>
        </p:nvSpPr>
        <p:spPr/>
        <p:txBody>
          <a:bodyPr/>
          <a:lstStyle>
            <a:lvl1pPr>
              <a:defRPr/>
            </a:lvl1pPr>
          </a:lstStyle>
          <a:p>
            <a:endParaRPr lang="en-GB"/>
          </a:p>
        </p:txBody>
      </p:sp>
      <p:sp>
        <p:nvSpPr>
          <p:cNvPr id="5" name="Footer Placeholder 4">
            <a:extLst>
              <a:ext uri="{FF2B5EF4-FFF2-40B4-BE49-F238E27FC236}">
                <a16:creationId xmlns:a16="http://schemas.microsoft.com/office/drawing/2014/main" id="{FC365796-B0A7-40CA-B1FD-CCD6A7972F21}"/>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5A318884-9911-49FF-9A1C-F2C531E73649}"/>
              </a:ext>
            </a:extLst>
          </p:cNvPr>
          <p:cNvSpPr>
            <a:spLocks noGrp="1"/>
          </p:cNvSpPr>
          <p:nvPr>
            <p:ph type="sldNum" sz="quarter" idx="12"/>
          </p:nvPr>
        </p:nvSpPr>
        <p:spPr/>
        <p:txBody>
          <a:bodyPr/>
          <a:lstStyle>
            <a:lvl1pPr>
              <a:defRPr/>
            </a:lvl1p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261218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C15075-2100-43BD-9725-688CFE400530}"/>
              </a:ext>
            </a:extLst>
          </p:cNvPr>
          <p:cNvSpPr>
            <a:spLocks noGrp="1"/>
          </p:cNvSpPr>
          <p:nvPr>
            <p:ph type="dt" sz="half" idx="10"/>
          </p:nvPr>
        </p:nvSpPr>
        <p:spPr/>
        <p:txBody>
          <a:bodyPr/>
          <a:lstStyle>
            <a:lvl1pPr>
              <a:defRPr/>
            </a:lvl1pPr>
          </a:lstStyle>
          <a:p>
            <a:endParaRPr lang="en-GB"/>
          </a:p>
        </p:txBody>
      </p:sp>
      <p:sp>
        <p:nvSpPr>
          <p:cNvPr id="5" name="Footer Placeholder 4">
            <a:extLst>
              <a:ext uri="{FF2B5EF4-FFF2-40B4-BE49-F238E27FC236}">
                <a16:creationId xmlns:a16="http://schemas.microsoft.com/office/drawing/2014/main" id="{C6A9A252-5425-4426-AF40-EEE17966E5D2}"/>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DE3C9AE8-AB27-4CCD-A49F-2132A27D4271}"/>
              </a:ext>
            </a:extLst>
          </p:cNvPr>
          <p:cNvSpPr>
            <a:spLocks noGrp="1"/>
          </p:cNvSpPr>
          <p:nvPr>
            <p:ph type="sldNum" sz="quarter" idx="12"/>
          </p:nvPr>
        </p:nvSpPr>
        <p:spPr/>
        <p:txBody>
          <a:bodyPr/>
          <a:lstStyle>
            <a:lvl1pPr>
              <a:defRPr/>
            </a:lvl1p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958278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603CF1-A808-4C9E-BFB6-9C65EC4C5303}"/>
              </a:ext>
            </a:extLst>
          </p:cNvPr>
          <p:cNvSpPr>
            <a:spLocks noGrp="1"/>
          </p:cNvSpPr>
          <p:nvPr>
            <p:ph type="dt" sz="half" idx="10"/>
          </p:nvPr>
        </p:nvSpPr>
        <p:spPr/>
        <p:txBody>
          <a:bodyPr/>
          <a:lstStyle>
            <a:lvl1pPr>
              <a:defRPr/>
            </a:lvl1pPr>
          </a:lstStyle>
          <a:p>
            <a:endParaRPr lang="en-GB"/>
          </a:p>
        </p:txBody>
      </p:sp>
      <p:sp>
        <p:nvSpPr>
          <p:cNvPr id="5" name="Footer Placeholder 4">
            <a:extLst>
              <a:ext uri="{FF2B5EF4-FFF2-40B4-BE49-F238E27FC236}">
                <a16:creationId xmlns:a16="http://schemas.microsoft.com/office/drawing/2014/main" id="{6000D56C-8C79-4C29-982B-FC9CAF0A9495}"/>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F4946AB8-20AD-4F32-ACF5-5B03641E7209}"/>
              </a:ext>
            </a:extLst>
          </p:cNvPr>
          <p:cNvSpPr>
            <a:spLocks noGrp="1"/>
          </p:cNvSpPr>
          <p:nvPr>
            <p:ph type="sldNum" sz="quarter" idx="12"/>
          </p:nvPr>
        </p:nvSpPr>
        <p:spPr/>
        <p:txBody>
          <a:bodyPr/>
          <a:lstStyle>
            <a:lvl1pPr>
              <a:defRPr/>
            </a:lvl1p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116024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C94A1B3E-E5B7-439D-BEA4-42987DB746CC}"/>
              </a:ext>
            </a:extLst>
          </p:cNvPr>
          <p:cNvSpPr>
            <a:spLocks noGrp="1"/>
          </p:cNvSpPr>
          <p:nvPr>
            <p:ph type="dt" sz="half" idx="10"/>
          </p:nvPr>
        </p:nvSpPr>
        <p:spPr/>
        <p:txBody>
          <a:bodyPr/>
          <a:lstStyle>
            <a:lvl1pPr>
              <a:defRPr/>
            </a:lvl1pPr>
          </a:lstStyle>
          <a:p>
            <a:endParaRPr lang="en-GB"/>
          </a:p>
        </p:txBody>
      </p:sp>
      <p:sp>
        <p:nvSpPr>
          <p:cNvPr id="6" name="Footer Placeholder 4">
            <a:extLst>
              <a:ext uri="{FF2B5EF4-FFF2-40B4-BE49-F238E27FC236}">
                <a16:creationId xmlns:a16="http://schemas.microsoft.com/office/drawing/2014/main" id="{D233DB56-5981-4C18-B7E4-2C5086927B56}"/>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C61897B2-EB95-410F-B532-CA133C862514}"/>
              </a:ext>
            </a:extLst>
          </p:cNvPr>
          <p:cNvSpPr>
            <a:spLocks noGrp="1"/>
          </p:cNvSpPr>
          <p:nvPr>
            <p:ph type="sldNum" sz="quarter" idx="12"/>
          </p:nvPr>
        </p:nvSpPr>
        <p:spPr/>
        <p:txBody>
          <a:bodyPr/>
          <a:lstStyle>
            <a:lvl1pPr>
              <a:defRPr/>
            </a:lvl1p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266057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EDD4881A-DC38-43F5-B5ED-C78377C3A6F5}"/>
              </a:ext>
            </a:extLst>
          </p:cNvPr>
          <p:cNvSpPr>
            <a:spLocks noGrp="1"/>
          </p:cNvSpPr>
          <p:nvPr>
            <p:ph type="dt" sz="half" idx="10"/>
          </p:nvPr>
        </p:nvSpPr>
        <p:spPr/>
        <p:txBody>
          <a:bodyPr/>
          <a:lstStyle>
            <a:lvl1pPr>
              <a:defRPr/>
            </a:lvl1pPr>
          </a:lstStyle>
          <a:p>
            <a:endParaRPr lang="en-GB"/>
          </a:p>
        </p:txBody>
      </p:sp>
      <p:sp>
        <p:nvSpPr>
          <p:cNvPr id="8" name="Footer Placeholder 4">
            <a:extLst>
              <a:ext uri="{FF2B5EF4-FFF2-40B4-BE49-F238E27FC236}">
                <a16:creationId xmlns:a16="http://schemas.microsoft.com/office/drawing/2014/main" id="{B2165423-4595-4438-AA03-135F5C924664}"/>
              </a:ext>
            </a:extLst>
          </p:cNvPr>
          <p:cNvSpPr>
            <a:spLocks noGrp="1"/>
          </p:cNvSpPr>
          <p:nvPr>
            <p:ph type="ftr" sz="quarter" idx="11"/>
          </p:nvPr>
        </p:nvSpPr>
        <p:spPr/>
        <p:txBody>
          <a:bodyPr/>
          <a:lstStyle>
            <a:lvl1pPr>
              <a:defRPr/>
            </a:lvl1pPr>
          </a:lstStyle>
          <a:p>
            <a:endParaRPr lang="en-GB"/>
          </a:p>
        </p:txBody>
      </p:sp>
      <p:sp>
        <p:nvSpPr>
          <p:cNvPr id="9" name="Slide Number Placeholder 5">
            <a:extLst>
              <a:ext uri="{FF2B5EF4-FFF2-40B4-BE49-F238E27FC236}">
                <a16:creationId xmlns:a16="http://schemas.microsoft.com/office/drawing/2014/main" id="{5BABD042-531B-40CA-BB2E-9A2BB3F1996A}"/>
              </a:ext>
            </a:extLst>
          </p:cNvPr>
          <p:cNvSpPr>
            <a:spLocks noGrp="1"/>
          </p:cNvSpPr>
          <p:nvPr>
            <p:ph type="sldNum" sz="quarter" idx="12"/>
          </p:nvPr>
        </p:nvSpPr>
        <p:spPr/>
        <p:txBody>
          <a:bodyPr/>
          <a:lstStyle>
            <a:lvl1pPr>
              <a:defRPr/>
            </a:lvl1p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020781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AAD2EC60-77FE-4F11-85C7-996352A7404F}"/>
              </a:ext>
            </a:extLst>
          </p:cNvPr>
          <p:cNvSpPr>
            <a:spLocks noGrp="1"/>
          </p:cNvSpPr>
          <p:nvPr>
            <p:ph type="dt" sz="half" idx="10"/>
          </p:nvPr>
        </p:nvSpPr>
        <p:spPr/>
        <p:txBody>
          <a:bodyPr/>
          <a:lstStyle>
            <a:lvl1pPr>
              <a:defRPr/>
            </a:lvl1pPr>
          </a:lstStyle>
          <a:p>
            <a:endParaRPr lang="en-GB"/>
          </a:p>
        </p:txBody>
      </p:sp>
      <p:sp>
        <p:nvSpPr>
          <p:cNvPr id="4" name="Footer Placeholder 4">
            <a:extLst>
              <a:ext uri="{FF2B5EF4-FFF2-40B4-BE49-F238E27FC236}">
                <a16:creationId xmlns:a16="http://schemas.microsoft.com/office/drawing/2014/main" id="{7F850703-CFFC-4548-AFE2-7606CBAE6922}"/>
              </a:ext>
            </a:extLst>
          </p:cNvPr>
          <p:cNvSpPr>
            <a:spLocks noGrp="1"/>
          </p:cNvSpPr>
          <p:nvPr>
            <p:ph type="ftr" sz="quarter" idx="11"/>
          </p:nvPr>
        </p:nvSpPr>
        <p:spPr/>
        <p:txBody>
          <a:bodyPr/>
          <a:lstStyle>
            <a:lvl1pPr>
              <a:defRPr/>
            </a:lvl1pPr>
          </a:lstStyle>
          <a:p>
            <a:endParaRPr lang="en-GB"/>
          </a:p>
        </p:txBody>
      </p:sp>
      <p:sp>
        <p:nvSpPr>
          <p:cNvPr id="5" name="Slide Number Placeholder 5">
            <a:extLst>
              <a:ext uri="{FF2B5EF4-FFF2-40B4-BE49-F238E27FC236}">
                <a16:creationId xmlns:a16="http://schemas.microsoft.com/office/drawing/2014/main" id="{D8F50877-369B-45D1-95D0-A5FC24F92F53}"/>
              </a:ext>
            </a:extLst>
          </p:cNvPr>
          <p:cNvSpPr>
            <a:spLocks noGrp="1"/>
          </p:cNvSpPr>
          <p:nvPr>
            <p:ph type="sldNum" sz="quarter" idx="12"/>
          </p:nvPr>
        </p:nvSpPr>
        <p:spPr/>
        <p:txBody>
          <a:bodyPr/>
          <a:lstStyle>
            <a:lvl1pPr>
              <a:defRPr/>
            </a:lvl1p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52251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C694D85-DFE1-48BC-A0A2-06A491FDD470}"/>
              </a:ext>
            </a:extLst>
          </p:cNvPr>
          <p:cNvSpPr>
            <a:spLocks noGrp="1"/>
          </p:cNvSpPr>
          <p:nvPr>
            <p:ph type="dt" sz="half" idx="10"/>
          </p:nvPr>
        </p:nvSpPr>
        <p:spPr/>
        <p:txBody>
          <a:bodyPr/>
          <a:lstStyle>
            <a:lvl1pPr>
              <a:defRPr/>
            </a:lvl1pPr>
          </a:lstStyle>
          <a:p>
            <a:endParaRPr lang="en-GB"/>
          </a:p>
        </p:txBody>
      </p:sp>
      <p:sp>
        <p:nvSpPr>
          <p:cNvPr id="3" name="Footer Placeholder 4">
            <a:extLst>
              <a:ext uri="{FF2B5EF4-FFF2-40B4-BE49-F238E27FC236}">
                <a16:creationId xmlns:a16="http://schemas.microsoft.com/office/drawing/2014/main" id="{DD6B3389-754A-40BE-8587-4134AD3E7D20}"/>
              </a:ext>
            </a:extLst>
          </p:cNvPr>
          <p:cNvSpPr>
            <a:spLocks noGrp="1"/>
          </p:cNvSpPr>
          <p:nvPr>
            <p:ph type="ftr" sz="quarter" idx="11"/>
          </p:nvPr>
        </p:nvSpPr>
        <p:spPr/>
        <p:txBody>
          <a:bodyPr/>
          <a:lstStyle>
            <a:lvl1pPr>
              <a:defRPr/>
            </a:lvl1pPr>
          </a:lstStyle>
          <a:p>
            <a:endParaRPr lang="en-GB"/>
          </a:p>
        </p:txBody>
      </p:sp>
      <p:sp>
        <p:nvSpPr>
          <p:cNvPr id="4" name="Slide Number Placeholder 5">
            <a:extLst>
              <a:ext uri="{FF2B5EF4-FFF2-40B4-BE49-F238E27FC236}">
                <a16:creationId xmlns:a16="http://schemas.microsoft.com/office/drawing/2014/main" id="{43792EDE-6B46-48CB-A8A2-5A4D1122B7BB}"/>
              </a:ext>
            </a:extLst>
          </p:cNvPr>
          <p:cNvSpPr>
            <a:spLocks noGrp="1"/>
          </p:cNvSpPr>
          <p:nvPr>
            <p:ph type="sldNum" sz="quarter" idx="12"/>
          </p:nvPr>
        </p:nvSpPr>
        <p:spPr/>
        <p:txBody>
          <a:bodyPr/>
          <a:lstStyle>
            <a:lvl1pPr>
              <a:defRPr/>
            </a:lvl1p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115911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52F5A2FC-2132-463E-8B67-BBAA14E63ACE}"/>
              </a:ext>
            </a:extLst>
          </p:cNvPr>
          <p:cNvSpPr>
            <a:spLocks noGrp="1"/>
          </p:cNvSpPr>
          <p:nvPr>
            <p:ph type="dt" sz="half" idx="10"/>
          </p:nvPr>
        </p:nvSpPr>
        <p:spPr/>
        <p:txBody>
          <a:bodyPr/>
          <a:lstStyle>
            <a:lvl1pPr>
              <a:defRPr/>
            </a:lvl1pPr>
          </a:lstStyle>
          <a:p>
            <a:endParaRPr lang="en-GB"/>
          </a:p>
        </p:txBody>
      </p:sp>
      <p:sp>
        <p:nvSpPr>
          <p:cNvPr id="6" name="Footer Placeholder 4">
            <a:extLst>
              <a:ext uri="{FF2B5EF4-FFF2-40B4-BE49-F238E27FC236}">
                <a16:creationId xmlns:a16="http://schemas.microsoft.com/office/drawing/2014/main" id="{B710948B-85A1-4517-BAC2-D61B4715C0DE}"/>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72105DE7-6475-4A0E-8FA4-632A67AAFAFE}"/>
              </a:ext>
            </a:extLst>
          </p:cNvPr>
          <p:cNvSpPr>
            <a:spLocks noGrp="1"/>
          </p:cNvSpPr>
          <p:nvPr>
            <p:ph type="sldNum" sz="quarter" idx="12"/>
          </p:nvPr>
        </p:nvSpPr>
        <p:spPr/>
        <p:txBody>
          <a:bodyPr/>
          <a:lstStyle>
            <a:lvl1pPr>
              <a:defRPr/>
            </a:lvl1p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974229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6B5CD7E1-4A1F-40B3-B7F2-E97B17D40E45}"/>
              </a:ext>
            </a:extLst>
          </p:cNvPr>
          <p:cNvSpPr>
            <a:spLocks noGrp="1"/>
          </p:cNvSpPr>
          <p:nvPr>
            <p:ph type="dt" sz="half" idx="10"/>
          </p:nvPr>
        </p:nvSpPr>
        <p:spPr/>
        <p:txBody>
          <a:bodyPr/>
          <a:lstStyle>
            <a:lvl1pPr>
              <a:defRPr/>
            </a:lvl1pPr>
          </a:lstStyle>
          <a:p>
            <a:endParaRPr lang="en-GB"/>
          </a:p>
        </p:txBody>
      </p:sp>
      <p:sp>
        <p:nvSpPr>
          <p:cNvPr id="6" name="Footer Placeholder 4">
            <a:extLst>
              <a:ext uri="{FF2B5EF4-FFF2-40B4-BE49-F238E27FC236}">
                <a16:creationId xmlns:a16="http://schemas.microsoft.com/office/drawing/2014/main" id="{FB38E634-B295-450A-80DB-37BA7D7778E3}"/>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7F56F4F7-EA55-4D8C-A410-85BD5FC4EDF9}"/>
              </a:ext>
            </a:extLst>
          </p:cNvPr>
          <p:cNvSpPr>
            <a:spLocks noGrp="1"/>
          </p:cNvSpPr>
          <p:nvPr>
            <p:ph type="sldNum" sz="quarter" idx="12"/>
          </p:nvPr>
        </p:nvSpPr>
        <p:spPr/>
        <p:txBody>
          <a:bodyPr/>
          <a:lstStyle>
            <a:lvl1pPr>
              <a:defRPr/>
            </a:lvl1p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8895655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33BC154-B474-48B6-B282-60B071098C72}"/>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6FEC792F-D5DF-4B30-ABC4-2386E64C2245}"/>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6BDEEDBA-B91C-4868-AC73-19DD10E5092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934BDE3F-AF11-4A13-8052-94BA02CCE78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C75EED6-119B-4A3C-A4E5-5D991AE8B2BD}"/>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898989"/>
                </a:solidFill>
              </a:defRPr>
            </a:lvl1pPr>
          </a:lstStyle>
          <a:p>
            <a:pPr marL="0" lvl="0" indent="0" algn="ct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7778527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shfa.scot.nhs.uk/Reports/index.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nhfd.co.uk/"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gg-uhb.quackmeded@nhs.net" TargetMode="External"/><Relationship Id="rId2" Type="http://schemas.openxmlformats.org/officeDocument/2006/relationships/hyperlink" Target="http://www.quackmeded.co.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3"/>
          <p:cNvSpPr txBox="1">
            <a:spLocks noGrp="1"/>
          </p:cNvSpPr>
          <p:nvPr>
            <p:ph type="ctrTitle"/>
          </p:nvPr>
        </p:nvSpPr>
        <p:spPr>
          <a:xfrm>
            <a:off x="2713219" y="157666"/>
            <a:ext cx="5955082" cy="1470025"/>
          </a:xfrm>
          <a:prstGeom prst="rect">
            <a:avLst/>
          </a:prstGeom>
          <a:noFill/>
          <a:ln>
            <a:noFill/>
          </a:ln>
        </p:spPr>
        <p:txBody>
          <a:bodyPr spcFirstLastPara="1" wrap="square" lIns="91425" tIns="45700" rIns="91425" bIns="45700" anchor="b" anchorCtr="0">
            <a:noAutofit/>
          </a:bodyPr>
          <a:lstStyle/>
          <a:p>
            <a:pPr marL="484632" lvl="0" indent="0" algn="r" rtl="0">
              <a:spcBef>
                <a:spcPts val="0"/>
              </a:spcBef>
              <a:spcAft>
                <a:spcPts val="0"/>
              </a:spcAft>
              <a:buClr>
                <a:srgbClr val="FF599C"/>
              </a:buClr>
              <a:buSzPts val="4400"/>
              <a:buFont typeface="Century Gothic"/>
              <a:buNone/>
            </a:pPr>
            <a:r>
              <a:rPr lang="en-GB" dirty="0" err="1"/>
              <a:t>Orthogeriatrics</a:t>
            </a:r>
            <a:r>
              <a:rPr lang="en-GB" dirty="0"/>
              <a:t> and Bone Health</a:t>
            </a:r>
            <a:endParaRPr dirty="0"/>
          </a:p>
        </p:txBody>
      </p:sp>
      <p:sp>
        <p:nvSpPr>
          <p:cNvPr id="93" name="Google Shape;93;p13"/>
          <p:cNvSpPr txBox="1">
            <a:spLocks noGrp="1"/>
          </p:cNvSpPr>
          <p:nvPr>
            <p:ph type="subTitle" idx="1"/>
          </p:nvPr>
        </p:nvSpPr>
        <p:spPr>
          <a:xfrm>
            <a:off x="159554" y="5845817"/>
            <a:ext cx="1838383" cy="949672"/>
          </a:xfrm>
          <a:prstGeom prst="rect">
            <a:avLst/>
          </a:prstGeom>
          <a:noFill/>
          <a:ln>
            <a:noFill/>
          </a:ln>
        </p:spPr>
        <p:txBody>
          <a:bodyPr spcFirstLastPara="1" wrap="square" lIns="91425" tIns="45700" rIns="91425" bIns="45700" anchor="t" anchorCtr="0">
            <a:noAutofit/>
          </a:bodyPr>
          <a:lstStyle/>
          <a:p>
            <a:pPr marL="0" marR="36576" lvl="0" indent="0" algn="l" rtl="0">
              <a:spcBef>
                <a:spcPts val="0"/>
              </a:spcBef>
              <a:spcAft>
                <a:spcPts val="0"/>
              </a:spcAft>
              <a:buSzPts val="2400"/>
              <a:buNone/>
            </a:pPr>
            <a:r>
              <a:rPr lang="en-GB" sz="2400" dirty="0"/>
              <a:t>Emily Wright </a:t>
            </a:r>
            <a:endParaRPr sz="2400" dirty="0"/>
          </a:p>
          <a:p>
            <a:pPr marL="0" marR="36576" lvl="0" indent="0" algn="l" rtl="0">
              <a:spcBef>
                <a:spcPts val="0"/>
              </a:spcBef>
              <a:spcAft>
                <a:spcPts val="0"/>
              </a:spcAft>
              <a:buSzPts val="2400"/>
              <a:buNone/>
            </a:pPr>
            <a:r>
              <a:rPr lang="en-GB" sz="2400" dirty="0"/>
              <a:t>QEUH</a:t>
            </a:r>
            <a:endParaRPr sz="2400" dirty="0"/>
          </a:p>
        </p:txBody>
      </p:sp>
      <p:pic>
        <p:nvPicPr>
          <p:cNvPr id="94" name="Google Shape;94;p13"/>
          <p:cNvPicPr preferRelativeResize="0"/>
          <p:nvPr/>
        </p:nvPicPr>
        <p:blipFill rotWithShape="1">
          <a:blip r:embed="rId3">
            <a:alphaModFix/>
          </a:blip>
          <a:srcRect/>
          <a:stretch/>
        </p:blipFill>
        <p:spPr>
          <a:xfrm>
            <a:off x="2555776" y="1700808"/>
            <a:ext cx="4497660" cy="325398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484632" lvl="0" indent="0" algn="l" rtl="0">
              <a:spcBef>
                <a:spcPts val="0"/>
              </a:spcBef>
              <a:spcAft>
                <a:spcPts val="0"/>
              </a:spcAft>
              <a:buClr>
                <a:srgbClr val="FF599C"/>
              </a:buClr>
              <a:buSzPts val="4200"/>
              <a:buFont typeface="Century Gothic"/>
              <a:buNone/>
            </a:pPr>
            <a:r>
              <a:rPr lang="en-GB"/>
              <a:t>Fractured neck of femur IV</a:t>
            </a:r>
            <a:endParaRPr/>
          </a:p>
        </p:txBody>
      </p:sp>
      <p:sp>
        <p:nvSpPr>
          <p:cNvPr id="144" name="Google Shape;144;p2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48056" lvl="0" indent="-384047" algn="l" rtl="0">
              <a:lnSpc>
                <a:spcPct val="80000"/>
              </a:lnSpc>
              <a:spcBef>
                <a:spcPts val="0"/>
              </a:spcBef>
              <a:spcAft>
                <a:spcPts val="0"/>
              </a:spcAft>
              <a:buSzPts val="2040"/>
              <a:buChar char="⦿"/>
            </a:pPr>
            <a:r>
              <a:rPr lang="en-GB" sz="2550"/>
              <a:t>The Scottish Hip fracture audit was re-introduced in 2012 and measures care against 11 standards</a:t>
            </a:r>
            <a:endParaRPr sz="2550"/>
          </a:p>
          <a:p>
            <a:pPr marL="822960" lvl="1" indent="-285750" algn="l" rtl="0">
              <a:lnSpc>
                <a:spcPct val="80000"/>
              </a:lnSpc>
              <a:spcBef>
                <a:spcPts val="442"/>
              </a:spcBef>
              <a:spcAft>
                <a:spcPts val="0"/>
              </a:spcAft>
              <a:buSzPts val="2100"/>
              <a:buChar char="›"/>
            </a:pPr>
            <a:r>
              <a:rPr lang="en-GB" sz="2210"/>
              <a:t>From provision of analgesia and screening for delirium in the ED, avoiding repeated pre-op fasting and providing CGA to remobilising on day 1 post op</a:t>
            </a:r>
            <a:endParaRPr/>
          </a:p>
          <a:p>
            <a:pPr marL="448056" lvl="0" indent="-384047" algn="l" rtl="0">
              <a:lnSpc>
                <a:spcPct val="80000"/>
              </a:lnSpc>
              <a:spcBef>
                <a:spcPts val="510"/>
              </a:spcBef>
              <a:spcAft>
                <a:spcPts val="0"/>
              </a:spcAft>
              <a:buSzPts val="2040"/>
              <a:buChar char="⦿"/>
            </a:pPr>
            <a:r>
              <a:rPr lang="en-GB" sz="2550"/>
              <a:t>85% of patients in Scotland now receive specialist orthogeriatric input; length of stay in hospital has reduced from 22 days to 17 on average</a:t>
            </a:r>
            <a:endParaRPr/>
          </a:p>
          <a:p>
            <a:pPr marL="448056" lvl="0" indent="-384047" algn="l" rtl="0">
              <a:lnSpc>
                <a:spcPct val="80000"/>
              </a:lnSpc>
              <a:spcBef>
                <a:spcPts val="510"/>
              </a:spcBef>
              <a:spcAft>
                <a:spcPts val="0"/>
              </a:spcAft>
              <a:buSzPts val="2040"/>
              <a:buChar char="⦿"/>
            </a:pPr>
            <a:r>
              <a:rPr lang="en-GB" sz="2550"/>
              <a:t>Coinciding with the spread of orthogeriatrics has been 30 day mortality decrease from 10.9% in 2007 to 6.7% in 2016</a:t>
            </a:r>
            <a:endParaRPr sz="255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484632" lvl="0" indent="0" algn="l" rtl="0">
              <a:spcBef>
                <a:spcPts val="0"/>
              </a:spcBef>
              <a:spcAft>
                <a:spcPts val="0"/>
              </a:spcAft>
              <a:buClr>
                <a:srgbClr val="FF599C"/>
              </a:buClr>
              <a:buSzPts val="4200"/>
              <a:buFont typeface="Century Gothic"/>
              <a:buNone/>
            </a:pPr>
            <a:r>
              <a:rPr lang="en-GB"/>
              <a:t>Osteoporosis</a:t>
            </a:r>
            <a:endParaRPr/>
          </a:p>
        </p:txBody>
      </p:sp>
      <p:sp>
        <p:nvSpPr>
          <p:cNvPr id="150" name="Google Shape;150;p22"/>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48056" lvl="0" indent="-384048" algn="l" rtl="0">
              <a:lnSpc>
                <a:spcPct val="80000"/>
              </a:lnSpc>
              <a:spcBef>
                <a:spcPts val="0"/>
              </a:spcBef>
              <a:spcAft>
                <a:spcPts val="0"/>
              </a:spcAft>
              <a:buSzPts val="2220"/>
              <a:buChar char="⦿"/>
            </a:pPr>
            <a:r>
              <a:rPr lang="en-GB" sz="2775"/>
              <a:t>A reduction in bone mass and deterioration in bone microarchitecture</a:t>
            </a:r>
            <a:endParaRPr/>
          </a:p>
          <a:p>
            <a:pPr marL="448056" lvl="0" indent="-384048" algn="l" rtl="0">
              <a:lnSpc>
                <a:spcPct val="80000"/>
              </a:lnSpc>
              <a:spcBef>
                <a:spcPts val="555"/>
              </a:spcBef>
              <a:spcAft>
                <a:spcPts val="0"/>
              </a:spcAft>
              <a:buSzPts val="2220"/>
              <a:buChar char="⦿"/>
            </a:pPr>
            <a:r>
              <a:rPr lang="en-GB" sz="2775"/>
              <a:t>Diagnosed where bone mineral density is ≥2.5 standard deviations below that of mean peak mass at the femoral neck (T-score) </a:t>
            </a:r>
            <a:endParaRPr/>
          </a:p>
          <a:p>
            <a:pPr marL="822960" lvl="1" indent="-285750" algn="l" rtl="0">
              <a:lnSpc>
                <a:spcPct val="80000"/>
              </a:lnSpc>
              <a:spcBef>
                <a:spcPts val="481"/>
              </a:spcBef>
              <a:spcAft>
                <a:spcPts val="0"/>
              </a:spcAft>
              <a:buSzPts val="2285"/>
              <a:buChar char="›"/>
            </a:pPr>
            <a:r>
              <a:rPr lang="en-GB" sz="2405"/>
              <a:t>Unusually, the evidence base is largely from females</a:t>
            </a:r>
            <a:endParaRPr/>
          </a:p>
          <a:p>
            <a:pPr marL="448056" lvl="0" indent="-384048" algn="l" rtl="0">
              <a:lnSpc>
                <a:spcPct val="80000"/>
              </a:lnSpc>
              <a:spcBef>
                <a:spcPts val="555"/>
              </a:spcBef>
              <a:spcAft>
                <a:spcPts val="0"/>
              </a:spcAft>
              <a:buSzPts val="2220"/>
              <a:buChar char="⦿"/>
            </a:pPr>
            <a:r>
              <a:rPr lang="en-GB" sz="2775"/>
              <a:t>A fracture with minimal trauma is more likely in those with osteoporosis – but remember it’s trauma that cause fractures. Would we be better trying to reduce falls?</a:t>
            </a:r>
            <a:endParaRPr sz="2775"/>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484632" lvl="0" indent="0" algn="l" rtl="0">
              <a:spcBef>
                <a:spcPts val="0"/>
              </a:spcBef>
              <a:spcAft>
                <a:spcPts val="0"/>
              </a:spcAft>
              <a:buClr>
                <a:srgbClr val="FF599C"/>
              </a:buClr>
              <a:buSzPts val="4200"/>
              <a:buFont typeface="Century Gothic"/>
              <a:buNone/>
            </a:pPr>
            <a:r>
              <a:rPr lang="en-GB"/>
              <a:t>Osteoporosis Risk Factors</a:t>
            </a:r>
            <a:endParaRPr/>
          </a:p>
        </p:txBody>
      </p:sp>
      <p:sp>
        <p:nvSpPr>
          <p:cNvPr id="156" name="Google Shape;156;p2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822960" lvl="1" indent="-285750" algn="l" rtl="0">
              <a:lnSpc>
                <a:spcPct val="90000"/>
              </a:lnSpc>
              <a:spcBef>
                <a:spcPts val="0"/>
              </a:spcBef>
              <a:spcAft>
                <a:spcPts val="0"/>
              </a:spcAft>
              <a:buSzPts val="2470"/>
              <a:buChar char="›"/>
            </a:pPr>
            <a:r>
              <a:rPr lang="en-GB"/>
              <a:t>Advancing age -2% of women aged 50; 25% of women aged 80</a:t>
            </a:r>
            <a:endParaRPr/>
          </a:p>
          <a:p>
            <a:pPr marL="822960" lvl="1" indent="-285750" algn="l" rtl="0">
              <a:lnSpc>
                <a:spcPct val="90000"/>
              </a:lnSpc>
              <a:spcBef>
                <a:spcPts val="520"/>
              </a:spcBef>
              <a:spcAft>
                <a:spcPts val="0"/>
              </a:spcAft>
              <a:buSzPts val="2470"/>
              <a:buChar char="›"/>
            </a:pPr>
            <a:r>
              <a:rPr lang="en-GB"/>
              <a:t>Previous fragility fracture</a:t>
            </a:r>
            <a:endParaRPr/>
          </a:p>
          <a:p>
            <a:pPr marL="822960" lvl="1" indent="-285750" algn="l" rtl="0">
              <a:lnSpc>
                <a:spcPct val="90000"/>
              </a:lnSpc>
              <a:spcBef>
                <a:spcPts val="520"/>
              </a:spcBef>
              <a:spcAft>
                <a:spcPts val="0"/>
              </a:spcAft>
              <a:buSzPts val="2470"/>
              <a:buChar char="›"/>
            </a:pPr>
            <a:r>
              <a:rPr lang="en-GB"/>
              <a:t>Post-menopausal women</a:t>
            </a:r>
            <a:endParaRPr/>
          </a:p>
          <a:p>
            <a:pPr marL="822960" lvl="1" indent="-285750" algn="l" rtl="0">
              <a:lnSpc>
                <a:spcPct val="90000"/>
              </a:lnSpc>
              <a:spcBef>
                <a:spcPts val="520"/>
              </a:spcBef>
              <a:spcAft>
                <a:spcPts val="0"/>
              </a:spcAft>
              <a:buSzPts val="2470"/>
              <a:buChar char="›"/>
            </a:pPr>
            <a:r>
              <a:rPr lang="en-GB"/>
              <a:t>Prolonged steroid use</a:t>
            </a:r>
            <a:endParaRPr/>
          </a:p>
          <a:p>
            <a:pPr marL="822960" lvl="1" indent="-285750" algn="l" rtl="0">
              <a:lnSpc>
                <a:spcPct val="90000"/>
              </a:lnSpc>
              <a:spcBef>
                <a:spcPts val="520"/>
              </a:spcBef>
              <a:spcAft>
                <a:spcPts val="0"/>
              </a:spcAft>
              <a:buSzPts val="2470"/>
              <a:buChar char="›"/>
            </a:pPr>
            <a:r>
              <a:rPr lang="en-GB"/>
              <a:t>Low BMI</a:t>
            </a:r>
            <a:endParaRPr/>
          </a:p>
          <a:p>
            <a:pPr marL="822960" lvl="1" indent="-285750" algn="l" rtl="0">
              <a:lnSpc>
                <a:spcPct val="90000"/>
              </a:lnSpc>
              <a:spcBef>
                <a:spcPts val="520"/>
              </a:spcBef>
              <a:spcAft>
                <a:spcPts val="0"/>
              </a:spcAft>
              <a:buSzPts val="2470"/>
              <a:buChar char="›"/>
            </a:pPr>
            <a:r>
              <a:rPr lang="en-GB"/>
              <a:t>Family history</a:t>
            </a:r>
            <a:endParaRPr/>
          </a:p>
          <a:p>
            <a:pPr marL="822960" lvl="1" indent="-285750" algn="l" rtl="0">
              <a:lnSpc>
                <a:spcPct val="90000"/>
              </a:lnSpc>
              <a:spcBef>
                <a:spcPts val="520"/>
              </a:spcBef>
              <a:spcAft>
                <a:spcPts val="0"/>
              </a:spcAft>
              <a:buSzPts val="2470"/>
              <a:buChar char="›"/>
            </a:pPr>
            <a:r>
              <a:rPr lang="en-GB"/>
              <a:t>Smoking</a:t>
            </a:r>
            <a:endParaRPr/>
          </a:p>
          <a:p>
            <a:pPr marL="822960" lvl="1" indent="-285750" algn="l" rtl="0">
              <a:lnSpc>
                <a:spcPct val="90000"/>
              </a:lnSpc>
              <a:spcBef>
                <a:spcPts val="520"/>
              </a:spcBef>
              <a:spcAft>
                <a:spcPts val="0"/>
              </a:spcAft>
              <a:buSzPts val="2470"/>
              <a:buChar char="›"/>
            </a:pPr>
            <a:r>
              <a:rPr lang="en-GB"/>
              <a:t>Excess alcohol</a:t>
            </a:r>
            <a:endParaRPr/>
          </a:p>
          <a:p>
            <a:pPr marL="822960" lvl="1" indent="-285750" algn="l" rtl="0">
              <a:lnSpc>
                <a:spcPct val="90000"/>
              </a:lnSpc>
              <a:spcBef>
                <a:spcPts val="520"/>
              </a:spcBef>
              <a:spcAft>
                <a:spcPts val="0"/>
              </a:spcAft>
              <a:buSzPts val="2470"/>
              <a:buChar char="›"/>
            </a:pPr>
            <a:r>
              <a:rPr lang="en-GB"/>
              <a:t>Diabetes, Rheumatoid arthritis, IBD</a:t>
            </a:r>
            <a:endParaRPr/>
          </a:p>
          <a:p>
            <a:pPr marL="448056" lvl="0" indent="-231647" algn="l" rtl="0">
              <a:lnSpc>
                <a:spcPct val="90000"/>
              </a:lnSpc>
              <a:spcBef>
                <a:spcPts val="600"/>
              </a:spcBef>
              <a:spcAft>
                <a:spcPts val="0"/>
              </a:spcAft>
              <a:buSzPts val="24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484632" lvl="0" indent="0" algn="l" rtl="0">
              <a:spcBef>
                <a:spcPts val="0"/>
              </a:spcBef>
              <a:spcAft>
                <a:spcPts val="0"/>
              </a:spcAft>
              <a:buClr>
                <a:srgbClr val="FF599C"/>
              </a:buClr>
              <a:buSzPts val="4200"/>
              <a:buFont typeface="Century Gothic"/>
              <a:buNone/>
            </a:pPr>
            <a:r>
              <a:rPr lang="en-GB"/>
              <a:t>Bone Health</a:t>
            </a:r>
            <a:endParaRPr/>
          </a:p>
        </p:txBody>
      </p:sp>
      <p:sp>
        <p:nvSpPr>
          <p:cNvPr id="162" name="Google Shape;162;p24"/>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48056" lvl="0" indent="-384047" algn="l" rtl="0">
              <a:lnSpc>
                <a:spcPct val="80000"/>
              </a:lnSpc>
              <a:spcBef>
                <a:spcPts val="0"/>
              </a:spcBef>
              <a:spcAft>
                <a:spcPts val="0"/>
              </a:spcAft>
              <a:buSzPts val="2040"/>
              <a:buChar char="⦿"/>
            </a:pPr>
            <a:r>
              <a:rPr lang="en-GB" sz="2550"/>
              <a:t>NOGG advocates  empirical treatment for patients with fragility fracture</a:t>
            </a:r>
            <a:endParaRPr/>
          </a:p>
          <a:p>
            <a:pPr marL="448056" lvl="0" indent="-384047" algn="l" rtl="0">
              <a:lnSpc>
                <a:spcPct val="80000"/>
              </a:lnSpc>
              <a:spcBef>
                <a:spcPts val="510"/>
              </a:spcBef>
              <a:spcAft>
                <a:spcPts val="0"/>
              </a:spcAft>
              <a:buSzPts val="2040"/>
              <a:buChar char="⦿"/>
            </a:pPr>
            <a:r>
              <a:rPr lang="en-GB" sz="2550"/>
              <a:t>SIGN 142 advocates DEXA for those with fragility fracture and use of an evaluation tool to quantify risk in those with risk factors</a:t>
            </a:r>
            <a:endParaRPr/>
          </a:p>
          <a:p>
            <a:pPr marL="448056" lvl="0" indent="-384047" algn="l" rtl="0">
              <a:lnSpc>
                <a:spcPct val="80000"/>
              </a:lnSpc>
              <a:spcBef>
                <a:spcPts val="510"/>
              </a:spcBef>
              <a:spcAft>
                <a:spcPts val="0"/>
              </a:spcAft>
              <a:buSzPts val="2040"/>
              <a:buChar char="⦿"/>
            </a:pPr>
            <a:r>
              <a:rPr lang="en-GB" sz="2550"/>
              <a:t>The fracture liaison service advises management for NHS GGC</a:t>
            </a:r>
            <a:endParaRPr sz="2550"/>
          </a:p>
          <a:p>
            <a:pPr marL="448056" lvl="0" indent="-384047" algn="l" rtl="0">
              <a:lnSpc>
                <a:spcPct val="80000"/>
              </a:lnSpc>
              <a:spcBef>
                <a:spcPts val="510"/>
              </a:spcBef>
              <a:spcAft>
                <a:spcPts val="0"/>
              </a:spcAft>
              <a:buSzPts val="2040"/>
              <a:buChar char="⦿"/>
            </a:pPr>
            <a:r>
              <a:rPr lang="en-GB" sz="2550"/>
              <a:t>Qfracture is an online risk assessment tool which was developed from UK population data and incorporates major risk factors; it includes patients aged 30-99 and gives risk at 1 and 10 years; ≥10% risk suggests DEXA indicated</a:t>
            </a:r>
            <a:endParaRPr/>
          </a:p>
          <a:p>
            <a:pPr marL="448056" lvl="0" indent="-254507" algn="l" rtl="0">
              <a:lnSpc>
                <a:spcPct val="80000"/>
              </a:lnSpc>
              <a:spcBef>
                <a:spcPts val="510"/>
              </a:spcBef>
              <a:spcAft>
                <a:spcPts val="0"/>
              </a:spcAft>
              <a:buSzPts val="2040"/>
              <a:buNone/>
            </a:pPr>
            <a:endParaRPr sz="255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484632" lvl="0" indent="0" algn="l" rtl="0">
              <a:spcBef>
                <a:spcPts val="0"/>
              </a:spcBef>
              <a:spcAft>
                <a:spcPts val="0"/>
              </a:spcAft>
              <a:buClr>
                <a:srgbClr val="FF599C"/>
              </a:buClr>
              <a:buSzPts val="4200"/>
              <a:buFont typeface="Century Gothic"/>
              <a:buNone/>
            </a:pPr>
            <a:r>
              <a:rPr lang="en-GB"/>
              <a:t>Bone remodelling</a:t>
            </a:r>
            <a:endParaRPr/>
          </a:p>
        </p:txBody>
      </p:sp>
      <p:pic>
        <p:nvPicPr>
          <p:cNvPr id="168" name="Google Shape;168;p25"/>
          <p:cNvPicPr preferRelativeResize="0">
            <a:picLocks noGrp="1"/>
          </p:cNvPicPr>
          <p:nvPr>
            <p:ph idx="1"/>
          </p:nvPr>
        </p:nvPicPr>
        <p:blipFill rotWithShape="1">
          <a:blip r:embed="rId3">
            <a:alphaModFix/>
          </a:blip>
          <a:srcRect/>
          <a:stretch/>
        </p:blipFill>
        <p:spPr>
          <a:xfrm>
            <a:off x="1547664" y="1844824"/>
            <a:ext cx="5280223" cy="3869476"/>
          </a:xfrm>
          <a:prstGeom prst="rect">
            <a:avLst/>
          </a:prstGeom>
          <a:noFill/>
          <a:ln>
            <a:noFill/>
          </a:ln>
        </p:spPr>
      </p:pic>
      <p:sp>
        <p:nvSpPr>
          <p:cNvPr id="169" name="Google Shape;169;p25"/>
          <p:cNvSpPr txBox="1"/>
          <p:nvPr/>
        </p:nvSpPr>
        <p:spPr>
          <a:xfrm>
            <a:off x="5580112" y="6525344"/>
            <a:ext cx="324036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lt1"/>
                </a:solidFill>
                <a:latin typeface="Century Gothic"/>
                <a:ea typeface="Century Gothic"/>
                <a:cs typeface="Century Gothic"/>
                <a:sym typeface="Century Gothic"/>
              </a:rPr>
              <a:t>Wikipedia.org</a:t>
            </a: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484632" lvl="0" indent="0" algn="l" rtl="0">
              <a:spcBef>
                <a:spcPts val="0"/>
              </a:spcBef>
              <a:spcAft>
                <a:spcPts val="0"/>
              </a:spcAft>
              <a:buClr>
                <a:srgbClr val="FF599C"/>
              </a:buClr>
              <a:buSzPts val="4200"/>
              <a:buFont typeface="Century Gothic"/>
              <a:buNone/>
            </a:pPr>
            <a:r>
              <a:rPr lang="en-GB"/>
              <a:t>Bone Health II</a:t>
            </a:r>
            <a:endParaRPr/>
          </a:p>
        </p:txBody>
      </p:sp>
      <p:sp>
        <p:nvSpPr>
          <p:cNvPr id="175" name="Google Shape;175;p2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48056" lvl="0" indent="-384048" algn="l" rtl="0">
              <a:lnSpc>
                <a:spcPct val="90000"/>
              </a:lnSpc>
              <a:spcBef>
                <a:spcPts val="0"/>
              </a:spcBef>
              <a:spcAft>
                <a:spcPts val="0"/>
              </a:spcAft>
              <a:buSzPts val="2220"/>
              <a:buChar char="⦿"/>
            </a:pPr>
            <a:r>
              <a:rPr lang="en-GB" sz="2775"/>
              <a:t>Both NICE and SIGN guidelines recommend DEXA for patients with fragility fracture unless impractical, although empirical management can be commenced before the DEXA and IV Zolendronate can be given without DEXA</a:t>
            </a:r>
            <a:endParaRPr/>
          </a:p>
          <a:p>
            <a:pPr marL="448056" lvl="0" indent="-384048" algn="l" rtl="0">
              <a:lnSpc>
                <a:spcPct val="90000"/>
              </a:lnSpc>
              <a:spcBef>
                <a:spcPts val="555"/>
              </a:spcBef>
              <a:spcAft>
                <a:spcPts val="0"/>
              </a:spcAft>
              <a:buSzPts val="2220"/>
              <a:buChar char="⦿"/>
            </a:pPr>
            <a:r>
              <a:rPr lang="en-GB" sz="2775"/>
              <a:t>First line Bisphosphonate oral or IV; secondary treatment options include Teriparatide (synthetic PTH)and Denosumab (monoclonal antibody inhibiting osteoclasts)</a:t>
            </a:r>
            <a:endParaRPr/>
          </a:p>
          <a:p>
            <a:pPr marL="448056" lvl="0" indent="-243078" algn="l" rtl="0">
              <a:lnSpc>
                <a:spcPct val="90000"/>
              </a:lnSpc>
              <a:spcBef>
                <a:spcPts val="555"/>
              </a:spcBef>
              <a:spcAft>
                <a:spcPts val="0"/>
              </a:spcAft>
              <a:buSzPts val="2220"/>
              <a:buNone/>
            </a:pPr>
            <a:endParaRPr sz="2775"/>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484632" lvl="0" indent="0" algn="l" rtl="0">
              <a:spcBef>
                <a:spcPts val="0"/>
              </a:spcBef>
              <a:spcAft>
                <a:spcPts val="0"/>
              </a:spcAft>
              <a:buClr>
                <a:srgbClr val="FF599C"/>
              </a:buClr>
              <a:buSzPts val="4200"/>
              <a:buFont typeface="Century Gothic"/>
              <a:buNone/>
            </a:pPr>
            <a:r>
              <a:rPr lang="en-GB"/>
              <a:t>Bone Health III</a:t>
            </a:r>
            <a:endParaRPr/>
          </a:p>
        </p:txBody>
      </p:sp>
      <p:sp>
        <p:nvSpPr>
          <p:cNvPr id="181" name="Google Shape;181;p2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48056" lvl="0" indent="-384048" algn="l" rtl="0">
              <a:lnSpc>
                <a:spcPct val="80000"/>
              </a:lnSpc>
              <a:spcBef>
                <a:spcPts val="0"/>
              </a:spcBef>
              <a:spcAft>
                <a:spcPts val="0"/>
              </a:spcAft>
              <a:buSzPts val="2220"/>
              <a:buChar char="⦿"/>
            </a:pPr>
            <a:r>
              <a:rPr lang="en-GB" sz="2775"/>
              <a:t>All patients starting bisphosphonates should be advised to have a dental check-up</a:t>
            </a:r>
            <a:endParaRPr/>
          </a:p>
          <a:p>
            <a:pPr marL="448056" lvl="0" indent="-384048" algn="l" rtl="0">
              <a:lnSpc>
                <a:spcPct val="80000"/>
              </a:lnSpc>
              <a:spcBef>
                <a:spcPts val="555"/>
              </a:spcBef>
              <a:spcAft>
                <a:spcPts val="0"/>
              </a:spcAft>
              <a:buSzPts val="2220"/>
              <a:buChar char="⦿"/>
            </a:pPr>
            <a:r>
              <a:rPr lang="en-GB" sz="2775"/>
              <a:t>Alendronic acid is not suitable in those with eGFR &lt;35</a:t>
            </a:r>
            <a:endParaRPr/>
          </a:p>
          <a:p>
            <a:pPr marL="448056" lvl="0" indent="-384048" algn="l" rtl="0">
              <a:lnSpc>
                <a:spcPct val="80000"/>
              </a:lnSpc>
              <a:spcBef>
                <a:spcPts val="555"/>
              </a:spcBef>
              <a:spcAft>
                <a:spcPts val="0"/>
              </a:spcAft>
              <a:buSzPts val="2220"/>
              <a:buChar char="⦿"/>
            </a:pPr>
            <a:r>
              <a:rPr lang="en-GB" sz="2775"/>
              <a:t>Bisphosphonate prescriptions should be re-evaluated every 5 years to see if benefit&gt;risk</a:t>
            </a:r>
            <a:endParaRPr/>
          </a:p>
          <a:p>
            <a:pPr marL="448056" lvl="0" indent="-384048" algn="l" rtl="0">
              <a:lnSpc>
                <a:spcPct val="80000"/>
              </a:lnSpc>
              <a:spcBef>
                <a:spcPts val="555"/>
              </a:spcBef>
              <a:spcAft>
                <a:spcPts val="0"/>
              </a:spcAft>
              <a:buSzPts val="2220"/>
              <a:buChar char="⦿"/>
            </a:pPr>
            <a:r>
              <a:rPr lang="en-GB" sz="2775"/>
              <a:t>Rare association of atypical femoral fracture</a:t>
            </a:r>
            <a:endParaRPr sz="2775"/>
          </a:p>
          <a:p>
            <a:pPr marL="448056" lvl="0" indent="-384048" algn="l" rtl="0">
              <a:lnSpc>
                <a:spcPct val="80000"/>
              </a:lnSpc>
              <a:spcBef>
                <a:spcPts val="555"/>
              </a:spcBef>
              <a:spcAft>
                <a:spcPts val="0"/>
              </a:spcAft>
              <a:buSzPts val="2220"/>
              <a:buChar char="⦿"/>
            </a:pPr>
            <a:r>
              <a:rPr lang="en-GB" sz="2775"/>
              <a:t>Supplementation of calcium and vitamin D is of value in those with limited dietary intake or sunlight exposure</a:t>
            </a:r>
            <a:endParaRPr/>
          </a:p>
          <a:p>
            <a:pPr marL="448056" lvl="0" indent="-243078" algn="l" rtl="0">
              <a:lnSpc>
                <a:spcPct val="80000"/>
              </a:lnSpc>
              <a:spcBef>
                <a:spcPts val="555"/>
              </a:spcBef>
              <a:spcAft>
                <a:spcPts val="0"/>
              </a:spcAft>
              <a:buSzPts val="2220"/>
              <a:buNone/>
            </a:pPr>
            <a:endParaRPr sz="2775"/>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484632" lvl="0" indent="0" algn="l" rtl="0">
              <a:spcBef>
                <a:spcPts val="0"/>
              </a:spcBef>
              <a:spcAft>
                <a:spcPts val="0"/>
              </a:spcAft>
              <a:buClr>
                <a:srgbClr val="FF599C"/>
              </a:buClr>
              <a:buSzPts val="4200"/>
              <a:buFont typeface="Century Gothic"/>
              <a:buNone/>
            </a:pPr>
            <a:r>
              <a:rPr lang="en-GB"/>
              <a:t>Bibliography</a:t>
            </a:r>
            <a:endParaRPr/>
          </a:p>
        </p:txBody>
      </p:sp>
      <p:sp>
        <p:nvSpPr>
          <p:cNvPr id="187" name="Google Shape;187;p28"/>
          <p:cNvSpPr txBox="1">
            <a:spLocks noGrp="1"/>
          </p:cNvSpPr>
          <p:nvPr>
            <p:ph idx="1"/>
          </p:nvPr>
        </p:nvSpPr>
        <p:spPr>
          <a:xfrm>
            <a:off x="237850" y="1825625"/>
            <a:ext cx="8277500" cy="4351338"/>
          </a:xfrm>
          <a:prstGeom prst="rect">
            <a:avLst/>
          </a:prstGeom>
          <a:noFill/>
          <a:ln>
            <a:noFill/>
          </a:ln>
        </p:spPr>
        <p:txBody>
          <a:bodyPr spcFirstLastPara="1" wrap="square" lIns="91425" tIns="45700" rIns="91425" bIns="45700" anchor="t" anchorCtr="0">
            <a:noAutofit/>
          </a:bodyPr>
          <a:lstStyle/>
          <a:p>
            <a:pPr marL="448056" lvl="0" indent="-384047" algn="l" rtl="0">
              <a:lnSpc>
                <a:spcPct val="80000"/>
              </a:lnSpc>
              <a:spcBef>
                <a:spcPts val="0"/>
              </a:spcBef>
              <a:spcAft>
                <a:spcPts val="0"/>
              </a:spcAft>
              <a:buSzPts val="1860"/>
              <a:buChar char="⦿"/>
            </a:pPr>
            <a:r>
              <a:rPr lang="en-GB" sz="2325" dirty="0"/>
              <a:t>National osteoporosis guideline group (NOGG) 2017 available at https://www.sheffield.ac.uk/NOGG/NOGG%20Guideline%202017.pdf</a:t>
            </a:r>
            <a:endParaRPr sz="2325" dirty="0"/>
          </a:p>
          <a:p>
            <a:pPr marL="448056" lvl="0" indent="-384047" algn="l" rtl="0">
              <a:lnSpc>
                <a:spcPct val="80000"/>
              </a:lnSpc>
              <a:spcBef>
                <a:spcPts val="465"/>
              </a:spcBef>
              <a:spcAft>
                <a:spcPts val="0"/>
              </a:spcAft>
              <a:buSzPts val="1860"/>
              <a:buChar char="⦿"/>
            </a:pPr>
            <a:r>
              <a:rPr lang="en-GB" sz="2325" dirty="0"/>
              <a:t>SIGN guideline 142 management of osteoporosis and prevention of fragility fracture available at https://www.sign.ac.uk/assets/qrg142.pdf</a:t>
            </a:r>
            <a:endParaRPr sz="2325" dirty="0"/>
          </a:p>
          <a:p>
            <a:pPr marL="448056" lvl="0" indent="-384047" algn="l" rtl="0">
              <a:lnSpc>
                <a:spcPct val="80000"/>
              </a:lnSpc>
              <a:spcBef>
                <a:spcPts val="465"/>
              </a:spcBef>
              <a:spcAft>
                <a:spcPts val="0"/>
              </a:spcAft>
              <a:buSzPts val="1860"/>
              <a:buChar char="⦿"/>
            </a:pPr>
            <a:r>
              <a:rPr lang="en-GB" sz="2325" dirty="0"/>
              <a:t>Scottish Hip Fracture Audit data available at </a:t>
            </a:r>
            <a:r>
              <a:rPr lang="en-GB" sz="2325" u="sng" dirty="0">
                <a:solidFill>
                  <a:schemeClr val="hlink"/>
                </a:solidFill>
                <a:hlinkClick r:id="rId3"/>
              </a:rPr>
              <a:t>https://www.shfa.scot.nhs.uk/Reports/index.html</a:t>
            </a:r>
            <a:endParaRPr sz="2325" dirty="0"/>
          </a:p>
          <a:p>
            <a:pPr marL="448056" lvl="0" indent="-384047" algn="l" rtl="0">
              <a:lnSpc>
                <a:spcPct val="80000"/>
              </a:lnSpc>
              <a:spcBef>
                <a:spcPts val="465"/>
              </a:spcBef>
              <a:spcAft>
                <a:spcPts val="0"/>
              </a:spcAft>
              <a:buSzPts val="1860"/>
              <a:buChar char="⦿"/>
            </a:pPr>
            <a:r>
              <a:rPr lang="en-GB" sz="2325" dirty="0"/>
              <a:t>National Hip Fracture Database available at </a:t>
            </a:r>
            <a:r>
              <a:rPr lang="en-GB" sz="2325" u="sng" dirty="0">
                <a:solidFill>
                  <a:schemeClr val="hlink"/>
                </a:solidFill>
                <a:hlinkClick r:id="rId4"/>
              </a:rPr>
              <a:t>https://www.nhfd.co.uk/</a:t>
            </a:r>
            <a:endParaRPr sz="2325" dirty="0"/>
          </a:p>
          <a:p>
            <a:pPr marL="448056" lvl="0" indent="-384047" algn="l" rtl="0">
              <a:lnSpc>
                <a:spcPct val="80000"/>
              </a:lnSpc>
              <a:spcBef>
                <a:spcPts val="465"/>
              </a:spcBef>
              <a:spcAft>
                <a:spcPts val="0"/>
              </a:spcAft>
              <a:buSzPts val="1860"/>
              <a:buChar char="⦿"/>
            </a:pPr>
            <a:r>
              <a:rPr lang="en-GB" sz="2325" dirty="0"/>
              <a:t>NICE guideline 124 2017 management of hip fracture  available at https://www.nice.org.uk/guidance/cg124</a:t>
            </a:r>
            <a:endParaRPr dirty="0"/>
          </a:p>
          <a:p>
            <a:pPr marL="448056" lvl="0" indent="-265937" algn="l" rtl="0">
              <a:lnSpc>
                <a:spcPct val="80000"/>
              </a:lnSpc>
              <a:spcBef>
                <a:spcPts val="465"/>
              </a:spcBef>
              <a:spcAft>
                <a:spcPts val="0"/>
              </a:spcAft>
              <a:buSzPts val="1860"/>
              <a:buNone/>
            </a:pPr>
            <a:endParaRPr sz="2325" dirty="0"/>
          </a:p>
          <a:p>
            <a:pPr marL="448056" lvl="0" indent="-265937" algn="l" rtl="0">
              <a:lnSpc>
                <a:spcPct val="80000"/>
              </a:lnSpc>
              <a:spcBef>
                <a:spcPts val="465"/>
              </a:spcBef>
              <a:spcAft>
                <a:spcPts val="0"/>
              </a:spcAft>
              <a:buSzPts val="1860"/>
              <a:buNone/>
            </a:pPr>
            <a:endParaRPr sz="2325"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2400" dirty="0"/>
              <a:t>Thank you</a:t>
            </a:r>
          </a:p>
          <a:p>
            <a:r>
              <a:rPr lang="en-GB" sz="2400" dirty="0"/>
              <a:t>Please fill out the feedback form for your certificate of learning</a:t>
            </a:r>
          </a:p>
        </p:txBody>
      </p:sp>
      <p:sp>
        <p:nvSpPr>
          <p:cNvPr id="4" name="Footer Placeholder 3"/>
          <p:cNvSpPr>
            <a:spLocks noGrp="1"/>
          </p:cNvSpPr>
          <p:nvPr>
            <p:ph type="ftr" sz="quarter" idx="10"/>
          </p:nvPr>
        </p:nvSpPr>
        <p:spPr/>
        <p:txBody>
          <a:bodyPr/>
          <a:lstStyle/>
          <a:p>
            <a:pPr>
              <a:defRPr/>
            </a:pPr>
            <a:r>
              <a:rPr lang="en-GB"/>
              <a:t>pathways for clinical learning</a:t>
            </a:r>
          </a:p>
        </p:txBody>
      </p:sp>
    </p:spTree>
    <p:extLst>
      <p:ext uri="{BB962C8B-B14F-4D97-AF65-F5344CB8AC3E}">
        <p14:creationId xmlns:p14="http://schemas.microsoft.com/office/powerpoint/2010/main" val="1305304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7802C-43D3-4A53-9D79-F44B3E6DC4FF}"/>
              </a:ext>
            </a:extLst>
          </p:cNvPr>
          <p:cNvSpPr>
            <a:spLocks noGrp="1"/>
          </p:cNvSpPr>
          <p:nvPr>
            <p:ph type="title"/>
          </p:nvPr>
        </p:nvSpPr>
        <p:spPr/>
        <p:txBody>
          <a:bodyPr/>
          <a:lstStyle/>
          <a:p>
            <a:r>
              <a:rPr lang="en-GB" dirty="0"/>
              <a:t>Get in touch!</a:t>
            </a:r>
          </a:p>
        </p:txBody>
      </p:sp>
      <p:sp>
        <p:nvSpPr>
          <p:cNvPr id="3" name="Content Placeholder 2">
            <a:extLst>
              <a:ext uri="{FF2B5EF4-FFF2-40B4-BE49-F238E27FC236}">
                <a16:creationId xmlns:a16="http://schemas.microsoft.com/office/drawing/2014/main" id="{AA2D493F-16E9-402B-B7B3-3CF019393938}"/>
              </a:ext>
            </a:extLst>
          </p:cNvPr>
          <p:cNvSpPr>
            <a:spLocks noGrp="1"/>
          </p:cNvSpPr>
          <p:nvPr>
            <p:ph idx="1"/>
          </p:nvPr>
        </p:nvSpPr>
        <p:spPr/>
        <p:txBody>
          <a:bodyPr/>
          <a:lstStyle/>
          <a:p>
            <a:pPr marL="0" indent="0" algn="ctr">
              <a:buNone/>
            </a:pPr>
            <a:r>
              <a:rPr lang="en-GB" dirty="0"/>
              <a:t>Website</a:t>
            </a:r>
          </a:p>
          <a:p>
            <a:pPr marL="0" indent="0" algn="ctr">
              <a:buNone/>
            </a:pPr>
            <a:r>
              <a:rPr lang="en-GB" dirty="0">
                <a:hlinkClick r:id="rId2"/>
              </a:rPr>
              <a:t>www.quackmeded.co.uk</a:t>
            </a:r>
            <a:endParaRPr lang="en-GB" dirty="0"/>
          </a:p>
          <a:p>
            <a:pPr marL="0" indent="0" algn="ctr">
              <a:buNone/>
            </a:pPr>
            <a:endParaRPr lang="en-GB" dirty="0"/>
          </a:p>
          <a:p>
            <a:pPr marL="0" indent="0" algn="ctr">
              <a:buNone/>
            </a:pPr>
            <a:r>
              <a:rPr lang="en-GB" dirty="0"/>
              <a:t>Email</a:t>
            </a:r>
          </a:p>
          <a:p>
            <a:pPr marL="0" indent="0" algn="ctr">
              <a:buNone/>
            </a:pPr>
            <a:r>
              <a:rPr lang="en-GB" dirty="0">
                <a:hlinkClick r:id="rId3"/>
              </a:rPr>
              <a:t>gg-uhb.quackmeded@nhs.net</a:t>
            </a:r>
            <a:endParaRPr lang="en-GB" dirty="0"/>
          </a:p>
          <a:p>
            <a:pPr marL="0" indent="0" algn="ctr">
              <a:buNone/>
            </a:pPr>
            <a:endParaRPr lang="en-GB" dirty="0"/>
          </a:p>
          <a:p>
            <a:pPr marL="0" indent="0" algn="ctr">
              <a:buNone/>
            </a:pPr>
            <a:r>
              <a:rPr lang="en-GB" dirty="0"/>
              <a:t>Social Media</a:t>
            </a:r>
          </a:p>
          <a:p>
            <a:pPr marL="0" indent="0" algn="ctr">
              <a:buNone/>
            </a:pPr>
            <a:r>
              <a:rPr lang="en-GB" dirty="0"/>
              <a:t>Twitter: @QUACK_ Med</a:t>
            </a:r>
          </a:p>
          <a:p>
            <a:pPr marL="0" indent="0" algn="ctr">
              <a:buNone/>
            </a:pPr>
            <a:r>
              <a:rPr lang="en-GB" dirty="0"/>
              <a:t>Facebook: QUACK education</a:t>
            </a:r>
          </a:p>
          <a:p>
            <a:pPr marL="0" indent="0">
              <a:buNone/>
            </a:pPr>
            <a:endParaRPr lang="en-GB" dirty="0"/>
          </a:p>
        </p:txBody>
      </p:sp>
    </p:spTree>
    <p:extLst>
      <p:ext uri="{BB962C8B-B14F-4D97-AF65-F5344CB8AC3E}">
        <p14:creationId xmlns:p14="http://schemas.microsoft.com/office/powerpoint/2010/main" val="1308870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642D3-23EB-42B9-B4B7-FDB572AA66BB}"/>
              </a:ext>
            </a:extLst>
          </p:cNvPr>
          <p:cNvSpPr>
            <a:spLocks noGrp="1"/>
          </p:cNvSpPr>
          <p:nvPr>
            <p:ph type="title"/>
          </p:nvPr>
        </p:nvSpPr>
        <p:spPr/>
        <p:txBody>
          <a:bodyPr/>
          <a:lstStyle/>
          <a:p>
            <a:r>
              <a:rPr lang="en-GB" b="1" dirty="0"/>
              <a:t>Disclaimer*</a:t>
            </a:r>
          </a:p>
        </p:txBody>
      </p:sp>
      <p:sp>
        <p:nvSpPr>
          <p:cNvPr id="3" name="Content Placeholder 2">
            <a:extLst>
              <a:ext uri="{FF2B5EF4-FFF2-40B4-BE49-F238E27FC236}">
                <a16:creationId xmlns:a16="http://schemas.microsoft.com/office/drawing/2014/main" id="{8A82AC80-4905-4EEE-BEDF-D98A5114D02D}"/>
              </a:ext>
            </a:extLst>
          </p:cNvPr>
          <p:cNvSpPr>
            <a:spLocks noGrp="1"/>
          </p:cNvSpPr>
          <p:nvPr>
            <p:ph idx="1"/>
          </p:nvPr>
        </p:nvSpPr>
        <p:spPr/>
        <p:txBody>
          <a:bodyPr/>
          <a:lstStyle/>
          <a:p>
            <a:r>
              <a:rPr lang="en-GB" dirty="0"/>
              <a:t>Please note that QUACK is a regional teaching programme operating across GG&amp;C, Lanarkshire and Ayrshire &amp; Arran. </a:t>
            </a:r>
          </a:p>
          <a:p>
            <a:endParaRPr lang="en-GB" dirty="0"/>
          </a:p>
          <a:p>
            <a:r>
              <a:rPr lang="en-GB" dirty="0"/>
              <a:t>This presentation outlines general management, though local variances e.g. antibiotic prescription may vary slightly depending on your local trust</a:t>
            </a:r>
          </a:p>
          <a:p>
            <a:endParaRPr lang="en-GB" dirty="0"/>
          </a:p>
          <a:p>
            <a:r>
              <a:rPr lang="en-GB" dirty="0"/>
              <a:t>Remember to check your local guidelines</a:t>
            </a:r>
          </a:p>
        </p:txBody>
      </p:sp>
    </p:spTree>
    <p:extLst>
      <p:ext uri="{BB962C8B-B14F-4D97-AF65-F5344CB8AC3E}">
        <p14:creationId xmlns:p14="http://schemas.microsoft.com/office/powerpoint/2010/main" val="3684553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484632" lvl="0" indent="0" algn="l" rtl="0">
              <a:spcBef>
                <a:spcPts val="0"/>
              </a:spcBef>
              <a:spcAft>
                <a:spcPts val="0"/>
              </a:spcAft>
              <a:buClr>
                <a:srgbClr val="FF599C"/>
              </a:buClr>
              <a:buSzPts val="4200"/>
              <a:buFont typeface="Century Gothic"/>
              <a:buNone/>
            </a:pPr>
            <a:r>
              <a:rPr lang="en-GB"/>
              <a:t>Orthogeriatrics and Bone Health</a:t>
            </a:r>
            <a:endParaRPr/>
          </a:p>
        </p:txBody>
      </p:sp>
      <p:sp>
        <p:nvSpPr>
          <p:cNvPr id="100" name="Google Shape;100;p14"/>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48056" lvl="0" indent="-384047" algn="l" rtl="0">
              <a:spcBef>
                <a:spcPts val="0"/>
              </a:spcBef>
              <a:spcAft>
                <a:spcPts val="0"/>
              </a:spcAft>
              <a:buSzPts val="2400"/>
              <a:buChar char="⦿"/>
            </a:pPr>
            <a:r>
              <a:rPr lang="en-GB"/>
              <a:t>Fragility fractures</a:t>
            </a:r>
            <a:endParaRPr/>
          </a:p>
          <a:p>
            <a:pPr marL="448056" lvl="0" indent="-384047" algn="l" rtl="0">
              <a:spcBef>
                <a:spcPts val="600"/>
              </a:spcBef>
              <a:spcAft>
                <a:spcPts val="0"/>
              </a:spcAft>
              <a:buSzPts val="2400"/>
              <a:buChar char="⦿"/>
            </a:pPr>
            <a:r>
              <a:rPr lang="en-GB"/>
              <a:t>Fractured neck of femur</a:t>
            </a:r>
            <a:endParaRPr/>
          </a:p>
          <a:p>
            <a:pPr marL="448056" lvl="0" indent="-384047" algn="l" rtl="0">
              <a:spcBef>
                <a:spcPts val="600"/>
              </a:spcBef>
              <a:spcAft>
                <a:spcPts val="0"/>
              </a:spcAft>
              <a:buSzPts val="2400"/>
              <a:buChar char="⦿"/>
            </a:pPr>
            <a:r>
              <a:rPr lang="en-GB"/>
              <a:t>Quick guide to Osteoporosis</a:t>
            </a:r>
            <a:endParaRPr/>
          </a:p>
          <a:p>
            <a:pPr marL="448056" lvl="0" indent="-384047" algn="l" rtl="0">
              <a:spcBef>
                <a:spcPts val="600"/>
              </a:spcBef>
              <a:spcAft>
                <a:spcPts val="0"/>
              </a:spcAft>
              <a:buSzPts val="2400"/>
              <a:buChar char="⦿"/>
            </a:pPr>
            <a:r>
              <a:rPr lang="en-GB"/>
              <a:t>Bone health</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484632" lvl="0" indent="0" algn="l" rtl="0">
              <a:spcBef>
                <a:spcPts val="0"/>
              </a:spcBef>
              <a:spcAft>
                <a:spcPts val="0"/>
              </a:spcAft>
              <a:buClr>
                <a:srgbClr val="FF599C"/>
              </a:buClr>
              <a:buSzPts val="4200"/>
              <a:buFont typeface="Century Gothic"/>
              <a:buNone/>
            </a:pPr>
            <a:r>
              <a:rPr lang="en-GB"/>
              <a:t>Fragility Fractures</a:t>
            </a:r>
            <a:endParaRPr/>
          </a:p>
        </p:txBody>
      </p:sp>
      <p:sp>
        <p:nvSpPr>
          <p:cNvPr id="106" name="Google Shape;106;p1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48056" lvl="0" indent="-384047" algn="l" rtl="0">
              <a:spcBef>
                <a:spcPts val="0"/>
              </a:spcBef>
              <a:spcAft>
                <a:spcPts val="0"/>
              </a:spcAft>
              <a:buSzPts val="2400"/>
              <a:buChar char="⦿"/>
            </a:pPr>
            <a:r>
              <a:rPr lang="en-GB"/>
              <a:t>Fracture occurring with minimal trauma</a:t>
            </a:r>
            <a:endParaRPr/>
          </a:p>
          <a:p>
            <a:pPr marL="448056" lvl="0" indent="-384047" algn="l" rtl="0">
              <a:spcBef>
                <a:spcPts val="600"/>
              </a:spcBef>
              <a:spcAft>
                <a:spcPts val="0"/>
              </a:spcAft>
              <a:buSzPts val="2400"/>
              <a:buChar char="⦿"/>
            </a:pPr>
            <a:r>
              <a:rPr lang="en-GB"/>
              <a:t>The WHO definition considers a fall from less than or equal to standing height as ‘low level trauma’</a:t>
            </a:r>
            <a:endParaRPr/>
          </a:p>
          <a:p>
            <a:pPr marL="448056" lvl="0" indent="-384047" algn="l" rtl="0">
              <a:spcBef>
                <a:spcPts val="600"/>
              </a:spcBef>
              <a:spcAft>
                <a:spcPts val="0"/>
              </a:spcAft>
              <a:buSzPts val="2400"/>
              <a:buChar char="⦿"/>
            </a:pPr>
            <a:r>
              <a:rPr lang="en-GB"/>
              <a:t>Fragility fracture sites:</a:t>
            </a:r>
            <a:endParaRPr/>
          </a:p>
          <a:p>
            <a:pPr marL="822960" lvl="1" indent="-285750" algn="l" rtl="0">
              <a:spcBef>
                <a:spcPts val="520"/>
              </a:spcBef>
              <a:spcAft>
                <a:spcPts val="0"/>
              </a:spcAft>
              <a:buSzPts val="2470"/>
              <a:buChar char="›"/>
            </a:pPr>
            <a:r>
              <a:rPr lang="en-GB"/>
              <a:t>Distal radius</a:t>
            </a:r>
            <a:endParaRPr/>
          </a:p>
          <a:p>
            <a:pPr marL="822960" lvl="1" indent="-285750" algn="l" rtl="0">
              <a:spcBef>
                <a:spcPts val="520"/>
              </a:spcBef>
              <a:spcAft>
                <a:spcPts val="0"/>
              </a:spcAft>
              <a:buSzPts val="2470"/>
              <a:buChar char="›"/>
            </a:pPr>
            <a:r>
              <a:rPr lang="en-GB"/>
              <a:t>Vertebral body</a:t>
            </a:r>
            <a:endParaRPr/>
          </a:p>
          <a:p>
            <a:pPr marL="822960" lvl="1" indent="-285750" algn="l" rtl="0">
              <a:spcBef>
                <a:spcPts val="520"/>
              </a:spcBef>
              <a:spcAft>
                <a:spcPts val="0"/>
              </a:spcAft>
              <a:buSzPts val="2470"/>
              <a:buChar char="›"/>
            </a:pPr>
            <a:r>
              <a:rPr lang="en-GB"/>
              <a:t>Neck of femur</a:t>
            </a:r>
            <a:endParaRPr/>
          </a:p>
          <a:p>
            <a:pPr marL="822960" lvl="1" indent="-285750" algn="l" rtl="0">
              <a:spcBef>
                <a:spcPts val="520"/>
              </a:spcBef>
              <a:spcAft>
                <a:spcPts val="0"/>
              </a:spcAft>
              <a:buSzPts val="2470"/>
              <a:buChar char="›"/>
            </a:pPr>
            <a:r>
              <a:rPr lang="en-GB"/>
              <a:t>Consider also humeral neck, pelvis and rib</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484632" lvl="0" indent="0" algn="l" rtl="0">
              <a:spcBef>
                <a:spcPts val="0"/>
              </a:spcBef>
              <a:spcAft>
                <a:spcPts val="0"/>
              </a:spcAft>
              <a:buClr>
                <a:srgbClr val="FF599C"/>
              </a:buClr>
              <a:buSzPts val="4200"/>
              <a:buFont typeface="Century Gothic"/>
              <a:buNone/>
            </a:pPr>
            <a:r>
              <a:rPr lang="en-GB"/>
              <a:t>Fractured neck of femur</a:t>
            </a:r>
            <a:endParaRPr/>
          </a:p>
        </p:txBody>
      </p:sp>
      <p:sp>
        <p:nvSpPr>
          <p:cNvPr id="112" name="Google Shape;112;p1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48056" lvl="0" indent="-384048" algn="l" rtl="0">
              <a:lnSpc>
                <a:spcPct val="90000"/>
              </a:lnSpc>
              <a:spcBef>
                <a:spcPts val="0"/>
              </a:spcBef>
              <a:spcAft>
                <a:spcPts val="0"/>
              </a:spcAft>
              <a:buSzPts val="2220"/>
              <a:buChar char="⦿"/>
            </a:pPr>
            <a:r>
              <a:rPr lang="en-GB" sz="2775"/>
              <a:t>Approximately 6000 per year in Scotland, 75,000 in the UK</a:t>
            </a:r>
            <a:endParaRPr/>
          </a:p>
          <a:p>
            <a:pPr marL="448056" lvl="0" indent="-384048" algn="l" rtl="0">
              <a:lnSpc>
                <a:spcPct val="90000"/>
              </a:lnSpc>
              <a:spcBef>
                <a:spcPts val="555"/>
              </a:spcBef>
              <a:spcAft>
                <a:spcPts val="0"/>
              </a:spcAft>
              <a:buSzPts val="2220"/>
              <a:buChar char="⦿"/>
            </a:pPr>
            <a:r>
              <a:rPr lang="en-GB" sz="2775"/>
              <a:t>Treating this injury accounts for 1% of the total UK NHS budget </a:t>
            </a:r>
            <a:endParaRPr/>
          </a:p>
          <a:p>
            <a:pPr marL="448056" lvl="0" indent="-384048" algn="l" rtl="0">
              <a:lnSpc>
                <a:spcPct val="90000"/>
              </a:lnSpc>
              <a:spcBef>
                <a:spcPts val="555"/>
              </a:spcBef>
              <a:spcAft>
                <a:spcPts val="0"/>
              </a:spcAft>
              <a:buSzPts val="2220"/>
              <a:buChar char="⦿"/>
            </a:pPr>
            <a:r>
              <a:rPr lang="en-GB" sz="2775"/>
              <a:t>Average age of patients is 77; 3x commoner in females</a:t>
            </a:r>
            <a:endParaRPr sz="2775"/>
          </a:p>
          <a:p>
            <a:pPr marL="448056" lvl="0" indent="-384048" algn="l" rtl="0">
              <a:lnSpc>
                <a:spcPct val="90000"/>
              </a:lnSpc>
              <a:spcBef>
                <a:spcPts val="555"/>
              </a:spcBef>
              <a:spcAft>
                <a:spcPts val="0"/>
              </a:spcAft>
              <a:buSzPts val="2220"/>
              <a:buChar char="⦿"/>
            </a:pPr>
            <a:r>
              <a:rPr lang="en-GB" sz="2775"/>
              <a:t>The majority are a result of osteoporosis/osteopenia; pathological fracture and high energy mechanism of injury are outwith our scope here</a:t>
            </a:r>
            <a:endParaRPr/>
          </a:p>
          <a:p>
            <a:pPr marL="448056" lvl="0" indent="-243078" algn="l" rtl="0">
              <a:lnSpc>
                <a:spcPct val="90000"/>
              </a:lnSpc>
              <a:spcBef>
                <a:spcPts val="555"/>
              </a:spcBef>
              <a:spcAft>
                <a:spcPts val="0"/>
              </a:spcAft>
              <a:buSzPts val="2220"/>
              <a:buNone/>
            </a:pPr>
            <a:endParaRPr sz="2775"/>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484632" lvl="0" indent="0" algn="l" rtl="0">
              <a:spcBef>
                <a:spcPts val="0"/>
              </a:spcBef>
              <a:spcAft>
                <a:spcPts val="0"/>
              </a:spcAft>
              <a:buClr>
                <a:srgbClr val="FF599C"/>
              </a:buClr>
              <a:buSzPts val="4200"/>
              <a:buFont typeface="Century Gothic"/>
              <a:buNone/>
            </a:pPr>
            <a:r>
              <a:rPr lang="en-GB"/>
              <a:t>Fractured neck of femur II</a:t>
            </a:r>
            <a:endParaRPr/>
          </a:p>
        </p:txBody>
      </p:sp>
      <p:sp>
        <p:nvSpPr>
          <p:cNvPr id="118" name="Google Shape;118;p1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48056" lvl="0" indent="-384048" algn="l" rtl="0">
              <a:lnSpc>
                <a:spcPct val="90000"/>
              </a:lnSpc>
              <a:spcBef>
                <a:spcPts val="0"/>
              </a:spcBef>
              <a:spcAft>
                <a:spcPts val="0"/>
              </a:spcAft>
              <a:buSzPts val="2220"/>
              <a:buChar char="⦿"/>
            </a:pPr>
            <a:r>
              <a:rPr lang="en-GB" sz="2775"/>
              <a:t>Suspect post fall if hip pain and reduced mobility</a:t>
            </a:r>
            <a:endParaRPr/>
          </a:p>
          <a:p>
            <a:pPr marL="448056" lvl="0" indent="-384048" algn="l" rtl="0">
              <a:lnSpc>
                <a:spcPct val="90000"/>
              </a:lnSpc>
              <a:spcBef>
                <a:spcPts val="555"/>
              </a:spcBef>
              <a:spcAft>
                <a:spcPts val="0"/>
              </a:spcAft>
              <a:buSzPts val="2220"/>
              <a:buChar char="⦿"/>
            </a:pPr>
            <a:r>
              <a:rPr lang="en-GB" sz="2775"/>
              <a:t>7% of hip # are not visible on plain XR; gold standard is MRI but CT more accessible</a:t>
            </a:r>
            <a:endParaRPr/>
          </a:p>
          <a:p>
            <a:pPr marL="448056" lvl="0" indent="-384048" algn="l" rtl="0">
              <a:lnSpc>
                <a:spcPct val="90000"/>
              </a:lnSpc>
              <a:spcBef>
                <a:spcPts val="555"/>
              </a:spcBef>
              <a:spcAft>
                <a:spcPts val="0"/>
              </a:spcAft>
              <a:buSzPts val="2220"/>
              <a:buChar char="⦿"/>
            </a:pPr>
            <a:r>
              <a:rPr lang="en-GB" sz="2775"/>
              <a:t>Main diagnostic subtypes:</a:t>
            </a:r>
            <a:endParaRPr/>
          </a:p>
          <a:p>
            <a:pPr marL="822960" lvl="1" indent="-285750" algn="l" rtl="0">
              <a:lnSpc>
                <a:spcPct val="90000"/>
              </a:lnSpc>
              <a:spcBef>
                <a:spcPts val="481"/>
              </a:spcBef>
              <a:spcAft>
                <a:spcPts val="0"/>
              </a:spcAft>
              <a:buSzPts val="2285"/>
              <a:buChar char="›"/>
            </a:pPr>
            <a:r>
              <a:rPr lang="en-GB" sz="2405"/>
              <a:t>Intracapsular</a:t>
            </a:r>
            <a:endParaRPr sz="2405"/>
          </a:p>
          <a:p>
            <a:pPr marL="822960" lvl="1" indent="-285750" algn="l" rtl="0">
              <a:lnSpc>
                <a:spcPct val="90000"/>
              </a:lnSpc>
              <a:spcBef>
                <a:spcPts val="481"/>
              </a:spcBef>
              <a:spcAft>
                <a:spcPts val="0"/>
              </a:spcAft>
              <a:buSzPts val="2285"/>
              <a:buChar char="›"/>
            </a:pPr>
            <a:r>
              <a:rPr lang="en-GB" sz="2405"/>
              <a:t>Extracapsular</a:t>
            </a:r>
            <a:endParaRPr/>
          </a:p>
          <a:p>
            <a:pPr marL="1106424" lvl="2" indent="-228600" algn="l" rtl="0">
              <a:lnSpc>
                <a:spcPct val="90000"/>
              </a:lnSpc>
              <a:spcBef>
                <a:spcPts val="444"/>
              </a:spcBef>
              <a:spcAft>
                <a:spcPts val="0"/>
              </a:spcAft>
              <a:buSzPts val="2220"/>
              <a:buChar char="●"/>
            </a:pPr>
            <a:r>
              <a:rPr lang="en-GB" sz="2220"/>
              <a:t>In relation to the intertrochanteric line</a:t>
            </a:r>
            <a:endParaRPr/>
          </a:p>
          <a:p>
            <a:pPr marL="1106424" lvl="2" indent="-228600" algn="l" rtl="0">
              <a:lnSpc>
                <a:spcPct val="90000"/>
              </a:lnSpc>
              <a:spcBef>
                <a:spcPts val="444"/>
              </a:spcBef>
              <a:spcAft>
                <a:spcPts val="0"/>
              </a:spcAft>
              <a:buSzPts val="2220"/>
              <a:buChar char="●"/>
            </a:pPr>
            <a:r>
              <a:rPr lang="en-GB" sz="2220"/>
              <a:t>An intracapsular fracture proximal fragment is highly likely to lose its blood supply, hence the different management strategies</a:t>
            </a:r>
            <a:endParaRPr sz="222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484632" lvl="0" indent="0" algn="l" rtl="0">
              <a:spcBef>
                <a:spcPts val="0"/>
              </a:spcBef>
              <a:spcAft>
                <a:spcPts val="0"/>
              </a:spcAft>
              <a:buClr>
                <a:srgbClr val="FF599C"/>
              </a:buClr>
              <a:buSzPts val="4200"/>
              <a:buFont typeface="Century Gothic"/>
              <a:buNone/>
            </a:pPr>
            <a:r>
              <a:rPr lang="en-GB"/>
              <a:t>Intracapsular fracture</a:t>
            </a:r>
            <a:endParaRPr/>
          </a:p>
        </p:txBody>
      </p:sp>
      <p:pic>
        <p:nvPicPr>
          <p:cNvPr id="124" name="Google Shape;124;p18"/>
          <p:cNvPicPr preferRelativeResize="0">
            <a:picLocks noGrp="1"/>
          </p:cNvPicPr>
          <p:nvPr>
            <p:ph idx="1"/>
          </p:nvPr>
        </p:nvPicPr>
        <p:blipFill rotWithShape="1">
          <a:blip r:embed="rId3">
            <a:alphaModFix/>
          </a:blip>
          <a:srcRect/>
          <a:stretch/>
        </p:blipFill>
        <p:spPr>
          <a:xfrm>
            <a:off x="778992" y="1548669"/>
            <a:ext cx="5377184" cy="4832659"/>
          </a:xfrm>
          <a:prstGeom prst="rect">
            <a:avLst/>
          </a:prstGeom>
          <a:noFill/>
          <a:ln>
            <a:noFill/>
          </a:ln>
        </p:spPr>
      </p:pic>
      <p:sp>
        <p:nvSpPr>
          <p:cNvPr id="125" name="Google Shape;125;p18"/>
          <p:cNvSpPr txBox="1"/>
          <p:nvPr/>
        </p:nvSpPr>
        <p:spPr>
          <a:xfrm>
            <a:off x="6156176" y="6381328"/>
            <a:ext cx="273630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b="0" i="0" u="none" strike="noStrike" cap="none">
                <a:solidFill>
                  <a:schemeClr val="lt1"/>
                </a:solidFill>
                <a:latin typeface="Century Gothic"/>
                <a:ea typeface="Century Gothic"/>
                <a:cs typeface="Century Gothic"/>
                <a:sym typeface="Century Gothic"/>
              </a:rPr>
              <a:t>Radiopaedia.org</a:t>
            </a: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484632" lvl="0" indent="0" algn="l" rtl="0">
              <a:spcBef>
                <a:spcPts val="0"/>
              </a:spcBef>
              <a:spcAft>
                <a:spcPts val="0"/>
              </a:spcAft>
              <a:buClr>
                <a:srgbClr val="FF599C"/>
              </a:buClr>
              <a:buSzPts val="4200"/>
              <a:buFont typeface="Century Gothic"/>
              <a:buNone/>
            </a:pPr>
            <a:r>
              <a:rPr lang="en-GB"/>
              <a:t>Extracapsular fracture</a:t>
            </a:r>
            <a:endParaRPr/>
          </a:p>
        </p:txBody>
      </p:sp>
      <p:pic>
        <p:nvPicPr>
          <p:cNvPr id="131" name="Google Shape;131;p19"/>
          <p:cNvPicPr preferRelativeResize="0">
            <a:picLocks noGrp="1"/>
          </p:cNvPicPr>
          <p:nvPr>
            <p:ph idx="1"/>
          </p:nvPr>
        </p:nvPicPr>
        <p:blipFill rotWithShape="1">
          <a:blip r:embed="rId3">
            <a:alphaModFix/>
          </a:blip>
          <a:srcRect/>
          <a:stretch/>
        </p:blipFill>
        <p:spPr>
          <a:xfrm>
            <a:off x="712547" y="1932066"/>
            <a:ext cx="5683696" cy="4373782"/>
          </a:xfrm>
          <a:prstGeom prst="rect">
            <a:avLst/>
          </a:prstGeom>
          <a:noFill/>
          <a:ln>
            <a:noFill/>
          </a:ln>
        </p:spPr>
      </p:pic>
      <p:sp>
        <p:nvSpPr>
          <p:cNvPr id="132" name="Google Shape;132;p19"/>
          <p:cNvSpPr txBox="1"/>
          <p:nvPr/>
        </p:nvSpPr>
        <p:spPr>
          <a:xfrm>
            <a:off x="6156176" y="6165304"/>
            <a:ext cx="244827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solidFill>
                  <a:schemeClr val="lt1"/>
                </a:solidFill>
                <a:latin typeface="Century Gothic"/>
                <a:ea typeface="Century Gothic"/>
                <a:cs typeface="Century Gothic"/>
                <a:sym typeface="Century Gothic"/>
              </a:rPr>
              <a:t>AAFP.org</a:t>
            </a: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484632" lvl="0" indent="0" algn="l" rtl="0">
              <a:spcBef>
                <a:spcPts val="0"/>
              </a:spcBef>
              <a:spcAft>
                <a:spcPts val="0"/>
              </a:spcAft>
              <a:buClr>
                <a:srgbClr val="FF599C"/>
              </a:buClr>
              <a:buSzPts val="4200"/>
              <a:buFont typeface="Century Gothic"/>
              <a:buNone/>
            </a:pPr>
            <a:r>
              <a:rPr lang="en-GB"/>
              <a:t>Fractured neck of femur III</a:t>
            </a:r>
            <a:endParaRPr/>
          </a:p>
        </p:txBody>
      </p:sp>
      <p:sp>
        <p:nvSpPr>
          <p:cNvPr id="138" name="Google Shape;138;p2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48056" lvl="0" indent="-384048" algn="l" rtl="0">
              <a:spcBef>
                <a:spcPts val="0"/>
              </a:spcBef>
              <a:spcAft>
                <a:spcPts val="0"/>
              </a:spcAft>
              <a:buSzPts val="2220"/>
              <a:buChar char="⦿"/>
            </a:pPr>
            <a:r>
              <a:rPr lang="en-GB" sz="2775"/>
              <a:t>Intracapsular fracture fixation will typically be with a cemented hemiarthroplasty – only a fraction of patients, essentially the fittest and most mobile pre-injury, will receive total hip replacement</a:t>
            </a:r>
            <a:endParaRPr/>
          </a:p>
          <a:p>
            <a:pPr marL="448056" lvl="0" indent="-384048" algn="l" rtl="0">
              <a:spcBef>
                <a:spcPts val="555"/>
              </a:spcBef>
              <a:spcAft>
                <a:spcPts val="0"/>
              </a:spcAft>
              <a:buSzPts val="2220"/>
              <a:buChar char="⦿"/>
            </a:pPr>
            <a:r>
              <a:rPr lang="en-GB" sz="2775"/>
              <a:t>Extracapsular fracture fixation will typically be with a dynamic hip screw (DHS) or intramedullary nail depending on #</a:t>
            </a:r>
            <a:endParaRPr/>
          </a:p>
          <a:p>
            <a:pPr marL="448056" lvl="0" indent="-384048" algn="l" rtl="0">
              <a:spcBef>
                <a:spcPts val="555"/>
              </a:spcBef>
              <a:spcAft>
                <a:spcPts val="0"/>
              </a:spcAft>
              <a:buSzPts val="2220"/>
              <a:buChar char="⦿"/>
            </a:pPr>
            <a:r>
              <a:rPr lang="en-GB" sz="2775"/>
              <a:t>The majority of surgery is carried out under spinal anaesthesia</a:t>
            </a:r>
            <a:endParaRPr sz="2775"/>
          </a:p>
        </p:txBody>
      </p:sp>
    </p:spTree>
  </p:cSld>
  <p:clrMapOvr>
    <a:masterClrMapping/>
  </p:clrMapOvr>
</p:sld>
</file>

<file path=ppt/theme/theme1.xml><?xml version="1.0" encoding="utf-8"?>
<a:theme xmlns:a="http://schemas.openxmlformats.org/drawingml/2006/main" name="QUACK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QUACK theme" id="{75FFE468-3B7E-4C82-A462-E22C6E5790A0}" vid="{E73379FD-5B52-4EB3-A98B-74B0B41F0257}"/>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QUACK theme</Template>
  <TotalTime>0</TotalTime>
  <Words>912</Words>
  <Application>Microsoft Office PowerPoint</Application>
  <PresentationFormat>On-screen Show (4:3)</PresentationFormat>
  <Paragraphs>98</Paragraphs>
  <Slides>19</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Times New Roman</vt:lpstr>
      <vt:lpstr>Arial</vt:lpstr>
      <vt:lpstr>Calibri Light</vt:lpstr>
      <vt:lpstr>Calibri</vt:lpstr>
      <vt:lpstr>Century Gothic</vt:lpstr>
      <vt:lpstr>QUACK theme</vt:lpstr>
      <vt:lpstr>Orthogeriatrics and Bone Health</vt:lpstr>
      <vt:lpstr>Disclaimer*</vt:lpstr>
      <vt:lpstr>Orthogeriatrics and Bone Health</vt:lpstr>
      <vt:lpstr>Fragility Fractures</vt:lpstr>
      <vt:lpstr>Fractured neck of femur</vt:lpstr>
      <vt:lpstr>Fractured neck of femur II</vt:lpstr>
      <vt:lpstr>Intracapsular fracture</vt:lpstr>
      <vt:lpstr>Extracapsular fracture</vt:lpstr>
      <vt:lpstr>Fractured neck of femur III</vt:lpstr>
      <vt:lpstr>Fractured neck of femur IV</vt:lpstr>
      <vt:lpstr>Osteoporosis</vt:lpstr>
      <vt:lpstr>Osteoporosis Risk Factors</vt:lpstr>
      <vt:lpstr>Bone Health</vt:lpstr>
      <vt:lpstr>Bone remodelling</vt:lpstr>
      <vt:lpstr>Bone Health II</vt:lpstr>
      <vt:lpstr>Bone Health III</vt:lpstr>
      <vt:lpstr>Bibliography</vt:lpstr>
      <vt:lpstr>PowerPoint Presentation</vt:lpstr>
      <vt:lpstr>Get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Orthogeriatrics and Bone Health</dc:title>
  <cp:lastModifiedBy>INGRAM, Gareth (NHS GREATER GLASGOW &amp; CLYDE)</cp:lastModifiedBy>
  <cp:revision>1</cp:revision>
  <dcterms:modified xsi:type="dcterms:W3CDTF">2020-09-06T18:12:26Z</dcterms:modified>
</cp:coreProperties>
</file>