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0" r:id="rId1"/>
  </p:sldMasterIdLst>
  <p:notesMasterIdLst>
    <p:notesMasterId r:id="rId26"/>
  </p:notesMasterIdLst>
  <p:sldIdLst>
    <p:sldId id="258" r:id="rId2"/>
    <p:sldId id="257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8" r:id="rId24"/>
    <p:sldId id="286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464" y="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ED619-CE99-4114-BA4E-8BF559473EC8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44DFC-60B1-43F4-A39A-2661BE4E16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49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49788-E037-4A25-BE12-2CF8478C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C0E7E-80E2-450D-A10C-903CDC05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8317B-350C-4B44-BB7A-E9C5F23F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DCC03-B838-4157-9B1B-C5588CA27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95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19A86-3883-4AE5-9410-8BD5533F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10D81-CB70-44BB-81F9-CB60F79B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ED260-BD88-4564-8EB0-37D7CC4D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2605-438C-4505-95EF-FF846D0A3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22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EE3BF-F9FA-4EE7-B3BE-9F886081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65796-B0A7-40CA-B1FD-CCD6A797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8884-9911-49FF-9A1C-F2C531E7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79922-3A3C-423C-9016-2F3A3B7D8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73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5075-2100-43BD-9725-688CFE40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A252-5425-4426-AF40-EEE17966E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C9AE8-AB27-4CCD-A49F-2132A27D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BCA0A-2909-4C6A-AC28-3D3D80DE2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1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03CF1-A808-4C9E-BFB6-9C65EC4C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D56C-8C79-4C29-982B-FC9CAF0A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46AB8-20AD-4F32-ACF5-5B03641E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F44B-4230-41EB-B998-B4378FEA6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13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4A1B3E-E5B7-439D-BEA4-42987DB7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33DB56-5981-4C18-B7E4-2C5086927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1897B2-EB95-410F-B532-CA133C86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F1329-5DB7-4FCE-933B-A62D06F27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72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D4881A-DC38-43F5-B5ED-C78377C3A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165423-4595-4438-AA03-135F5C92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ABD042-531B-40CA-BB2E-9A2BB3F1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A8C04-C79D-4A57-98FB-D0C153A4A3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78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AD2EC60-77FE-4F11-85C7-996352A7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F850703-CFFC-4548-AFE2-7606CBAE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F50877-369B-45D1-95D0-A5FC24F9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B87F6-1126-4051-B1DA-3FF903DE2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6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694D85-DFE1-48BC-A0A2-06A491FD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6B3389-754A-40BE-8587-4134AD3E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792EDE-6B46-48CB-A8A2-5A4D112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F80EB-4253-4BBD-AE4E-C4BE8CE2AE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2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F5A2FC-2132-463E-8B67-BBAA14E6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10948B-85A1-4517-BAC2-D61B4715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105DE7-6475-4A0E-8FA4-632A67AA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71F79-E21A-4831-880C-F964DB851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77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5CD7E1-4A1F-40B3-B7F2-E97B17D4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38E634-B295-450A-80DB-37BA7D77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56F4F7-EA55-4D8C-A410-85BD5FC4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EAD4-A427-4BB8-A592-0CB4EE4447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08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33BC154-B474-48B6-B282-60B071098C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EC792F-D5DF-4B30-ABC4-2386E64C22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EEDBA-B91C-4868-AC73-19DD10E50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BDE3F-AF11-4A13-8052-94BA02CC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5EED6-119B-4A3C-A4E5-5D991AE8B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74D3CC-67DC-46E4-894B-DB7C92365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ckmeded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s://cks.nice.org.uk/back-pain-low-without-radiculopathy#!topicSummary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7.jpe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6F192-C959-401D-BB8A-16DB074D0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160" y="2333625"/>
            <a:ext cx="3221990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GB" dirty="0"/>
              <a:t>Jamie Robertson</a:t>
            </a:r>
          </a:p>
          <a:p>
            <a:pPr marL="0" indent="0" algn="l">
              <a:buNone/>
            </a:pPr>
            <a:r>
              <a:rPr lang="en-GB" dirty="0"/>
              <a:t>Specialty Registrar / Clinical Lecturer </a:t>
            </a:r>
          </a:p>
          <a:p>
            <a:pPr marL="0" indent="0" algn="l">
              <a:buNone/>
            </a:pPr>
            <a:r>
              <a:rPr lang="en-GB" dirty="0"/>
              <a:t>Rheumatology / GIM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7AEB40-9233-40C1-982C-D9A72B30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0" y="365125"/>
            <a:ext cx="4927600" cy="1325563"/>
          </a:xfrm>
        </p:spPr>
        <p:txBody>
          <a:bodyPr/>
          <a:lstStyle/>
          <a:p>
            <a:r>
              <a:rPr lang="en-GB" sz="3600" dirty="0">
                <a:solidFill>
                  <a:schemeClr val="accent1"/>
                </a:solidFill>
              </a:rPr>
              <a:t>An approach to back pain</a:t>
            </a:r>
            <a:endParaRPr lang="en-GB" dirty="0"/>
          </a:p>
        </p:txBody>
      </p:sp>
      <p:pic>
        <p:nvPicPr>
          <p:cNvPr id="9" name="Picture 8" descr="RabCNesbitt_468x641">
            <a:extLst>
              <a:ext uri="{FF2B5EF4-FFF2-40B4-BE49-F238E27FC236}">
                <a16:creationId xmlns:a16="http://schemas.microsoft.com/office/drawing/2014/main" id="{E3CC2C58-ADE5-40E5-8487-817745D74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/>
          <a:stretch/>
        </p:blipFill>
        <p:spPr bwMode="auto">
          <a:xfrm>
            <a:off x="309119" y="857253"/>
            <a:ext cx="3490722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4EE2613-7B9F-4DD6-A334-DBCF20D90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3"/>
    </mc:Choice>
    <mc:Fallback xmlns="">
      <p:transition spd="slow" advTm="1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1094"/>
            <a:ext cx="7886700" cy="994172"/>
          </a:xfrm>
        </p:spPr>
        <p:txBody>
          <a:bodyPr/>
          <a:lstStyle/>
          <a:p>
            <a:r>
              <a:rPr lang="en-GB" dirty="0"/>
              <a:t>Axial </a:t>
            </a:r>
            <a:r>
              <a:rPr lang="en-GB" dirty="0" err="1"/>
              <a:t>Spondyloarthritis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3590925" cy="3263504"/>
          </a:xfrm>
        </p:spPr>
        <p:txBody>
          <a:bodyPr/>
          <a:lstStyle/>
          <a:p>
            <a:r>
              <a:rPr lang="en-GB" dirty="0"/>
              <a:t>Early morning stiffness</a:t>
            </a:r>
          </a:p>
          <a:p>
            <a:endParaRPr lang="en-GB" dirty="0"/>
          </a:p>
          <a:p>
            <a:r>
              <a:rPr lang="en-GB" dirty="0"/>
              <a:t>Inactivity gelling</a:t>
            </a:r>
          </a:p>
          <a:p>
            <a:endParaRPr lang="en-GB" dirty="0"/>
          </a:p>
          <a:p>
            <a:r>
              <a:rPr lang="en-GB" dirty="0"/>
              <a:t>Low back / buttock</a:t>
            </a:r>
          </a:p>
          <a:p>
            <a:endParaRPr lang="en-GB" dirty="0"/>
          </a:p>
          <a:p>
            <a:r>
              <a:rPr lang="en-GB" dirty="0"/>
              <a:t>Wakened from sleep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97F5D-1993-4333-825A-62953FF4B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880" y="3543341"/>
            <a:ext cx="1705629" cy="2305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9E872A-1304-490C-86A0-3312721AE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575" y="4168377"/>
            <a:ext cx="2764513" cy="1705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44146-7DDB-4E32-840D-21493B9A0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076" y="1198343"/>
            <a:ext cx="2572433" cy="1635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86E03-FFAC-4E22-8F59-A4CBF18F07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4331488" y="1338030"/>
            <a:ext cx="1846697" cy="230500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3369DC-2912-4BE5-A798-3E2075B9D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43"/>
    </mc:Choice>
    <mc:Fallback xmlns="">
      <p:transition spd="slow" advTm="9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232297"/>
            <a:ext cx="7886700" cy="994172"/>
          </a:xfrm>
        </p:spPr>
        <p:txBody>
          <a:bodyPr/>
          <a:lstStyle/>
          <a:p>
            <a:r>
              <a:rPr lang="en-GB" dirty="0"/>
              <a:t>Axial </a:t>
            </a:r>
            <a:r>
              <a:rPr lang="en-GB" dirty="0" err="1"/>
              <a:t>Spondyloarthritis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3590925" cy="3263504"/>
          </a:xfrm>
        </p:spPr>
        <p:txBody>
          <a:bodyPr/>
          <a:lstStyle/>
          <a:p>
            <a:r>
              <a:rPr lang="en-GB" dirty="0"/>
              <a:t>Investigations</a:t>
            </a:r>
          </a:p>
          <a:p>
            <a:pPr lvl="1"/>
            <a:r>
              <a:rPr lang="en-GB" dirty="0" err="1"/>
              <a:t>Xrays</a:t>
            </a:r>
            <a:r>
              <a:rPr lang="en-GB" dirty="0"/>
              <a:t>, including SIJ</a:t>
            </a:r>
          </a:p>
          <a:p>
            <a:pPr lvl="1"/>
            <a:r>
              <a:rPr lang="en-GB" dirty="0"/>
              <a:t>MRI whole spine &amp; SIJ (AXSPA PROTOCOL – NEED TO SPECIFY THIS)</a:t>
            </a:r>
          </a:p>
          <a:p>
            <a:endParaRPr lang="en-GB" dirty="0"/>
          </a:p>
          <a:p>
            <a:r>
              <a:rPr lang="en-GB" dirty="0"/>
              <a:t>Management</a:t>
            </a:r>
          </a:p>
          <a:p>
            <a:pPr lvl="1"/>
            <a:r>
              <a:rPr lang="en-GB" dirty="0"/>
              <a:t>NSAIDS</a:t>
            </a:r>
          </a:p>
          <a:p>
            <a:pPr lvl="1"/>
            <a:r>
              <a:rPr lang="en-GB" dirty="0"/>
              <a:t>Physiotherapy / OT</a:t>
            </a:r>
          </a:p>
          <a:p>
            <a:pPr lvl="1"/>
            <a:r>
              <a:rPr lang="en-GB" dirty="0"/>
              <a:t>Biologics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63955-3445-4BB5-9ECB-F2AB4FF58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08" t="30556" r="33218" b="5996"/>
          <a:stretch/>
        </p:blipFill>
        <p:spPr>
          <a:xfrm>
            <a:off x="5328141" y="1232297"/>
            <a:ext cx="3528205" cy="38254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1694B3-5426-4B05-9760-907F273FB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59"/>
    </mc:Choice>
    <mc:Fallback xmlns="">
      <p:transition spd="slow" advTm="8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7CF6FDB-DC3F-4D27-B03C-729AFF8911AA}"/>
              </a:ext>
            </a:extLst>
          </p:cNvPr>
          <p:cNvSpPr/>
          <p:nvPr/>
        </p:nvSpPr>
        <p:spPr>
          <a:xfrm>
            <a:off x="3057525" y="2733675"/>
            <a:ext cx="2790825" cy="1390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211-D88E-4AB0-88B0-37CF326B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2883694"/>
            <a:ext cx="2362200" cy="99417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7FC2-4721-4033-9046-C5CB6322598C}"/>
              </a:ext>
            </a:extLst>
          </p:cNvPr>
          <p:cNvSpPr txBox="1"/>
          <p:nvPr/>
        </p:nvSpPr>
        <p:spPr>
          <a:xfrm>
            <a:off x="1514475" y="1678758"/>
            <a:ext cx="1543050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Mechanical (“Non-specific”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BE42E-AD23-412F-B5D7-B4FF6A08DD92}"/>
              </a:ext>
            </a:extLst>
          </p:cNvPr>
          <p:cNvCxnSpPr/>
          <p:nvPr/>
        </p:nvCxnSpPr>
        <p:spPr>
          <a:xfrm flipH="1" flipV="1">
            <a:off x="3057525" y="2390775"/>
            <a:ext cx="419100" cy="419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4771D8-914E-425D-9315-290A74894A3A}"/>
              </a:ext>
            </a:extLst>
          </p:cNvPr>
          <p:cNvSpPr txBox="1"/>
          <p:nvPr/>
        </p:nvSpPr>
        <p:spPr>
          <a:xfrm>
            <a:off x="3952875" y="1458434"/>
            <a:ext cx="1238250" cy="30008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Inflammatory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43E18-E8EC-479A-9BF9-ED52E15CBBCF}"/>
              </a:ext>
            </a:extLst>
          </p:cNvPr>
          <p:cNvCxnSpPr>
            <a:cxnSpLocks/>
          </p:cNvCxnSpPr>
          <p:nvPr/>
        </p:nvCxnSpPr>
        <p:spPr>
          <a:xfrm flipV="1">
            <a:off x="4572000" y="2028908"/>
            <a:ext cx="0" cy="533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DD272F-D6B4-4753-8568-334804FFF1CF}"/>
              </a:ext>
            </a:extLst>
          </p:cNvPr>
          <p:cNvSpPr txBox="1"/>
          <p:nvPr/>
        </p:nvSpPr>
        <p:spPr>
          <a:xfrm>
            <a:off x="6686551" y="1932674"/>
            <a:ext cx="1238250" cy="30008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Infection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FBC0F1-1167-47F4-A5CF-80E3DD85911E}"/>
              </a:ext>
            </a:extLst>
          </p:cNvPr>
          <p:cNvCxnSpPr>
            <a:cxnSpLocks/>
          </p:cNvCxnSpPr>
          <p:nvPr/>
        </p:nvCxnSpPr>
        <p:spPr>
          <a:xfrm flipV="1">
            <a:off x="5781675" y="2399274"/>
            <a:ext cx="704850" cy="577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2C1C82-1AF4-427C-892B-6428656A9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5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"/>
    </mc:Choice>
    <mc:Fallback xmlns="">
      <p:transition spd="slow" advTm="3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56097"/>
            <a:ext cx="7886700" cy="994172"/>
          </a:xfrm>
        </p:spPr>
        <p:txBody>
          <a:bodyPr/>
          <a:lstStyle/>
          <a:p>
            <a:r>
              <a:rPr lang="en-GB" dirty="0"/>
              <a:t>Discitis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50269"/>
            <a:ext cx="3048000" cy="33397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History</a:t>
            </a:r>
          </a:p>
          <a:p>
            <a:pPr lvl="1"/>
            <a:r>
              <a:rPr lang="en-GB" dirty="0"/>
              <a:t>Fever (in 50%)</a:t>
            </a:r>
          </a:p>
          <a:p>
            <a:pPr lvl="1"/>
            <a:r>
              <a:rPr lang="en-GB" dirty="0"/>
              <a:t>Constant, non-positional pain</a:t>
            </a:r>
          </a:p>
          <a:p>
            <a:pPr lvl="1"/>
            <a:r>
              <a:rPr lang="en-GB" dirty="0"/>
              <a:t>Weight loss</a:t>
            </a:r>
          </a:p>
          <a:p>
            <a:pPr marL="342900" lvl="1" indent="0">
              <a:buNone/>
            </a:pPr>
            <a:endParaRPr lang="en-GB" dirty="0"/>
          </a:p>
          <a:p>
            <a:r>
              <a:rPr lang="en-GB" dirty="0"/>
              <a:t>Risk factors</a:t>
            </a:r>
          </a:p>
          <a:p>
            <a:pPr lvl="1"/>
            <a:r>
              <a:rPr lang="en-GB" dirty="0"/>
              <a:t>IVDU</a:t>
            </a:r>
          </a:p>
          <a:p>
            <a:pPr lvl="1"/>
            <a:r>
              <a:rPr lang="en-GB" dirty="0"/>
              <a:t>Diabetes / immunosuppression</a:t>
            </a:r>
          </a:p>
          <a:p>
            <a:pPr lvl="1"/>
            <a:r>
              <a:rPr lang="en-GB" dirty="0"/>
              <a:t>Foreign travel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D4663B-0E92-459B-96C3-EDF00BF825D8}"/>
              </a:ext>
            </a:extLst>
          </p:cNvPr>
          <p:cNvSpPr txBox="1">
            <a:spLocks/>
          </p:cNvSpPr>
          <p:nvPr/>
        </p:nvSpPr>
        <p:spPr>
          <a:xfrm>
            <a:off x="3409950" y="2195513"/>
            <a:ext cx="2771775" cy="33397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Examination</a:t>
            </a:r>
          </a:p>
          <a:p>
            <a:pPr lvl="1"/>
            <a:r>
              <a:rPr lang="en-GB" sz="1800" dirty="0"/>
              <a:t>Fever &amp; malaise</a:t>
            </a:r>
          </a:p>
          <a:p>
            <a:pPr lvl="1"/>
            <a:r>
              <a:rPr lang="en-GB" sz="1800" dirty="0"/>
              <a:t>Focal tenderness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GB" sz="1800" dirty="0"/>
          </a:p>
          <a:p>
            <a:r>
              <a:rPr lang="en-GB" sz="2100" dirty="0"/>
              <a:t>Aetiology	</a:t>
            </a:r>
          </a:p>
          <a:p>
            <a:pPr lvl="1"/>
            <a:r>
              <a:rPr lang="en-GB" sz="1800" dirty="0"/>
              <a:t>Staph (destructive)</a:t>
            </a:r>
          </a:p>
          <a:p>
            <a:pPr lvl="1"/>
            <a:r>
              <a:rPr lang="en-GB" sz="1800" dirty="0"/>
              <a:t>TB (? Disseminated)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FEF71C-3790-418B-8234-AF02EA6E4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0"/>
    </mc:Choice>
    <mc:Fallback xmlns="">
      <p:transition spd="slow" advTm="6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56097"/>
            <a:ext cx="7886700" cy="994172"/>
          </a:xfrm>
        </p:spPr>
        <p:txBody>
          <a:bodyPr/>
          <a:lstStyle/>
          <a:p>
            <a:r>
              <a:rPr lang="en-GB" dirty="0"/>
              <a:t>Discitis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138362"/>
            <a:ext cx="3048000" cy="3339704"/>
          </a:xfrm>
        </p:spPr>
        <p:txBody>
          <a:bodyPr>
            <a:normAutofit/>
          </a:bodyPr>
          <a:lstStyle/>
          <a:p>
            <a:r>
              <a:rPr lang="en-GB" dirty="0"/>
              <a:t>Investigation</a:t>
            </a:r>
          </a:p>
          <a:p>
            <a:pPr lvl="1"/>
            <a:r>
              <a:rPr lang="en-GB" dirty="0"/>
              <a:t>Bloods</a:t>
            </a:r>
          </a:p>
          <a:p>
            <a:pPr lvl="1"/>
            <a:r>
              <a:rPr lang="en-GB" dirty="0"/>
              <a:t>Blood cultures</a:t>
            </a:r>
          </a:p>
          <a:p>
            <a:pPr lvl="1"/>
            <a:r>
              <a:rPr lang="en-GB" dirty="0"/>
              <a:t>MRI	</a:t>
            </a:r>
          </a:p>
          <a:p>
            <a:endParaRPr lang="en-GB" dirty="0"/>
          </a:p>
          <a:p>
            <a:r>
              <a:rPr lang="en-GB" dirty="0"/>
              <a:t>Treatment</a:t>
            </a:r>
          </a:p>
          <a:p>
            <a:pPr lvl="1"/>
            <a:r>
              <a:rPr lang="en-GB" dirty="0"/>
              <a:t>Staph</a:t>
            </a:r>
          </a:p>
          <a:p>
            <a:pPr lvl="1"/>
            <a:r>
              <a:rPr lang="en-GB" dirty="0"/>
              <a:t>Strep</a:t>
            </a:r>
          </a:p>
          <a:p>
            <a:pPr lvl="1"/>
            <a:r>
              <a:rPr lang="en-GB" dirty="0"/>
              <a:t>TB</a:t>
            </a:r>
          </a:p>
        </p:txBody>
      </p:sp>
      <p:pic>
        <p:nvPicPr>
          <p:cNvPr id="6" name="Picture 2" descr="Image result for discitis mri&quot;">
            <a:extLst>
              <a:ext uri="{FF2B5EF4-FFF2-40B4-BE49-F238E27FC236}">
                <a16:creationId xmlns:a16="http://schemas.microsoft.com/office/drawing/2014/main" id="{8F11EA7E-5BC3-4C82-9692-C411D7FFD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 r="15926"/>
          <a:stretch/>
        </p:blipFill>
        <p:spPr bwMode="auto">
          <a:xfrm>
            <a:off x="5429252" y="1178719"/>
            <a:ext cx="2771775" cy="4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92B0B2-5602-44E6-9246-6801D5DF7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74"/>
    </mc:Choice>
    <mc:Fallback xmlns="">
      <p:transition spd="slow" advTm="4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7CF6FDB-DC3F-4D27-B03C-729AFF8911AA}"/>
              </a:ext>
            </a:extLst>
          </p:cNvPr>
          <p:cNvSpPr/>
          <p:nvPr/>
        </p:nvSpPr>
        <p:spPr>
          <a:xfrm>
            <a:off x="3057525" y="2733675"/>
            <a:ext cx="2790825" cy="1390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211-D88E-4AB0-88B0-37CF326B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2883694"/>
            <a:ext cx="2362200" cy="99417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7FC2-4721-4033-9046-C5CB6322598C}"/>
              </a:ext>
            </a:extLst>
          </p:cNvPr>
          <p:cNvSpPr txBox="1"/>
          <p:nvPr/>
        </p:nvSpPr>
        <p:spPr>
          <a:xfrm>
            <a:off x="2092963" y="1831500"/>
            <a:ext cx="1326512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Mechanical (“Non-specific”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BE42E-AD23-412F-B5D7-B4FF6A08DD92}"/>
              </a:ext>
            </a:extLst>
          </p:cNvPr>
          <p:cNvCxnSpPr/>
          <p:nvPr/>
        </p:nvCxnSpPr>
        <p:spPr>
          <a:xfrm flipH="1" flipV="1">
            <a:off x="3057525" y="2390775"/>
            <a:ext cx="419100" cy="419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4771D8-914E-425D-9315-290A74894A3A}"/>
              </a:ext>
            </a:extLst>
          </p:cNvPr>
          <p:cNvSpPr txBox="1"/>
          <p:nvPr/>
        </p:nvSpPr>
        <p:spPr>
          <a:xfrm>
            <a:off x="3952875" y="1458434"/>
            <a:ext cx="1238250" cy="30008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Inflammatory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43E18-E8EC-479A-9BF9-ED52E15CBBCF}"/>
              </a:ext>
            </a:extLst>
          </p:cNvPr>
          <p:cNvCxnSpPr>
            <a:cxnSpLocks/>
          </p:cNvCxnSpPr>
          <p:nvPr/>
        </p:nvCxnSpPr>
        <p:spPr>
          <a:xfrm flipV="1">
            <a:off x="4572000" y="2028908"/>
            <a:ext cx="0" cy="533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DD272F-D6B4-4753-8568-334804FFF1CF}"/>
              </a:ext>
            </a:extLst>
          </p:cNvPr>
          <p:cNvSpPr txBox="1"/>
          <p:nvPr/>
        </p:nvSpPr>
        <p:spPr>
          <a:xfrm>
            <a:off x="6686551" y="1932674"/>
            <a:ext cx="1238250" cy="30008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Infection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FBC0F1-1167-47F4-A5CF-80E3DD85911E}"/>
              </a:ext>
            </a:extLst>
          </p:cNvPr>
          <p:cNvCxnSpPr>
            <a:cxnSpLocks/>
          </p:cNvCxnSpPr>
          <p:nvPr/>
        </p:nvCxnSpPr>
        <p:spPr>
          <a:xfrm flipV="1">
            <a:off x="5781675" y="2399274"/>
            <a:ext cx="704850" cy="577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143772-4F0C-4280-A991-6B4D093F52B1}"/>
              </a:ext>
            </a:extLst>
          </p:cNvPr>
          <p:cNvSpPr txBox="1"/>
          <p:nvPr/>
        </p:nvSpPr>
        <p:spPr>
          <a:xfrm>
            <a:off x="6686551" y="4509828"/>
            <a:ext cx="1238250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Cancer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4A23BA-C1FA-4FA8-87F9-0BF48938312E}"/>
              </a:ext>
            </a:extLst>
          </p:cNvPr>
          <p:cNvCxnSpPr>
            <a:cxnSpLocks/>
          </p:cNvCxnSpPr>
          <p:nvPr/>
        </p:nvCxnSpPr>
        <p:spPr>
          <a:xfrm>
            <a:off x="5705475" y="3975109"/>
            <a:ext cx="781050" cy="4921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E9037D-377B-40B5-ADBB-A52F8042CC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56097"/>
            <a:ext cx="7886700" cy="994172"/>
          </a:xfrm>
        </p:spPr>
        <p:txBody>
          <a:bodyPr/>
          <a:lstStyle/>
          <a:p>
            <a:r>
              <a:rPr lang="en-GB" dirty="0"/>
              <a:t>Malignancy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138361"/>
            <a:ext cx="3488690" cy="356354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Previous history usually</a:t>
            </a:r>
          </a:p>
          <a:p>
            <a:endParaRPr lang="en-GB" dirty="0"/>
          </a:p>
          <a:p>
            <a:r>
              <a:rPr lang="en-GB" dirty="0"/>
              <a:t>Often &gt;50</a:t>
            </a:r>
          </a:p>
          <a:p>
            <a:endParaRPr lang="en-GB" dirty="0"/>
          </a:p>
          <a:p>
            <a:r>
              <a:rPr lang="en-GB" dirty="0"/>
              <a:t>Pain at night / rest</a:t>
            </a:r>
          </a:p>
          <a:p>
            <a:endParaRPr lang="en-GB" dirty="0"/>
          </a:p>
          <a:p>
            <a:r>
              <a:rPr lang="en-GB" dirty="0"/>
              <a:t>? Neuro features</a:t>
            </a:r>
          </a:p>
          <a:p>
            <a:endParaRPr lang="en-GB" dirty="0"/>
          </a:p>
          <a:p>
            <a:r>
              <a:rPr lang="en-GB" dirty="0"/>
              <a:t>Constitutional upset &amp; hypercalcaemia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FF172E-66A9-43DE-8933-0916612CA484}"/>
              </a:ext>
            </a:extLst>
          </p:cNvPr>
          <p:cNvSpPr txBox="1">
            <a:spLocks/>
          </p:cNvSpPr>
          <p:nvPr/>
        </p:nvSpPr>
        <p:spPr>
          <a:xfrm>
            <a:off x="5362575" y="2150268"/>
            <a:ext cx="3048000" cy="33462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Investigations</a:t>
            </a:r>
          </a:p>
          <a:p>
            <a:pPr lvl="1"/>
            <a:r>
              <a:rPr lang="en-GB" sz="1800" dirty="0"/>
              <a:t>Plain film</a:t>
            </a:r>
          </a:p>
          <a:p>
            <a:pPr lvl="1"/>
            <a:r>
              <a:rPr lang="en-GB" sz="1800" dirty="0"/>
              <a:t>CT first line</a:t>
            </a:r>
          </a:p>
          <a:p>
            <a:pPr lvl="1"/>
            <a:r>
              <a:rPr lang="en-GB" sz="1800" dirty="0"/>
              <a:t>MRI later / neuro involvement</a:t>
            </a:r>
          </a:p>
          <a:p>
            <a:pPr lvl="1"/>
            <a:endParaRPr lang="en-GB" sz="1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375465-3BF3-43CB-8CAD-8CCC0A01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00"/>
    </mc:Choice>
    <mc:Fallback xmlns="">
      <p:transition spd="slow" advTm="5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7CF6FDB-DC3F-4D27-B03C-729AFF8911AA}"/>
              </a:ext>
            </a:extLst>
          </p:cNvPr>
          <p:cNvSpPr/>
          <p:nvPr/>
        </p:nvSpPr>
        <p:spPr>
          <a:xfrm>
            <a:off x="3057525" y="2733675"/>
            <a:ext cx="2790825" cy="1390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211-D88E-4AB0-88B0-37CF326B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2883694"/>
            <a:ext cx="2362200" cy="99417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7FC2-4721-4033-9046-C5CB6322598C}"/>
              </a:ext>
            </a:extLst>
          </p:cNvPr>
          <p:cNvSpPr txBox="1"/>
          <p:nvPr/>
        </p:nvSpPr>
        <p:spPr>
          <a:xfrm>
            <a:off x="1847851" y="1828801"/>
            <a:ext cx="1495424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Mechanical (“Non-specific”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BE42E-AD23-412F-B5D7-B4FF6A08DD92}"/>
              </a:ext>
            </a:extLst>
          </p:cNvPr>
          <p:cNvCxnSpPr/>
          <p:nvPr/>
        </p:nvCxnSpPr>
        <p:spPr>
          <a:xfrm flipH="1" flipV="1">
            <a:off x="3057525" y="2390775"/>
            <a:ext cx="419100" cy="419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4771D8-914E-425D-9315-290A74894A3A}"/>
              </a:ext>
            </a:extLst>
          </p:cNvPr>
          <p:cNvSpPr txBox="1"/>
          <p:nvPr/>
        </p:nvSpPr>
        <p:spPr>
          <a:xfrm>
            <a:off x="3952875" y="1458434"/>
            <a:ext cx="1238250" cy="30008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Inflammatory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43E18-E8EC-479A-9BF9-ED52E15CBBCF}"/>
              </a:ext>
            </a:extLst>
          </p:cNvPr>
          <p:cNvCxnSpPr>
            <a:cxnSpLocks/>
          </p:cNvCxnSpPr>
          <p:nvPr/>
        </p:nvCxnSpPr>
        <p:spPr>
          <a:xfrm flipV="1">
            <a:off x="4572000" y="2028908"/>
            <a:ext cx="0" cy="533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DD272F-D6B4-4753-8568-334804FFF1CF}"/>
              </a:ext>
            </a:extLst>
          </p:cNvPr>
          <p:cNvSpPr txBox="1"/>
          <p:nvPr/>
        </p:nvSpPr>
        <p:spPr>
          <a:xfrm>
            <a:off x="6686551" y="1932674"/>
            <a:ext cx="1238250" cy="30008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Infection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FBC0F1-1167-47F4-A5CF-80E3DD85911E}"/>
              </a:ext>
            </a:extLst>
          </p:cNvPr>
          <p:cNvCxnSpPr>
            <a:cxnSpLocks/>
          </p:cNvCxnSpPr>
          <p:nvPr/>
        </p:nvCxnSpPr>
        <p:spPr>
          <a:xfrm flipV="1">
            <a:off x="5781675" y="2399274"/>
            <a:ext cx="704850" cy="577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143772-4F0C-4280-A991-6B4D093F52B1}"/>
              </a:ext>
            </a:extLst>
          </p:cNvPr>
          <p:cNvSpPr txBox="1"/>
          <p:nvPr/>
        </p:nvSpPr>
        <p:spPr>
          <a:xfrm>
            <a:off x="6686551" y="4509828"/>
            <a:ext cx="1238250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Cancer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4A23BA-C1FA-4FA8-87F9-0BF48938312E}"/>
              </a:ext>
            </a:extLst>
          </p:cNvPr>
          <p:cNvCxnSpPr>
            <a:cxnSpLocks/>
          </p:cNvCxnSpPr>
          <p:nvPr/>
        </p:nvCxnSpPr>
        <p:spPr>
          <a:xfrm>
            <a:off x="5705475" y="3975109"/>
            <a:ext cx="781050" cy="4921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15ECB3-011D-429F-8C28-01FE158619CF}"/>
              </a:ext>
            </a:extLst>
          </p:cNvPr>
          <p:cNvSpPr txBox="1"/>
          <p:nvPr/>
        </p:nvSpPr>
        <p:spPr>
          <a:xfrm>
            <a:off x="3905250" y="4829093"/>
            <a:ext cx="1238250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Compression fracture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1CC71B-A3F3-40A6-8828-1C2DC7FCBF0B}"/>
              </a:ext>
            </a:extLst>
          </p:cNvPr>
          <p:cNvCxnSpPr>
            <a:cxnSpLocks/>
          </p:cNvCxnSpPr>
          <p:nvPr/>
        </p:nvCxnSpPr>
        <p:spPr>
          <a:xfrm flipH="1">
            <a:off x="4452937" y="4237435"/>
            <a:ext cx="71438" cy="5493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D6E2758-B0D3-4DE9-88FE-F47236F2E2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1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"/>
    </mc:Choice>
    <mc:Fallback xmlns="">
      <p:transition spd="slow" advTm="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56097"/>
            <a:ext cx="7886700" cy="994172"/>
          </a:xfrm>
        </p:spPr>
        <p:txBody>
          <a:bodyPr/>
          <a:lstStyle/>
          <a:p>
            <a:r>
              <a:rPr lang="en-GB" dirty="0"/>
              <a:t>Compression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138362"/>
            <a:ext cx="4219575" cy="33397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Acute, severe pain at night / rest Neuro features rare</a:t>
            </a:r>
          </a:p>
          <a:p>
            <a:endParaRPr lang="en-GB" dirty="0"/>
          </a:p>
          <a:p>
            <a:r>
              <a:rPr lang="en-GB" dirty="0"/>
              <a:t>May or may not have clear history of trauma</a:t>
            </a:r>
          </a:p>
          <a:p>
            <a:endParaRPr lang="en-GB" dirty="0"/>
          </a:p>
          <a:p>
            <a:r>
              <a:rPr lang="en-GB" dirty="0"/>
              <a:t>Might be tender</a:t>
            </a:r>
          </a:p>
          <a:p>
            <a:endParaRPr lang="en-GB" dirty="0"/>
          </a:p>
          <a:p>
            <a:r>
              <a:rPr lang="en-GB" dirty="0"/>
              <a:t>Plain film gives you the diagnosis</a:t>
            </a:r>
          </a:p>
          <a:p>
            <a:pPr lvl="1"/>
            <a:r>
              <a:rPr lang="en-GB" dirty="0"/>
              <a:t>MRI / bone scan for chronicity</a:t>
            </a:r>
          </a:p>
        </p:txBody>
      </p:sp>
      <p:pic>
        <p:nvPicPr>
          <p:cNvPr id="2050" name="Picture 2" descr="DEXA Results">
            <a:extLst>
              <a:ext uri="{FF2B5EF4-FFF2-40B4-BE49-F238E27FC236}">
                <a16:creationId xmlns:a16="http://schemas.microsoft.com/office/drawing/2014/main" id="{372E08FB-F4DE-43B8-917A-6E37F6C17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1"/>
          <a:stretch/>
        </p:blipFill>
        <p:spPr bwMode="auto">
          <a:xfrm>
            <a:off x="5887642" y="1813321"/>
            <a:ext cx="2456258" cy="338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F6B9E1-B166-47A6-8C35-449E191C0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3"/>
    </mc:Choice>
    <mc:Fallback xmlns="">
      <p:transition spd="slow" advTm="7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7CF6FDB-DC3F-4D27-B03C-729AFF8911AA}"/>
              </a:ext>
            </a:extLst>
          </p:cNvPr>
          <p:cNvSpPr/>
          <p:nvPr/>
        </p:nvSpPr>
        <p:spPr>
          <a:xfrm>
            <a:off x="3057525" y="2733675"/>
            <a:ext cx="2790825" cy="1390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211-D88E-4AB0-88B0-37CF326B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2883694"/>
            <a:ext cx="2362200" cy="99417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7FC2-4721-4033-9046-C5CB6322598C}"/>
              </a:ext>
            </a:extLst>
          </p:cNvPr>
          <p:cNvSpPr txBox="1"/>
          <p:nvPr/>
        </p:nvSpPr>
        <p:spPr>
          <a:xfrm>
            <a:off x="2105025" y="1828801"/>
            <a:ext cx="1238250" cy="7155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Mechanical (“Non-specific”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BE42E-AD23-412F-B5D7-B4FF6A08DD92}"/>
              </a:ext>
            </a:extLst>
          </p:cNvPr>
          <p:cNvCxnSpPr/>
          <p:nvPr/>
        </p:nvCxnSpPr>
        <p:spPr>
          <a:xfrm flipH="1" flipV="1">
            <a:off x="3057525" y="2390775"/>
            <a:ext cx="419100" cy="419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4771D8-914E-425D-9315-290A74894A3A}"/>
              </a:ext>
            </a:extLst>
          </p:cNvPr>
          <p:cNvSpPr txBox="1"/>
          <p:nvPr/>
        </p:nvSpPr>
        <p:spPr>
          <a:xfrm>
            <a:off x="3952875" y="1458434"/>
            <a:ext cx="1238250" cy="30008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Inflammatory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43E18-E8EC-479A-9BF9-ED52E15CBBCF}"/>
              </a:ext>
            </a:extLst>
          </p:cNvPr>
          <p:cNvCxnSpPr>
            <a:cxnSpLocks/>
          </p:cNvCxnSpPr>
          <p:nvPr/>
        </p:nvCxnSpPr>
        <p:spPr>
          <a:xfrm flipV="1">
            <a:off x="4572000" y="2028908"/>
            <a:ext cx="0" cy="533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DD272F-D6B4-4753-8568-334804FFF1CF}"/>
              </a:ext>
            </a:extLst>
          </p:cNvPr>
          <p:cNvSpPr txBox="1"/>
          <p:nvPr/>
        </p:nvSpPr>
        <p:spPr>
          <a:xfrm>
            <a:off x="6686551" y="1932674"/>
            <a:ext cx="1238250" cy="30008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Infection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FBC0F1-1167-47F4-A5CF-80E3DD85911E}"/>
              </a:ext>
            </a:extLst>
          </p:cNvPr>
          <p:cNvCxnSpPr>
            <a:cxnSpLocks/>
          </p:cNvCxnSpPr>
          <p:nvPr/>
        </p:nvCxnSpPr>
        <p:spPr>
          <a:xfrm flipV="1">
            <a:off x="5781675" y="2399274"/>
            <a:ext cx="704850" cy="577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143772-4F0C-4280-A991-6B4D093F52B1}"/>
              </a:ext>
            </a:extLst>
          </p:cNvPr>
          <p:cNvSpPr txBox="1"/>
          <p:nvPr/>
        </p:nvSpPr>
        <p:spPr>
          <a:xfrm>
            <a:off x="6686551" y="4509828"/>
            <a:ext cx="1238250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Cancer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4A23BA-C1FA-4FA8-87F9-0BF48938312E}"/>
              </a:ext>
            </a:extLst>
          </p:cNvPr>
          <p:cNvCxnSpPr>
            <a:cxnSpLocks/>
          </p:cNvCxnSpPr>
          <p:nvPr/>
        </p:nvCxnSpPr>
        <p:spPr>
          <a:xfrm>
            <a:off x="5705475" y="3975109"/>
            <a:ext cx="781050" cy="4921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15ECB3-011D-429F-8C28-01FE158619CF}"/>
              </a:ext>
            </a:extLst>
          </p:cNvPr>
          <p:cNvSpPr txBox="1"/>
          <p:nvPr/>
        </p:nvSpPr>
        <p:spPr>
          <a:xfrm>
            <a:off x="3905250" y="4829093"/>
            <a:ext cx="1238250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Compression fracture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1CC71B-A3F3-40A6-8828-1C2DC7FCBF0B}"/>
              </a:ext>
            </a:extLst>
          </p:cNvPr>
          <p:cNvCxnSpPr>
            <a:cxnSpLocks/>
          </p:cNvCxnSpPr>
          <p:nvPr/>
        </p:nvCxnSpPr>
        <p:spPr>
          <a:xfrm flipH="1">
            <a:off x="4452937" y="4237435"/>
            <a:ext cx="71438" cy="5493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08741C-8CFF-4CE9-8D55-A966E9B0F683}"/>
              </a:ext>
            </a:extLst>
          </p:cNvPr>
          <p:cNvSpPr txBox="1"/>
          <p:nvPr/>
        </p:nvSpPr>
        <p:spPr>
          <a:xfrm>
            <a:off x="1838325" y="4636710"/>
            <a:ext cx="1238250" cy="5078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Cord compression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761BBD-14D7-4CFA-9B95-07B5F6CF4F6C}"/>
              </a:ext>
            </a:extLst>
          </p:cNvPr>
          <p:cNvCxnSpPr>
            <a:cxnSpLocks/>
          </p:cNvCxnSpPr>
          <p:nvPr/>
        </p:nvCxnSpPr>
        <p:spPr>
          <a:xfrm flipH="1">
            <a:off x="2588419" y="3975109"/>
            <a:ext cx="540544" cy="452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DCC83BA-2729-46AA-BA25-ED5E671727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3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"/>
    </mc:Choice>
    <mc:Fallback xmlns="">
      <p:transition spd="slow" advTm="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42D3-23EB-42B9-B4B7-FDB572AA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Disclaimer*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AC80-4905-4EEE-BEDF-D98A5114D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Please note that QUACK is a regional teaching programme operating across GG&amp;C, Lanarkshire and Ayrshire &amp; Arran. </a:t>
            </a:r>
          </a:p>
          <a:p>
            <a:endParaRPr lang="en-GB" dirty="0"/>
          </a:p>
          <a:p>
            <a:r>
              <a:rPr lang="en-GB" dirty="0"/>
              <a:t>This presentation outlines general management, though local variances e.g. antibiotic prescription may vary slightly depending on your local trust</a:t>
            </a:r>
          </a:p>
          <a:p>
            <a:endParaRPr lang="en-GB" dirty="0"/>
          </a:p>
          <a:p>
            <a:r>
              <a:rPr lang="en-GB" dirty="0"/>
              <a:t>Remember to check your local guidelines</a:t>
            </a:r>
          </a:p>
        </p:txBody>
      </p:sp>
    </p:spTree>
    <p:extLst>
      <p:ext uri="{BB962C8B-B14F-4D97-AF65-F5344CB8AC3E}">
        <p14:creationId xmlns:p14="http://schemas.microsoft.com/office/powerpoint/2010/main" val="3861806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56097"/>
            <a:ext cx="7886700" cy="994172"/>
          </a:xfrm>
        </p:spPr>
        <p:txBody>
          <a:bodyPr/>
          <a:lstStyle/>
          <a:p>
            <a:r>
              <a:rPr lang="en-GB" dirty="0"/>
              <a:t>SCC / Cauda equina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138362"/>
            <a:ext cx="4591050" cy="3339704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Several aetiologies; often thoracic</a:t>
            </a:r>
          </a:p>
          <a:p>
            <a:endParaRPr lang="en-GB" dirty="0"/>
          </a:p>
          <a:p>
            <a:r>
              <a:rPr lang="en-GB" dirty="0"/>
              <a:t>Upper and lower motor neurone signs</a:t>
            </a:r>
          </a:p>
          <a:p>
            <a:endParaRPr lang="en-GB" dirty="0"/>
          </a:p>
          <a:p>
            <a:r>
              <a:rPr lang="en-GB" dirty="0"/>
              <a:t>Lower spine</a:t>
            </a:r>
          </a:p>
          <a:p>
            <a:pPr lvl="1"/>
            <a:r>
              <a:rPr lang="en-GB" dirty="0"/>
              <a:t>Bowel / bladder (LATE in SCC), saddle anaesthesia</a:t>
            </a:r>
          </a:p>
          <a:p>
            <a:pPr lvl="1"/>
            <a:r>
              <a:rPr lang="en-GB" dirty="0"/>
              <a:t>Limb weakness / paraesthesia / numbness – asymmetrical in cauda equina</a:t>
            </a:r>
          </a:p>
          <a:p>
            <a:endParaRPr lang="en-GB" dirty="0"/>
          </a:p>
          <a:p>
            <a:r>
              <a:rPr lang="en-GB" dirty="0"/>
              <a:t>Cervical</a:t>
            </a:r>
          </a:p>
          <a:p>
            <a:pPr lvl="1"/>
            <a:r>
              <a:rPr lang="en-GB" dirty="0"/>
              <a:t>Hand “clumsiness”</a:t>
            </a:r>
          </a:p>
          <a:p>
            <a:endParaRPr lang="en-GB" dirty="0"/>
          </a:p>
          <a:p>
            <a:r>
              <a:rPr lang="en-GB" dirty="0"/>
              <a:t>Treatment – MRI; dexamethasone 8mg bd, XRT, analgesia</a:t>
            </a:r>
          </a:p>
          <a:p>
            <a:pPr marL="3429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122" name="Picture 2" descr="Image result for spinal cord compression&quot;">
            <a:extLst>
              <a:ext uri="{FF2B5EF4-FFF2-40B4-BE49-F238E27FC236}">
                <a16:creationId xmlns:a16="http://schemas.microsoft.com/office/drawing/2014/main" id="{17A102F7-89F8-4886-BC87-8E855878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75" y="365125"/>
            <a:ext cx="26729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B4E82B-CE0D-4301-8062-4AB2E686D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91"/>
    </mc:Choice>
    <mc:Fallback xmlns="">
      <p:transition spd="slow" advTm="96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490A7-6700-4AE1-9CDD-D4CD3D7A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0" y="984053"/>
            <a:ext cx="3868340" cy="617934"/>
          </a:xfrm>
        </p:spPr>
        <p:txBody>
          <a:bodyPr/>
          <a:lstStyle/>
          <a:p>
            <a:r>
              <a:rPr lang="en-GB" dirty="0"/>
              <a:t>Red flags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3D9E6-6441-41E1-80B5-484CD0678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752601"/>
            <a:ext cx="3868340" cy="3746897"/>
          </a:xfr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 fontScale="85000" lnSpcReduction="20000"/>
          </a:bodyPr>
          <a:lstStyle/>
          <a:p>
            <a:r>
              <a:rPr lang="en-GB" dirty="0"/>
              <a:t>Thoracic pain</a:t>
            </a:r>
          </a:p>
          <a:p>
            <a:endParaRPr lang="en-GB" dirty="0"/>
          </a:p>
          <a:p>
            <a:r>
              <a:rPr lang="en-GB" dirty="0"/>
              <a:t>Fever / weight loss</a:t>
            </a:r>
          </a:p>
          <a:p>
            <a:endParaRPr lang="en-GB" dirty="0"/>
          </a:p>
          <a:p>
            <a:r>
              <a:rPr lang="en-GB" dirty="0"/>
              <a:t>Bladder / bowel dysfunction</a:t>
            </a:r>
          </a:p>
          <a:p>
            <a:endParaRPr lang="en-GB" dirty="0"/>
          </a:p>
          <a:p>
            <a:r>
              <a:rPr lang="en-GB" dirty="0"/>
              <a:t>Hx of cancer</a:t>
            </a:r>
          </a:p>
          <a:p>
            <a:endParaRPr lang="en-GB" dirty="0"/>
          </a:p>
          <a:p>
            <a:r>
              <a:rPr lang="en-GB" dirty="0"/>
              <a:t>New / progressive neurology</a:t>
            </a:r>
          </a:p>
          <a:p>
            <a:pPr lvl="1"/>
            <a:r>
              <a:rPr lang="en-GB" dirty="0"/>
              <a:t>Inc saddle anaesthesia / gait disturbance</a:t>
            </a:r>
          </a:p>
          <a:p>
            <a:endParaRPr lang="en-GB" dirty="0"/>
          </a:p>
          <a:p>
            <a:r>
              <a:rPr lang="en-GB" dirty="0"/>
              <a:t>Age &lt;20 or &gt;55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92B84-3A01-4E84-AAF5-A37DBDCCE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984053"/>
            <a:ext cx="3887391" cy="617934"/>
          </a:xfrm>
        </p:spPr>
        <p:txBody>
          <a:bodyPr/>
          <a:lstStyle/>
          <a:p>
            <a:r>
              <a:rPr lang="en-GB" dirty="0"/>
              <a:t>Yellow flags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94CF6-E301-4B46-B84C-EEBB2CC7B1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52601"/>
            <a:ext cx="3887391" cy="3746897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>
            <a:normAutofit fontScale="85000" lnSpcReduction="20000"/>
          </a:bodyPr>
          <a:lstStyle/>
          <a:p>
            <a:r>
              <a:rPr lang="en-GB" dirty="0"/>
              <a:t>Negative attitude that back pain is damaging / disabling</a:t>
            </a:r>
          </a:p>
          <a:p>
            <a:endParaRPr lang="en-GB" dirty="0"/>
          </a:p>
          <a:p>
            <a:r>
              <a:rPr lang="en-GB" dirty="0"/>
              <a:t>Avoidance behaviour / reduced activity levels</a:t>
            </a:r>
          </a:p>
          <a:p>
            <a:endParaRPr lang="en-GB" dirty="0"/>
          </a:p>
          <a:p>
            <a:r>
              <a:rPr lang="en-GB" dirty="0"/>
              <a:t>Belief in passive rather than active management</a:t>
            </a:r>
          </a:p>
          <a:p>
            <a:endParaRPr lang="en-GB" dirty="0"/>
          </a:p>
          <a:p>
            <a:r>
              <a:rPr lang="en-GB" dirty="0"/>
              <a:t>Low mood / social isolation</a:t>
            </a:r>
          </a:p>
          <a:p>
            <a:endParaRPr lang="en-GB" dirty="0"/>
          </a:p>
          <a:p>
            <a:r>
              <a:rPr lang="en-GB" dirty="0"/>
              <a:t>Social / financial problems</a:t>
            </a:r>
          </a:p>
          <a:p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5F59892-283D-4001-85DA-CCCAD2BC8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41"/>
    </mc:Choice>
    <mc:Fallback xmlns="">
      <p:transition spd="slow" advTm="16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156097"/>
            <a:ext cx="7886700" cy="994172"/>
          </a:xfrm>
        </p:spPr>
        <p:txBody>
          <a:bodyPr/>
          <a:lstStyle/>
          <a:p>
            <a:r>
              <a:rPr lang="en-GB" dirty="0"/>
              <a:t>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138362"/>
            <a:ext cx="4591050" cy="3339704"/>
          </a:xfrm>
        </p:spPr>
        <p:txBody>
          <a:bodyPr>
            <a:normAutofit/>
          </a:bodyPr>
          <a:lstStyle/>
          <a:p>
            <a:r>
              <a:rPr lang="en-GB" dirty="0"/>
              <a:t>Following history and examination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Routine bloods; cultures if infection suspected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XR often doesn’t show much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CT / MRI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Same day if SCC suspected</a:t>
            </a:r>
            <a:endParaRPr lang="en-GB" dirty="0"/>
          </a:p>
          <a:p>
            <a:pPr marL="3429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170" name="Picture 2" descr="Image result for mri machine&quot;">
            <a:extLst>
              <a:ext uri="{FF2B5EF4-FFF2-40B4-BE49-F238E27FC236}">
                <a16:creationId xmlns:a16="http://schemas.microsoft.com/office/drawing/2014/main" id="{7B03DA69-CB42-4422-83C7-56AB0BE3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7" y="1618059"/>
            <a:ext cx="3293057" cy="219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EB3092-B122-4E7C-8FB7-2861F56AC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1"/>
    </mc:Choice>
    <mc:Fallback xmlns="">
      <p:transition spd="slow" advTm="4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Thank you</a:t>
            </a:r>
          </a:p>
          <a:p>
            <a:r>
              <a:rPr lang="en-GB" sz="2400" dirty="0"/>
              <a:t>Please fill out the feedback form for your certificate of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pathways for clinical learning</a:t>
            </a:r>
          </a:p>
        </p:txBody>
      </p:sp>
    </p:spTree>
    <p:extLst>
      <p:ext uri="{BB962C8B-B14F-4D97-AF65-F5344CB8AC3E}">
        <p14:creationId xmlns:p14="http://schemas.microsoft.com/office/powerpoint/2010/main" val="130530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Get in touch!</a:t>
            </a:r>
            <a:endParaRPr/>
          </a:p>
        </p:txBody>
      </p:sp>
      <p:sp>
        <p:nvSpPr>
          <p:cNvPr id="330" name="Google Shape;330;p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Website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www.quackmeded.co.uk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Email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u="sng" dirty="0" err="1">
                <a:solidFill>
                  <a:schemeClr val="hlink"/>
                </a:solidFill>
              </a:rPr>
              <a:t>ggc.</a:t>
            </a:r>
            <a:r>
              <a:rPr lang="en-US" u="sng" err="1">
                <a:solidFill>
                  <a:schemeClr val="hlink"/>
                </a:solidFill>
              </a:rPr>
              <a:t>quackmeded</a:t>
            </a:r>
            <a:r>
              <a:rPr lang="en-US" u="sng">
                <a:solidFill>
                  <a:schemeClr val="hlink"/>
                </a:solidFill>
              </a:rPr>
              <a:t>@nhs.scot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Social Media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Twitter: @QUACK_ Med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GB" dirty="0"/>
              <a:t>Facebook: QUACK education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D6355-B530-4826-A80B-655B2FD8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GB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0CCF-F598-4B86-82AE-CB56A83E3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/>
          <a:lstStyle/>
          <a:p>
            <a:r>
              <a:rPr lang="en-GB" dirty="0"/>
              <a:t>What it is and what it’s not</a:t>
            </a:r>
          </a:p>
          <a:p>
            <a:r>
              <a:rPr lang="en-GB" dirty="0"/>
              <a:t>Differential diagnosis</a:t>
            </a:r>
          </a:p>
          <a:p>
            <a:r>
              <a:rPr lang="en-GB" dirty="0"/>
              <a:t>Red flags</a:t>
            </a:r>
          </a:p>
          <a:p>
            <a:r>
              <a:rPr lang="en-GB" dirty="0"/>
              <a:t>Yellow flags</a:t>
            </a:r>
          </a:p>
          <a:p>
            <a:r>
              <a:rPr lang="en-GB" dirty="0"/>
              <a:t>Investigations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3B5293-2B7B-4AA3-B7E6-8AC537B1F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2"/>
    </mc:Choice>
    <mc:Fallback xmlns="">
      <p:transition spd="slow" advTm="2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2571750" cy="3263504"/>
          </a:xfrm>
        </p:spPr>
        <p:txBody>
          <a:bodyPr/>
          <a:lstStyle/>
          <a:p>
            <a:r>
              <a:rPr lang="en-GB" dirty="0"/>
              <a:t>Acute back pain </a:t>
            </a:r>
          </a:p>
          <a:p>
            <a:pPr marL="0" indent="0">
              <a:buNone/>
            </a:pPr>
            <a:r>
              <a:rPr lang="en-GB" dirty="0"/>
              <a:t>	(&lt; 12 weeks)</a:t>
            </a:r>
          </a:p>
          <a:p>
            <a:endParaRPr lang="en-GB" dirty="0"/>
          </a:p>
          <a:p>
            <a:r>
              <a:rPr lang="en-GB" dirty="0"/>
              <a:t>NOT</a:t>
            </a:r>
          </a:p>
          <a:p>
            <a:pPr lvl="1"/>
            <a:r>
              <a:rPr lang="en-GB" dirty="0"/>
              <a:t>Chronic pain</a:t>
            </a:r>
          </a:p>
          <a:p>
            <a:pPr lvl="1"/>
            <a:r>
              <a:rPr lang="en-GB" dirty="0"/>
              <a:t>Sciatica</a:t>
            </a:r>
          </a:p>
          <a:p>
            <a:pPr lvl="1"/>
            <a:r>
              <a:rPr lang="en-GB" dirty="0"/>
              <a:t>Radiculopathy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2F47C-0FCD-4EB1-B078-FDD11BFA6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" t="9931" r="6251" b="4935"/>
          <a:stretch/>
        </p:blipFill>
        <p:spPr>
          <a:xfrm>
            <a:off x="3595688" y="1888606"/>
            <a:ext cx="5086350" cy="29119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43DE15-9523-47BF-9F82-831DB7F4B9DC}"/>
              </a:ext>
            </a:extLst>
          </p:cNvPr>
          <p:cNvSpPr/>
          <p:nvPr/>
        </p:nvSpPr>
        <p:spPr>
          <a:xfrm>
            <a:off x="3595688" y="5212973"/>
            <a:ext cx="570547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hlinkClick r:id="rId5"/>
              </a:rPr>
              <a:t>https://cks.nice.org.uk/back-pain-low-without-radiculopathy#!topicSummary</a:t>
            </a:r>
            <a:endParaRPr lang="en-GB" sz="135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4FC1D1-2B3C-46E4-AC35-CB2F31381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8"/>
    </mc:Choice>
    <mc:Fallback xmlns="">
      <p:transition spd="slow" advTm="7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7CF6FDB-DC3F-4D27-B03C-729AFF8911AA}"/>
              </a:ext>
            </a:extLst>
          </p:cNvPr>
          <p:cNvSpPr/>
          <p:nvPr/>
        </p:nvSpPr>
        <p:spPr>
          <a:xfrm>
            <a:off x="3057525" y="2733675"/>
            <a:ext cx="2790825" cy="1390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211-D88E-4AB0-88B0-37CF326B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2883694"/>
            <a:ext cx="2362200" cy="99417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7FC2-4721-4033-9046-C5CB6322598C}"/>
              </a:ext>
            </a:extLst>
          </p:cNvPr>
          <p:cNvSpPr txBox="1"/>
          <p:nvPr/>
        </p:nvSpPr>
        <p:spPr>
          <a:xfrm>
            <a:off x="2105025" y="1828801"/>
            <a:ext cx="1371600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Mechanical (“Non-specific”)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BE42E-AD23-412F-B5D7-B4FF6A08DD92}"/>
              </a:ext>
            </a:extLst>
          </p:cNvPr>
          <p:cNvCxnSpPr/>
          <p:nvPr/>
        </p:nvCxnSpPr>
        <p:spPr>
          <a:xfrm flipH="1" flipV="1">
            <a:off x="3057525" y="2390775"/>
            <a:ext cx="419100" cy="419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8164EB-0681-4C01-938B-0B579977C0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73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8"/>
    </mc:Choice>
    <mc:Fallback xmlns="">
      <p:transition spd="slow" advTm="1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Non-specific back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00DC-080D-4118-AF12-0CED7DF2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753350" cy="3263504"/>
          </a:xfrm>
        </p:spPr>
        <p:txBody>
          <a:bodyPr/>
          <a:lstStyle/>
          <a:p>
            <a:r>
              <a:rPr lang="en-GB" dirty="0"/>
              <a:t>Relapsing / remitting course</a:t>
            </a:r>
          </a:p>
          <a:p>
            <a:endParaRPr lang="en-GB" dirty="0"/>
          </a:p>
          <a:p>
            <a:r>
              <a:rPr lang="en-GB" dirty="0"/>
              <a:t>Usually varies with posture / exacerbated by movement     </a:t>
            </a:r>
          </a:p>
          <a:p>
            <a:endParaRPr lang="en-GB" dirty="0"/>
          </a:p>
          <a:p>
            <a:r>
              <a:rPr lang="en-GB" dirty="0"/>
              <a:t>Exclude red flags</a:t>
            </a:r>
          </a:p>
          <a:p>
            <a:r>
              <a:rPr lang="en-GB" dirty="0"/>
              <a:t>Investigations usually not merited</a:t>
            </a:r>
          </a:p>
          <a:p>
            <a:r>
              <a:rPr lang="en-GB" dirty="0"/>
              <a:t>Rx – analgesia, ??benzos, education</a:t>
            </a:r>
          </a:p>
          <a:p>
            <a:pPr lvl="1"/>
            <a:r>
              <a:rPr lang="en-GB" dirty="0"/>
              <a:t>Referral for CBT / group physio in high risk individuals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8C59EC-E089-4522-A39F-746D0555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63"/>
    </mc:Choice>
    <mc:Fallback xmlns="">
      <p:transition spd="slow" advTm="7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7CF6FDB-DC3F-4D27-B03C-729AFF8911AA}"/>
              </a:ext>
            </a:extLst>
          </p:cNvPr>
          <p:cNvSpPr/>
          <p:nvPr/>
        </p:nvSpPr>
        <p:spPr>
          <a:xfrm>
            <a:off x="3057525" y="2733675"/>
            <a:ext cx="2790825" cy="1390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211-D88E-4AB0-88B0-37CF326B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2883694"/>
            <a:ext cx="2362200" cy="99417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Differentials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7FC2-4721-4033-9046-C5CB6322598C}"/>
              </a:ext>
            </a:extLst>
          </p:cNvPr>
          <p:cNvSpPr txBox="1"/>
          <p:nvPr/>
        </p:nvSpPr>
        <p:spPr>
          <a:xfrm>
            <a:off x="1790706" y="1608475"/>
            <a:ext cx="1409693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Mechanical (“Non-specific”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BE42E-AD23-412F-B5D7-B4FF6A08DD92}"/>
              </a:ext>
            </a:extLst>
          </p:cNvPr>
          <p:cNvCxnSpPr/>
          <p:nvPr/>
        </p:nvCxnSpPr>
        <p:spPr>
          <a:xfrm flipH="1" flipV="1">
            <a:off x="3057525" y="2390775"/>
            <a:ext cx="419100" cy="419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4771D8-914E-425D-9315-290A74894A3A}"/>
              </a:ext>
            </a:extLst>
          </p:cNvPr>
          <p:cNvSpPr txBox="1"/>
          <p:nvPr/>
        </p:nvSpPr>
        <p:spPr>
          <a:xfrm>
            <a:off x="3952875" y="1458434"/>
            <a:ext cx="1238250" cy="30008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Inflammatory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43E18-E8EC-479A-9BF9-ED52E15CBBCF}"/>
              </a:ext>
            </a:extLst>
          </p:cNvPr>
          <p:cNvCxnSpPr>
            <a:cxnSpLocks/>
          </p:cNvCxnSpPr>
          <p:nvPr/>
        </p:nvCxnSpPr>
        <p:spPr>
          <a:xfrm flipV="1">
            <a:off x="4572000" y="2028908"/>
            <a:ext cx="0" cy="533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2FEDAE4-AC2E-4743-8AEE-F9211124F6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9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"/>
    </mc:Choice>
    <mc:Fallback xmlns="">
      <p:transition spd="slow" advTm="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131094"/>
            <a:ext cx="7886700" cy="994172"/>
          </a:xfrm>
        </p:spPr>
        <p:txBody>
          <a:bodyPr/>
          <a:lstStyle/>
          <a:p>
            <a:r>
              <a:rPr lang="en-GB" dirty="0"/>
              <a:t>Axial </a:t>
            </a:r>
            <a:r>
              <a:rPr lang="en-GB" dirty="0" err="1"/>
              <a:t>Spondyloarthritis</a:t>
            </a:r>
            <a:endParaRPr lang="en-GB" dirty="0"/>
          </a:p>
        </p:txBody>
      </p:sp>
      <p:pic>
        <p:nvPicPr>
          <p:cNvPr id="1026" name="Picture 2" descr="Image result for ankylosing spondylitis">
            <a:extLst>
              <a:ext uri="{FF2B5EF4-FFF2-40B4-BE49-F238E27FC236}">
                <a16:creationId xmlns:a16="http://schemas.microsoft.com/office/drawing/2014/main" id="{7494F165-A840-4096-825D-1666F803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1" y="2125267"/>
            <a:ext cx="3979069" cy="35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ages.radiopaedia.org/images/480062/dacaa9ef9b3de901b55c3e67b96cbf.jpg">
            <a:extLst>
              <a:ext uri="{FF2B5EF4-FFF2-40B4-BE49-F238E27FC236}">
                <a16:creationId xmlns:a16="http://schemas.microsoft.com/office/drawing/2014/main" id="{4A0C3064-CFE8-4E77-BA17-0FFF01D1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0015" r="5742"/>
          <a:stretch>
            <a:fillRect/>
          </a:stretch>
        </p:blipFill>
        <p:spPr bwMode="auto">
          <a:xfrm>
            <a:off x="4511676" y="1750897"/>
            <a:ext cx="1717517" cy="3881951"/>
          </a:xfrm>
          <a:prstGeom prst="rect">
            <a:avLst/>
          </a:prstGeom>
          <a:noFill/>
        </p:spPr>
      </p:pic>
      <p:pic>
        <p:nvPicPr>
          <p:cNvPr id="7" name="Picture 4" descr="http://images.rheumatology.org/image_dir/album75694/md_99-07-0044.tif.jpg">
            <a:extLst>
              <a:ext uri="{FF2B5EF4-FFF2-40B4-BE49-F238E27FC236}">
                <a16:creationId xmlns:a16="http://schemas.microsoft.com/office/drawing/2014/main" id="{691316A8-6721-43AD-9CEF-69899326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1056" y="1750897"/>
            <a:ext cx="2581494" cy="386872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BE9F8F-5833-4500-874C-CF0B5CCD3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6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5"/>
    </mc:Choice>
    <mc:Fallback xmlns="">
      <p:transition spd="slow" advTm="6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41E1-A4F1-437A-96A1-B547012A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131094"/>
            <a:ext cx="7886700" cy="994172"/>
          </a:xfrm>
        </p:spPr>
        <p:txBody>
          <a:bodyPr/>
          <a:lstStyle/>
          <a:p>
            <a:r>
              <a:rPr lang="en-GB" dirty="0"/>
              <a:t>Axial </a:t>
            </a:r>
            <a:r>
              <a:rPr lang="en-GB" dirty="0" err="1"/>
              <a:t>Spondyloarthritis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802709-0CE2-4BAB-A29A-2DE27FE179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92" t="28889" r="30903" b="34074"/>
          <a:stretch/>
        </p:blipFill>
        <p:spPr>
          <a:xfrm>
            <a:off x="4371975" y="2369344"/>
            <a:ext cx="4654391" cy="2762250"/>
          </a:xfrm>
          <a:prstGeom prst="rect">
            <a:avLst/>
          </a:prstGeom>
        </p:spPr>
      </p:pic>
      <p:pic>
        <p:nvPicPr>
          <p:cNvPr id="1026" name="Picture 2" descr="Image result for ankylosing spondylitis">
            <a:extLst>
              <a:ext uri="{FF2B5EF4-FFF2-40B4-BE49-F238E27FC236}">
                <a16:creationId xmlns:a16="http://schemas.microsoft.com/office/drawing/2014/main" id="{7494F165-A840-4096-825D-1666F803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1" y="2125267"/>
            <a:ext cx="3979069" cy="35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F3BE1D-6AF0-4C7D-837C-7750EC2423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2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9"/>
    </mc:Choice>
    <mc:Fallback xmlns="">
      <p:transition spd="slow" advTm="36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QUACK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CK theme" id="{75FFE468-3B7E-4C82-A462-E22C6E5790A0}" vid="{E73379FD-5B52-4EB3-A98B-74B0B41F02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QUACK theme</Template>
  <TotalTime>63</TotalTime>
  <Words>550</Words>
  <Application>Microsoft Office PowerPoint</Application>
  <PresentationFormat>On-screen Show (4:3)</PresentationFormat>
  <Paragraphs>190</Paragraphs>
  <Slides>24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QUACK theme</vt:lpstr>
      <vt:lpstr>An approach to back pain</vt:lpstr>
      <vt:lpstr>Disclaimer*</vt:lpstr>
      <vt:lpstr>Outline</vt:lpstr>
      <vt:lpstr>Remit</vt:lpstr>
      <vt:lpstr>Differentials</vt:lpstr>
      <vt:lpstr>Non-specific back pain</vt:lpstr>
      <vt:lpstr>Differentials</vt:lpstr>
      <vt:lpstr>Axial Spondyloarthritis</vt:lpstr>
      <vt:lpstr>Axial Spondyloarthritis</vt:lpstr>
      <vt:lpstr>Axial Spondyloarthritis</vt:lpstr>
      <vt:lpstr>Axial Spondyloarthritis</vt:lpstr>
      <vt:lpstr>Differentials</vt:lpstr>
      <vt:lpstr>Discitis</vt:lpstr>
      <vt:lpstr>Discitis</vt:lpstr>
      <vt:lpstr>Differentials</vt:lpstr>
      <vt:lpstr>Malignancy</vt:lpstr>
      <vt:lpstr>Differentials</vt:lpstr>
      <vt:lpstr>Compression fracture</vt:lpstr>
      <vt:lpstr>Differentials</vt:lpstr>
      <vt:lpstr>SCC / Cauda equina</vt:lpstr>
      <vt:lpstr>PowerPoint Presentation</vt:lpstr>
      <vt:lpstr>Investigations</vt:lpstr>
      <vt:lpstr>PowerPoint Presentation</vt:lpstr>
      <vt:lpstr>Get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approach to back pain</dc:title>
  <dc:creator>Jamie Robertson</dc:creator>
  <cp:lastModifiedBy>INGRAM, Gareth (NHS GREATER GLASGOW &amp; CLYDE)</cp:lastModifiedBy>
  <cp:revision>5</cp:revision>
  <dcterms:created xsi:type="dcterms:W3CDTF">2020-09-08T09:58:17Z</dcterms:created>
  <dcterms:modified xsi:type="dcterms:W3CDTF">2020-11-13T17:16:36Z</dcterms:modified>
</cp:coreProperties>
</file>