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44F085-32E1-44E8-97C3-4AEBED5F642C}">
  <a:tblStyle styleId="{4F44F085-32E1-44E8-97C3-4AEBED5F64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11188" y="549275"/>
            <a:ext cx="7993062" cy="93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gc.quackmeded@nhs.sco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Upper Gastrointestinal</a:t>
            </a:r>
            <a:br>
              <a:rPr lang="en-GB"/>
            </a:br>
            <a:r>
              <a:rPr lang="en-GB"/>
              <a:t>Symptoms</a:t>
            </a:r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Gemma McGrory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Clinical Teaching Fellow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1" name="Google Shape;151;p23" descr="Perforation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930954" cy="692764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3"/>
          <p:cNvSpPr txBox="1"/>
          <p:nvPr/>
        </p:nvSpPr>
        <p:spPr>
          <a:xfrm>
            <a:off x="2903761" y="2141838"/>
            <a:ext cx="464101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Erect CXR to exclude perforation…</a:t>
            </a:r>
            <a:endParaRPr sz="24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1</a:t>
            </a:r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65 year old gentleman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Epigastric pain for 1 month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Worse after eating and at night time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1 episode of coffee ground vomit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PMHx: Gout, COPD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Social: Smoker 15/day for 20 years.  Drinks 2 cans lager/day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Investigations?</a:t>
            </a:r>
            <a:endParaRPr/>
          </a:p>
        </p:txBody>
      </p:sp>
      <p:sp>
        <p:nvSpPr>
          <p:cNvPr id="164" name="Google Shape;164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investigations would you do?</a:t>
            </a:r>
            <a:endParaRPr/>
          </a:p>
        </p:txBody>
      </p:sp>
      <p:sp>
        <p:nvSpPr>
          <p:cNvPr id="171" name="Google Shape;171;p26"/>
          <p:cNvSpPr txBox="1">
            <a:spLocks noGrp="1"/>
          </p:cNvSpPr>
          <p:nvPr>
            <p:ph type="body" idx="1"/>
          </p:nvPr>
        </p:nvSpPr>
        <p:spPr>
          <a:xfrm>
            <a:off x="611188" y="1540085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Bloods- anaemia and raised urea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H.Pylori serology/stool sample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Abdominal USS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Upper GI endoscopy- when?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Age &gt;55 and iron deficiency anaemia</a:t>
            </a:r>
            <a:endParaRPr sz="20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Unexplained persistent vomiting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Haematemesis</a:t>
            </a:r>
            <a:endParaRPr sz="20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Weight loss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Dysphagia</a:t>
            </a:r>
            <a:endParaRPr sz="20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Odynophagia</a:t>
            </a:r>
            <a:endParaRPr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7" name="Google Shape;177;p2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-38302" r="-38301"/>
          <a:stretch/>
        </p:blipFill>
        <p:spPr>
          <a:xfrm>
            <a:off x="164049" y="716580"/>
            <a:ext cx="7993062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Dyspepsia</a:t>
            </a:r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Non ulcer dyspepsia- 40%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GORD- 40%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Peptic Ulcer disease-13%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Gastric cancer-3%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(Oesophageal cancer)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Common symptom!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Peptic ulcer disease</a:t>
            </a:r>
            <a:endParaRPr/>
          </a:p>
        </p:txBody>
      </p:sp>
      <p:sp>
        <p:nvSpPr>
          <p:cNvPr id="189" name="Google Shape;189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Gastric and duodenal ulcers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DU more common than GU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GU- biopsy and repeat endoscopy to ensure healed as may be malignant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Aetiology</a:t>
            </a:r>
            <a:endParaRPr/>
          </a:p>
        </p:txBody>
      </p:sp>
      <p:sp>
        <p:nvSpPr>
          <p:cNvPr id="195" name="Google Shape;195;p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Char char="•"/>
            </a:pPr>
            <a:r>
              <a:rPr lang="en-GB" i="1">
                <a:solidFill>
                  <a:srgbClr val="FF0000"/>
                </a:solidFill>
              </a:rPr>
              <a:t>H. pylori</a:t>
            </a:r>
            <a:endParaRPr>
              <a:solidFill>
                <a:srgbClr val="FF0000"/>
              </a:solidFill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100"/>
              <a:buChar char="•"/>
            </a:pPr>
            <a:r>
              <a:rPr lang="en-GB">
                <a:solidFill>
                  <a:srgbClr val="FF0000"/>
                </a:solidFill>
              </a:rPr>
              <a:t>NSAIDs</a:t>
            </a:r>
            <a:endParaRPr>
              <a:solidFill>
                <a:srgbClr val="FF0000"/>
              </a:solidFill>
            </a:endParaRPr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Smoking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Alcohol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Steroids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Stress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H.Pylori</a:t>
            </a:r>
            <a:endParaRPr/>
          </a:p>
        </p:txBody>
      </p:sp>
      <p:sp>
        <p:nvSpPr>
          <p:cNvPr id="201" name="Google Shape;201;p31"/>
          <p:cNvSpPr txBox="1">
            <a:spLocks noGrp="1"/>
          </p:cNvSpPr>
          <p:nvPr>
            <p:ph type="body" idx="1"/>
          </p:nvPr>
        </p:nvSpPr>
        <p:spPr>
          <a:xfrm>
            <a:off x="611188" y="1591844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95% duodenal ulcers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80% gastric ulcers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Treatment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Triple therapy (Amox / Clarith / PPI) 7 days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Check local guidelines</a:t>
            </a:r>
            <a:endParaRPr/>
          </a:p>
        </p:txBody>
      </p:sp>
      <p:pic>
        <p:nvPicPr>
          <p:cNvPr id="202" name="Google Shape;202;p31" descr="helicobacter-300x198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57850" y="1334181"/>
            <a:ext cx="2857500" cy="188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Complications</a:t>
            </a:r>
            <a:endParaRPr/>
          </a:p>
        </p:txBody>
      </p:sp>
      <p:sp>
        <p:nvSpPr>
          <p:cNvPr id="208" name="Google Shape;208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Bleeding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Perforation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Pyloric stenosis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Non ulcer dyspepsia</a:t>
            </a:r>
            <a:endParaRPr/>
          </a:p>
        </p:txBody>
      </p:sp>
      <p:sp>
        <p:nvSpPr>
          <p:cNvPr id="214" name="Google Shape;214;p3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Also called ‘functional’ dyspepsia- no organic cause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Lifestyle advice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Stop smoking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Lose weight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Reduce alcohol intake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Avoid triggering foods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Raise head of bed at night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2</a:t>
            </a:r>
            <a:endParaRPr/>
          </a:p>
        </p:txBody>
      </p:sp>
      <p:sp>
        <p:nvSpPr>
          <p:cNvPr id="220" name="Google Shape;22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45 year old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Known alcohol excess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Presents as an emergency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Jaundiced, vomiting copious amounts of fresh red blood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Ascites clinically on examination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BP 60/40, HR 120, unwell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Bleeding Oesophageal Varices</a:t>
            </a:r>
            <a:endParaRPr/>
          </a:p>
        </p:txBody>
      </p:sp>
      <p:sp>
        <p:nvSpPr>
          <p:cNvPr id="226" name="Google Shape;226;p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Portal hypertension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Back pressure results in varices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Often in context of cirrhosis / liver failure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Often have abnormal coagulation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Can be life threatening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Need stabilisation before emergency OGD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Oesophageal Varices</a:t>
            </a:r>
            <a:endParaRPr/>
          </a:p>
        </p:txBody>
      </p:sp>
      <p:pic>
        <p:nvPicPr>
          <p:cNvPr id="232" name="Google Shape;232;p36" descr="varices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501660" y="1484313"/>
            <a:ext cx="4330461" cy="44266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Severity of GI Bleeds</a:t>
            </a:r>
            <a:endParaRPr/>
          </a:p>
        </p:txBody>
      </p:sp>
      <p:sp>
        <p:nvSpPr>
          <p:cNvPr id="238" name="Google Shape;238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More to it than just how much blood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Glasgow Blatchford score useful to predict those at high risk of dying</a:t>
            </a:r>
            <a:endParaRPr/>
          </a:p>
          <a:p>
            <a:pPr marL="74295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/>
              <a:t>Therefore who needs emergency versus elective scope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Rockall score for post endoscopy risk of rebleeding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pathways for clinical learning</a:t>
            </a:r>
            <a:endParaRPr/>
          </a:p>
        </p:txBody>
      </p:sp>
      <p:sp>
        <p:nvSpPr>
          <p:cNvPr id="244" name="Google Shape;244;p38"/>
          <p:cNvSpPr txBox="1">
            <a:spLocks noGrp="1"/>
          </p:cNvSpPr>
          <p:nvPr>
            <p:ph type="title"/>
          </p:nvPr>
        </p:nvSpPr>
        <p:spPr>
          <a:xfrm>
            <a:off x="611188" y="549275"/>
            <a:ext cx="7993062" cy="93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Glasgow-Blatchford</a:t>
            </a:r>
            <a:endParaRPr/>
          </a:p>
        </p:txBody>
      </p:sp>
      <p:graphicFrame>
        <p:nvGraphicFramePr>
          <p:cNvPr id="245" name="Google Shape;245;p38"/>
          <p:cNvGraphicFramePr/>
          <p:nvPr/>
        </p:nvGraphicFramePr>
        <p:xfrm>
          <a:off x="611188" y="2060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{4F44F085-32E1-44E8-97C3-4AEBED5F642C}</a:tableStyleId>
              </a:tblPr>
              <a:tblGrid>
                <a:gridCol w="399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4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Admission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≥6.5  &lt;8.0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3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≥8.0  &lt;10.0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≥10.0  &lt;25.0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≥25.0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6" name="Google Shape;246;p38"/>
          <p:cNvSpPr txBox="1"/>
          <p:nvPr/>
        </p:nvSpPr>
        <p:spPr>
          <a:xfrm>
            <a:off x="539750" y="1412875"/>
            <a:ext cx="30956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00A1E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Urea </a:t>
            </a:r>
            <a:endParaRPr sz="3600">
              <a:solidFill>
                <a:srgbClr val="00A1E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pathways for clinical learning</a:t>
            </a:r>
            <a:endParaRPr/>
          </a:p>
        </p:txBody>
      </p:sp>
      <p:graphicFrame>
        <p:nvGraphicFramePr>
          <p:cNvPr id="252" name="Google Shape;252;p39"/>
          <p:cNvGraphicFramePr/>
          <p:nvPr/>
        </p:nvGraphicFramePr>
        <p:xfrm>
          <a:off x="611188" y="1557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{4F44F085-32E1-44E8-97C3-4AEBED5F642C}</a:tableStyleId>
              </a:tblPr>
              <a:tblGrid>
                <a:gridCol w="399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Admission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 </a:t>
                      </a:r>
                      <a:r>
                        <a:rPr lang="en-GB" sz="2800" b="0" i="0" u="none" strike="noStrike" cap="none">
                          <a:solidFill>
                            <a:srgbClr val="00A1E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MEN</a:t>
                      </a:r>
                      <a:endParaRPr sz="2800" b="0" i="0" u="none" strike="noStrike" cap="none">
                        <a:solidFill>
                          <a:srgbClr val="00A1E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 12.0  &lt;13.0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 10.0  &lt;12.0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&lt;10.0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Admission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 </a:t>
                      </a:r>
                      <a:r>
                        <a:rPr lang="en-GB" sz="2800" b="0" i="0" u="none" strike="noStrike" cap="none">
                          <a:solidFill>
                            <a:srgbClr val="00A1E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WOMEN</a:t>
                      </a:r>
                      <a:endParaRPr sz="2800" b="0" i="0" u="none" strike="noStrike" cap="none">
                        <a:solidFill>
                          <a:srgbClr val="00A1E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≥ 10.0 &lt;12.0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&lt;10.0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3" name="Google Shape;253;p39"/>
          <p:cNvSpPr txBox="1"/>
          <p:nvPr/>
        </p:nvSpPr>
        <p:spPr>
          <a:xfrm>
            <a:off x="611188" y="836613"/>
            <a:ext cx="453707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00A1E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Haemoglobin g/L</a:t>
            </a:r>
            <a:endParaRPr sz="3600">
              <a:solidFill>
                <a:srgbClr val="00A1E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pathways for clinical learning</a:t>
            </a:r>
            <a:endParaRPr/>
          </a:p>
        </p:txBody>
      </p:sp>
      <p:graphicFrame>
        <p:nvGraphicFramePr>
          <p:cNvPr id="259" name="Google Shape;259;p40"/>
          <p:cNvGraphicFramePr/>
          <p:nvPr/>
        </p:nvGraphicFramePr>
        <p:xfrm>
          <a:off x="611188" y="1557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{4F44F085-32E1-44E8-97C3-4AEBED5F642C}</a:tableStyleId>
              </a:tblPr>
              <a:tblGrid>
                <a:gridCol w="399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Admission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100-109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90-99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&lt;90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0" name="Google Shape;260;p40"/>
          <p:cNvSpPr txBox="1"/>
          <p:nvPr/>
        </p:nvSpPr>
        <p:spPr>
          <a:xfrm>
            <a:off x="539750" y="908050"/>
            <a:ext cx="7561263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00A1E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Systolic Blood Pressure mmHg</a:t>
            </a:r>
            <a:endParaRPr sz="3600">
              <a:solidFill>
                <a:srgbClr val="00A1E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pathways for clinical learning</a:t>
            </a:r>
            <a:endParaRPr/>
          </a:p>
        </p:txBody>
      </p:sp>
      <p:graphicFrame>
        <p:nvGraphicFramePr>
          <p:cNvPr id="266" name="Google Shape;266;p41"/>
          <p:cNvGraphicFramePr/>
          <p:nvPr/>
        </p:nvGraphicFramePr>
        <p:xfrm>
          <a:off x="611188" y="15573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{4F44F085-32E1-44E8-97C3-4AEBED5F642C}</a:tableStyleId>
              </a:tblPr>
              <a:tblGrid>
                <a:gridCol w="525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Admission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Score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Pulse ≥ 100 bpm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Presentation with melaena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Presentation with syncope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Hepatic disease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Cardiac failure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4785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b="0" i="0" u="none" strike="noStrike" cap="none">
                          <a:solidFill>
                            <a:srgbClr val="01478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1478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7" name="Google Shape;267;p41"/>
          <p:cNvSpPr txBox="1"/>
          <p:nvPr/>
        </p:nvSpPr>
        <p:spPr>
          <a:xfrm>
            <a:off x="684213" y="836613"/>
            <a:ext cx="4319587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rgbClr val="00A1E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 Markers</a:t>
            </a:r>
            <a:endParaRPr sz="3600">
              <a:solidFill>
                <a:srgbClr val="00A1E5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2"/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pathways for clinical learning</a:t>
            </a:r>
            <a:endParaRPr/>
          </a:p>
        </p:txBody>
      </p:sp>
      <p:sp>
        <p:nvSpPr>
          <p:cNvPr id="273" name="Google Shape;273;p4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Glasgow-Blatchford</a:t>
            </a:r>
            <a:endParaRPr/>
          </a:p>
        </p:txBody>
      </p:sp>
      <p:sp>
        <p:nvSpPr>
          <p:cNvPr id="274" name="Google Shape;274;p4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Scores ≥ 6 are associated with 50% risk of needing intervention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Score of 0 can be safely discharged home with OP scope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Learning Outcomes</a:t>
            </a:r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Case based approach...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Upper GI symptoms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3</a:t>
            </a:r>
            <a:endParaRPr/>
          </a:p>
        </p:txBody>
      </p:sp>
      <p:sp>
        <p:nvSpPr>
          <p:cNvPr id="280" name="Google Shape;280;p4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22 year old student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Out drinking last night, vomited since came home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Initially yellow vomit, now blood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Otherwise well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Haemodynamically stable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Mallory Weiss Tear</a:t>
            </a:r>
            <a:endParaRPr/>
          </a:p>
        </p:txBody>
      </p:sp>
      <p:sp>
        <p:nvSpPr>
          <p:cNvPr id="286" name="Google Shape;286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Tear in mucosa at gastro-oesophageal junction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Follows retching / vomiting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Particularly common after large volumes of alcohol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Normal vomit initially then becomes red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Usually spontaneously stops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Severe need surgery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4</a:t>
            </a:r>
            <a:endParaRPr/>
          </a:p>
        </p:txBody>
      </p:sp>
      <p:sp>
        <p:nvSpPr>
          <p:cNvPr id="292" name="Google Shape;292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75 year old ex smoker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4 month history of feeling food sticking in gullet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Past 2 months finding it more difficult to swallow solid foods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Weigh loss of 1 stone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Oesophageal Cancer</a:t>
            </a:r>
            <a:endParaRPr/>
          </a:p>
        </p:txBody>
      </p:sp>
      <p:sp>
        <p:nvSpPr>
          <p:cNvPr id="298" name="Google Shape;298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Relatively rare in West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Smoking / alcohol association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Adenocarcinoma: squamous cell carcinoma 2:1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Barrett’s oesophagus = risk for adenocarcinoma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Metaplastic changes in oesophageal mucosa from squamous to columnar epithelium secondary to reflux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Symptoms</a:t>
            </a:r>
            <a:endParaRPr/>
          </a:p>
        </p:txBody>
      </p:sp>
      <p:sp>
        <p:nvSpPr>
          <p:cNvPr id="304" name="Google Shape;304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Retrosternal discomfort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Belching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Dyspepsia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Weight loss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Progressive dysphagia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First to solids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Then liquids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Total (inability to swallow saliva)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Investigations</a:t>
            </a:r>
            <a:endParaRPr/>
          </a:p>
        </p:txBody>
      </p:sp>
      <p:sp>
        <p:nvSpPr>
          <p:cNvPr id="310" name="Google Shape;310;p4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Barium swallow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Endoscopy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Biopsy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CT C/A/P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316" name="Google Shape;316;p4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Surgical resection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Need to be premorbidly fit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Locally removable cancer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 detectable metastatic disease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Can be open or endoscopic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+- neoadjuvant chemo / radiotherapy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Argon bean laser destruction of tumour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Oesophageal stenting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0"/>
          <p:cNvSpPr txBox="1">
            <a:spLocks noGrp="1"/>
          </p:cNvSpPr>
          <p:nvPr>
            <p:ph type="title"/>
          </p:nvPr>
        </p:nvSpPr>
        <p:spPr>
          <a:xfrm>
            <a:off x="611188" y="314784"/>
            <a:ext cx="7993062" cy="93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Oesophagectomy</a:t>
            </a:r>
            <a:endParaRPr/>
          </a:p>
        </p:txBody>
      </p:sp>
      <p:pic>
        <p:nvPicPr>
          <p:cNvPr id="322" name="Google Shape;322;p50" descr="Diagram_showing_before_and_after_a_total_oesophagectomy_CRUK_105.svg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576945" y="1249822"/>
            <a:ext cx="4073237" cy="5386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5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  <p:sp>
        <p:nvSpPr>
          <p:cNvPr id="328" name="Google Shape;328;p5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Case based approach...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Upper GI symptoms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Differential diagnoses of GI bleeding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Peptic ulcer disease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 pylori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Bleeding oesophageal varices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Mallory Weiss tear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4" name="Google Shape;334;p5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11430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ggc.quackmeded@nhs.scot</a:t>
            </a:r>
            <a:endParaRPr lang="en-GB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pathways for clinical learning</a:t>
            </a:r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Upper GI Symptoms</a:t>
            </a:r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Dysphagia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Odynophagia (painful swallowing)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Abdominal pain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Vomiting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Coffee ground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Frank Blood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Melaena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Associated History</a:t>
            </a:r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What PMHx / SHx is relevant when someone presents with upper GI bleeding or symptoms?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pathways for clinical learning</a:t>
            </a:r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Associated history	</a:t>
            </a:r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Weight loss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Drugs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Alcohol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Smoking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Past medical history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PUD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 pylori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CLD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pathways for clinical learning</a:t>
            </a:r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Examination</a:t>
            </a:r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ABCDE approach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Evidence of hypovolaemia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/>
              <a:t>→assess &amp; treat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Stigmata of chronic liver disease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Abdominal examination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Differential Diagnosis</a:t>
            </a:r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Mallory Weiss Tear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GORD / reflux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Peptic ulcer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NSAIDS, H Pylori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Gastric cancer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Oesophageal Cancer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Bleeding oesophageal varices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Investigations</a:t>
            </a:r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FBC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Hb/Plts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U&amp;E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Urea/Creatinine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LFTs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May be normal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Coagulation screen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G&amp;S / XMatch</a:t>
            </a:r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ECG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Erect CXR – why?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Endoscopy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pathways for clinical learning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903</Words>
  <Application>Microsoft Office PowerPoint</Application>
  <PresentationFormat>On-screen Show (4:3)</PresentationFormat>
  <Paragraphs>264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Times New Roman</vt:lpstr>
      <vt:lpstr>QUACK theme</vt:lpstr>
      <vt:lpstr>Upper Gastrointestinal Symptoms</vt:lpstr>
      <vt:lpstr>Disclaimer*</vt:lpstr>
      <vt:lpstr>Learning Outcomes</vt:lpstr>
      <vt:lpstr>Upper GI Symptoms</vt:lpstr>
      <vt:lpstr>Associated History</vt:lpstr>
      <vt:lpstr>Associated history </vt:lpstr>
      <vt:lpstr>Examination</vt:lpstr>
      <vt:lpstr>Differential Diagnosis</vt:lpstr>
      <vt:lpstr>Investigations</vt:lpstr>
      <vt:lpstr>PowerPoint Presentation</vt:lpstr>
      <vt:lpstr>Case 1</vt:lpstr>
      <vt:lpstr>Investigations?</vt:lpstr>
      <vt:lpstr>What investigations would you do?</vt:lpstr>
      <vt:lpstr>PowerPoint Presentation</vt:lpstr>
      <vt:lpstr>Dyspepsia</vt:lpstr>
      <vt:lpstr>Peptic ulcer disease</vt:lpstr>
      <vt:lpstr>Aetiology</vt:lpstr>
      <vt:lpstr>H.Pylori</vt:lpstr>
      <vt:lpstr>Complications</vt:lpstr>
      <vt:lpstr>Non ulcer dyspepsia</vt:lpstr>
      <vt:lpstr>Case 2</vt:lpstr>
      <vt:lpstr>Bleeding Oesophageal Varices</vt:lpstr>
      <vt:lpstr>Oesophageal Varices</vt:lpstr>
      <vt:lpstr>Severity of GI Bleeds</vt:lpstr>
      <vt:lpstr>Glasgow-Blatchford</vt:lpstr>
      <vt:lpstr>PowerPoint Presentation</vt:lpstr>
      <vt:lpstr>PowerPoint Presentation</vt:lpstr>
      <vt:lpstr>PowerPoint Presentation</vt:lpstr>
      <vt:lpstr>Glasgow-Blatchford</vt:lpstr>
      <vt:lpstr>Case 3</vt:lpstr>
      <vt:lpstr>Mallory Weiss Tear</vt:lpstr>
      <vt:lpstr>Case 4</vt:lpstr>
      <vt:lpstr>Oesophageal Cancer</vt:lpstr>
      <vt:lpstr>Symptoms</vt:lpstr>
      <vt:lpstr>Investigations</vt:lpstr>
      <vt:lpstr>Management</vt:lpstr>
      <vt:lpstr>Oesophagectomy</vt:lpstr>
      <vt:lpstr>Summary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Gastrointestinal Symptoms</dc:title>
  <cp:lastModifiedBy>INGRAM, Gareth (NHS GREATER GLASGOW &amp; CLYDE)</cp:lastModifiedBy>
  <cp:revision>1</cp:revision>
  <dcterms:modified xsi:type="dcterms:W3CDTF">2020-11-11T20:53:31Z</dcterms:modified>
</cp:coreProperties>
</file>