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64"/>
  </p:notesMasterIdLst>
  <p:sldIdLst>
    <p:sldId id="256" r:id="rId2"/>
    <p:sldId id="329" r:id="rId3"/>
    <p:sldId id="325" r:id="rId4"/>
    <p:sldId id="278" r:id="rId5"/>
    <p:sldId id="257" r:id="rId6"/>
    <p:sldId id="272" r:id="rId7"/>
    <p:sldId id="263" r:id="rId8"/>
    <p:sldId id="279" r:id="rId9"/>
    <p:sldId id="264" r:id="rId10"/>
    <p:sldId id="324" r:id="rId11"/>
    <p:sldId id="282" r:id="rId12"/>
    <p:sldId id="283" r:id="rId13"/>
    <p:sldId id="284" r:id="rId14"/>
    <p:sldId id="261" r:id="rId15"/>
    <p:sldId id="302" r:id="rId16"/>
    <p:sldId id="285" r:id="rId17"/>
    <p:sldId id="273" r:id="rId18"/>
    <p:sldId id="319" r:id="rId19"/>
    <p:sldId id="301" r:id="rId20"/>
    <p:sldId id="270" r:id="rId21"/>
    <p:sldId id="287" r:id="rId22"/>
    <p:sldId id="316" r:id="rId23"/>
    <p:sldId id="317" r:id="rId24"/>
    <p:sldId id="289" r:id="rId25"/>
    <p:sldId id="327" r:id="rId26"/>
    <p:sldId id="290" r:id="rId27"/>
    <p:sldId id="274" r:id="rId28"/>
    <p:sldId id="309" r:id="rId29"/>
    <p:sldId id="310" r:id="rId30"/>
    <p:sldId id="291" r:id="rId31"/>
    <p:sldId id="306" r:id="rId32"/>
    <p:sldId id="292" r:id="rId33"/>
    <p:sldId id="321" r:id="rId34"/>
    <p:sldId id="293" r:id="rId35"/>
    <p:sldId id="322" r:id="rId36"/>
    <p:sldId id="318" r:id="rId37"/>
    <p:sldId id="326" r:id="rId38"/>
    <p:sldId id="311" r:id="rId39"/>
    <p:sldId id="266" r:id="rId40"/>
    <p:sldId id="267" r:id="rId41"/>
    <p:sldId id="312" r:id="rId42"/>
    <p:sldId id="269" r:id="rId43"/>
    <p:sldId id="313" r:id="rId44"/>
    <p:sldId id="328" r:id="rId45"/>
    <p:sldId id="271" r:id="rId46"/>
    <p:sldId id="280" r:id="rId47"/>
    <p:sldId id="281" r:id="rId48"/>
    <p:sldId id="294" r:id="rId49"/>
    <p:sldId id="286" r:id="rId50"/>
    <p:sldId id="323" r:id="rId51"/>
    <p:sldId id="295" r:id="rId52"/>
    <p:sldId id="297" r:id="rId53"/>
    <p:sldId id="314" r:id="rId54"/>
    <p:sldId id="299" r:id="rId55"/>
    <p:sldId id="275" r:id="rId56"/>
    <p:sldId id="315" r:id="rId57"/>
    <p:sldId id="300" r:id="rId58"/>
    <p:sldId id="259" r:id="rId59"/>
    <p:sldId id="298" r:id="rId60"/>
    <p:sldId id="304" r:id="rId61"/>
    <p:sldId id="288" r:id="rId62"/>
    <p:sldId id="330" r:id="rId6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8"/>
    <p:restoredTop sz="80516"/>
  </p:normalViewPr>
  <p:slideViewPr>
    <p:cSldViewPr snapToGrid="0" snapToObjects="1" showGuides="1">
      <p:cViewPr varScale="1">
        <p:scale>
          <a:sx n="88" d="100"/>
          <a:sy n="88" d="100"/>
        </p:scale>
        <p:origin x="466" y="4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791C32-1B57-FB42-86C0-E226292878F4}" type="doc">
      <dgm:prSet loTypeId="urn:microsoft.com/office/officeart/2005/8/layout/orgChart1" loCatId="" qsTypeId="urn:microsoft.com/office/officeart/2005/8/quickstyle/simple3" qsCatId="simple" csTypeId="urn:microsoft.com/office/officeart/2005/8/colors/accent1_2" csCatId="accent1" phldr="1"/>
      <dgm:spPr/>
      <dgm:t>
        <a:bodyPr/>
        <a:lstStyle/>
        <a:p>
          <a:endParaRPr lang="en-US"/>
        </a:p>
      </dgm:t>
    </dgm:pt>
    <dgm:pt modelId="{3BDAAFCA-3BE1-714C-B372-60656E75596B}">
      <dgm:prSet phldrT="[Text]"/>
      <dgm:spPr/>
      <dgm:t>
        <a:bodyPr/>
        <a:lstStyle/>
        <a:p>
          <a:pPr rtl="0"/>
          <a:r>
            <a:rPr lang="en-US" dirty="0"/>
            <a:t>Red cell indices</a:t>
          </a:r>
        </a:p>
      </dgm:t>
    </dgm:pt>
    <dgm:pt modelId="{4174E52C-0965-8E4B-B8C0-672EB0F86670}" type="parTrans" cxnId="{5073107D-1EDE-9D46-BC8B-080E337BCB65}">
      <dgm:prSet/>
      <dgm:spPr/>
      <dgm:t>
        <a:bodyPr/>
        <a:lstStyle/>
        <a:p>
          <a:endParaRPr lang="en-US"/>
        </a:p>
      </dgm:t>
    </dgm:pt>
    <dgm:pt modelId="{62E33D5D-F035-7D48-8C46-BF228BE20D41}" type="sibTrans" cxnId="{5073107D-1EDE-9D46-BC8B-080E337BCB65}">
      <dgm:prSet/>
      <dgm:spPr/>
      <dgm:t>
        <a:bodyPr/>
        <a:lstStyle/>
        <a:p>
          <a:endParaRPr lang="en-US"/>
        </a:p>
      </dgm:t>
    </dgm:pt>
    <dgm:pt modelId="{ADEA2E2D-B5F2-1E40-80EC-D2D65673AC2C}">
      <dgm:prSet phldrT="[Text]"/>
      <dgm:spPr/>
      <dgm:t>
        <a:bodyPr/>
        <a:lstStyle/>
        <a:p>
          <a:pPr rtl="0"/>
          <a:r>
            <a:rPr lang="en-US" dirty="0"/>
            <a:t>Microcytic</a:t>
          </a:r>
        </a:p>
      </dgm:t>
    </dgm:pt>
    <dgm:pt modelId="{F7965679-ADC0-2642-8532-BE8F8FE9BE77}" type="parTrans" cxnId="{DBE43303-2D7B-A647-BDC9-A18DAC23B7DC}">
      <dgm:prSet/>
      <dgm:spPr/>
      <dgm:t>
        <a:bodyPr/>
        <a:lstStyle/>
        <a:p>
          <a:endParaRPr lang="en-US"/>
        </a:p>
      </dgm:t>
    </dgm:pt>
    <dgm:pt modelId="{F729C63D-34DB-EA42-910A-A4EC3252C52E}" type="sibTrans" cxnId="{DBE43303-2D7B-A647-BDC9-A18DAC23B7DC}">
      <dgm:prSet/>
      <dgm:spPr/>
      <dgm:t>
        <a:bodyPr/>
        <a:lstStyle/>
        <a:p>
          <a:endParaRPr lang="en-US"/>
        </a:p>
      </dgm:t>
    </dgm:pt>
    <dgm:pt modelId="{7BDF280F-74E7-1547-AE33-6F5B8E945195}">
      <dgm:prSet phldrT="[Text]"/>
      <dgm:spPr/>
      <dgm:t>
        <a:bodyPr/>
        <a:lstStyle/>
        <a:p>
          <a:pPr rtl="0"/>
          <a:r>
            <a:rPr lang="en-US" dirty="0"/>
            <a:t>Normocytic</a:t>
          </a:r>
        </a:p>
      </dgm:t>
    </dgm:pt>
    <dgm:pt modelId="{971690E6-9661-4242-A533-C08BB500513E}" type="parTrans" cxnId="{7E4613B1-D769-884D-B7C7-36744569B706}">
      <dgm:prSet/>
      <dgm:spPr/>
      <dgm:t>
        <a:bodyPr/>
        <a:lstStyle/>
        <a:p>
          <a:endParaRPr lang="en-US"/>
        </a:p>
      </dgm:t>
    </dgm:pt>
    <dgm:pt modelId="{AF945F9C-5854-D544-A674-29327C0BFED1}" type="sibTrans" cxnId="{7E4613B1-D769-884D-B7C7-36744569B706}">
      <dgm:prSet/>
      <dgm:spPr/>
      <dgm:t>
        <a:bodyPr/>
        <a:lstStyle/>
        <a:p>
          <a:endParaRPr lang="en-US"/>
        </a:p>
      </dgm:t>
    </dgm:pt>
    <dgm:pt modelId="{8256D5DE-6E9B-514C-8871-9C912AEB67D8}">
      <dgm:prSet phldrT="[Text]"/>
      <dgm:spPr/>
      <dgm:t>
        <a:bodyPr/>
        <a:lstStyle/>
        <a:p>
          <a:pPr rtl="0"/>
          <a:r>
            <a:rPr lang="en-US" dirty="0"/>
            <a:t>Macrocytic</a:t>
          </a:r>
        </a:p>
      </dgm:t>
    </dgm:pt>
    <dgm:pt modelId="{C43ED81F-7924-3A4A-BC7E-DE8AC5F413A5}" type="parTrans" cxnId="{87B719FD-AB1C-5A47-91B5-99A135D22099}">
      <dgm:prSet/>
      <dgm:spPr/>
      <dgm:t>
        <a:bodyPr/>
        <a:lstStyle/>
        <a:p>
          <a:endParaRPr lang="en-US"/>
        </a:p>
      </dgm:t>
    </dgm:pt>
    <dgm:pt modelId="{6C1937D1-F654-A340-A652-02B0966B4892}" type="sibTrans" cxnId="{87B719FD-AB1C-5A47-91B5-99A135D22099}">
      <dgm:prSet/>
      <dgm:spPr/>
      <dgm:t>
        <a:bodyPr/>
        <a:lstStyle/>
        <a:p>
          <a:endParaRPr lang="en-US"/>
        </a:p>
      </dgm:t>
    </dgm:pt>
    <dgm:pt modelId="{BFE6537D-5DCB-314C-970F-19344B26AB5A}" type="pres">
      <dgm:prSet presAssocID="{80791C32-1B57-FB42-86C0-E226292878F4}" presName="hierChild1" presStyleCnt="0">
        <dgm:presLayoutVars>
          <dgm:orgChart val="1"/>
          <dgm:chPref val="1"/>
          <dgm:dir/>
          <dgm:animOne val="branch"/>
          <dgm:animLvl val="lvl"/>
          <dgm:resizeHandles/>
        </dgm:presLayoutVars>
      </dgm:prSet>
      <dgm:spPr/>
    </dgm:pt>
    <dgm:pt modelId="{9A6D3E83-2FB2-1A46-BDF7-A81BAD7B4C3A}" type="pres">
      <dgm:prSet presAssocID="{3BDAAFCA-3BE1-714C-B372-60656E75596B}" presName="hierRoot1" presStyleCnt="0">
        <dgm:presLayoutVars>
          <dgm:hierBranch val="init"/>
        </dgm:presLayoutVars>
      </dgm:prSet>
      <dgm:spPr/>
    </dgm:pt>
    <dgm:pt modelId="{859ED69B-7C3F-6843-8A2D-0C5C9883808C}" type="pres">
      <dgm:prSet presAssocID="{3BDAAFCA-3BE1-714C-B372-60656E75596B}" presName="rootComposite1" presStyleCnt="0"/>
      <dgm:spPr/>
    </dgm:pt>
    <dgm:pt modelId="{C2139C60-FCB0-F549-B964-7667F6998C72}" type="pres">
      <dgm:prSet presAssocID="{3BDAAFCA-3BE1-714C-B372-60656E75596B}" presName="rootText1" presStyleLbl="node0" presStyleIdx="0" presStyleCnt="1" custLinFactNeighborY="-3131">
        <dgm:presLayoutVars>
          <dgm:chPref val="3"/>
        </dgm:presLayoutVars>
      </dgm:prSet>
      <dgm:spPr/>
    </dgm:pt>
    <dgm:pt modelId="{B319ABEC-32FD-6F4C-8D38-95261081A8EF}" type="pres">
      <dgm:prSet presAssocID="{3BDAAFCA-3BE1-714C-B372-60656E75596B}" presName="rootConnector1" presStyleLbl="node1" presStyleIdx="0" presStyleCnt="0"/>
      <dgm:spPr/>
    </dgm:pt>
    <dgm:pt modelId="{70F7E422-A72B-9D4D-A7B7-31CDD8D28672}" type="pres">
      <dgm:prSet presAssocID="{3BDAAFCA-3BE1-714C-B372-60656E75596B}" presName="hierChild2" presStyleCnt="0"/>
      <dgm:spPr/>
    </dgm:pt>
    <dgm:pt modelId="{2C73BB0B-F3A6-364D-8D72-634A799CC94A}" type="pres">
      <dgm:prSet presAssocID="{F7965679-ADC0-2642-8532-BE8F8FE9BE77}" presName="Name37" presStyleLbl="parChTrans1D2" presStyleIdx="0" presStyleCnt="3"/>
      <dgm:spPr/>
    </dgm:pt>
    <dgm:pt modelId="{51315356-0C3B-9E42-BA57-A34338BA021A}" type="pres">
      <dgm:prSet presAssocID="{ADEA2E2D-B5F2-1E40-80EC-D2D65673AC2C}" presName="hierRoot2" presStyleCnt="0">
        <dgm:presLayoutVars>
          <dgm:hierBranch val="init"/>
        </dgm:presLayoutVars>
      </dgm:prSet>
      <dgm:spPr/>
    </dgm:pt>
    <dgm:pt modelId="{6EBFBEDA-5F4C-5644-AA5E-86146BE7201C}" type="pres">
      <dgm:prSet presAssocID="{ADEA2E2D-B5F2-1E40-80EC-D2D65673AC2C}" presName="rootComposite" presStyleCnt="0"/>
      <dgm:spPr/>
    </dgm:pt>
    <dgm:pt modelId="{EE87D36E-8E58-E446-AD27-26DFBD95F625}" type="pres">
      <dgm:prSet presAssocID="{ADEA2E2D-B5F2-1E40-80EC-D2D65673AC2C}" presName="rootText" presStyleLbl="node2" presStyleIdx="0" presStyleCnt="3">
        <dgm:presLayoutVars>
          <dgm:chPref val="3"/>
        </dgm:presLayoutVars>
      </dgm:prSet>
      <dgm:spPr/>
    </dgm:pt>
    <dgm:pt modelId="{71DF8152-025E-5448-8B2B-487213C07144}" type="pres">
      <dgm:prSet presAssocID="{ADEA2E2D-B5F2-1E40-80EC-D2D65673AC2C}" presName="rootConnector" presStyleLbl="node2" presStyleIdx="0" presStyleCnt="3"/>
      <dgm:spPr/>
    </dgm:pt>
    <dgm:pt modelId="{96BC7DCC-91E0-A847-9459-0604B565BD26}" type="pres">
      <dgm:prSet presAssocID="{ADEA2E2D-B5F2-1E40-80EC-D2D65673AC2C}" presName="hierChild4" presStyleCnt="0"/>
      <dgm:spPr/>
    </dgm:pt>
    <dgm:pt modelId="{629A3C77-AB28-1548-B87C-AC1BD1F2A4C9}" type="pres">
      <dgm:prSet presAssocID="{ADEA2E2D-B5F2-1E40-80EC-D2D65673AC2C}" presName="hierChild5" presStyleCnt="0"/>
      <dgm:spPr/>
    </dgm:pt>
    <dgm:pt modelId="{EAB196E7-EEAC-FC4C-9B6D-D9D1A5EC82CD}" type="pres">
      <dgm:prSet presAssocID="{971690E6-9661-4242-A533-C08BB500513E}" presName="Name37" presStyleLbl="parChTrans1D2" presStyleIdx="1" presStyleCnt="3"/>
      <dgm:spPr/>
    </dgm:pt>
    <dgm:pt modelId="{930DEF65-1C87-0843-8805-90FC7AC63282}" type="pres">
      <dgm:prSet presAssocID="{7BDF280F-74E7-1547-AE33-6F5B8E945195}" presName="hierRoot2" presStyleCnt="0">
        <dgm:presLayoutVars>
          <dgm:hierBranch val="init"/>
        </dgm:presLayoutVars>
      </dgm:prSet>
      <dgm:spPr/>
    </dgm:pt>
    <dgm:pt modelId="{266087C1-59DD-3D40-9B61-79C742E6D936}" type="pres">
      <dgm:prSet presAssocID="{7BDF280F-74E7-1547-AE33-6F5B8E945195}" presName="rootComposite" presStyleCnt="0"/>
      <dgm:spPr/>
    </dgm:pt>
    <dgm:pt modelId="{8E633646-1834-904C-BD60-B47FFF69BD7A}" type="pres">
      <dgm:prSet presAssocID="{7BDF280F-74E7-1547-AE33-6F5B8E945195}" presName="rootText" presStyleLbl="node2" presStyleIdx="1" presStyleCnt="3">
        <dgm:presLayoutVars>
          <dgm:chPref val="3"/>
        </dgm:presLayoutVars>
      </dgm:prSet>
      <dgm:spPr/>
    </dgm:pt>
    <dgm:pt modelId="{8BE405F6-DD81-864B-B0E3-BD960FCCC48D}" type="pres">
      <dgm:prSet presAssocID="{7BDF280F-74E7-1547-AE33-6F5B8E945195}" presName="rootConnector" presStyleLbl="node2" presStyleIdx="1" presStyleCnt="3"/>
      <dgm:spPr/>
    </dgm:pt>
    <dgm:pt modelId="{DD12D283-7E92-7147-999F-B31F9D3C0D94}" type="pres">
      <dgm:prSet presAssocID="{7BDF280F-74E7-1547-AE33-6F5B8E945195}" presName="hierChild4" presStyleCnt="0"/>
      <dgm:spPr/>
    </dgm:pt>
    <dgm:pt modelId="{37761A1F-A4D3-8541-AE4D-A68429E5265B}" type="pres">
      <dgm:prSet presAssocID="{7BDF280F-74E7-1547-AE33-6F5B8E945195}" presName="hierChild5" presStyleCnt="0"/>
      <dgm:spPr/>
    </dgm:pt>
    <dgm:pt modelId="{53A57DA7-97F5-6B4B-BD4D-F2321480BEB6}" type="pres">
      <dgm:prSet presAssocID="{C43ED81F-7924-3A4A-BC7E-DE8AC5F413A5}" presName="Name37" presStyleLbl="parChTrans1D2" presStyleIdx="2" presStyleCnt="3"/>
      <dgm:spPr/>
    </dgm:pt>
    <dgm:pt modelId="{E2C7C82A-441C-284E-AC0B-DB5ADB3C48E0}" type="pres">
      <dgm:prSet presAssocID="{8256D5DE-6E9B-514C-8871-9C912AEB67D8}" presName="hierRoot2" presStyleCnt="0">
        <dgm:presLayoutVars>
          <dgm:hierBranch val="init"/>
        </dgm:presLayoutVars>
      </dgm:prSet>
      <dgm:spPr/>
    </dgm:pt>
    <dgm:pt modelId="{47E50BE2-2059-B246-9F2A-B564408A5CF7}" type="pres">
      <dgm:prSet presAssocID="{8256D5DE-6E9B-514C-8871-9C912AEB67D8}" presName="rootComposite" presStyleCnt="0"/>
      <dgm:spPr/>
    </dgm:pt>
    <dgm:pt modelId="{65B6F0D9-E749-184C-A671-ED69093DEC4A}" type="pres">
      <dgm:prSet presAssocID="{8256D5DE-6E9B-514C-8871-9C912AEB67D8}" presName="rootText" presStyleLbl="node2" presStyleIdx="2" presStyleCnt="3">
        <dgm:presLayoutVars>
          <dgm:chPref val="3"/>
        </dgm:presLayoutVars>
      </dgm:prSet>
      <dgm:spPr/>
    </dgm:pt>
    <dgm:pt modelId="{77B39D2D-2D43-014D-AC89-9BFA08FD9015}" type="pres">
      <dgm:prSet presAssocID="{8256D5DE-6E9B-514C-8871-9C912AEB67D8}" presName="rootConnector" presStyleLbl="node2" presStyleIdx="2" presStyleCnt="3"/>
      <dgm:spPr/>
    </dgm:pt>
    <dgm:pt modelId="{1E57EFE0-2554-AB43-A6E7-651CAE9A6924}" type="pres">
      <dgm:prSet presAssocID="{8256D5DE-6E9B-514C-8871-9C912AEB67D8}" presName="hierChild4" presStyleCnt="0"/>
      <dgm:spPr/>
    </dgm:pt>
    <dgm:pt modelId="{33F22005-E97D-8E42-85E6-E0EA088294CB}" type="pres">
      <dgm:prSet presAssocID="{8256D5DE-6E9B-514C-8871-9C912AEB67D8}" presName="hierChild5" presStyleCnt="0"/>
      <dgm:spPr/>
    </dgm:pt>
    <dgm:pt modelId="{0B825FF5-E452-5C4E-B0D3-D4A488AD903A}" type="pres">
      <dgm:prSet presAssocID="{3BDAAFCA-3BE1-714C-B372-60656E75596B}" presName="hierChild3" presStyleCnt="0"/>
      <dgm:spPr/>
    </dgm:pt>
  </dgm:ptLst>
  <dgm:cxnLst>
    <dgm:cxn modelId="{DBE43303-2D7B-A647-BDC9-A18DAC23B7DC}" srcId="{3BDAAFCA-3BE1-714C-B372-60656E75596B}" destId="{ADEA2E2D-B5F2-1E40-80EC-D2D65673AC2C}" srcOrd="0" destOrd="0" parTransId="{F7965679-ADC0-2642-8532-BE8F8FE9BE77}" sibTransId="{F729C63D-34DB-EA42-910A-A4EC3252C52E}"/>
    <dgm:cxn modelId="{2799F606-8CC2-244F-A838-F0C45800A63A}" type="presOf" srcId="{ADEA2E2D-B5F2-1E40-80EC-D2D65673AC2C}" destId="{71DF8152-025E-5448-8B2B-487213C07144}" srcOrd="1" destOrd="0" presId="urn:microsoft.com/office/officeart/2005/8/layout/orgChart1"/>
    <dgm:cxn modelId="{1CF1E418-579B-BC44-A268-C6FE094E5A9B}" type="presOf" srcId="{C43ED81F-7924-3A4A-BC7E-DE8AC5F413A5}" destId="{53A57DA7-97F5-6B4B-BD4D-F2321480BEB6}" srcOrd="0" destOrd="0" presId="urn:microsoft.com/office/officeart/2005/8/layout/orgChart1"/>
    <dgm:cxn modelId="{2EDAC52A-0832-B64E-AA1C-30C5EE6CF1BA}" type="presOf" srcId="{8256D5DE-6E9B-514C-8871-9C912AEB67D8}" destId="{65B6F0D9-E749-184C-A671-ED69093DEC4A}" srcOrd="0" destOrd="0" presId="urn:microsoft.com/office/officeart/2005/8/layout/orgChart1"/>
    <dgm:cxn modelId="{73290C5D-3E6F-2344-9FF5-9CA8EB36CDE9}" type="presOf" srcId="{7BDF280F-74E7-1547-AE33-6F5B8E945195}" destId="{8E633646-1834-904C-BD60-B47FFF69BD7A}" srcOrd="0" destOrd="0" presId="urn:microsoft.com/office/officeart/2005/8/layout/orgChart1"/>
    <dgm:cxn modelId="{7E477D42-505E-034F-B50C-376A93EAE383}" type="presOf" srcId="{971690E6-9661-4242-A533-C08BB500513E}" destId="{EAB196E7-EEAC-FC4C-9B6D-D9D1A5EC82CD}" srcOrd="0" destOrd="0" presId="urn:microsoft.com/office/officeart/2005/8/layout/orgChart1"/>
    <dgm:cxn modelId="{72BB8B4D-4037-F241-9B4E-FBD894992F38}" type="presOf" srcId="{3BDAAFCA-3BE1-714C-B372-60656E75596B}" destId="{B319ABEC-32FD-6F4C-8D38-95261081A8EF}" srcOrd="1" destOrd="0" presId="urn:microsoft.com/office/officeart/2005/8/layout/orgChart1"/>
    <dgm:cxn modelId="{A3C68C51-3762-F446-8C0C-7AC473F9C88C}" type="presOf" srcId="{ADEA2E2D-B5F2-1E40-80EC-D2D65673AC2C}" destId="{EE87D36E-8E58-E446-AD27-26DFBD95F625}" srcOrd="0" destOrd="0" presId="urn:microsoft.com/office/officeart/2005/8/layout/orgChart1"/>
    <dgm:cxn modelId="{70847259-F2CD-AF41-B751-8FFC1552A612}" type="presOf" srcId="{8256D5DE-6E9B-514C-8871-9C912AEB67D8}" destId="{77B39D2D-2D43-014D-AC89-9BFA08FD9015}" srcOrd="1" destOrd="0" presId="urn:microsoft.com/office/officeart/2005/8/layout/orgChart1"/>
    <dgm:cxn modelId="{5073107D-1EDE-9D46-BC8B-080E337BCB65}" srcId="{80791C32-1B57-FB42-86C0-E226292878F4}" destId="{3BDAAFCA-3BE1-714C-B372-60656E75596B}" srcOrd="0" destOrd="0" parTransId="{4174E52C-0965-8E4B-B8C0-672EB0F86670}" sibTransId="{62E33D5D-F035-7D48-8C46-BF228BE20D41}"/>
    <dgm:cxn modelId="{1269C096-C5ED-D448-9059-6241390CBC98}" type="presOf" srcId="{F7965679-ADC0-2642-8532-BE8F8FE9BE77}" destId="{2C73BB0B-F3A6-364D-8D72-634A799CC94A}" srcOrd="0" destOrd="0" presId="urn:microsoft.com/office/officeart/2005/8/layout/orgChart1"/>
    <dgm:cxn modelId="{48A5C5A9-1EC2-E040-B82E-AAD1F308ED3F}" type="presOf" srcId="{3BDAAFCA-3BE1-714C-B372-60656E75596B}" destId="{C2139C60-FCB0-F549-B964-7667F6998C72}" srcOrd="0" destOrd="0" presId="urn:microsoft.com/office/officeart/2005/8/layout/orgChart1"/>
    <dgm:cxn modelId="{7E4613B1-D769-884D-B7C7-36744569B706}" srcId="{3BDAAFCA-3BE1-714C-B372-60656E75596B}" destId="{7BDF280F-74E7-1547-AE33-6F5B8E945195}" srcOrd="1" destOrd="0" parTransId="{971690E6-9661-4242-A533-C08BB500513E}" sibTransId="{AF945F9C-5854-D544-A674-29327C0BFED1}"/>
    <dgm:cxn modelId="{F46040BC-0111-584C-B289-A87A6B8D08B9}" type="presOf" srcId="{80791C32-1B57-FB42-86C0-E226292878F4}" destId="{BFE6537D-5DCB-314C-970F-19344B26AB5A}" srcOrd="0" destOrd="0" presId="urn:microsoft.com/office/officeart/2005/8/layout/orgChart1"/>
    <dgm:cxn modelId="{DA59CFFC-2F5E-EC46-BEAD-A5C25CF87EDC}" type="presOf" srcId="{7BDF280F-74E7-1547-AE33-6F5B8E945195}" destId="{8BE405F6-DD81-864B-B0E3-BD960FCCC48D}" srcOrd="1" destOrd="0" presId="urn:microsoft.com/office/officeart/2005/8/layout/orgChart1"/>
    <dgm:cxn modelId="{87B719FD-AB1C-5A47-91B5-99A135D22099}" srcId="{3BDAAFCA-3BE1-714C-B372-60656E75596B}" destId="{8256D5DE-6E9B-514C-8871-9C912AEB67D8}" srcOrd="2" destOrd="0" parTransId="{C43ED81F-7924-3A4A-BC7E-DE8AC5F413A5}" sibTransId="{6C1937D1-F654-A340-A652-02B0966B4892}"/>
    <dgm:cxn modelId="{BF16FEAF-E637-6D43-AF6D-9780A2730154}" type="presParOf" srcId="{BFE6537D-5DCB-314C-970F-19344B26AB5A}" destId="{9A6D3E83-2FB2-1A46-BDF7-A81BAD7B4C3A}" srcOrd="0" destOrd="0" presId="urn:microsoft.com/office/officeart/2005/8/layout/orgChart1"/>
    <dgm:cxn modelId="{5C0E02AD-AACF-6D4B-9B08-7FD843D9BB72}" type="presParOf" srcId="{9A6D3E83-2FB2-1A46-BDF7-A81BAD7B4C3A}" destId="{859ED69B-7C3F-6843-8A2D-0C5C9883808C}" srcOrd="0" destOrd="0" presId="urn:microsoft.com/office/officeart/2005/8/layout/orgChart1"/>
    <dgm:cxn modelId="{8ED3D731-42E4-154A-B5B4-4891BEB4D4C5}" type="presParOf" srcId="{859ED69B-7C3F-6843-8A2D-0C5C9883808C}" destId="{C2139C60-FCB0-F549-B964-7667F6998C72}" srcOrd="0" destOrd="0" presId="urn:microsoft.com/office/officeart/2005/8/layout/orgChart1"/>
    <dgm:cxn modelId="{5911531D-101E-984C-A935-E083DF9AD1AF}" type="presParOf" srcId="{859ED69B-7C3F-6843-8A2D-0C5C9883808C}" destId="{B319ABEC-32FD-6F4C-8D38-95261081A8EF}" srcOrd="1" destOrd="0" presId="urn:microsoft.com/office/officeart/2005/8/layout/orgChart1"/>
    <dgm:cxn modelId="{01C3B2A3-5369-FC41-AF9D-63555E97BE1E}" type="presParOf" srcId="{9A6D3E83-2FB2-1A46-BDF7-A81BAD7B4C3A}" destId="{70F7E422-A72B-9D4D-A7B7-31CDD8D28672}" srcOrd="1" destOrd="0" presId="urn:microsoft.com/office/officeart/2005/8/layout/orgChart1"/>
    <dgm:cxn modelId="{914C5A1C-C637-7B48-A82B-810B0CE0343D}" type="presParOf" srcId="{70F7E422-A72B-9D4D-A7B7-31CDD8D28672}" destId="{2C73BB0B-F3A6-364D-8D72-634A799CC94A}" srcOrd="0" destOrd="0" presId="urn:microsoft.com/office/officeart/2005/8/layout/orgChart1"/>
    <dgm:cxn modelId="{49D5252A-EB3F-A44C-A232-B363EF5F7983}" type="presParOf" srcId="{70F7E422-A72B-9D4D-A7B7-31CDD8D28672}" destId="{51315356-0C3B-9E42-BA57-A34338BA021A}" srcOrd="1" destOrd="0" presId="urn:microsoft.com/office/officeart/2005/8/layout/orgChart1"/>
    <dgm:cxn modelId="{7D157921-5286-5B4E-A0BD-013A6F8EE906}" type="presParOf" srcId="{51315356-0C3B-9E42-BA57-A34338BA021A}" destId="{6EBFBEDA-5F4C-5644-AA5E-86146BE7201C}" srcOrd="0" destOrd="0" presId="urn:microsoft.com/office/officeart/2005/8/layout/orgChart1"/>
    <dgm:cxn modelId="{D4A9FF85-1001-734D-AD63-5107AF583767}" type="presParOf" srcId="{6EBFBEDA-5F4C-5644-AA5E-86146BE7201C}" destId="{EE87D36E-8E58-E446-AD27-26DFBD95F625}" srcOrd="0" destOrd="0" presId="urn:microsoft.com/office/officeart/2005/8/layout/orgChart1"/>
    <dgm:cxn modelId="{8E029DC2-70BA-554F-91A1-FB69C074CCE0}" type="presParOf" srcId="{6EBFBEDA-5F4C-5644-AA5E-86146BE7201C}" destId="{71DF8152-025E-5448-8B2B-487213C07144}" srcOrd="1" destOrd="0" presId="urn:microsoft.com/office/officeart/2005/8/layout/orgChart1"/>
    <dgm:cxn modelId="{F69058A7-01D7-3945-BC6B-CE1EAA5B82FC}" type="presParOf" srcId="{51315356-0C3B-9E42-BA57-A34338BA021A}" destId="{96BC7DCC-91E0-A847-9459-0604B565BD26}" srcOrd="1" destOrd="0" presId="urn:microsoft.com/office/officeart/2005/8/layout/orgChart1"/>
    <dgm:cxn modelId="{D867D2BA-B414-E34A-B4FC-21CAA504445C}" type="presParOf" srcId="{51315356-0C3B-9E42-BA57-A34338BA021A}" destId="{629A3C77-AB28-1548-B87C-AC1BD1F2A4C9}" srcOrd="2" destOrd="0" presId="urn:microsoft.com/office/officeart/2005/8/layout/orgChart1"/>
    <dgm:cxn modelId="{F87207F9-DE3F-AF46-9EAC-FA17F6193D33}" type="presParOf" srcId="{70F7E422-A72B-9D4D-A7B7-31CDD8D28672}" destId="{EAB196E7-EEAC-FC4C-9B6D-D9D1A5EC82CD}" srcOrd="2" destOrd="0" presId="urn:microsoft.com/office/officeart/2005/8/layout/orgChart1"/>
    <dgm:cxn modelId="{4F9525D5-617D-F54B-9AC8-4973A6AA5FB0}" type="presParOf" srcId="{70F7E422-A72B-9D4D-A7B7-31CDD8D28672}" destId="{930DEF65-1C87-0843-8805-90FC7AC63282}" srcOrd="3" destOrd="0" presId="urn:microsoft.com/office/officeart/2005/8/layout/orgChart1"/>
    <dgm:cxn modelId="{3623B2F5-8A87-0047-999D-4CD3994D24A5}" type="presParOf" srcId="{930DEF65-1C87-0843-8805-90FC7AC63282}" destId="{266087C1-59DD-3D40-9B61-79C742E6D936}" srcOrd="0" destOrd="0" presId="urn:microsoft.com/office/officeart/2005/8/layout/orgChart1"/>
    <dgm:cxn modelId="{21F2B74C-471A-824C-9488-88859986C8F4}" type="presParOf" srcId="{266087C1-59DD-3D40-9B61-79C742E6D936}" destId="{8E633646-1834-904C-BD60-B47FFF69BD7A}" srcOrd="0" destOrd="0" presId="urn:microsoft.com/office/officeart/2005/8/layout/orgChart1"/>
    <dgm:cxn modelId="{9B2B8C03-2311-F142-AF86-6D421050BA67}" type="presParOf" srcId="{266087C1-59DD-3D40-9B61-79C742E6D936}" destId="{8BE405F6-DD81-864B-B0E3-BD960FCCC48D}" srcOrd="1" destOrd="0" presId="urn:microsoft.com/office/officeart/2005/8/layout/orgChart1"/>
    <dgm:cxn modelId="{339F9AAF-4AF7-CD44-9603-815156C1F5EA}" type="presParOf" srcId="{930DEF65-1C87-0843-8805-90FC7AC63282}" destId="{DD12D283-7E92-7147-999F-B31F9D3C0D94}" srcOrd="1" destOrd="0" presId="urn:microsoft.com/office/officeart/2005/8/layout/orgChart1"/>
    <dgm:cxn modelId="{D196842A-1C75-A449-86C0-3C7AD14F77F1}" type="presParOf" srcId="{930DEF65-1C87-0843-8805-90FC7AC63282}" destId="{37761A1F-A4D3-8541-AE4D-A68429E5265B}" srcOrd="2" destOrd="0" presId="urn:microsoft.com/office/officeart/2005/8/layout/orgChart1"/>
    <dgm:cxn modelId="{1509EE85-32B6-EF43-9A45-33031557A2F2}" type="presParOf" srcId="{70F7E422-A72B-9D4D-A7B7-31CDD8D28672}" destId="{53A57DA7-97F5-6B4B-BD4D-F2321480BEB6}" srcOrd="4" destOrd="0" presId="urn:microsoft.com/office/officeart/2005/8/layout/orgChart1"/>
    <dgm:cxn modelId="{97547703-21D5-F340-B662-DE158625E43F}" type="presParOf" srcId="{70F7E422-A72B-9D4D-A7B7-31CDD8D28672}" destId="{E2C7C82A-441C-284E-AC0B-DB5ADB3C48E0}" srcOrd="5" destOrd="0" presId="urn:microsoft.com/office/officeart/2005/8/layout/orgChart1"/>
    <dgm:cxn modelId="{6D81A0D4-19AA-0E4C-BD21-30CD4B36BBFD}" type="presParOf" srcId="{E2C7C82A-441C-284E-AC0B-DB5ADB3C48E0}" destId="{47E50BE2-2059-B246-9F2A-B564408A5CF7}" srcOrd="0" destOrd="0" presId="urn:microsoft.com/office/officeart/2005/8/layout/orgChart1"/>
    <dgm:cxn modelId="{8E251D23-FAEA-EF44-817F-86975C41CD50}" type="presParOf" srcId="{47E50BE2-2059-B246-9F2A-B564408A5CF7}" destId="{65B6F0D9-E749-184C-A671-ED69093DEC4A}" srcOrd="0" destOrd="0" presId="urn:microsoft.com/office/officeart/2005/8/layout/orgChart1"/>
    <dgm:cxn modelId="{D2D1CEC9-B433-3D45-95FE-421340BDAB16}" type="presParOf" srcId="{47E50BE2-2059-B246-9F2A-B564408A5CF7}" destId="{77B39D2D-2D43-014D-AC89-9BFA08FD9015}" srcOrd="1" destOrd="0" presId="urn:microsoft.com/office/officeart/2005/8/layout/orgChart1"/>
    <dgm:cxn modelId="{E2451EA3-E515-604D-B4F9-A6DA702379B2}" type="presParOf" srcId="{E2C7C82A-441C-284E-AC0B-DB5ADB3C48E0}" destId="{1E57EFE0-2554-AB43-A6E7-651CAE9A6924}" srcOrd="1" destOrd="0" presId="urn:microsoft.com/office/officeart/2005/8/layout/orgChart1"/>
    <dgm:cxn modelId="{4D84B9FF-3749-594F-88CE-F0B44CE0E115}" type="presParOf" srcId="{E2C7C82A-441C-284E-AC0B-DB5ADB3C48E0}" destId="{33F22005-E97D-8E42-85E6-E0EA088294CB}" srcOrd="2" destOrd="0" presId="urn:microsoft.com/office/officeart/2005/8/layout/orgChart1"/>
    <dgm:cxn modelId="{4F6823DC-EB76-984D-8D96-605021026791}" type="presParOf" srcId="{9A6D3E83-2FB2-1A46-BDF7-A81BAD7B4C3A}" destId="{0B825FF5-E452-5C4E-B0D3-D4A488AD90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C4F5AE-2696-BB4D-A191-FCBE0B21B83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1F3578-856F-5E43-830A-771DDF0BD205}">
      <dgm:prSet phldrT="[Text]"/>
      <dgm:spPr/>
      <dgm:t>
        <a:bodyPr/>
        <a:lstStyle/>
        <a:p>
          <a:pPr rtl="0"/>
          <a:r>
            <a:rPr lang="en-US" dirty="0" err="1"/>
            <a:t>Haemolysis</a:t>
          </a:r>
          <a:endParaRPr lang="en-US" dirty="0"/>
        </a:p>
      </dgm:t>
    </dgm:pt>
    <dgm:pt modelId="{06A2F91E-9481-EE4F-B913-0BE677857ABB}" type="parTrans" cxnId="{315B3140-A1A4-B842-9ACF-B08D58024083}">
      <dgm:prSet/>
      <dgm:spPr/>
      <dgm:t>
        <a:bodyPr/>
        <a:lstStyle/>
        <a:p>
          <a:endParaRPr lang="en-US"/>
        </a:p>
      </dgm:t>
    </dgm:pt>
    <dgm:pt modelId="{40929F3F-B48E-F44C-989C-0BA9B8C8A882}" type="sibTrans" cxnId="{315B3140-A1A4-B842-9ACF-B08D58024083}">
      <dgm:prSet/>
      <dgm:spPr/>
      <dgm:t>
        <a:bodyPr/>
        <a:lstStyle/>
        <a:p>
          <a:endParaRPr lang="en-US"/>
        </a:p>
      </dgm:t>
    </dgm:pt>
    <dgm:pt modelId="{57939BF1-0F49-A540-A541-62975B3AEEC2}">
      <dgm:prSet phldrT="[Text]"/>
      <dgm:spPr/>
      <dgm:t>
        <a:bodyPr/>
        <a:lstStyle/>
        <a:p>
          <a:pPr rtl="0"/>
          <a:r>
            <a:rPr lang="en-US" dirty="0"/>
            <a:t>Congenital</a:t>
          </a:r>
        </a:p>
      </dgm:t>
    </dgm:pt>
    <dgm:pt modelId="{895D07CA-FDB7-FB46-9210-AD8F39662367}" type="parTrans" cxnId="{5F3BDAE3-804A-B14F-8490-0C50160EDD8D}">
      <dgm:prSet/>
      <dgm:spPr/>
      <dgm:t>
        <a:bodyPr/>
        <a:lstStyle/>
        <a:p>
          <a:endParaRPr lang="en-US"/>
        </a:p>
      </dgm:t>
    </dgm:pt>
    <dgm:pt modelId="{8390E272-B9DA-F041-9517-1D97BEB02CB9}" type="sibTrans" cxnId="{5F3BDAE3-804A-B14F-8490-0C50160EDD8D}">
      <dgm:prSet/>
      <dgm:spPr/>
      <dgm:t>
        <a:bodyPr/>
        <a:lstStyle/>
        <a:p>
          <a:endParaRPr lang="en-US"/>
        </a:p>
      </dgm:t>
    </dgm:pt>
    <dgm:pt modelId="{9691A16F-31D2-6F4E-ADD5-34832AFA713A}">
      <dgm:prSet phldrT="[Text]"/>
      <dgm:spPr/>
      <dgm:t>
        <a:bodyPr/>
        <a:lstStyle/>
        <a:p>
          <a:pPr rtl="0"/>
          <a:r>
            <a:rPr lang="en-US" dirty="0"/>
            <a:t>Acquired</a:t>
          </a:r>
        </a:p>
      </dgm:t>
    </dgm:pt>
    <dgm:pt modelId="{D3AE437D-22F4-3E44-9F9C-AB66FBC00268}" type="sibTrans" cxnId="{35F453AD-17A0-9A4C-8CA6-49087577F302}">
      <dgm:prSet/>
      <dgm:spPr/>
      <dgm:t>
        <a:bodyPr/>
        <a:lstStyle/>
        <a:p>
          <a:endParaRPr lang="en-US"/>
        </a:p>
      </dgm:t>
    </dgm:pt>
    <dgm:pt modelId="{2AE5B0BA-7916-D34D-8CCC-2649324490E5}" type="parTrans" cxnId="{35F453AD-17A0-9A4C-8CA6-49087577F302}">
      <dgm:prSet/>
      <dgm:spPr/>
      <dgm:t>
        <a:bodyPr/>
        <a:lstStyle/>
        <a:p>
          <a:endParaRPr lang="en-US"/>
        </a:p>
      </dgm:t>
    </dgm:pt>
    <dgm:pt modelId="{F62BE8DE-FD0F-004C-BB0E-83F5C8CBA4AE}" type="pres">
      <dgm:prSet presAssocID="{E2C4F5AE-2696-BB4D-A191-FCBE0B21B839}" presName="hierChild1" presStyleCnt="0">
        <dgm:presLayoutVars>
          <dgm:orgChart val="1"/>
          <dgm:chPref val="1"/>
          <dgm:dir/>
          <dgm:animOne val="branch"/>
          <dgm:animLvl val="lvl"/>
          <dgm:resizeHandles/>
        </dgm:presLayoutVars>
      </dgm:prSet>
      <dgm:spPr/>
    </dgm:pt>
    <dgm:pt modelId="{49DDFBE5-26DC-BD41-A400-13F5C0178736}" type="pres">
      <dgm:prSet presAssocID="{501F3578-856F-5E43-830A-771DDF0BD205}" presName="hierRoot1" presStyleCnt="0">
        <dgm:presLayoutVars>
          <dgm:hierBranch val="init"/>
        </dgm:presLayoutVars>
      </dgm:prSet>
      <dgm:spPr/>
    </dgm:pt>
    <dgm:pt modelId="{B8F785D3-5E96-1140-AC4E-14AE791485B0}" type="pres">
      <dgm:prSet presAssocID="{501F3578-856F-5E43-830A-771DDF0BD205}" presName="rootComposite1" presStyleCnt="0"/>
      <dgm:spPr/>
    </dgm:pt>
    <dgm:pt modelId="{73E5EF31-AEEE-1449-959A-900CA922E623}" type="pres">
      <dgm:prSet presAssocID="{501F3578-856F-5E43-830A-771DDF0BD205}" presName="rootText1" presStyleLbl="node0" presStyleIdx="0" presStyleCnt="1">
        <dgm:presLayoutVars>
          <dgm:chPref val="3"/>
        </dgm:presLayoutVars>
      </dgm:prSet>
      <dgm:spPr/>
    </dgm:pt>
    <dgm:pt modelId="{4F43366B-41DD-8F4E-8665-83317BB0CD20}" type="pres">
      <dgm:prSet presAssocID="{501F3578-856F-5E43-830A-771DDF0BD205}" presName="rootConnector1" presStyleLbl="node1" presStyleIdx="0" presStyleCnt="0"/>
      <dgm:spPr/>
    </dgm:pt>
    <dgm:pt modelId="{9F098735-C12F-DC41-A34F-D22AE64B048A}" type="pres">
      <dgm:prSet presAssocID="{501F3578-856F-5E43-830A-771DDF0BD205}" presName="hierChild2" presStyleCnt="0"/>
      <dgm:spPr/>
    </dgm:pt>
    <dgm:pt modelId="{F29E9151-DCDC-E740-8D45-8F4109D3C228}" type="pres">
      <dgm:prSet presAssocID="{2AE5B0BA-7916-D34D-8CCC-2649324490E5}" presName="Name37" presStyleLbl="parChTrans1D2" presStyleIdx="0" presStyleCnt="2"/>
      <dgm:spPr/>
    </dgm:pt>
    <dgm:pt modelId="{1E4D9D5E-B504-C042-8701-DF911D6BF412}" type="pres">
      <dgm:prSet presAssocID="{9691A16F-31D2-6F4E-ADD5-34832AFA713A}" presName="hierRoot2" presStyleCnt="0">
        <dgm:presLayoutVars>
          <dgm:hierBranch val="init"/>
        </dgm:presLayoutVars>
      </dgm:prSet>
      <dgm:spPr/>
    </dgm:pt>
    <dgm:pt modelId="{F68759AF-9B5A-E440-8F49-07E7F11681A4}" type="pres">
      <dgm:prSet presAssocID="{9691A16F-31D2-6F4E-ADD5-34832AFA713A}" presName="rootComposite" presStyleCnt="0"/>
      <dgm:spPr/>
    </dgm:pt>
    <dgm:pt modelId="{DEB624EA-F7B1-F34C-9A57-4383B73966FA}" type="pres">
      <dgm:prSet presAssocID="{9691A16F-31D2-6F4E-ADD5-34832AFA713A}" presName="rootText" presStyleLbl="node2" presStyleIdx="0" presStyleCnt="2">
        <dgm:presLayoutVars>
          <dgm:chPref val="3"/>
        </dgm:presLayoutVars>
      </dgm:prSet>
      <dgm:spPr/>
    </dgm:pt>
    <dgm:pt modelId="{8A8DF4D3-D1E7-0947-BA9E-1694928A521A}" type="pres">
      <dgm:prSet presAssocID="{9691A16F-31D2-6F4E-ADD5-34832AFA713A}" presName="rootConnector" presStyleLbl="node2" presStyleIdx="0" presStyleCnt="2"/>
      <dgm:spPr/>
    </dgm:pt>
    <dgm:pt modelId="{0A033D19-EA01-A348-8900-5B7EC537AC76}" type="pres">
      <dgm:prSet presAssocID="{9691A16F-31D2-6F4E-ADD5-34832AFA713A}" presName="hierChild4" presStyleCnt="0"/>
      <dgm:spPr/>
    </dgm:pt>
    <dgm:pt modelId="{8F1AA365-C5AD-FE4B-BC3D-93D1B206E25F}" type="pres">
      <dgm:prSet presAssocID="{9691A16F-31D2-6F4E-ADD5-34832AFA713A}" presName="hierChild5" presStyleCnt="0"/>
      <dgm:spPr/>
    </dgm:pt>
    <dgm:pt modelId="{A3EEE366-D4B7-EC44-8FDE-B3E11A593A72}" type="pres">
      <dgm:prSet presAssocID="{895D07CA-FDB7-FB46-9210-AD8F39662367}" presName="Name37" presStyleLbl="parChTrans1D2" presStyleIdx="1" presStyleCnt="2"/>
      <dgm:spPr/>
    </dgm:pt>
    <dgm:pt modelId="{3A39ACCB-CA8A-8947-8E9D-AB846EE6D818}" type="pres">
      <dgm:prSet presAssocID="{57939BF1-0F49-A540-A541-62975B3AEEC2}" presName="hierRoot2" presStyleCnt="0">
        <dgm:presLayoutVars>
          <dgm:hierBranch val="init"/>
        </dgm:presLayoutVars>
      </dgm:prSet>
      <dgm:spPr/>
    </dgm:pt>
    <dgm:pt modelId="{4AAA6BB2-5333-9C4F-9B36-21A93CF86316}" type="pres">
      <dgm:prSet presAssocID="{57939BF1-0F49-A540-A541-62975B3AEEC2}" presName="rootComposite" presStyleCnt="0"/>
      <dgm:spPr/>
    </dgm:pt>
    <dgm:pt modelId="{2ECC8A2F-40C3-7844-9264-4CB8B50FEF75}" type="pres">
      <dgm:prSet presAssocID="{57939BF1-0F49-A540-A541-62975B3AEEC2}" presName="rootText" presStyleLbl="node2" presStyleIdx="1" presStyleCnt="2">
        <dgm:presLayoutVars>
          <dgm:chPref val="3"/>
        </dgm:presLayoutVars>
      </dgm:prSet>
      <dgm:spPr/>
    </dgm:pt>
    <dgm:pt modelId="{8EDD2C58-0926-0440-888E-178C28CFD1EF}" type="pres">
      <dgm:prSet presAssocID="{57939BF1-0F49-A540-A541-62975B3AEEC2}" presName="rootConnector" presStyleLbl="node2" presStyleIdx="1" presStyleCnt="2"/>
      <dgm:spPr/>
    </dgm:pt>
    <dgm:pt modelId="{8749C351-FFB6-6542-92DF-425DEA28113C}" type="pres">
      <dgm:prSet presAssocID="{57939BF1-0F49-A540-A541-62975B3AEEC2}" presName="hierChild4" presStyleCnt="0"/>
      <dgm:spPr/>
    </dgm:pt>
    <dgm:pt modelId="{F897CE54-54A5-874E-A3DF-D103B81F5A9E}" type="pres">
      <dgm:prSet presAssocID="{57939BF1-0F49-A540-A541-62975B3AEEC2}" presName="hierChild5" presStyleCnt="0"/>
      <dgm:spPr/>
    </dgm:pt>
    <dgm:pt modelId="{653294D8-7BD6-2941-8179-A7E9EBBC90B9}" type="pres">
      <dgm:prSet presAssocID="{501F3578-856F-5E43-830A-771DDF0BD205}" presName="hierChild3" presStyleCnt="0"/>
      <dgm:spPr/>
    </dgm:pt>
  </dgm:ptLst>
  <dgm:cxnLst>
    <dgm:cxn modelId="{90FE3D02-CE8C-0045-A16D-6D13922D0092}" type="presOf" srcId="{895D07CA-FDB7-FB46-9210-AD8F39662367}" destId="{A3EEE366-D4B7-EC44-8FDE-B3E11A593A72}" srcOrd="0" destOrd="0" presId="urn:microsoft.com/office/officeart/2005/8/layout/orgChart1"/>
    <dgm:cxn modelId="{78ADBB0E-D7BE-1148-9E81-D4CA3D062DF8}" type="presOf" srcId="{57939BF1-0F49-A540-A541-62975B3AEEC2}" destId="{8EDD2C58-0926-0440-888E-178C28CFD1EF}" srcOrd="1" destOrd="0" presId="urn:microsoft.com/office/officeart/2005/8/layout/orgChart1"/>
    <dgm:cxn modelId="{ED2CCF0E-DAD3-3346-9D18-119C5FC11223}" type="presOf" srcId="{2AE5B0BA-7916-D34D-8CCC-2649324490E5}" destId="{F29E9151-DCDC-E740-8D45-8F4109D3C228}" srcOrd="0" destOrd="0" presId="urn:microsoft.com/office/officeart/2005/8/layout/orgChart1"/>
    <dgm:cxn modelId="{B763EF19-007F-2846-89E7-9003E5709BC9}" type="presOf" srcId="{501F3578-856F-5E43-830A-771DDF0BD205}" destId="{4F43366B-41DD-8F4E-8665-83317BB0CD20}" srcOrd="1" destOrd="0" presId="urn:microsoft.com/office/officeart/2005/8/layout/orgChart1"/>
    <dgm:cxn modelId="{244F4C37-388D-FE4B-8326-995B6310729D}" type="presOf" srcId="{E2C4F5AE-2696-BB4D-A191-FCBE0B21B839}" destId="{F62BE8DE-FD0F-004C-BB0E-83F5C8CBA4AE}" srcOrd="0" destOrd="0" presId="urn:microsoft.com/office/officeart/2005/8/layout/orgChart1"/>
    <dgm:cxn modelId="{315B3140-A1A4-B842-9ACF-B08D58024083}" srcId="{E2C4F5AE-2696-BB4D-A191-FCBE0B21B839}" destId="{501F3578-856F-5E43-830A-771DDF0BD205}" srcOrd="0" destOrd="0" parTransId="{06A2F91E-9481-EE4F-B913-0BE677857ABB}" sibTransId="{40929F3F-B48E-F44C-989C-0BA9B8C8A882}"/>
    <dgm:cxn modelId="{10EB3672-D789-264F-877E-9AC4E7BF19D1}" type="presOf" srcId="{9691A16F-31D2-6F4E-ADD5-34832AFA713A}" destId="{8A8DF4D3-D1E7-0947-BA9E-1694928A521A}" srcOrd="1" destOrd="0" presId="urn:microsoft.com/office/officeart/2005/8/layout/orgChart1"/>
    <dgm:cxn modelId="{90E1E552-7913-2546-A4CA-10E9C2708B88}" type="presOf" srcId="{9691A16F-31D2-6F4E-ADD5-34832AFA713A}" destId="{DEB624EA-F7B1-F34C-9A57-4383B73966FA}" srcOrd="0" destOrd="0" presId="urn:microsoft.com/office/officeart/2005/8/layout/orgChart1"/>
    <dgm:cxn modelId="{DDFE4257-BF0A-334B-82DE-16B8124C9CEE}" type="presOf" srcId="{501F3578-856F-5E43-830A-771DDF0BD205}" destId="{73E5EF31-AEEE-1449-959A-900CA922E623}" srcOrd="0" destOrd="0" presId="urn:microsoft.com/office/officeart/2005/8/layout/orgChart1"/>
    <dgm:cxn modelId="{35F453AD-17A0-9A4C-8CA6-49087577F302}" srcId="{501F3578-856F-5E43-830A-771DDF0BD205}" destId="{9691A16F-31D2-6F4E-ADD5-34832AFA713A}" srcOrd="0" destOrd="0" parTransId="{2AE5B0BA-7916-D34D-8CCC-2649324490E5}" sibTransId="{D3AE437D-22F4-3E44-9F9C-AB66FBC00268}"/>
    <dgm:cxn modelId="{5F3BDAE3-804A-B14F-8490-0C50160EDD8D}" srcId="{501F3578-856F-5E43-830A-771DDF0BD205}" destId="{57939BF1-0F49-A540-A541-62975B3AEEC2}" srcOrd="1" destOrd="0" parTransId="{895D07CA-FDB7-FB46-9210-AD8F39662367}" sibTransId="{8390E272-B9DA-F041-9517-1D97BEB02CB9}"/>
    <dgm:cxn modelId="{B66CF0FA-4F16-0742-8726-75FC0970E68E}" type="presOf" srcId="{57939BF1-0F49-A540-A541-62975B3AEEC2}" destId="{2ECC8A2F-40C3-7844-9264-4CB8B50FEF75}" srcOrd="0" destOrd="0" presId="urn:microsoft.com/office/officeart/2005/8/layout/orgChart1"/>
    <dgm:cxn modelId="{FD22D7A8-5559-F54B-A383-E2867F743047}" type="presParOf" srcId="{F62BE8DE-FD0F-004C-BB0E-83F5C8CBA4AE}" destId="{49DDFBE5-26DC-BD41-A400-13F5C0178736}" srcOrd="0" destOrd="0" presId="urn:microsoft.com/office/officeart/2005/8/layout/orgChart1"/>
    <dgm:cxn modelId="{D917EC0F-3C0A-D84D-BB58-CA7F48CE4C28}" type="presParOf" srcId="{49DDFBE5-26DC-BD41-A400-13F5C0178736}" destId="{B8F785D3-5E96-1140-AC4E-14AE791485B0}" srcOrd="0" destOrd="0" presId="urn:microsoft.com/office/officeart/2005/8/layout/orgChart1"/>
    <dgm:cxn modelId="{029D8EFB-504E-F648-98AB-E99E6A54F4A2}" type="presParOf" srcId="{B8F785D3-5E96-1140-AC4E-14AE791485B0}" destId="{73E5EF31-AEEE-1449-959A-900CA922E623}" srcOrd="0" destOrd="0" presId="urn:microsoft.com/office/officeart/2005/8/layout/orgChart1"/>
    <dgm:cxn modelId="{41FE11A5-304A-B148-85F8-F518DC9FD455}" type="presParOf" srcId="{B8F785D3-5E96-1140-AC4E-14AE791485B0}" destId="{4F43366B-41DD-8F4E-8665-83317BB0CD20}" srcOrd="1" destOrd="0" presId="urn:microsoft.com/office/officeart/2005/8/layout/orgChart1"/>
    <dgm:cxn modelId="{5F229F3F-68DE-354C-BF6B-29AFAA284419}" type="presParOf" srcId="{49DDFBE5-26DC-BD41-A400-13F5C0178736}" destId="{9F098735-C12F-DC41-A34F-D22AE64B048A}" srcOrd="1" destOrd="0" presId="urn:microsoft.com/office/officeart/2005/8/layout/orgChart1"/>
    <dgm:cxn modelId="{3295B7B4-837B-2741-A5B4-B41A41C41FFE}" type="presParOf" srcId="{9F098735-C12F-DC41-A34F-D22AE64B048A}" destId="{F29E9151-DCDC-E740-8D45-8F4109D3C228}" srcOrd="0" destOrd="0" presId="urn:microsoft.com/office/officeart/2005/8/layout/orgChart1"/>
    <dgm:cxn modelId="{F7D85DAE-D86C-3F4F-B517-22685ACCD676}" type="presParOf" srcId="{9F098735-C12F-DC41-A34F-D22AE64B048A}" destId="{1E4D9D5E-B504-C042-8701-DF911D6BF412}" srcOrd="1" destOrd="0" presId="urn:microsoft.com/office/officeart/2005/8/layout/orgChart1"/>
    <dgm:cxn modelId="{4AD8443B-484E-BD43-A368-F3C23FC95A03}" type="presParOf" srcId="{1E4D9D5E-B504-C042-8701-DF911D6BF412}" destId="{F68759AF-9B5A-E440-8F49-07E7F11681A4}" srcOrd="0" destOrd="0" presId="urn:microsoft.com/office/officeart/2005/8/layout/orgChart1"/>
    <dgm:cxn modelId="{FDC762FB-3218-8948-9C97-5F4AD2237517}" type="presParOf" srcId="{F68759AF-9B5A-E440-8F49-07E7F11681A4}" destId="{DEB624EA-F7B1-F34C-9A57-4383B73966FA}" srcOrd="0" destOrd="0" presId="urn:microsoft.com/office/officeart/2005/8/layout/orgChart1"/>
    <dgm:cxn modelId="{BB354AFB-2946-5046-B6A9-BF9A8326E448}" type="presParOf" srcId="{F68759AF-9B5A-E440-8F49-07E7F11681A4}" destId="{8A8DF4D3-D1E7-0947-BA9E-1694928A521A}" srcOrd="1" destOrd="0" presId="urn:microsoft.com/office/officeart/2005/8/layout/orgChart1"/>
    <dgm:cxn modelId="{40477DF7-466F-6B49-8B73-32FCA882F18F}" type="presParOf" srcId="{1E4D9D5E-B504-C042-8701-DF911D6BF412}" destId="{0A033D19-EA01-A348-8900-5B7EC537AC76}" srcOrd="1" destOrd="0" presId="urn:microsoft.com/office/officeart/2005/8/layout/orgChart1"/>
    <dgm:cxn modelId="{BB452A24-050A-3646-9A15-E88ADA0FE86C}" type="presParOf" srcId="{1E4D9D5E-B504-C042-8701-DF911D6BF412}" destId="{8F1AA365-C5AD-FE4B-BC3D-93D1B206E25F}" srcOrd="2" destOrd="0" presId="urn:microsoft.com/office/officeart/2005/8/layout/orgChart1"/>
    <dgm:cxn modelId="{82F33528-24FC-AC4A-8AA7-378A1CEC52A1}" type="presParOf" srcId="{9F098735-C12F-DC41-A34F-D22AE64B048A}" destId="{A3EEE366-D4B7-EC44-8FDE-B3E11A593A72}" srcOrd="2" destOrd="0" presId="urn:microsoft.com/office/officeart/2005/8/layout/orgChart1"/>
    <dgm:cxn modelId="{6C6D46D6-8209-0449-8E8A-B5264365EC66}" type="presParOf" srcId="{9F098735-C12F-DC41-A34F-D22AE64B048A}" destId="{3A39ACCB-CA8A-8947-8E9D-AB846EE6D818}" srcOrd="3" destOrd="0" presId="urn:microsoft.com/office/officeart/2005/8/layout/orgChart1"/>
    <dgm:cxn modelId="{94F51274-08A4-9B43-B5FC-957403B86B3B}" type="presParOf" srcId="{3A39ACCB-CA8A-8947-8E9D-AB846EE6D818}" destId="{4AAA6BB2-5333-9C4F-9B36-21A93CF86316}" srcOrd="0" destOrd="0" presId="urn:microsoft.com/office/officeart/2005/8/layout/orgChart1"/>
    <dgm:cxn modelId="{F3FC1177-B065-2042-96B8-B2B624106829}" type="presParOf" srcId="{4AAA6BB2-5333-9C4F-9B36-21A93CF86316}" destId="{2ECC8A2F-40C3-7844-9264-4CB8B50FEF75}" srcOrd="0" destOrd="0" presId="urn:microsoft.com/office/officeart/2005/8/layout/orgChart1"/>
    <dgm:cxn modelId="{0E696853-D372-2048-98B0-04CFEDA0735B}" type="presParOf" srcId="{4AAA6BB2-5333-9C4F-9B36-21A93CF86316}" destId="{8EDD2C58-0926-0440-888E-178C28CFD1EF}" srcOrd="1" destOrd="0" presId="urn:microsoft.com/office/officeart/2005/8/layout/orgChart1"/>
    <dgm:cxn modelId="{FFEA715E-14D5-D448-B4C7-284E59DCC03D}" type="presParOf" srcId="{3A39ACCB-CA8A-8947-8E9D-AB846EE6D818}" destId="{8749C351-FFB6-6542-92DF-425DEA28113C}" srcOrd="1" destOrd="0" presId="urn:microsoft.com/office/officeart/2005/8/layout/orgChart1"/>
    <dgm:cxn modelId="{1E09C217-537F-4440-BC42-1902F696BE7C}" type="presParOf" srcId="{3A39ACCB-CA8A-8947-8E9D-AB846EE6D818}" destId="{F897CE54-54A5-874E-A3DF-D103B81F5A9E}" srcOrd="2" destOrd="0" presId="urn:microsoft.com/office/officeart/2005/8/layout/orgChart1"/>
    <dgm:cxn modelId="{D7934B0D-41E0-594C-A191-1D1E31AC5BF0}" type="presParOf" srcId="{49DDFBE5-26DC-BD41-A400-13F5C0178736}" destId="{653294D8-7BD6-2941-8179-A7E9EBBC90B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DAGT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Non-immune mediated</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Positive</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Immune mediated</a:t>
          </a:r>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Negative</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DAGT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Non-immune mediated</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Positive</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Immune mediated</a:t>
          </a:r>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Negative</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046D5A-7536-394A-90F6-7B0E2A80D39C}" type="doc">
      <dgm:prSet loTypeId="urn:microsoft.com/office/officeart/2005/8/layout/orgChart1" loCatId="process" qsTypeId="urn:microsoft.com/office/officeart/2005/8/quickstyle/simple1" qsCatId="simple" csTypeId="urn:microsoft.com/office/officeart/2005/8/colors/accent1_2" csCatId="accent1" phldr="1"/>
      <dgm:spPr/>
      <dgm:t>
        <a:bodyPr/>
        <a:lstStyle/>
        <a:p>
          <a:endParaRPr lang="en-US"/>
        </a:p>
      </dgm:t>
    </dgm:pt>
    <dgm:pt modelId="{4E713DFA-E45E-B047-B896-8554D7F621AD}">
      <dgm:prSet phldrT="[Text]"/>
      <dgm:spPr/>
      <dgm:t>
        <a:bodyPr/>
        <a:lstStyle/>
        <a:p>
          <a:pPr rtl="0"/>
          <a:r>
            <a:rPr lang="en-US" dirty="0"/>
            <a:t>Immune mediated </a:t>
          </a:r>
          <a:r>
            <a:rPr lang="en-US" dirty="0" err="1"/>
            <a:t>haemolysis</a:t>
          </a:r>
          <a:endParaRPr lang="en-US" dirty="0"/>
        </a:p>
      </dgm:t>
    </dgm:pt>
    <dgm:pt modelId="{4EA1071E-A5DB-1349-9114-925F487859B7}" type="parTrans" cxnId="{0AED70B2-B3EE-C34E-961B-2FFA28BEB28F}">
      <dgm:prSet/>
      <dgm:spPr/>
      <dgm:t>
        <a:bodyPr/>
        <a:lstStyle/>
        <a:p>
          <a:endParaRPr lang="en-US"/>
        </a:p>
      </dgm:t>
    </dgm:pt>
    <dgm:pt modelId="{EABC104D-4C8C-1F4B-A044-BFAD5A56C46F}" type="sibTrans" cxnId="{0AED70B2-B3EE-C34E-961B-2FFA28BEB28F}">
      <dgm:prSet/>
      <dgm:spPr/>
      <dgm:t>
        <a:bodyPr/>
        <a:lstStyle/>
        <a:p>
          <a:endParaRPr lang="en-US"/>
        </a:p>
      </dgm:t>
    </dgm:pt>
    <dgm:pt modelId="{A1622043-20EF-9E46-A37E-E15868C7D55F}">
      <dgm:prSet phldrT="[Text]"/>
      <dgm:spPr/>
      <dgm:t>
        <a:bodyPr/>
        <a:lstStyle/>
        <a:p>
          <a:pPr rtl="0"/>
          <a:r>
            <a:rPr lang="en-US" dirty="0"/>
            <a:t>Warm auto-antibody</a:t>
          </a:r>
        </a:p>
      </dgm:t>
    </dgm:pt>
    <dgm:pt modelId="{4791428A-BEFD-9E42-93BA-E7A11D450CD5}" type="parTrans" cxnId="{771BE887-4844-4540-9659-37CD4AFB89E7}">
      <dgm:prSet/>
      <dgm:spPr/>
      <dgm:t>
        <a:bodyPr/>
        <a:lstStyle/>
        <a:p>
          <a:endParaRPr lang="en-US"/>
        </a:p>
      </dgm:t>
    </dgm:pt>
    <dgm:pt modelId="{1470739E-EFEB-CB45-B1EA-E32D44263642}" type="sibTrans" cxnId="{771BE887-4844-4540-9659-37CD4AFB89E7}">
      <dgm:prSet/>
      <dgm:spPr/>
      <dgm:t>
        <a:bodyPr/>
        <a:lstStyle/>
        <a:p>
          <a:endParaRPr lang="en-US"/>
        </a:p>
      </dgm:t>
    </dgm:pt>
    <dgm:pt modelId="{58D1DC89-A3F5-6B44-9508-A8ED3FABD7A2}">
      <dgm:prSet phldrT="[Text]"/>
      <dgm:spPr/>
      <dgm:t>
        <a:bodyPr/>
        <a:lstStyle/>
        <a:p>
          <a:pPr rtl="0"/>
          <a:r>
            <a:rPr lang="en-US" dirty="0"/>
            <a:t>Cold auto-antibody</a:t>
          </a:r>
        </a:p>
      </dgm:t>
    </dgm:pt>
    <dgm:pt modelId="{0CCA0104-09C9-DE43-BBE0-1D301BA44CAB}" type="parTrans" cxnId="{EEAEF740-BEB1-9A43-B495-E95AF2FB2E32}">
      <dgm:prSet/>
      <dgm:spPr/>
      <dgm:t>
        <a:bodyPr/>
        <a:lstStyle/>
        <a:p>
          <a:endParaRPr lang="en-US"/>
        </a:p>
      </dgm:t>
    </dgm:pt>
    <dgm:pt modelId="{899C1483-EA26-1042-9E48-1BE7CE35BD94}" type="sibTrans" cxnId="{EEAEF740-BEB1-9A43-B495-E95AF2FB2E32}">
      <dgm:prSet/>
      <dgm:spPr/>
      <dgm:t>
        <a:bodyPr/>
        <a:lstStyle/>
        <a:p>
          <a:endParaRPr lang="en-US"/>
        </a:p>
      </dgm:t>
    </dgm:pt>
    <dgm:pt modelId="{460C2756-2ADD-BC42-B74C-ABBA2364F919}">
      <dgm:prSet phldrT="[Text]"/>
      <dgm:spPr/>
      <dgm:t>
        <a:bodyPr/>
        <a:lstStyle/>
        <a:p>
          <a:pPr rtl="0"/>
          <a:r>
            <a:rPr lang="en-US" dirty="0"/>
            <a:t>Alloantibody</a:t>
          </a:r>
        </a:p>
      </dgm:t>
    </dgm:pt>
    <dgm:pt modelId="{E5DA91A4-DD26-A048-A5CF-E80931E83BEE}" type="parTrans" cxnId="{3AB8CC97-15F3-C84E-8FFB-15E7C0E55FA0}">
      <dgm:prSet/>
      <dgm:spPr/>
      <dgm:t>
        <a:bodyPr/>
        <a:lstStyle/>
        <a:p>
          <a:endParaRPr lang="en-US"/>
        </a:p>
      </dgm:t>
    </dgm:pt>
    <dgm:pt modelId="{C7A14D8D-4A47-ED45-AA08-B3211975791D}" type="sibTrans" cxnId="{3AB8CC97-15F3-C84E-8FFB-15E7C0E55FA0}">
      <dgm:prSet/>
      <dgm:spPr/>
      <dgm:t>
        <a:bodyPr/>
        <a:lstStyle/>
        <a:p>
          <a:endParaRPr lang="en-US"/>
        </a:p>
      </dgm:t>
    </dgm:pt>
    <dgm:pt modelId="{DC85EB86-B38E-1C42-9E5F-87D16F19A4B8}">
      <dgm:prSet/>
      <dgm:spPr/>
      <dgm:t>
        <a:bodyPr/>
        <a:lstStyle/>
        <a:p>
          <a:pPr rtl="0"/>
          <a:r>
            <a:rPr lang="en-US" dirty="0"/>
            <a:t>Auto-immune</a:t>
          </a:r>
        </a:p>
        <a:p>
          <a:pPr rtl="0"/>
          <a:r>
            <a:rPr lang="en-US" dirty="0"/>
            <a:t>Drugs</a:t>
          </a:r>
        </a:p>
        <a:p>
          <a:pPr rtl="0"/>
          <a:r>
            <a:rPr lang="en-US" dirty="0"/>
            <a:t>CLL</a:t>
          </a:r>
        </a:p>
      </dgm:t>
    </dgm:pt>
    <dgm:pt modelId="{F85446A0-FDB8-F948-8F1A-F375A04B8D13}" type="parTrans" cxnId="{178D652A-3B25-F34D-94A5-6B02AFD3FB47}">
      <dgm:prSet/>
      <dgm:spPr/>
      <dgm:t>
        <a:bodyPr/>
        <a:lstStyle/>
        <a:p>
          <a:endParaRPr lang="en-GB"/>
        </a:p>
      </dgm:t>
    </dgm:pt>
    <dgm:pt modelId="{5F206A14-4A07-F143-AEDF-338CB6E0FEC3}" type="sibTrans" cxnId="{178D652A-3B25-F34D-94A5-6B02AFD3FB47}">
      <dgm:prSet/>
      <dgm:spPr/>
      <dgm:t>
        <a:bodyPr/>
        <a:lstStyle/>
        <a:p>
          <a:endParaRPr lang="en-GB"/>
        </a:p>
      </dgm:t>
    </dgm:pt>
    <dgm:pt modelId="{C957866A-933A-6241-92FD-B0744CF5ADF1}">
      <dgm:prSet/>
      <dgm:spPr/>
      <dgm:t>
        <a:bodyPr/>
        <a:lstStyle/>
        <a:p>
          <a:pPr rtl="0"/>
          <a:r>
            <a:rPr lang="en-US" dirty="0"/>
            <a:t>CHAD</a:t>
          </a:r>
        </a:p>
        <a:p>
          <a:pPr rtl="0"/>
          <a:r>
            <a:rPr lang="en-US" dirty="0"/>
            <a:t>Infections</a:t>
          </a:r>
        </a:p>
        <a:p>
          <a:pPr rtl="0"/>
          <a:r>
            <a:rPr lang="en-US" dirty="0"/>
            <a:t>Lymphoma</a:t>
          </a:r>
        </a:p>
      </dgm:t>
    </dgm:pt>
    <dgm:pt modelId="{EB9677A8-A43D-9A47-939E-06C588F26CD3}" type="parTrans" cxnId="{78E60DC5-5523-5C47-9AB6-78A2D7C74501}">
      <dgm:prSet/>
      <dgm:spPr/>
      <dgm:t>
        <a:bodyPr/>
        <a:lstStyle/>
        <a:p>
          <a:endParaRPr lang="en-GB"/>
        </a:p>
      </dgm:t>
    </dgm:pt>
    <dgm:pt modelId="{5DFF04F6-9F14-4B41-8626-653411680EBA}" type="sibTrans" cxnId="{78E60DC5-5523-5C47-9AB6-78A2D7C74501}">
      <dgm:prSet/>
      <dgm:spPr/>
      <dgm:t>
        <a:bodyPr/>
        <a:lstStyle/>
        <a:p>
          <a:endParaRPr lang="en-GB"/>
        </a:p>
      </dgm:t>
    </dgm:pt>
    <dgm:pt modelId="{39E31FE4-851B-734E-AA4E-EE385E08E70F}">
      <dgm:prSet/>
      <dgm:spPr/>
      <dgm:t>
        <a:bodyPr/>
        <a:lstStyle/>
        <a:p>
          <a:pPr rtl="0"/>
          <a:r>
            <a:rPr lang="en-US" dirty="0"/>
            <a:t>Transfusion reaction</a:t>
          </a:r>
        </a:p>
      </dgm:t>
    </dgm:pt>
    <dgm:pt modelId="{EED2E1B0-5A03-8F42-AF21-40058538D4D6}" type="parTrans" cxnId="{C6867F3D-A3CF-444B-A236-D406B0ED9813}">
      <dgm:prSet/>
      <dgm:spPr/>
      <dgm:t>
        <a:bodyPr/>
        <a:lstStyle/>
        <a:p>
          <a:endParaRPr lang="en-GB"/>
        </a:p>
      </dgm:t>
    </dgm:pt>
    <dgm:pt modelId="{3DEC22E4-18B0-C541-AC6E-0D2102ED8225}" type="sibTrans" cxnId="{C6867F3D-A3CF-444B-A236-D406B0ED9813}">
      <dgm:prSet/>
      <dgm:spPr/>
      <dgm:t>
        <a:bodyPr/>
        <a:lstStyle/>
        <a:p>
          <a:endParaRPr lang="en-GB"/>
        </a:p>
      </dgm:t>
    </dgm:pt>
    <dgm:pt modelId="{947D55E0-9E35-DE41-A388-9B28F080D86E}" type="pres">
      <dgm:prSet presAssocID="{CD046D5A-7536-394A-90F6-7B0E2A80D39C}" presName="hierChild1" presStyleCnt="0">
        <dgm:presLayoutVars>
          <dgm:orgChart val="1"/>
          <dgm:chPref val="1"/>
          <dgm:dir/>
          <dgm:animOne val="branch"/>
          <dgm:animLvl val="lvl"/>
          <dgm:resizeHandles/>
        </dgm:presLayoutVars>
      </dgm:prSet>
      <dgm:spPr/>
    </dgm:pt>
    <dgm:pt modelId="{957EC175-84D7-3C4E-AD5E-B0EAC96315E1}" type="pres">
      <dgm:prSet presAssocID="{4E713DFA-E45E-B047-B896-8554D7F621AD}" presName="hierRoot1" presStyleCnt="0">
        <dgm:presLayoutVars>
          <dgm:hierBranch val="init"/>
        </dgm:presLayoutVars>
      </dgm:prSet>
      <dgm:spPr/>
    </dgm:pt>
    <dgm:pt modelId="{4E86FB73-A2A5-5642-A645-9CEC2EA8930A}" type="pres">
      <dgm:prSet presAssocID="{4E713DFA-E45E-B047-B896-8554D7F621AD}" presName="rootComposite1" presStyleCnt="0"/>
      <dgm:spPr/>
    </dgm:pt>
    <dgm:pt modelId="{BC495690-27E8-AB48-A90D-40387E991EEC}" type="pres">
      <dgm:prSet presAssocID="{4E713DFA-E45E-B047-B896-8554D7F621AD}" presName="rootText1" presStyleLbl="node0" presStyleIdx="0" presStyleCnt="1">
        <dgm:presLayoutVars>
          <dgm:chPref val="3"/>
        </dgm:presLayoutVars>
      </dgm:prSet>
      <dgm:spPr/>
    </dgm:pt>
    <dgm:pt modelId="{A7D9DD6E-9CCD-9445-B441-DDF2004E3275}" type="pres">
      <dgm:prSet presAssocID="{4E713DFA-E45E-B047-B896-8554D7F621AD}" presName="rootConnector1" presStyleLbl="node1" presStyleIdx="0" presStyleCnt="0"/>
      <dgm:spPr/>
    </dgm:pt>
    <dgm:pt modelId="{ADB03E67-40F1-0744-9E2E-98C0B5A19EA9}" type="pres">
      <dgm:prSet presAssocID="{4E713DFA-E45E-B047-B896-8554D7F621AD}" presName="hierChild2" presStyleCnt="0"/>
      <dgm:spPr/>
    </dgm:pt>
    <dgm:pt modelId="{FAD59947-C46A-5841-8876-9B503225302E}" type="pres">
      <dgm:prSet presAssocID="{4791428A-BEFD-9E42-93BA-E7A11D450CD5}" presName="Name37" presStyleLbl="parChTrans1D2" presStyleIdx="0" presStyleCnt="3"/>
      <dgm:spPr/>
    </dgm:pt>
    <dgm:pt modelId="{A62DDCE9-AACE-A34D-B196-51C19FAF1CA7}" type="pres">
      <dgm:prSet presAssocID="{A1622043-20EF-9E46-A37E-E15868C7D55F}" presName="hierRoot2" presStyleCnt="0">
        <dgm:presLayoutVars>
          <dgm:hierBranch val="init"/>
        </dgm:presLayoutVars>
      </dgm:prSet>
      <dgm:spPr/>
    </dgm:pt>
    <dgm:pt modelId="{3F19A7CB-D15E-7247-B814-D87F419FFAC0}" type="pres">
      <dgm:prSet presAssocID="{A1622043-20EF-9E46-A37E-E15868C7D55F}" presName="rootComposite" presStyleCnt="0"/>
      <dgm:spPr/>
    </dgm:pt>
    <dgm:pt modelId="{9467E70F-B0C3-C143-9A1F-E2293F852247}" type="pres">
      <dgm:prSet presAssocID="{A1622043-20EF-9E46-A37E-E15868C7D55F}" presName="rootText" presStyleLbl="node2" presStyleIdx="0" presStyleCnt="3">
        <dgm:presLayoutVars>
          <dgm:chPref val="3"/>
        </dgm:presLayoutVars>
      </dgm:prSet>
      <dgm:spPr/>
    </dgm:pt>
    <dgm:pt modelId="{C93BFB46-8064-7946-A0E3-5074DE9E8CBC}" type="pres">
      <dgm:prSet presAssocID="{A1622043-20EF-9E46-A37E-E15868C7D55F}" presName="rootConnector" presStyleLbl="node2" presStyleIdx="0" presStyleCnt="3"/>
      <dgm:spPr/>
    </dgm:pt>
    <dgm:pt modelId="{3705655B-7093-1547-ACDF-5001A83AF6AF}" type="pres">
      <dgm:prSet presAssocID="{A1622043-20EF-9E46-A37E-E15868C7D55F}" presName="hierChild4" presStyleCnt="0"/>
      <dgm:spPr/>
    </dgm:pt>
    <dgm:pt modelId="{6F42FF2B-23C8-EA44-AAAF-19E31CDAA558}" type="pres">
      <dgm:prSet presAssocID="{F85446A0-FDB8-F948-8F1A-F375A04B8D13}" presName="Name37" presStyleLbl="parChTrans1D3" presStyleIdx="0" presStyleCnt="3"/>
      <dgm:spPr/>
    </dgm:pt>
    <dgm:pt modelId="{5FD06FD9-9AB4-E040-80DB-09F761C2E316}" type="pres">
      <dgm:prSet presAssocID="{DC85EB86-B38E-1C42-9E5F-87D16F19A4B8}" presName="hierRoot2" presStyleCnt="0">
        <dgm:presLayoutVars>
          <dgm:hierBranch val="init"/>
        </dgm:presLayoutVars>
      </dgm:prSet>
      <dgm:spPr/>
    </dgm:pt>
    <dgm:pt modelId="{CCD0A23E-ACA3-F741-99CE-3BE6E6DE44C1}" type="pres">
      <dgm:prSet presAssocID="{DC85EB86-B38E-1C42-9E5F-87D16F19A4B8}" presName="rootComposite" presStyleCnt="0"/>
      <dgm:spPr/>
    </dgm:pt>
    <dgm:pt modelId="{17A4437D-320B-2740-97F1-405FF654D279}" type="pres">
      <dgm:prSet presAssocID="{DC85EB86-B38E-1C42-9E5F-87D16F19A4B8}" presName="rootText" presStyleLbl="node3" presStyleIdx="0" presStyleCnt="3">
        <dgm:presLayoutVars>
          <dgm:chPref val="3"/>
        </dgm:presLayoutVars>
      </dgm:prSet>
      <dgm:spPr/>
    </dgm:pt>
    <dgm:pt modelId="{72E59F1F-E4A5-D54D-8673-595C0948E1ED}" type="pres">
      <dgm:prSet presAssocID="{DC85EB86-B38E-1C42-9E5F-87D16F19A4B8}" presName="rootConnector" presStyleLbl="node3" presStyleIdx="0" presStyleCnt="3"/>
      <dgm:spPr/>
    </dgm:pt>
    <dgm:pt modelId="{9B4C03CB-0A9B-484B-8035-9A5DEAB2F482}" type="pres">
      <dgm:prSet presAssocID="{DC85EB86-B38E-1C42-9E5F-87D16F19A4B8}" presName="hierChild4" presStyleCnt="0"/>
      <dgm:spPr/>
    </dgm:pt>
    <dgm:pt modelId="{78644B63-9F19-1C4B-88DB-07E788F4CEDC}" type="pres">
      <dgm:prSet presAssocID="{DC85EB86-B38E-1C42-9E5F-87D16F19A4B8}" presName="hierChild5" presStyleCnt="0"/>
      <dgm:spPr/>
    </dgm:pt>
    <dgm:pt modelId="{5044FC66-9708-7D4B-ABC9-42CB63DC157E}" type="pres">
      <dgm:prSet presAssocID="{A1622043-20EF-9E46-A37E-E15868C7D55F}" presName="hierChild5" presStyleCnt="0"/>
      <dgm:spPr/>
    </dgm:pt>
    <dgm:pt modelId="{9653D5CE-AB8D-FD4A-BCD8-A5CC1897DEF0}" type="pres">
      <dgm:prSet presAssocID="{0CCA0104-09C9-DE43-BBE0-1D301BA44CAB}" presName="Name37" presStyleLbl="parChTrans1D2" presStyleIdx="1" presStyleCnt="3"/>
      <dgm:spPr/>
    </dgm:pt>
    <dgm:pt modelId="{6EC4F7A6-84AE-B74F-9D72-5FC6951190C3}" type="pres">
      <dgm:prSet presAssocID="{58D1DC89-A3F5-6B44-9508-A8ED3FABD7A2}" presName="hierRoot2" presStyleCnt="0">
        <dgm:presLayoutVars>
          <dgm:hierBranch val="init"/>
        </dgm:presLayoutVars>
      </dgm:prSet>
      <dgm:spPr/>
    </dgm:pt>
    <dgm:pt modelId="{DA9B15E8-27FA-E64F-BA76-530D69F42D58}" type="pres">
      <dgm:prSet presAssocID="{58D1DC89-A3F5-6B44-9508-A8ED3FABD7A2}" presName="rootComposite" presStyleCnt="0"/>
      <dgm:spPr/>
    </dgm:pt>
    <dgm:pt modelId="{3A652BF2-EE3C-D241-8DE5-73A35543EE69}" type="pres">
      <dgm:prSet presAssocID="{58D1DC89-A3F5-6B44-9508-A8ED3FABD7A2}" presName="rootText" presStyleLbl="node2" presStyleIdx="1" presStyleCnt="3">
        <dgm:presLayoutVars>
          <dgm:chPref val="3"/>
        </dgm:presLayoutVars>
      </dgm:prSet>
      <dgm:spPr/>
    </dgm:pt>
    <dgm:pt modelId="{E9B7B6A3-6031-0448-98ED-CA2E1E5F9325}" type="pres">
      <dgm:prSet presAssocID="{58D1DC89-A3F5-6B44-9508-A8ED3FABD7A2}" presName="rootConnector" presStyleLbl="node2" presStyleIdx="1" presStyleCnt="3"/>
      <dgm:spPr/>
    </dgm:pt>
    <dgm:pt modelId="{97BD020C-C574-7648-AC2D-FBEEC4D70BBC}" type="pres">
      <dgm:prSet presAssocID="{58D1DC89-A3F5-6B44-9508-A8ED3FABD7A2}" presName="hierChild4" presStyleCnt="0"/>
      <dgm:spPr/>
    </dgm:pt>
    <dgm:pt modelId="{CEBA4E45-6E44-E343-AA78-A264D757F4DA}" type="pres">
      <dgm:prSet presAssocID="{EB9677A8-A43D-9A47-939E-06C588F26CD3}" presName="Name37" presStyleLbl="parChTrans1D3" presStyleIdx="1" presStyleCnt="3"/>
      <dgm:spPr/>
    </dgm:pt>
    <dgm:pt modelId="{8001D8C1-9982-C64B-9974-FCEC2605C520}" type="pres">
      <dgm:prSet presAssocID="{C957866A-933A-6241-92FD-B0744CF5ADF1}" presName="hierRoot2" presStyleCnt="0">
        <dgm:presLayoutVars>
          <dgm:hierBranch val="init"/>
        </dgm:presLayoutVars>
      </dgm:prSet>
      <dgm:spPr/>
    </dgm:pt>
    <dgm:pt modelId="{F2DB003D-09E6-D248-9B35-A0C94B72ECD2}" type="pres">
      <dgm:prSet presAssocID="{C957866A-933A-6241-92FD-B0744CF5ADF1}" presName="rootComposite" presStyleCnt="0"/>
      <dgm:spPr/>
    </dgm:pt>
    <dgm:pt modelId="{DE9D2893-2C22-9044-8F6E-102B86FAEF8F}" type="pres">
      <dgm:prSet presAssocID="{C957866A-933A-6241-92FD-B0744CF5ADF1}" presName="rootText" presStyleLbl="node3" presStyleIdx="1" presStyleCnt="3">
        <dgm:presLayoutVars>
          <dgm:chPref val="3"/>
        </dgm:presLayoutVars>
      </dgm:prSet>
      <dgm:spPr/>
    </dgm:pt>
    <dgm:pt modelId="{E1AF486A-D4B6-284A-A9C6-0F6D5705FDBE}" type="pres">
      <dgm:prSet presAssocID="{C957866A-933A-6241-92FD-B0744CF5ADF1}" presName="rootConnector" presStyleLbl="node3" presStyleIdx="1" presStyleCnt="3"/>
      <dgm:spPr/>
    </dgm:pt>
    <dgm:pt modelId="{5BB75DEB-8CA4-E843-BCFB-7C531564A31D}" type="pres">
      <dgm:prSet presAssocID="{C957866A-933A-6241-92FD-B0744CF5ADF1}" presName="hierChild4" presStyleCnt="0"/>
      <dgm:spPr/>
    </dgm:pt>
    <dgm:pt modelId="{2DFE57AA-6726-994B-9277-C321569ACB90}" type="pres">
      <dgm:prSet presAssocID="{C957866A-933A-6241-92FD-B0744CF5ADF1}" presName="hierChild5" presStyleCnt="0"/>
      <dgm:spPr/>
    </dgm:pt>
    <dgm:pt modelId="{D014945B-3B70-EB43-B9AD-0D8E0CC049FE}" type="pres">
      <dgm:prSet presAssocID="{58D1DC89-A3F5-6B44-9508-A8ED3FABD7A2}" presName="hierChild5" presStyleCnt="0"/>
      <dgm:spPr/>
    </dgm:pt>
    <dgm:pt modelId="{B9DE0C9A-0AE7-D449-9D52-891ADB64FD56}" type="pres">
      <dgm:prSet presAssocID="{E5DA91A4-DD26-A048-A5CF-E80931E83BEE}" presName="Name37" presStyleLbl="parChTrans1D2" presStyleIdx="2" presStyleCnt="3"/>
      <dgm:spPr/>
    </dgm:pt>
    <dgm:pt modelId="{71ACAB80-58F0-7241-8766-4A8DF36C8691}" type="pres">
      <dgm:prSet presAssocID="{460C2756-2ADD-BC42-B74C-ABBA2364F919}" presName="hierRoot2" presStyleCnt="0">
        <dgm:presLayoutVars>
          <dgm:hierBranch val="init"/>
        </dgm:presLayoutVars>
      </dgm:prSet>
      <dgm:spPr/>
    </dgm:pt>
    <dgm:pt modelId="{EFBC0C6D-0E33-9E4D-988F-7DE5CA6CE984}" type="pres">
      <dgm:prSet presAssocID="{460C2756-2ADD-BC42-B74C-ABBA2364F919}" presName="rootComposite" presStyleCnt="0"/>
      <dgm:spPr/>
    </dgm:pt>
    <dgm:pt modelId="{3C065760-41D8-2748-AC84-505BA610A46C}" type="pres">
      <dgm:prSet presAssocID="{460C2756-2ADD-BC42-B74C-ABBA2364F919}" presName="rootText" presStyleLbl="node2" presStyleIdx="2" presStyleCnt="3">
        <dgm:presLayoutVars>
          <dgm:chPref val="3"/>
        </dgm:presLayoutVars>
      </dgm:prSet>
      <dgm:spPr/>
    </dgm:pt>
    <dgm:pt modelId="{577912BB-DE31-5145-9160-9AE2236FB4D8}" type="pres">
      <dgm:prSet presAssocID="{460C2756-2ADD-BC42-B74C-ABBA2364F919}" presName="rootConnector" presStyleLbl="node2" presStyleIdx="2" presStyleCnt="3"/>
      <dgm:spPr/>
    </dgm:pt>
    <dgm:pt modelId="{57D0E227-A945-BE44-9BAC-37A19DC5BBC6}" type="pres">
      <dgm:prSet presAssocID="{460C2756-2ADD-BC42-B74C-ABBA2364F919}" presName="hierChild4" presStyleCnt="0"/>
      <dgm:spPr/>
    </dgm:pt>
    <dgm:pt modelId="{74C3E49C-DE36-1245-81F6-47830E2DD2E3}" type="pres">
      <dgm:prSet presAssocID="{EED2E1B0-5A03-8F42-AF21-40058538D4D6}" presName="Name37" presStyleLbl="parChTrans1D3" presStyleIdx="2" presStyleCnt="3"/>
      <dgm:spPr/>
    </dgm:pt>
    <dgm:pt modelId="{24A9E38E-CBF8-244A-B047-A4060E0E9DC0}" type="pres">
      <dgm:prSet presAssocID="{39E31FE4-851B-734E-AA4E-EE385E08E70F}" presName="hierRoot2" presStyleCnt="0">
        <dgm:presLayoutVars>
          <dgm:hierBranch val="init"/>
        </dgm:presLayoutVars>
      </dgm:prSet>
      <dgm:spPr/>
    </dgm:pt>
    <dgm:pt modelId="{4C7DC94E-0A26-B048-8337-E65F901C867E}" type="pres">
      <dgm:prSet presAssocID="{39E31FE4-851B-734E-AA4E-EE385E08E70F}" presName="rootComposite" presStyleCnt="0"/>
      <dgm:spPr/>
    </dgm:pt>
    <dgm:pt modelId="{48ACA83D-D791-E843-8D3B-10611218C0AB}" type="pres">
      <dgm:prSet presAssocID="{39E31FE4-851B-734E-AA4E-EE385E08E70F}" presName="rootText" presStyleLbl="node3" presStyleIdx="2" presStyleCnt="3">
        <dgm:presLayoutVars>
          <dgm:chPref val="3"/>
        </dgm:presLayoutVars>
      </dgm:prSet>
      <dgm:spPr/>
    </dgm:pt>
    <dgm:pt modelId="{853725CC-105E-3943-B641-0E50423AA8A2}" type="pres">
      <dgm:prSet presAssocID="{39E31FE4-851B-734E-AA4E-EE385E08E70F}" presName="rootConnector" presStyleLbl="node3" presStyleIdx="2" presStyleCnt="3"/>
      <dgm:spPr/>
    </dgm:pt>
    <dgm:pt modelId="{A8A2B29B-C16A-1B4C-ACFF-51A390FD2E35}" type="pres">
      <dgm:prSet presAssocID="{39E31FE4-851B-734E-AA4E-EE385E08E70F}" presName="hierChild4" presStyleCnt="0"/>
      <dgm:spPr/>
    </dgm:pt>
    <dgm:pt modelId="{55B1E2BF-F5AC-6D43-8560-B252744F2040}" type="pres">
      <dgm:prSet presAssocID="{39E31FE4-851B-734E-AA4E-EE385E08E70F}" presName="hierChild5" presStyleCnt="0"/>
      <dgm:spPr/>
    </dgm:pt>
    <dgm:pt modelId="{76809B5F-841F-2243-85E4-55840E2793B2}" type="pres">
      <dgm:prSet presAssocID="{460C2756-2ADD-BC42-B74C-ABBA2364F919}" presName="hierChild5" presStyleCnt="0"/>
      <dgm:spPr/>
    </dgm:pt>
    <dgm:pt modelId="{26B689C9-338F-4E42-ADF8-3F0F343134E2}" type="pres">
      <dgm:prSet presAssocID="{4E713DFA-E45E-B047-B896-8554D7F621AD}" presName="hierChild3" presStyleCnt="0"/>
      <dgm:spPr/>
    </dgm:pt>
  </dgm:ptLst>
  <dgm:cxnLst>
    <dgm:cxn modelId="{E21AC106-68BA-D042-9D8D-C24A5DC61255}" type="presOf" srcId="{CD046D5A-7536-394A-90F6-7B0E2A80D39C}" destId="{947D55E0-9E35-DE41-A388-9B28F080D86E}" srcOrd="0" destOrd="0" presId="urn:microsoft.com/office/officeart/2005/8/layout/orgChart1"/>
    <dgm:cxn modelId="{178D652A-3B25-F34D-94A5-6B02AFD3FB47}" srcId="{A1622043-20EF-9E46-A37E-E15868C7D55F}" destId="{DC85EB86-B38E-1C42-9E5F-87D16F19A4B8}" srcOrd="0" destOrd="0" parTransId="{F85446A0-FDB8-F948-8F1A-F375A04B8D13}" sibTransId="{5F206A14-4A07-F143-AEDF-338CB6E0FEC3}"/>
    <dgm:cxn modelId="{C3F0AB34-2922-D04B-ADE7-F0A360143384}" type="presOf" srcId="{A1622043-20EF-9E46-A37E-E15868C7D55F}" destId="{9467E70F-B0C3-C143-9A1F-E2293F852247}" srcOrd="0" destOrd="0" presId="urn:microsoft.com/office/officeart/2005/8/layout/orgChart1"/>
    <dgm:cxn modelId="{C5F91336-490A-B14B-8757-1D1610A6A9F0}" type="presOf" srcId="{EB9677A8-A43D-9A47-939E-06C588F26CD3}" destId="{CEBA4E45-6E44-E343-AA78-A264D757F4DA}" srcOrd="0" destOrd="0" presId="urn:microsoft.com/office/officeart/2005/8/layout/orgChart1"/>
    <dgm:cxn modelId="{0C27E43B-6CE4-3A44-AB05-A2C43C9941CE}" type="presOf" srcId="{C957866A-933A-6241-92FD-B0744CF5ADF1}" destId="{E1AF486A-D4B6-284A-A9C6-0F6D5705FDBE}" srcOrd="1" destOrd="0" presId="urn:microsoft.com/office/officeart/2005/8/layout/orgChart1"/>
    <dgm:cxn modelId="{40CEFE3C-C3A5-144F-854C-FC516BAB2301}" type="presOf" srcId="{39E31FE4-851B-734E-AA4E-EE385E08E70F}" destId="{853725CC-105E-3943-B641-0E50423AA8A2}" srcOrd="1" destOrd="0" presId="urn:microsoft.com/office/officeart/2005/8/layout/orgChart1"/>
    <dgm:cxn modelId="{C6867F3D-A3CF-444B-A236-D406B0ED9813}" srcId="{460C2756-2ADD-BC42-B74C-ABBA2364F919}" destId="{39E31FE4-851B-734E-AA4E-EE385E08E70F}" srcOrd="0" destOrd="0" parTransId="{EED2E1B0-5A03-8F42-AF21-40058538D4D6}" sibTransId="{3DEC22E4-18B0-C541-AC6E-0D2102ED8225}"/>
    <dgm:cxn modelId="{EEAEF740-BEB1-9A43-B495-E95AF2FB2E32}" srcId="{4E713DFA-E45E-B047-B896-8554D7F621AD}" destId="{58D1DC89-A3F5-6B44-9508-A8ED3FABD7A2}" srcOrd="1" destOrd="0" parTransId="{0CCA0104-09C9-DE43-BBE0-1D301BA44CAB}" sibTransId="{899C1483-EA26-1042-9E48-1BE7CE35BD94}"/>
    <dgm:cxn modelId="{9D6D775D-7B53-844A-9585-723E367178B6}" type="presOf" srcId="{460C2756-2ADD-BC42-B74C-ABBA2364F919}" destId="{3C065760-41D8-2748-AC84-505BA610A46C}" srcOrd="0" destOrd="0" presId="urn:microsoft.com/office/officeart/2005/8/layout/orgChart1"/>
    <dgm:cxn modelId="{DA58B842-37B3-9F45-AA24-B172237A801E}" type="presOf" srcId="{4E713DFA-E45E-B047-B896-8554D7F621AD}" destId="{A7D9DD6E-9CCD-9445-B441-DDF2004E3275}" srcOrd="1" destOrd="0" presId="urn:microsoft.com/office/officeart/2005/8/layout/orgChart1"/>
    <dgm:cxn modelId="{D0FBBA6D-3CD7-5B41-871B-DB770B0FF701}" type="presOf" srcId="{4791428A-BEFD-9E42-93BA-E7A11D450CD5}" destId="{FAD59947-C46A-5841-8876-9B503225302E}" srcOrd="0" destOrd="0" presId="urn:microsoft.com/office/officeart/2005/8/layout/orgChart1"/>
    <dgm:cxn modelId="{77662C6F-1724-7F4A-8371-980CE6B1905D}" type="presOf" srcId="{460C2756-2ADD-BC42-B74C-ABBA2364F919}" destId="{577912BB-DE31-5145-9160-9AE2236FB4D8}" srcOrd="1" destOrd="0" presId="urn:microsoft.com/office/officeart/2005/8/layout/orgChart1"/>
    <dgm:cxn modelId="{2A07AB55-CBC8-5542-8DCF-2B1E112FBC51}" type="presOf" srcId="{0CCA0104-09C9-DE43-BBE0-1D301BA44CAB}" destId="{9653D5CE-AB8D-FD4A-BCD8-A5CC1897DEF0}" srcOrd="0" destOrd="0" presId="urn:microsoft.com/office/officeart/2005/8/layout/orgChart1"/>
    <dgm:cxn modelId="{771BE887-4844-4540-9659-37CD4AFB89E7}" srcId="{4E713DFA-E45E-B047-B896-8554D7F621AD}" destId="{A1622043-20EF-9E46-A37E-E15868C7D55F}" srcOrd="0" destOrd="0" parTransId="{4791428A-BEFD-9E42-93BA-E7A11D450CD5}" sibTransId="{1470739E-EFEB-CB45-B1EA-E32D44263642}"/>
    <dgm:cxn modelId="{7DEA8A8C-B6D2-F74E-99EC-80197C846FC6}" type="presOf" srcId="{E5DA91A4-DD26-A048-A5CF-E80931E83BEE}" destId="{B9DE0C9A-0AE7-D449-9D52-891ADB64FD56}" srcOrd="0" destOrd="0" presId="urn:microsoft.com/office/officeart/2005/8/layout/orgChart1"/>
    <dgm:cxn modelId="{B9991F8D-F129-6E4E-B6B5-D451CFDF3070}" type="presOf" srcId="{DC85EB86-B38E-1C42-9E5F-87D16F19A4B8}" destId="{17A4437D-320B-2740-97F1-405FF654D279}" srcOrd="0" destOrd="0" presId="urn:microsoft.com/office/officeart/2005/8/layout/orgChart1"/>
    <dgm:cxn modelId="{F8CBBD95-DB51-0543-9B40-5A519A1AF961}" type="presOf" srcId="{A1622043-20EF-9E46-A37E-E15868C7D55F}" destId="{C93BFB46-8064-7946-A0E3-5074DE9E8CBC}" srcOrd="1" destOrd="0" presId="urn:microsoft.com/office/officeart/2005/8/layout/orgChart1"/>
    <dgm:cxn modelId="{4BE15C96-9EDE-E348-8537-3957DDEB8944}" type="presOf" srcId="{4E713DFA-E45E-B047-B896-8554D7F621AD}" destId="{BC495690-27E8-AB48-A90D-40387E991EEC}" srcOrd="0" destOrd="0" presId="urn:microsoft.com/office/officeart/2005/8/layout/orgChart1"/>
    <dgm:cxn modelId="{3AB8CC97-15F3-C84E-8FFB-15E7C0E55FA0}" srcId="{4E713DFA-E45E-B047-B896-8554D7F621AD}" destId="{460C2756-2ADD-BC42-B74C-ABBA2364F919}" srcOrd="2" destOrd="0" parTransId="{E5DA91A4-DD26-A048-A5CF-E80931E83BEE}" sibTransId="{C7A14D8D-4A47-ED45-AA08-B3211975791D}"/>
    <dgm:cxn modelId="{0AED70B2-B3EE-C34E-961B-2FFA28BEB28F}" srcId="{CD046D5A-7536-394A-90F6-7B0E2A80D39C}" destId="{4E713DFA-E45E-B047-B896-8554D7F621AD}" srcOrd="0" destOrd="0" parTransId="{4EA1071E-A5DB-1349-9114-925F487859B7}" sibTransId="{EABC104D-4C8C-1F4B-A044-BFAD5A56C46F}"/>
    <dgm:cxn modelId="{8B70CCB3-D602-8642-ABEC-4A49B55DC387}" type="presOf" srcId="{EED2E1B0-5A03-8F42-AF21-40058538D4D6}" destId="{74C3E49C-DE36-1245-81F6-47830E2DD2E3}" srcOrd="0" destOrd="0" presId="urn:microsoft.com/office/officeart/2005/8/layout/orgChart1"/>
    <dgm:cxn modelId="{465FE2B4-E080-DF43-AC07-92BCBC7A9BD8}" type="presOf" srcId="{58D1DC89-A3F5-6B44-9508-A8ED3FABD7A2}" destId="{E9B7B6A3-6031-0448-98ED-CA2E1E5F9325}" srcOrd="1" destOrd="0" presId="urn:microsoft.com/office/officeart/2005/8/layout/orgChart1"/>
    <dgm:cxn modelId="{AAAED2BA-06A5-A647-95D4-FF7190B35A1C}" type="presOf" srcId="{DC85EB86-B38E-1C42-9E5F-87D16F19A4B8}" destId="{72E59F1F-E4A5-D54D-8673-595C0948E1ED}" srcOrd="1" destOrd="0" presId="urn:microsoft.com/office/officeart/2005/8/layout/orgChart1"/>
    <dgm:cxn modelId="{7115E1C4-B245-ED4D-8C3C-7EF98441A782}" type="presOf" srcId="{F85446A0-FDB8-F948-8F1A-F375A04B8D13}" destId="{6F42FF2B-23C8-EA44-AAAF-19E31CDAA558}" srcOrd="0" destOrd="0" presId="urn:microsoft.com/office/officeart/2005/8/layout/orgChart1"/>
    <dgm:cxn modelId="{78E60DC5-5523-5C47-9AB6-78A2D7C74501}" srcId="{58D1DC89-A3F5-6B44-9508-A8ED3FABD7A2}" destId="{C957866A-933A-6241-92FD-B0744CF5ADF1}" srcOrd="0" destOrd="0" parTransId="{EB9677A8-A43D-9A47-939E-06C588F26CD3}" sibTransId="{5DFF04F6-9F14-4B41-8626-653411680EBA}"/>
    <dgm:cxn modelId="{68E5FECC-949E-7B4B-93A5-0963DCDD9E9B}" type="presOf" srcId="{C957866A-933A-6241-92FD-B0744CF5ADF1}" destId="{DE9D2893-2C22-9044-8F6E-102B86FAEF8F}" srcOrd="0" destOrd="0" presId="urn:microsoft.com/office/officeart/2005/8/layout/orgChart1"/>
    <dgm:cxn modelId="{E678E3D8-E498-1A47-BC9A-7DFAC99E804A}" type="presOf" srcId="{58D1DC89-A3F5-6B44-9508-A8ED3FABD7A2}" destId="{3A652BF2-EE3C-D241-8DE5-73A35543EE69}" srcOrd="0" destOrd="0" presId="urn:microsoft.com/office/officeart/2005/8/layout/orgChart1"/>
    <dgm:cxn modelId="{46742DFB-94E9-6B4D-8DD5-FC05352F423B}" type="presOf" srcId="{39E31FE4-851B-734E-AA4E-EE385E08E70F}" destId="{48ACA83D-D791-E843-8D3B-10611218C0AB}" srcOrd="0" destOrd="0" presId="urn:microsoft.com/office/officeart/2005/8/layout/orgChart1"/>
    <dgm:cxn modelId="{B07DC564-B7BE-0644-BFB9-1D9D78465EB7}" type="presParOf" srcId="{947D55E0-9E35-DE41-A388-9B28F080D86E}" destId="{957EC175-84D7-3C4E-AD5E-B0EAC96315E1}" srcOrd="0" destOrd="0" presId="urn:microsoft.com/office/officeart/2005/8/layout/orgChart1"/>
    <dgm:cxn modelId="{3717B7DD-E22B-4D43-AFED-5EC8696119EE}" type="presParOf" srcId="{957EC175-84D7-3C4E-AD5E-B0EAC96315E1}" destId="{4E86FB73-A2A5-5642-A645-9CEC2EA8930A}" srcOrd="0" destOrd="0" presId="urn:microsoft.com/office/officeart/2005/8/layout/orgChart1"/>
    <dgm:cxn modelId="{9106C5A8-CCE2-CF42-A777-51BC8FDE44CD}" type="presParOf" srcId="{4E86FB73-A2A5-5642-A645-9CEC2EA8930A}" destId="{BC495690-27E8-AB48-A90D-40387E991EEC}" srcOrd="0" destOrd="0" presId="urn:microsoft.com/office/officeart/2005/8/layout/orgChart1"/>
    <dgm:cxn modelId="{538C6177-6AE8-094A-A92F-78F2B1AA3E60}" type="presParOf" srcId="{4E86FB73-A2A5-5642-A645-9CEC2EA8930A}" destId="{A7D9DD6E-9CCD-9445-B441-DDF2004E3275}" srcOrd="1" destOrd="0" presId="urn:microsoft.com/office/officeart/2005/8/layout/orgChart1"/>
    <dgm:cxn modelId="{132A763B-E92C-5348-AB27-9208A1CC5776}" type="presParOf" srcId="{957EC175-84D7-3C4E-AD5E-B0EAC96315E1}" destId="{ADB03E67-40F1-0744-9E2E-98C0B5A19EA9}" srcOrd="1" destOrd="0" presId="urn:microsoft.com/office/officeart/2005/8/layout/orgChart1"/>
    <dgm:cxn modelId="{8A08B790-7264-144C-9819-52C89286FE9D}" type="presParOf" srcId="{ADB03E67-40F1-0744-9E2E-98C0B5A19EA9}" destId="{FAD59947-C46A-5841-8876-9B503225302E}" srcOrd="0" destOrd="0" presId="urn:microsoft.com/office/officeart/2005/8/layout/orgChart1"/>
    <dgm:cxn modelId="{7B3F9BE2-AA91-A34B-8C49-DC77B9E3340C}" type="presParOf" srcId="{ADB03E67-40F1-0744-9E2E-98C0B5A19EA9}" destId="{A62DDCE9-AACE-A34D-B196-51C19FAF1CA7}" srcOrd="1" destOrd="0" presId="urn:microsoft.com/office/officeart/2005/8/layout/orgChart1"/>
    <dgm:cxn modelId="{E9494C10-866C-DF4C-BDEF-F471F93164BB}" type="presParOf" srcId="{A62DDCE9-AACE-A34D-B196-51C19FAF1CA7}" destId="{3F19A7CB-D15E-7247-B814-D87F419FFAC0}" srcOrd="0" destOrd="0" presId="urn:microsoft.com/office/officeart/2005/8/layout/orgChart1"/>
    <dgm:cxn modelId="{AE5A62A9-31DE-2A4C-8CC6-7BED0F2B68B7}" type="presParOf" srcId="{3F19A7CB-D15E-7247-B814-D87F419FFAC0}" destId="{9467E70F-B0C3-C143-9A1F-E2293F852247}" srcOrd="0" destOrd="0" presId="urn:microsoft.com/office/officeart/2005/8/layout/orgChart1"/>
    <dgm:cxn modelId="{0BE29407-9357-6245-A304-095AEAD76510}" type="presParOf" srcId="{3F19A7CB-D15E-7247-B814-D87F419FFAC0}" destId="{C93BFB46-8064-7946-A0E3-5074DE9E8CBC}" srcOrd="1" destOrd="0" presId="urn:microsoft.com/office/officeart/2005/8/layout/orgChart1"/>
    <dgm:cxn modelId="{BD889707-C73F-E349-9A75-99A75FCD0439}" type="presParOf" srcId="{A62DDCE9-AACE-A34D-B196-51C19FAF1CA7}" destId="{3705655B-7093-1547-ACDF-5001A83AF6AF}" srcOrd="1" destOrd="0" presId="urn:microsoft.com/office/officeart/2005/8/layout/orgChart1"/>
    <dgm:cxn modelId="{56192417-6CA2-104B-BC1C-B6C98E6C99F4}" type="presParOf" srcId="{3705655B-7093-1547-ACDF-5001A83AF6AF}" destId="{6F42FF2B-23C8-EA44-AAAF-19E31CDAA558}" srcOrd="0" destOrd="0" presId="urn:microsoft.com/office/officeart/2005/8/layout/orgChart1"/>
    <dgm:cxn modelId="{ACD10E0C-A405-CA4C-BE06-D4E4D6F8BBC2}" type="presParOf" srcId="{3705655B-7093-1547-ACDF-5001A83AF6AF}" destId="{5FD06FD9-9AB4-E040-80DB-09F761C2E316}" srcOrd="1" destOrd="0" presId="urn:microsoft.com/office/officeart/2005/8/layout/orgChart1"/>
    <dgm:cxn modelId="{43770A21-BE39-C34E-A040-C45FF3F0A561}" type="presParOf" srcId="{5FD06FD9-9AB4-E040-80DB-09F761C2E316}" destId="{CCD0A23E-ACA3-F741-99CE-3BE6E6DE44C1}" srcOrd="0" destOrd="0" presId="urn:microsoft.com/office/officeart/2005/8/layout/orgChart1"/>
    <dgm:cxn modelId="{D9C47F80-7A60-B648-8A04-2114094A19F0}" type="presParOf" srcId="{CCD0A23E-ACA3-F741-99CE-3BE6E6DE44C1}" destId="{17A4437D-320B-2740-97F1-405FF654D279}" srcOrd="0" destOrd="0" presId="urn:microsoft.com/office/officeart/2005/8/layout/orgChart1"/>
    <dgm:cxn modelId="{FD7CB886-E552-0544-A4C3-8F0228EAD34D}" type="presParOf" srcId="{CCD0A23E-ACA3-F741-99CE-3BE6E6DE44C1}" destId="{72E59F1F-E4A5-D54D-8673-595C0948E1ED}" srcOrd="1" destOrd="0" presId="urn:microsoft.com/office/officeart/2005/8/layout/orgChart1"/>
    <dgm:cxn modelId="{DE2A6635-2D67-934C-BB18-C48B2C25A78D}" type="presParOf" srcId="{5FD06FD9-9AB4-E040-80DB-09F761C2E316}" destId="{9B4C03CB-0A9B-484B-8035-9A5DEAB2F482}" srcOrd="1" destOrd="0" presId="urn:microsoft.com/office/officeart/2005/8/layout/orgChart1"/>
    <dgm:cxn modelId="{AE61AB96-C843-2445-91C0-0C7D35ED1F7E}" type="presParOf" srcId="{5FD06FD9-9AB4-E040-80DB-09F761C2E316}" destId="{78644B63-9F19-1C4B-88DB-07E788F4CEDC}" srcOrd="2" destOrd="0" presId="urn:microsoft.com/office/officeart/2005/8/layout/orgChart1"/>
    <dgm:cxn modelId="{217D9E30-1DF2-5E46-9985-5342507A528A}" type="presParOf" srcId="{A62DDCE9-AACE-A34D-B196-51C19FAF1CA7}" destId="{5044FC66-9708-7D4B-ABC9-42CB63DC157E}" srcOrd="2" destOrd="0" presId="urn:microsoft.com/office/officeart/2005/8/layout/orgChart1"/>
    <dgm:cxn modelId="{78BB205C-358B-7C49-9EEF-C7186A93700F}" type="presParOf" srcId="{ADB03E67-40F1-0744-9E2E-98C0B5A19EA9}" destId="{9653D5CE-AB8D-FD4A-BCD8-A5CC1897DEF0}" srcOrd="2" destOrd="0" presId="urn:microsoft.com/office/officeart/2005/8/layout/orgChart1"/>
    <dgm:cxn modelId="{BC1BADAA-46A9-A040-A366-F7D9AC61E0A3}" type="presParOf" srcId="{ADB03E67-40F1-0744-9E2E-98C0B5A19EA9}" destId="{6EC4F7A6-84AE-B74F-9D72-5FC6951190C3}" srcOrd="3" destOrd="0" presId="urn:microsoft.com/office/officeart/2005/8/layout/orgChart1"/>
    <dgm:cxn modelId="{D438B9D9-434D-1944-BA39-E82CABD1CBCC}" type="presParOf" srcId="{6EC4F7A6-84AE-B74F-9D72-5FC6951190C3}" destId="{DA9B15E8-27FA-E64F-BA76-530D69F42D58}" srcOrd="0" destOrd="0" presId="urn:microsoft.com/office/officeart/2005/8/layout/orgChart1"/>
    <dgm:cxn modelId="{CB4B1D72-1DD0-9649-9AE6-1EDF1611C278}" type="presParOf" srcId="{DA9B15E8-27FA-E64F-BA76-530D69F42D58}" destId="{3A652BF2-EE3C-D241-8DE5-73A35543EE69}" srcOrd="0" destOrd="0" presId="urn:microsoft.com/office/officeart/2005/8/layout/orgChart1"/>
    <dgm:cxn modelId="{E9B5C51B-5C3F-664B-94FA-DCF5CC94A03B}" type="presParOf" srcId="{DA9B15E8-27FA-E64F-BA76-530D69F42D58}" destId="{E9B7B6A3-6031-0448-98ED-CA2E1E5F9325}" srcOrd="1" destOrd="0" presId="urn:microsoft.com/office/officeart/2005/8/layout/orgChart1"/>
    <dgm:cxn modelId="{A13A35EB-D7F5-A646-A426-CE2E27797F00}" type="presParOf" srcId="{6EC4F7A6-84AE-B74F-9D72-5FC6951190C3}" destId="{97BD020C-C574-7648-AC2D-FBEEC4D70BBC}" srcOrd="1" destOrd="0" presId="urn:microsoft.com/office/officeart/2005/8/layout/orgChart1"/>
    <dgm:cxn modelId="{032C1107-E322-EF49-B09A-FD0F6049004E}" type="presParOf" srcId="{97BD020C-C574-7648-AC2D-FBEEC4D70BBC}" destId="{CEBA4E45-6E44-E343-AA78-A264D757F4DA}" srcOrd="0" destOrd="0" presId="urn:microsoft.com/office/officeart/2005/8/layout/orgChart1"/>
    <dgm:cxn modelId="{52A1DCC9-8233-FF45-ABEE-EFA60F17CB9F}" type="presParOf" srcId="{97BD020C-C574-7648-AC2D-FBEEC4D70BBC}" destId="{8001D8C1-9982-C64B-9974-FCEC2605C520}" srcOrd="1" destOrd="0" presId="urn:microsoft.com/office/officeart/2005/8/layout/orgChart1"/>
    <dgm:cxn modelId="{89FF332F-0B47-444A-9497-E2C2E12150C7}" type="presParOf" srcId="{8001D8C1-9982-C64B-9974-FCEC2605C520}" destId="{F2DB003D-09E6-D248-9B35-A0C94B72ECD2}" srcOrd="0" destOrd="0" presId="urn:microsoft.com/office/officeart/2005/8/layout/orgChart1"/>
    <dgm:cxn modelId="{4A1D425E-F143-AB4F-A945-04188E4A5C65}" type="presParOf" srcId="{F2DB003D-09E6-D248-9B35-A0C94B72ECD2}" destId="{DE9D2893-2C22-9044-8F6E-102B86FAEF8F}" srcOrd="0" destOrd="0" presId="urn:microsoft.com/office/officeart/2005/8/layout/orgChart1"/>
    <dgm:cxn modelId="{D3ADF1A4-6899-4446-B1F6-DDFA7A1C0C67}" type="presParOf" srcId="{F2DB003D-09E6-D248-9B35-A0C94B72ECD2}" destId="{E1AF486A-D4B6-284A-A9C6-0F6D5705FDBE}" srcOrd="1" destOrd="0" presId="urn:microsoft.com/office/officeart/2005/8/layout/orgChart1"/>
    <dgm:cxn modelId="{E9BFB316-AAE1-4E47-95F0-C92C0D2D21F6}" type="presParOf" srcId="{8001D8C1-9982-C64B-9974-FCEC2605C520}" destId="{5BB75DEB-8CA4-E843-BCFB-7C531564A31D}" srcOrd="1" destOrd="0" presId="urn:microsoft.com/office/officeart/2005/8/layout/orgChart1"/>
    <dgm:cxn modelId="{C6140E49-C4E0-5C45-A788-97D2FA8D0F25}" type="presParOf" srcId="{8001D8C1-9982-C64B-9974-FCEC2605C520}" destId="{2DFE57AA-6726-994B-9277-C321569ACB90}" srcOrd="2" destOrd="0" presId="urn:microsoft.com/office/officeart/2005/8/layout/orgChart1"/>
    <dgm:cxn modelId="{7D0A4CB3-F112-094E-BDCB-48320BD07983}" type="presParOf" srcId="{6EC4F7A6-84AE-B74F-9D72-5FC6951190C3}" destId="{D014945B-3B70-EB43-B9AD-0D8E0CC049FE}" srcOrd="2" destOrd="0" presId="urn:microsoft.com/office/officeart/2005/8/layout/orgChart1"/>
    <dgm:cxn modelId="{26F1A0F7-71E1-374D-B6D6-A7092D6AC5E8}" type="presParOf" srcId="{ADB03E67-40F1-0744-9E2E-98C0B5A19EA9}" destId="{B9DE0C9A-0AE7-D449-9D52-891ADB64FD56}" srcOrd="4" destOrd="0" presId="urn:microsoft.com/office/officeart/2005/8/layout/orgChart1"/>
    <dgm:cxn modelId="{9E8D8E6D-8314-5045-823B-3C6FA8E0961B}" type="presParOf" srcId="{ADB03E67-40F1-0744-9E2E-98C0B5A19EA9}" destId="{71ACAB80-58F0-7241-8766-4A8DF36C8691}" srcOrd="5" destOrd="0" presId="urn:microsoft.com/office/officeart/2005/8/layout/orgChart1"/>
    <dgm:cxn modelId="{1ACCCB85-3A6C-7E43-9260-2064C4F77221}" type="presParOf" srcId="{71ACAB80-58F0-7241-8766-4A8DF36C8691}" destId="{EFBC0C6D-0E33-9E4D-988F-7DE5CA6CE984}" srcOrd="0" destOrd="0" presId="urn:microsoft.com/office/officeart/2005/8/layout/orgChart1"/>
    <dgm:cxn modelId="{CC36045B-ACA5-B943-9CD1-22F8D218BBEC}" type="presParOf" srcId="{EFBC0C6D-0E33-9E4D-988F-7DE5CA6CE984}" destId="{3C065760-41D8-2748-AC84-505BA610A46C}" srcOrd="0" destOrd="0" presId="urn:microsoft.com/office/officeart/2005/8/layout/orgChart1"/>
    <dgm:cxn modelId="{FAB93B37-06E5-B840-8F1E-56F8BC10BF18}" type="presParOf" srcId="{EFBC0C6D-0E33-9E4D-988F-7DE5CA6CE984}" destId="{577912BB-DE31-5145-9160-9AE2236FB4D8}" srcOrd="1" destOrd="0" presId="urn:microsoft.com/office/officeart/2005/8/layout/orgChart1"/>
    <dgm:cxn modelId="{6AB59CD2-1D39-2246-A673-978DDAE06FFD}" type="presParOf" srcId="{71ACAB80-58F0-7241-8766-4A8DF36C8691}" destId="{57D0E227-A945-BE44-9BAC-37A19DC5BBC6}" srcOrd="1" destOrd="0" presId="urn:microsoft.com/office/officeart/2005/8/layout/orgChart1"/>
    <dgm:cxn modelId="{939531BE-2E56-314A-AB45-EAA84F64E86C}" type="presParOf" srcId="{57D0E227-A945-BE44-9BAC-37A19DC5BBC6}" destId="{74C3E49C-DE36-1245-81F6-47830E2DD2E3}" srcOrd="0" destOrd="0" presId="urn:microsoft.com/office/officeart/2005/8/layout/orgChart1"/>
    <dgm:cxn modelId="{FBD798FA-6D57-704C-8F1F-1039FE8CB894}" type="presParOf" srcId="{57D0E227-A945-BE44-9BAC-37A19DC5BBC6}" destId="{24A9E38E-CBF8-244A-B047-A4060E0E9DC0}" srcOrd="1" destOrd="0" presId="urn:microsoft.com/office/officeart/2005/8/layout/orgChart1"/>
    <dgm:cxn modelId="{DE65DB83-E0AD-F24B-8D7F-BA2479F16A4D}" type="presParOf" srcId="{24A9E38E-CBF8-244A-B047-A4060E0E9DC0}" destId="{4C7DC94E-0A26-B048-8337-E65F901C867E}" srcOrd="0" destOrd="0" presId="urn:microsoft.com/office/officeart/2005/8/layout/orgChart1"/>
    <dgm:cxn modelId="{42AD6A95-E2EF-7247-B04A-0CD008EE3403}" type="presParOf" srcId="{4C7DC94E-0A26-B048-8337-E65F901C867E}" destId="{48ACA83D-D791-E843-8D3B-10611218C0AB}" srcOrd="0" destOrd="0" presId="urn:microsoft.com/office/officeart/2005/8/layout/orgChart1"/>
    <dgm:cxn modelId="{BCC48A9B-100F-F947-B14F-F387921BE6E3}" type="presParOf" srcId="{4C7DC94E-0A26-B048-8337-E65F901C867E}" destId="{853725CC-105E-3943-B641-0E50423AA8A2}" srcOrd="1" destOrd="0" presId="urn:microsoft.com/office/officeart/2005/8/layout/orgChart1"/>
    <dgm:cxn modelId="{A3B02D35-3950-874A-BC7C-94CA87277349}" type="presParOf" srcId="{24A9E38E-CBF8-244A-B047-A4060E0E9DC0}" destId="{A8A2B29B-C16A-1B4C-ACFF-51A390FD2E35}" srcOrd="1" destOrd="0" presId="urn:microsoft.com/office/officeart/2005/8/layout/orgChart1"/>
    <dgm:cxn modelId="{FBC54641-C63D-0F43-8EFE-F1F723BDF8D8}" type="presParOf" srcId="{24A9E38E-CBF8-244A-B047-A4060E0E9DC0}" destId="{55B1E2BF-F5AC-6D43-8560-B252744F2040}" srcOrd="2" destOrd="0" presId="urn:microsoft.com/office/officeart/2005/8/layout/orgChart1"/>
    <dgm:cxn modelId="{FE75200C-05FD-C346-8AEA-5100376560F5}" type="presParOf" srcId="{71ACAB80-58F0-7241-8766-4A8DF36C8691}" destId="{76809B5F-841F-2243-85E4-55840E2793B2}" srcOrd="2" destOrd="0" presId="urn:microsoft.com/office/officeart/2005/8/layout/orgChart1"/>
    <dgm:cxn modelId="{BF836410-7972-3845-932C-4DA5A5E80059}" type="presParOf" srcId="{957EC175-84D7-3C4E-AD5E-B0EAC96315E1}" destId="{26B689C9-338F-4E42-ADF8-3F0F343134E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DAGT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Non-immune mediated</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Positive</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Immune mediated</a:t>
          </a:r>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Negative</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C4F5AE-2696-BB4D-A191-FCBE0B21B83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1F3578-856F-5E43-830A-771DDF0BD205}">
      <dgm:prSet phldrT="[Text]"/>
      <dgm:spPr/>
      <dgm:t>
        <a:bodyPr/>
        <a:lstStyle/>
        <a:p>
          <a:pPr rtl="0"/>
          <a:r>
            <a:rPr lang="en-US" dirty="0" err="1"/>
            <a:t>Haemolysis</a:t>
          </a:r>
          <a:endParaRPr lang="en-US" dirty="0"/>
        </a:p>
      </dgm:t>
    </dgm:pt>
    <dgm:pt modelId="{06A2F91E-9481-EE4F-B913-0BE677857ABB}" type="parTrans" cxnId="{315B3140-A1A4-B842-9ACF-B08D58024083}">
      <dgm:prSet/>
      <dgm:spPr/>
      <dgm:t>
        <a:bodyPr/>
        <a:lstStyle/>
        <a:p>
          <a:endParaRPr lang="en-US"/>
        </a:p>
      </dgm:t>
    </dgm:pt>
    <dgm:pt modelId="{40929F3F-B48E-F44C-989C-0BA9B8C8A882}" type="sibTrans" cxnId="{315B3140-A1A4-B842-9ACF-B08D58024083}">
      <dgm:prSet/>
      <dgm:spPr/>
      <dgm:t>
        <a:bodyPr/>
        <a:lstStyle/>
        <a:p>
          <a:endParaRPr lang="en-US"/>
        </a:p>
      </dgm:t>
    </dgm:pt>
    <dgm:pt modelId="{57939BF1-0F49-A540-A541-62975B3AEEC2}">
      <dgm:prSet phldrT="[Text]"/>
      <dgm:spPr/>
      <dgm:t>
        <a:bodyPr/>
        <a:lstStyle/>
        <a:p>
          <a:pPr rtl="0"/>
          <a:r>
            <a:rPr lang="en-US" dirty="0"/>
            <a:t>Congenital</a:t>
          </a:r>
        </a:p>
      </dgm:t>
    </dgm:pt>
    <dgm:pt modelId="{895D07CA-FDB7-FB46-9210-AD8F39662367}" type="parTrans" cxnId="{5F3BDAE3-804A-B14F-8490-0C50160EDD8D}">
      <dgm:prSet/>
      <dgm:spPr/>
      <dgm:t>
        <a:bodyPr/>
        <a:lstStyle/>
        <a:p>
          <a:endParaRPr lang="en-US"/>
        </a:p>
      </dgm:t>
    </dgm:pt>
    <dgm:pt modelId="{8390E272-B9DA-F041-9517-1D97BEB02CB9}" type="sibTrans" cxnId="{5F3BDAE3-804A-B14F-8490-0C50160EDD8D}">
      <dgm:prSet/>
      <dgm:spPr/>
      <dgm:t>
        <a:bodyPr/>
        <a:lstStyle/>
        <a:p>
          <a:endParaRPr lang="en-US"/>
        </a:p>
      </dgm:t>
    </dgm:pt>
    <dgm:pt modelId="{9691A16F-31D2-6F4E-ADD5-34832AFA713A}">
      <dgm:prSet phldrT="[Text]"/>
      <dgm:spPr/>
      <dgm:t>
        <a:bodyPr/>
        <a:lstStyle/>
        <a:p>
          <a:pPr rtl="0"/>
          <a:r>
            <a:rPr lang="en-US" dirty="0"/>
            <a:t>Acquired</a:t>
          </a:r>
        </a:p>
      </dgm:t>
    </dgm:pt>
    <dgm:pt modelId="{D3AE437D-22F4-3E44-9F9C-AB66FBC00268}" type="sibTrans" cxnId="{35F453AD-17A0-9A4C-8CA6-49087577F302}">
      <dgm:prSet/>
      <dgm:spPr/>
      <dgm:t>
        <a:bodyPr/>
        <a:lstStyle/>
        <a:p>
          <a:endParaRPr lang="en-US"/>
        </a:p>
      </dgm:t>
    </dgm:pt>
    <dgm:pt modelId="{2AE5B0BA-7916-D34D-8CCC-2649324490E5}" type="parTrans" cxnId="{35F453AD-17A0-9A4C-8CA6-49087577F302}">
      <dgm:prSet/>
      <dgm:spPr/>
      <dgm:t>
        <a:bodyPr/>
        <a:lstStyle/>
        <a:p>
          <a:endParaRPr lang="en-US"/>
        </a:p>
      </dgm:t>
    </dgm:pt>
    <dgm:pt modelId="{F62BE8DE-FD0F-004C-BB0E-83F5C8CBA4AE}" type="pres">
      <dgm:prSet presAssocID="{E2C4F5AE-2696-BB4D-A191-FCBE0B21B839}" presName="hierChild1" presStyleCnt="0">
        <dgm:presLayoutVars>
          <dgm:orgChart val="1"/>
          <dgm:chPref val="1"/>
          <dgm:dir/>
          <dgm:animOne val="branch"/>
          <dgm:animLvl val="lvl"/>
          <dgm:resizeHandles/>
        </dgm:presLayoutVars>
      </dgm:prSet>
      <dgm:spPr/>
    </dgm:pt>
    <dgm:pt modelId="{49DDFBE5-26DC-BD41-A400-13F5C0178736}" type="pres">
      <dgm:prSet presAssocID="{501F3578-856F-5E43-830A-771DDF0BD205}" presName="hierRoot1" presStyleCnt="0">
        <dgm:presLayoutVars>
          <dgm:hierBranch val="init"/>
        </dgm:presLayoutVars>
      </dgm:prSet>
      <dgm:spPr/>
    </dgm:pt>
    <dgm:pt modelId="{B8F785D3-5E96-1140-AC4E-14AE791485B0}" type="pres">
      <dgm:prSet presAssocID="{501F3578-856F-5E43-830A-771DDF0BD205}" presName="rootComposite1" presStyleCnt="0"/>
      <dgm:spPr/>
    </dgm:pt>
    <dgm:pt modelId="{73E5EF31-AEEE-1449-959A-900CA922E623}" type="pres">
      <dgm:prSet presAssocID="{501F3578-856F-5E43-830A-771DDF0BD205}" presName="rootText1" presStyleLbl="node0" presStyleIdx="0" presStyleCnt="1">
        <dgm:presLayoutVars>
          <dgm:chPref val="3"/>
        </dgm:presLayoutVars>
      </dgm:prSet>
      <dgm:spPr/>
    </dgm:pt>
    <dgm:pt modelId="{4F43366B-41DD-8F4E-8665-83317BB0CD20}" type="pres">
      <dgm:prSet presAssocID="{501F3578-856F-5E43-830A-771DDF0BD205}" presName="rootConnector1" presStyleLbl="node1" presStyleIdx="0" presStyleCnt="0"/>
      <dgm:spPr/>
    </dgm:pt>
    <dgm:pt modelId="{9F098735-C12F-DC41-A34F-D22AE64B048A}" type="pres">
      <dgm:prSet presAssocID="{501F3578-856F-5E43-830A-771DDF0BD205}" presName="hierChild2" presStyleCnt="0"/>
      <dgm:spPr/>
    </dgm:pt>
    <dgm:pt modelId="{F29E9151-DCDC-E740-8D45-8F4109D3C228}" type="pres">
      <dgm:prSet presAssocID="{2AE5B0BA-7916-D34D-8CCC-2649324490E5}" presName="Name37" presStyleLbl="parChTrans1D2" presStyleIdx="0" presStyleCnt="2"/>
      <dgm:spPr/>
    </dgm:pt>
    <dgm:pt modelId="{1E4D9D5E-B504-C042-8701-DF911D6BF412}" type="pres">
      <dgm:prSet presAssocID="{9691A16F-31D2-6F4E-ADD5-34832AFA713A}" presName="hierRoot2" presStyleCnt="0">
        <dgm:presLayoutVars>
          <dgm:hierBranch val="init"/>
        </dgm:presLayoutVars>
      </dgm:prSet>
      <dgm:spPr/>
    </dgm:pt>
    <dgm:pt modelId="{F68759AF-9B5A-E440-8F49-07E7F11681A4}" type="pres">
      <dgm:prSet presAssocID="{9691A16F-31D2-6F4E-ADD5-34832AFA713A}" presName="rootComposite" presStyleCnt="0"/>
      <dgm:spPr/>
    </dgm:pt>
    <dgm:pt modelId="{DEB624EA-F7B1-F34C-9A57-4383B73966FA}" type="pres">
      <dgm:prSet presAssocID="{9691A16F-31D2-6F4E-ADD5-34832AFA713A}" presName="rootText" presStyleLbl="node2" presStyleIdx="0" presStyleCnt="2">
        <dgm:presLayoutVars>
          <dgm:chPref val="3"/>
        </dgm:presLayoutVars>
      </dgm:prSet>
      <dgm:spPr/>
    </dgm:pt>
    <dgm:pt modelId="{8A8DF4D3-D1E7-0947-BA9E-1694928A521A}" type="pres">
      <dgm:prSet presAssocID="{9691A16F-31D2-6F4E-ADD5-34832AFA713A}" presName="rootConnector" presStyleLbl="node2" presStyleIdx="0" presStyleCnt="2"/>
      <dgm:spPr/>
    </dgm:pt>
    <dgm:pt modelId="{0A033D19-EA01-A348-8900-5B7EC537AC76}" type="pres">
      <dgm:prSet presAssocID="{9691A16F-31D2-6F4E-ADD5-34832AFA713A}" presName="hierChild4" presStyleCnt="0"/>
      <dgm:spPr/>
    </dgm:pt>
    <dgm:pt modelId="{8F1AA365-C5AD-FE4B-BC3D-93D1B206E25F}" type="pres">
      <dgm:prSet presAssocID="{9691A16F-31D2-6F4E-ADD5-34832AFA713A}" presName="hierChild5" presStyleCnt="0"/>
      <dgm:spPr/>
    </dgm:pt>
    <dgm:pt modelId="{A3EEE366-D4B7-EC44-8FDE-B3E11A593A72}" type="pres">
      <dgm:prSet presAssocID="{895D07CA-FDB7-FB46-9210-AD8F39662367}" presName="Name37" presStyleLbl="parChTrans1D2" presStyleIdx="1" presStyleCnt="2"/>
      <dgm:spPr/>
    </dgm:pt>
    <dgm:pt modelId="{3A39ACCB-CA8A-8947-8E9D-AB846EE6D818}" type="pres">
      <dgm:prSet presAssocID="{57939BF1-0F49-A540-A541-62975B3AEEC2}" presName="hierRoot2" presStyleCnt="0">
        <dgm:presLayoutVars>
          <dgm:hierBranch val="init"/>
        </dgm:presLayoutVars>
      </dgm:prSet>
      <dgm:spPr/>
    </dgm:pt>
    <dgm:pt modelId="{4AAA6BB2-5333-9C4F-9B36-21A93CF86316}" type="pres">
      <dgm:prSet presAssocID="{57939BF1-0F49-A540-A541-62975B3AEEC2}" presName="rootComposite" presStyleCnt="0"/>
      <dgm:spPr/>
    </dgm:pt>
    <dgm:pt modelId="{2ECC8A2F-40C3-7844-9264-4CB8B50FEF75}" type="pres">
      <dgm:prSet presAssocID="{57939BF1-0F49-A540-A541-62975B3AEEC2}" presName="rootText" presStyleLbl="node2" presStyleIdx="1" presStyleCnt="2">
        <dgm:presLayoutVars>
          <dgm:chPref val="3"/>
        </dgm:presLayoutVars>
      </dgm:prSet>
      <dgm:spPr/>
    </dgm:pt>
    <dgm:pt modelId="{8EDD2C58-0926-0440-888E-178C28CFD1EF}" type="pres">
      <dgm:prSet presAssocID="{57939BF1-0F49-A540-A541-62975B3AEEC2}" presName="rootConnector" presStyleLbl="node2" presStyleIdx="1" presStyleCnt="2"/>
      <dgm:spPr/>
    </dgm:pt>
    <dgm:pt modelId="{8749C351-FFB6-6542-92DF-425DEA28113C}" type="pres">
      <dgm:prSet presAssocID="{57939BF1-0F49-A540-A541-62975B3AEEC2}" presName="hierChild4" presStyleCnt="0"/>
      <dgm:spPr/>
    </dgm:pt>
    <dgm:pt modelId="{F897CE54-54A5-874E-A3DF-D103B81F5A9E}" type="pres">
      <dgm:prSet presAssocID="{57939BF1-0F49-A540-A541-62975B3AEEC2}" presName="hierChild5" presStyleCnt="0"/>
      <dgm:spPr/>
    </dgm:pt>
    <dgm:pt modelId="{653294D8-7BD6-2941-8179-A7E9EBBC90B9}" type="pres">
      <dgm:prSet presAssocID="{501F3578-856F-5E43-830A-771DDF0BD205}" presName="hierChild3" presStyleCnt="0"/>
      <dgm:spPr/>
    </dgm:pt>
  </dgm:ptLst>
  <dgm:cxnLst>
    <dgm:cxn modelId="{90FE3D02-CE8C-0045-A16D-6D13922D0092}" type="presOf" srcId="{895D07CA-FDB7-FB46-9210-AD8F39662367}" destId="{A3EEE366-D4B7-EC44-8FDE-B3E11A593A72}" srcOrd="0" destOrd="0" presId="urn:microsoft.com/office/officeart/2005/8/layout/orgChart1"/>
    <dgm:cxn modelId="{78ADBB0E-D7BE-1148-9E81-D4CA3D062DF8}" type="presOf" srcId="{57939BF1-0F49-A540-A541-62975B3AEEC2}" destId="{8EDD2C58-0926-0440-888E-178C28CFD1EF}" srcOrd="1" destOrd="0" presId="urn:microsoft.com/office/officeart/2005/8/layout/orgChart1"/>
    <dgm:cxn modelId="{ED2CCF0E-DAD3-3346-9D18-119C5FC11223}" type="presOf" srcId="{2AE5B0BA-7916-D34D-8CCC-2649324490E5}" destId="{F29E9151-DCDC-E740-8D45-8F4109D3C228}" srcOrd="0" destOrd="0" presId="urn:microsoft.com/office/officeart/2005/8/layout/orgChart1"/>
    <dgm:cxn modelId="{B763EF19-007F-2846-89E7-9003E5709BC9}" type="presOf" srcId="{501F3578-856F-5E43-830A-771DDF0BD205}" destId="{4F43366B-41DD-8F4E-8665-83317BB0CD20}" srcOrd="1" destOrd="0" presId="urn:microsoft.com/office/officeart/2005/8/layout/orgChart1"/>
    <dgm:cxn modelId="{244F4C37-388D-FE4B-8326-995B6310729D}" type="presOf" srcId="{E2C4F5AE-2696-BB4D-A191-FCBE0B21B839}" destId="{F62BE8DE-FD0F-004C-BB0E-83F5C8CBA4AE}" srcOrd="0" destOrd="0" presId="urn:microsoft.com/office/officeart/2005/8/layout/orgChart1"/>
    <dgm:cxn modelId="{315B3140-A1A4-B842-9ACF-B08D58024083}" srcId="{E2C4F5AE-2696-BB4D-A191-FCBE0B21B839}" destId="{501F3578-856F-5E43-830A-771DDF0BD205}" srcOrd="0" destOrd="0" parTransId="{06A2F91E-9481-EE4F-B913-0BE677857ABB}" sibTransId="{40929F3F-B48E-F44C-989C-0BA9B8C8A882}"/>
    <dgm:cxn modelId="{10EB3672-D789-264F-877E-9AC4E7BF19D1}" type="presOf" srcId="{9691A16F-31D2-6F4E-ADD5-34832AFA713A}" destId="{8A8DF4D3-D1E7-0947-BA9E-1694928A521A}" srcOrd="1" destOrd="0" presId="urn:microsoft.com/office/officeart/2005/8/layout/orgChart1"/>
    <dgm:cxn modelId="{90E1E552-7913-2546-A4CA-10E9C2708B88}" type="presOf" srcId="{9691A16F-31D2-6F4E-ADD5-34832AFA713A}" destId="{DEB624EA-F7B1-F34C-9A57-4383B73966FA}" srcOrd="0" destOrd="0" presId="urn:microsoft.com/office/officeart/2005/8/layout/orgChart1"/>
    <dgm:cxn modelId="{DDFE4257-BF0A-334B-82DE-16B8124C9CEE}" type="presOf" srcId="{501F3578-856F-5E43-830A-771DDF0BD205}" destId="{73E5EF31-AEEE-1449-959A-900CA922E623}" srcOrd="0" destOrd="0" presId="urn:microsoft.com/office/officeart/2005/8/layout/orgChart1"/>
    <dgm:cxn modelId="{35F453AD-17A0-9A4C-8CA6-49087577F302}" srcId="{501F3578-856F-5E43-830A-771DDF0BD205}" destId="{9691A16F-31D2-6F4E-ADD5-34832AFA713A}" srcOrd="0" destOrd="0" parTransId="{2AE5B0BA-7916-D34D-8CCC-2649324490E5}" sibTransId="{D3AE437D-22F4-3E44-9F9C-AB66FBC00268}"/>
    <dgm:cxn modelId="{5F3BDAE3-804A-B14F-8490-0C50160EDD8D}" srcId="{501F3578-856F-5E43-830A-771DDF0BD205}" destId="{57939BF1-0F49-A540-A541-62975B3AEEC2}" srcOrd="1" destOrd="0" parTransId="{895D07CA-FDB7-FB46-9210-AD8F39662367}" sibTransId="{8390E272-B9DA-F041-9517-1D97BEB02CB9}"/>
    <dgm:cxn modelId="{B66CF0FA-4F16-0742-8726-75FC0970E68E}" type="presOf" srcId="{57939BF1-0F49-A540-A541-62975B3AEEC2}" destId="{2ECC8A2F-40C3-7844-9264-4CB8B50FEF75}" srcOrd="0" destOrd="0" presId="urn:microsoft.com/office/officeart/2005/8/layout/orgChart1"/>
    <dgm:cxn modelId="{FD22D7A8-5559-F54B-A383-E2867F743047}" type="presParOf" srcId="{F62BE8DE-FD0F-004C-BB0E-83F5C8CBA4AE}" destId="{49DDFBE5-26DC-BD41-A400-13F5C0178736}" srcOrd="0" destOrd="0" presId="urn:microsoft.com/office/officeart/2005/8/layout/orgChart1"/>
    <dgm:cxn modelId="{D917EC0F-3C0A-D84D-BB58-CA7F48CE4C28}" type="presParOf" srcId="{49DDFBE5-26DC-BD41-A400-13F5C0178736}" destId="{B8F785D3-5E96-1140-AC4E-14AE791485B0}" srcOrd="0" destOrd="0" presId="urn:microsoft.com/office/officeart/2005/8/layout/orgChart1"/>
    <dgm:cxn modelId="{029D8EFB-504E-F648-98AB-E99E6A54F4A2}" type="presParOf" srcId="{B8F785D3-5E96-1140-AC4E-14AE791485B0}" destId="{73E5EF31-AEEE-1449-959A-900CA922E623}" srcOrd="0" destOrd="0" presId="urn:microsoft.com/office/officeart/2005/8/layout/orgChart1"/>
    <dgm:cxn modelId="{41FE11A5-304A-B148-85F8-F518DC9FD455}" type="presParOf" srcId="{B8F785D3-5E96-1140-AC4E-14AE791485B0}" destId="{4F43366B-41DD-8F4E-8665-83317BB0CD20}" srcOrd="1" destOrd="0" presId="urn:microsoft.com/office/officeart/2005/8/layout/orgChart1"/>
    <dgm:cxn modelId="{5F229F3F-68DE-354C-BF6B-29AFAA284419}" type="presParOf" srcId="{49DDFBE5-26DC-BD41-A400-13F5C0178736}" destId="{9F098735-C12F-DC41-A34F-D22AE64B048A}" srcOrd="1" destOrd="0" presId="urn:microsoft.com/office/officeart/2005/8/layout/orgChart1"/>
    <dgm:cxn modelId="{3295B7B4-837B-2741-A5B4-B41A41C41FFE}" type="presParOf" srcId="{9F098735-C12F-DC41-A34F-D22AE64B048A}" destId="{F29E9151-DCDC-E740-8D45-8F4109D3C228}" srcOrd="0" destOrd="0" presId="urn:microsoft.com/office/officeart/2005/8/layout/orgChart1"/>
    <dgm:cxn modelId="{F7D85DAE-D86C-3F4F-B517-22685ACCD676}" type="presParOf" srcId="{9F098735-C12F-DC41-A34F-D22AE64B048A}" destId="{1E4D9D5E-B504-C042-8701-DF911D6BF412}" srcOrd="1" destOrd="0" presId="urn:microsoft.com/office/officeart/2005/8/layout/orgChart1"/>
    <dgm:cxn modelId="{4AD8443B-484E-BD43-A368-F3C23FC95A03}" type="presParOf" srcId="{1E4D9D5E-B504-C042-8701-DF911D6BF412}" destId="{F68759AF-9B5A-E440-8F49-07E7F11681A4}" srcOrd="0" destOrd="0" presId="urn:microsoft.com/office/officeart/2005/8/layout/orgChart1"/>
    <dgm:cxn modelId="{FDC762FB-3218-8948-9C97-5F4AD2237517}" type="presParOf" srcId="{F68759AF-9B5A-E440-8F49-07E7F11681A4}" destId="{DEB624EA-F7B1-F34C-9A57-4383B73966FA}" srcOrd="0" destOrd="0" presId="urn:microsoft.com/office/officeart/2005/8/layout/orgChart1"/>
    <dgm:cxn modelId="{BB354AFB-2946-5046-B6A9-BF9A8326E448}" type="presParOf" srcId="{F68759AF-9B5A-E440-8F49-07E7F11681A4}" destId="{8A8DF4D3-D1E7-0947-BA9E-1694928A521A}" srcOrd="1" destOrd="0" presId="urn:microsoft.com/office/officeart/2005/8/layout/orgChart1"/>
    <dgm:cxn modelId="{40477DF7-466F-6B49-8B73-32FCA882F18F}" type="presParOf" srcId="{1E4D9D5E-B504-C042-8701-DF911D6BF412}" destId="{0A033D19-EA01-A348-8900-5B7EC537AC76}" srcOrd="1" destOrd="0" presId="urn:microsoft.com/office/officeart/2005/8/layout/orgChart1"/>
    <dgm:cxn modelId="{BB452A24-050A-3646-9A15-E88ADA0FE86C}" type="presParOf" srcId="{1E4D9D5E-B504-C042-8701-DF911D6BF412}" destId="{8F1AA365-C5AD-FE4B-BC3D-93D1B206E25F}" srcOrd="2" destOrd="0" presId="urn:microsoft.com/office/officeart/2005/8/layout/orgChart1"/>
    <dgm:cxn modelId="{82F33528-24FC-AC4A-8AA7-378A1CEC52A1}" type="presParOf" srcId="{9F098735-C12F-DC41-A34F-D22AE64B048A}" destId="{A3EEE366-D4B7-EC44-8FDE-B3E11A593A72}" srcOrd="2" destOrd="0" presId="urn:microsoft.com/office/officeart/2005/8/layout/orgChart1"/>
    <dgm:cxn modelId="{6C6D46D6-8209-0449-8E8A-B5264365EC66}" type="presParOf" srcId="{9F098735-C12F-DC41-A34F-D22AE64B048A}" destId="{3A39ACCB-CA8A-8947-8E9D-AB846EE6D818}" srcOrd="3" destOrd="0" presId="urn:microsoft.com/office/officeart/2005/8/layout/orgChart1"/>
    <dgm:cxn modelId="{94F51274-08A4-9B43-B5FC-957403B86B3B}" type="presParOf" srcId="{3A39ACCB-CA8A-8947-8E9D-AB846EE6D818}" destId="{4AAA6BB2-5333-9C4F-9B36-21A93CF86316}" srcOrd="0" destOrd="0" presId="urn:microsoft.com/office/officeart/2005/8/layout/orgChart1"/>
    <dgm:cxn modelId="{F3FC1177-B065-2042-96B8-B2B624106829}" type="presParOf" srcId="{4AAA6BB2-5333-9C4F-9B36-21A93CF86316}" destId="{2ECC8A2F-40C3-7844-9264-4CB8B50FEF75}" srcOrd="0" destOrd="0" presId="urn:microsoft.com/office/officeart/2005/8/layout/orgChart1"/>
    <dgm:cxn modelId="{0E696853-D372-2048-98B0-04CFEDA0735B}" type="presParOf" srcId="{4AAA6BB2-5333-9C4F-9B36-21A93CF86316}" destId="{8EDD2C58-0926-0440-888E-178C28CFD1EF}" srcOrd="1" destOrd="0" presId="urn:microsoft.com/office/officeart/2005/8/layout/orgChart1"/>
    <dgm:cxn modelId="{FFEA715E-14D5-D448-B4C7-284E59DCC03D}" type="presParOf" srcId="{3A39ACCB-CA8A-8947-8E9D-AB846EE6D818}" destId="{8749C351-FFB6-6542-92DF-425DEA28113C}" srcOrd="1" destOrd="0" presId="urn:microsoft.com/office/officeart/2005/8/layout/orgChart1"/>
    <dgm:cxn modelId="{1E09C217-537F-4440-BC42-1902F696BE7C}" type="presParOf" srcId="{3A39ACCB-CA8A-8947-8E9D-AB846EE6D818}" destId="{F897CE54-54A5-874E-A3DF-D103B81F5A9E}" srcOrd="2" destOrd="0" presId="urn:microsoft.com/office/officeart/2005/8/layout/orgChart1"/>
    <dgm:cxn modelId="{D7934B0D-41E0-594C-A191-1D1E31AC5BF0}" type="presParOf" srcId="{49DDFBE5-26DC-BD41-A400-13F5C0178736}" destId="{653294D8-7BD6-2941-8179-A7E9EBBC90B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Reticulocyte count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Infiltration</a:t>
          </a:r>
        </a:p>
        <a:p>
          <a:pPr rtl="0"/>
          <a:r>
            <a:rPr lang="en-US" dirty="0"/>
            <a:t>Anaemia of chronic disease</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Increased</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Acute blood loss</a:t>
          </a:r>
        </a:p>
        <a:p>
          <a:pPr rtl="0"/>
          <a:r>
            <a:rPr lang="en-US" dirty="0" err="1"/>
            <a:t>Haemolysis</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Normal or low</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FC88A511-1E71-6540-96F0-CACFF9255F63}" type="presOf" srcId="{034F83E9-39A9-D44E-9724-85B40C9034B2}" destId="{E12632A2-E1D6-5342-B79B-F75AB8B4539A}"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C3099C1E-40EA-AC4C-9E17-7382C80CDD55}" type="presOf" srcId="{66049BF7-BD78-9E4C-8CD0-EAC56AC54936}" destId="{D9F1547F-AC80-234E-9949-B730880290D7}"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10447F3B-5002-664B-B6C0-14F81D4CD64D}" type="presOf" srcId="{F4037BDB-6D5B-6944-AB04-46B5B83B375A}" destId="{018F24D6-5EC0-A845-A6D0-1956FBED4296}"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45EF7367-1CF4-1C4F-A114-F7308D47135F}" type="presOf" srcId="{3986D35F-3CB7-4D40-ACCE-9512FAA8DCF8}" destId="{5A68CC08-3EF0-154A-B22E-6098FF033469}" srcOrd="0" destOrd="0" presId="urn:microsoft.com/office/officeart/2005/8/layout/hierarchy1"/>
    <dgm:cxn modelId="{C8367B48-6F9C-C94B-916E-9DCEF82E8F80}" type="presOf" srcId="{1D3ACB21-698C-BE47-A653-5BA4EAEBFD0B}" destId="{9CB01573-494A-5C47-87E6-2244027DEF36}" srcOrd="0" destOrd="0" presId="urn:microsoft.com/office/officeart/2005/8/layout/hierarchy1"/>
    <dgm:cxn modelId="{6CF4F171-EE0A-2842-8DA3-0CAD1B9380EF}" type="presOf" srcId="{5082DCB7-C171-4347-9E61-1D2C9728ABBC}" destId="{B556623A-F66E-2341-8C24-1BB980B4FAEA}" srcOrd="0" destOrd="0" presId="urn:microsoft.com/office/officeart/2005/8/layout/hierarchy1"/>
    <dgm:cxn modelId="{E268D591-1931-224C-B566-BEB1802D56B0}" type="presOf" srcId="{9056DC7E-CDA0-464A-ADAE-90ADF2EBBB4C}" destId="{29FBA984-4F95-8A43-9B0B-63860DEADB29}" srcOrd="0" destOrd="0" presId="urn:microsoft.com/office/officeart/2005/8/layout/hierarchy1"/>
    <dgm:cxn modelId="{6E03A5B9-1BE8-1240-AD4A-A902E793382A}" type="presOf" srcId="{31CC8A80-7FF3-FF4D-9593-17329BAC08D8}" destId="{C4214211-722E-5B41-9031-ED75D89F41D6}" srcOrd="0" destOrd="0" presId="urn:microsoft.com/office/officeart/2005/8/layout/hierarchy1"/>
    <dgm:cxn modelId="{EDAB04BF-4FE6-BA44-BB05-178E613A37F4}"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8CA342FE-DA56-594D-A812-FD8F438CF5BB}" type="presOf" srcId="{4623E47E-23E9-BD4B-AEED-A86B03638503}" destId="{CC32A4CF-F5DE-AA42-AD69-F1DAE77A1746}" srcOrd="0" destOrd="0" presId="urn:microsoft.com/office/officeart/2005/8/layout/hierarchy1"/>
    <dgm:cxn modelId="{C1B5AEEB-59C8-CA41-8343-32BA0C36AE8D}" type="presParOf" srcId="{C4214211-722E-5B41-9031-ED75D89F41D6}" destId="{5D3DD1DD-4A30-1E46-9C9D-C7B9CEB13680}" srcOrd="0" destOrd="0" presId="urn:microsoft.com/office/officeart/2005/8/layout/hierarchy1"/>
    <dgm:cxn modelId="{DDDB08A6-8C75-824A-8587-D261D5C13F87}" type="presParOf" srcId="{5D3DD1DD-4A30-1E46-9C9D-C7B9CEB13680}" destId="{0EC50278-6382-3A47-9B45-1EBD92FB9742}" srcOrd="0" destOrd="0" presId="urn:microsoft.com/office/officeart/2005/8/layout/hierarchy1"/>
    <dgm:cxn modelId="{BC9ECAEC-83D2-2640-A70A-3F967CB2B23B}" type="presParOf" srcId="{0EC50278-6382-3A47-9B45-1EBD92FB9742}" destId="{4BB99099-A67D-8042-93A0-1CCC85E69571}" srcOrd="0" destOrd="0" presId="urn:microsoft.com/office/officeart/2005/8/layout/hierarchy1"/>
    <dgm:cxn modelId="{0B93B44E-9742-7F48-946C-63185BE75A4D}" type="presParOf" srcId="{0EC50278-6382-3A47-9B45-1EBD92FB9742}" destId="{29FBA984-4F95-8A43-9B0B-63860DEADB29}" srcOrd="1" destOrd="0" presId="urn:microsoft.com/office/officeart/2005/8/layout/hierarchy1"/>
    <dgm:cxn modelId="{E6F4E819-DFC7-394C-85BB-EBF35C0922E7}" type="presParOf" srcId="{5D3DD1DD-4A30-1E46-9C9D-C7B9CEB13680}" destId="{621D1638-F3C8-1340-81CD-CE44114BDAD1}" srcOrd="1" destOrd="0" presId="urn:microsoft.com/office/officeart/2005/8/layout/hierarchy1"/>
    <dgm:cxn modelId="{E8A0B140-2CA5-254D-A601-19281FF28872}" type="presParOf" srcId="{621D1638-F3C8-1340-81CD-CE44114BDAD1}" destId="{018F24D6-5EC0-A845-A6D0-1956FBED4296}" srcOrd="0" destOrd="0" presId="urn:microsoft.com/office/officeart/2005/8/layout/hierarchy1"/>
    <dgm:cxn modelId="{F623E25F-81A7-024D-9430-235F9AD261E1}" type="presParOf" srcId="{621D1638-F3C8-1340-81CD-CE44114BDAD1}" destId="{88A1E37D-ABA5-8446-87D8-333446DEEB27}" srcOrd="1" destOrd="0" presId="urn:microsoft.com/office/officeart/2005/8/layout/hierarchy1"/>
    <dgm:cxn modelId="{92580764-23B8-D448-A26A-0E7AD514551C}" type="presParOf" srcId="{88A1E37D-ABA5-8446-87D8-333446DEEB27}" destId="{BC80038C-C0BE-DB47-B008-13B57C38A267}" srcOrd="0" destOrd="0" presId="urn:microsoft.com/office/officeart/2005/8/layout/hierarchy1"/>
    <dgm:cxn modelId="{820B53BB-CD7A-134A-9981-F825505939F4}" type="presParOf" srcId="{BC80038C-C0BE-DB47-B008-13B57C38A267}" destId="{25BC09F4-CF2D-9243-933D-E7695FB0F9A0}" srcOrd="0" destOrd="0" presId="urn:microsoft.com/office/officeart/2005/8/layout/hierarchy1"/>
    <dgm:cxn modelId="{5E42F689-2B8A-A64A-91DC-F3CDD502CB1A}" type="presParOf" srcId="{BC80038C-C0BE-DB47-B008-13B57C38A267}" destId="{5A68CC08-3EF0-154A-B22E-6098FF033469}" srcOrd="1" destOrd="0" presId="urn:microsoft.com/office/officeart/2005/8/layout/hierarchy1"/>
    <dgm:cxn modelId="{EFFC43B1-4D5C-AB49-953F-FA479D9A295B}" type="presParOf" srcId="{88A1E37D-ABA5-8446-87D8-333446DEEB27}" destId="{9A5F6B9A-EAA3-3941-90BF-4A4F1024D417}" srcOrd="1" destOrd="0" presId="urn:microsoft.com/office/officeart/2005/8/layout/hierarchy1"/>
    <dgm:cxn modelId="{C3866586-3349-0443-AEB7-5BD5A48DC379}" type="presParOf" srcId="{9A5F6B9A-EAA3-3941-90BF-4A4F1024D417}" destId="{D9F1547F-AC80-234E-9949-B730880290D7}" srcOrd="0" destOrd="0" presId="urn:microsoft.com/office/officeart/2005/8/layout/hierarchy1"/>
    <dgm:cxn modelId="{29F7804D-9A76-FD49-8FDD-0BB6D35D4CF0}" type="presParOf" srcId="{9A5F6B9A-EAA3-3941-90BF-4A4F1024D417}" destId="{02F1FC6F-A4E1-1C44-BAFC-7EC0F94CB9D8}" srcOrd="1" destOrd="0" presId="urn:microsoft.com/office/officeart/2005/8/layout/hierarchy1"/>
    <dgm:cxn modelId="{E2C6F454-555B-674F-8B6A-347FCF4A495A}" type="presParOf" srcId="{02F1FC6F-A4E1-1C44-BAFC-7EC0F94CB9D8}" destId="{FC7927A3-11D4-8645-8529-12A741CFF455}" srcOrd="0" destOrd="0" presId="urn:microsoft.com/office/officeart/2005/8/layout/hierarchy1"/>
    <dgm:cxn modelId="{6E3D8031-167B-8649-B09E-9B61F610920E}" type="presParOf" srcId="{FC7927A3-11D4-8645-8529-12A741CFF455}" destId="{1062682D-7258-4746-98BC-B01E6CC1F2A9}" srcOrd="0" destOrd="0" presId="urn:microsoft.com/office/officeart/2005/8/layout/hierarchy1"/>
    <dgm:cxn modelId="{712D52C8-0197-DF48-B590-3A5455EE2663}" type="presParOf" srcId="{FC7927A3-11D4-8645-8529-12A741CFF455}" destId="{3A72FA30-A987-9443-AE1E-DE6E94B68292}" srcOrd="1" destOrd="0" presId="urn:microsoft.com/office/officeart/2005/8/layout/hierarchy1"/>
    <dgm:cxn modelId="{A2FF2074-8D0B-944E-8C5B-60B96B2D38EC}" type="presParOf" srcId="{02F1FC6F-A4E1-1C44-BAFC-7EC0F94CB9D8}" destId="{92A58D02-F8BF-9741-9D89-8F9C3266CD6D}" srcOrd="1" destOrd="0" presId="urn:microsoft.com/office/officeart/2005/8/layout/hierarchy1"/>
    <dgm:cxn modelId="{45C1E8DA-CDFB-E846-9BB9-50A04A512192}" type="presParOf" srcId="{621D1638-F3C8-1340-81CD-CE44114BDAD1}" destId="{CC32A4CF-F5DE-AA42-AD69-F1DAE77A1746}" srcOrd="2" destOrd="0" presId="urn:microsoft.com/office/officeart/2005/8/layout/hierarchy1"/>
    <dgm:cxn modelId="{DBD7A853-F188-084F-A473-A69BE230FACE}" type="presParOf" srcId="{621D1638-F3C8-1340-81CD-CE44114BDAD1}" destId="{DE08293B-DFC5-3E4F-BEFA-A55339F9D218}" srcOrd="3" destOrd="0" presId="urn:microsoft.com/office/officeart/2005/8/layout/hierarchy1"/>
    <dgm:cxn modelId="{5073DBFB-854B-D24B-9B50-01DCB9E0D6E7}" type="presParOf" srcId="{DE08293B-DFC5-3E4F-BEFA-A55339F9D218}" destId="{F5D3B52E-3560-F942-AF25-92EC47F5B9A2}" srcOrd="0" destOrd="0" presId="urn:microsoft.com/office/officeart/2005/8/layout/hierarchy1"/>
    <dgm:cxn modelId="{E6775F0D-CBB8-2B45-8E40-573322CDE405}" type="presParOf" srcId="{F5D3B52E-3560-F942-AF25-92EC47F5B9A2}" destId="{ECB44370-FA88-2643-AF6E-96D0DA9F3D92}" srcOrd="0" destOrd="0" presId="urn:microsoft.com/office/officeart/2005/8/layout/hierarchy1"/>
    <dgm:cxn modelId="{CB86742A-49EC-234A-803A-DA6809B3F5D4}" type="presParOf" srcId="{F5D3B52E-3560-F942-AF25-92EC47F5B9A2}" destId="{B556623A-F66E-2341-8C24-1BB980B4FAEA}" srcOrd="1" destOrd="0" presId="urn:microsoft.com/office/officeart/2005/8/layout/hierarchy1"/>
    <dgm:cxn modelId="{E6E80115-9897-0944-B21B-C93FC10C2A35}" type="presParOf" srcId="{DE08293B-DFC5-3E4F-BEFA-A55339F9D218}" destId="{E5C0B46F-C88E-E44D-B5D1-B7D6CB01EDA8}" srcOrd="1" destOrd="0" presId="urn:microsoft.com/office/officeart/2005/8/layout/hierarchy1"/>
    <dgm:cxn modelId="{C51972D6-E64C-FA48-BAE6-652F2DB9474F}" type="presParOf" srcId="{E5C0B46F-C88E-E44D-B5D1-B7D6CB01EDA8}" destId="{E12632A2-E1D6-5342-B79B-F75AB8B4539A}" srcOrd="0" destOrd="0" presId="urn:microsoft.com/office/officeart/2005/8/layout/hierarchy1"/>
    <dgm:cxn modelId="{FB1E159B-FE8B-7A4C-ADF0-5DB0E92A138E}" type="presParOf" srcId="{E5C0B46F-C88E-E44D-B5D1-B7D6CB01EDA8}" destId="{27F1BC48-653D-6949-BE6E-6979699A331B}" srcOrd="1" destOrd="0" presId="urn:microsoft.com/office/officeart/2005/8/layout/hierarchy1"/>
    <dgm:cxn modelId="{B592C189-3B49-634B-90CB-58D15C46623B}" type="presParOf" srcId="{27F1BC48-653D-6949-BE6E-6979699A331B}" destId="{4C642E02-4441-E047-B7DC-7B2023BCA46A}" srcOrd="0" destOrd="0" presId="urn:microsoft.com/office/officeart/2005/8/layout/hierarchy1"/>
    <dgm:cxn modelId="{DEBFB37B-8665-8240-978A-2BAA47524038}" type="presParOf" srcId="{4C642E02-4441-E047-B7DC-7B2023BCA46A}" destId="{E7A02B40-BD9E-844B-82BC-4EA6838B0CA1}" srcOrd="0" destOrd="0" presId="urn:microsoft.com/office/officeart/2005/8/layout/hierarchy1"/>
    <dgm:cxn modelId="{CA6EC47E-6BB7-6D48-A14A-EF840F5B56FA}" type="presParOf" srcId="{4C642E02-4441-E047-B7DC-7B2023BCA46A}" destId="{9CB01573-494A-5C47-87E6-2244027DEF36}" srcOrd="1" destOrd="0" presId="urn:microsoft.com/office/officeart/2005/8/layout/hierarchy1"/>
    <dgm:cxn modelId="{B1E82D86-3D62-0C44-8849-A7DA4E4AF925}"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791C32-1B57-FB42-86C0-E226292878F4}" type="doc">
      <dgm:prSet loTypeId="urn:microsoft.com/office/officeart/2005/8/layout/orgChart1" loCatId="" qsTypeId="urn:microsoft.com/office/officeart/2005/8/quickstyle/simple3" qsCatId="simple" csTypeId="urn:microsoft.com/office/officeart/2005/8/colors/accent1_2" csCatId="accent1" phldr="1"/>
      <dgm:spPr/>
      <dgm:t>
        <a:bodyPr/>
        <a:lstStyle/>
        <a:p>
          <a:endParaRPr lang="en-US"/>
        </a:p>
      </dgm:t>
    </dgm:pt>
    <dgm:pt modelId="{3BDAAFCA-3BE1-714C-B372-60656E75596B}">
      <dgm:prSet phldrT="[Text]"/>
      <dgm:spPr/>
      <dgm:t>
        <a:bodyPr/>
        <a:lstStyle/>
        <a:p>
          <a:pPr rtl="0"/>
          <a:r>
            <a:rPr lang="en-US" dirty="0"/>
            <a:t>Red cell indices</a:t>
          </a:r>
        </a:p>
      </dgm:t>
    </dgm:pt>
    <dgm:pt modelId="{4174E52C-0965-8E4B-B8C0-672EB0F86670}" type="parTrans" cxnId="{5073107D-1EDE-9D46-BC8B-080E337BCB65}">
      <dgm:prSet/>
      <dgm:spPr/>
      <dgm:t>
        <a:bodyPr/>
        <a:lstStyle/>
        <a:p>
          <a:endParaRPr lang="en-US"/>
        </a:p>
      </dgm:t>
    </dgm:pt>
    <dgm:pt modelId="{62E33D5D-F035-7D48-8C46-BF228BE20D41}" type="sibTrans" cxnId="{5073107D-1EDE-9D46-BC8B-080E337BCB65}">
      <dgm:prSet/>
      <dgm:spPr/>
      <dgm:t>
        <a:bodyPr/>
        <a:lstStyle/>
        <a:p>
          <a:endParaRPr lang="en-US"/>
        </a:p>
      </dgm:t>
    </dgm:pt>
    <dgm:pt modelId="{ADEA2E2D-B5F2-1E40-80EC-D2D65673AC2C}">
      <dgm:prSet phldrT="[Text]"/>
      <dgm:spPr/>
      <dgm:t>
        <a:bodyPr/>
        <a:lstStyle/>
        <a:p>
          <a:pPr rtl="0"/>
          <a:r>
            <a:rPr lang="en-US" dirty="0"/>
            <a:t>Microcytic</a:t>
          </a:r>
        </a:p>
      </dgm:t>
    </dgm:pt>
    <dgm:pt modelId="{F7965679-ADC0-2642-8532-BE8F8FE9BE77}" type="parTrans" cxnId="{DBE43303-2D7B-A647-BDC9-A18DAC23B7DC}">
      <dgm:prSet/>
      <dgm:spPr/>
      <dgm:t>
        <a:bodyPr/>
        <a:lstStyle/>
        <a:p>
          <a:endParaRPr lang="en-US"/>
        </a:p>
      </dgm:t>
    </dgm:pt>
    <dgm:pt modelId="{F729C63D-34DB-EA42-910A-A4EC3252C52E}" type="sibTrans" cxnId="{DBE43303-2D7B-A647-BDC9-A18DAC23B7DC}">
      <dgm:prSet/>
      <dgm:spPr/>
      <dgm:t>
        <a:bodyPr/>
        <a:lstStyle/>
        <a:p>
          <a:endParaRPr lang="en-US"/>
        </a:p>
      </dgm:t>
    </dgm:pt>
    <dgm:pt modelId="{7BDF280F-74E7-1547-AE33-6F5B8E945195}">
      <dgm:prSet phldrT="[Text]"/>
      <dgm:spPr/>
      <dgm:t>
        <a:bodyPr/>
        <a:lstStyle/>
        <a:p>
          <a:pPr rtl="0"/>
          <a:r>
            <a:rPr lang="en-US" dirty="0"/>
            <a:t>Normocytic</a:t>
          </a:r>
        </a:p>
      </dgm:t>
    </dgm:pt>
    <dgm:pt modelId="{971690E6-9661-4242-A533-C08BB500513E}" type="parTrans" cxnId="{7E4613B1-D769-884D-B7C7-36744569B706}">
      <dgm:prSet/>
      <dgm:spPr/>
      <dgm:t>
        <a:bodyPr/>
        <a:lstStyle/>
        <a:p>
          <a:endParaRPr lang="en-US"/>
        </a:p>
      </dgm:t>
    </dgm:pt>
    <dgm:pt modelId="{AF945F9C-5854-D544-A674-29327C0BFED1}" type="sibTrans" cxnId="{7E4613B1-D769-884D-B7C7-36744569B706}">
      <dgm:prSet/>
      <dgm:spPr/>
      <dgm:t>
        <a:bodyPr/>
        <a:lstStyle/>
        <a:p>
          <a:endParaRPr lang="en-US"/>
        </a:p>
      </dgm:t>
    </dgm:pt>
    <dgm:pt modelId="{8256D5DE-6E9B-514C-8871-9C912AEB67D8}">
      <dgm:prSet phldrT="[Text]"/>
      <dgm:spPr/>
      <dgm:t>
        <a:bodyPr/>
        <a:lstStyle/>
        <a:p>
          <a:pPr rtl="0"/>
          <a:r>
            <a:rPr lang="en-US" dirty="0"/>
            <a:t>Macrocytic</a:t>
          </a:r>
        </a:p>
      </dgm:t>
    </dgm:pt>
    <dgm:pt modelId="{C43ED81F-7924-3A4A-BC7E-DE8AC5F413A5}" type="parTrans" cxnId="{87B719FD-AB1C-5A47-91B5-99A135D22099}">
      <dgm:prSet/>
      <dgm:spPr/>
      <dgm:t>
        <a:bodyPr/>
        <a:lstStyle/>
        <a:p>
          <a:endParaRPr lang="en-US"/>
        </a:p>
      </dgm:t>
    </dgm:pt>
    <dgm:pt modelId="{6C1937D1-F654-A340-A652-02B0966B4892}" type="sibTrans" cxnId="{87B719FD-AB1C-5A47-91B5-99A135D22099}">
      <dgm:prSet/>
      <dgm:spPr/>
      <dgm:t>
        <a:bodyPr/>
        <a:lstStyle/>
        <a:p>
          <a:endParaRPr lang="en-US"/>
        </a:p>
      </dgm:t>
    </dgm:pt>
    <dgm:pt modelId="{BFE6537D-5DCB-314C-970F-19344B26AB5A}" type="pres">
      <dgm:prSet presAssocID="{80791C32-1B57-FB42-86C0-E226292878F4}" presName="hierChild1" presStyleCnt="0">
        <dgm:presLayoutVars>
          <dgm:orgChart val="1"/>
          <dgm:chPref val="1"/>
          <dgm:dir/>
          <dgm:animOne val="branch"/>
          <dgm:animLvl val="lvl"/>
          <dgm:resizeHandles/>
        </dgm:presLayoutVars>
      </dgm:prSet>
      <dgm:spPr/>
    </dgm:pt>
    <dgm:pt modelId="{9A6D3E83-2FB2-1A46-BDF7-A81BAD7B4C3A}" type="pres">
      <dgm:prSet presAssocID="{3BDAAFCA-3BE1-714C-B372-60656E75596B}" presName="hierRoot1" presStyleCnt="0">
        <dgm:presLayoutVars>
          <dgm:hierBranch val="init"/>
        </dgm:presLayoutVars>
      </dgm:prSet>
      <dgm:spPr/>
    </dgm:pt>
    <dgm:pt modelId="{859ED69B-7C3F-6843-8A2D-0C5C9883808C}" type="pres">
      <dgm:prSet presAssocID="{3BDAAFCA-3BE1-714C-B372-60656E75596B}" presName="rootComposite1" presStyleCnt="0"/>
      <dgm:spPr/>
    </dgm:pt>
    <dgm:pt modelId="{C2139C60-FCB0-F549-B964-7667F6998C72}" type="pres">
      <dgm:prSet presAssocID="{3BDAAFCA-3BE1-714C-B372-60656E75596B}" presName="rootText1" presStyleLbl="node0" presStyleIdx="0" presStyleCnt="1" custLinFactNeighborY="-3131">
        <dgm:presLayoutVars>
          <dgm:chPref val="3"/>
        </dgm:presLayoutVars>
      </dgm:prSet>
      <dgm:spPr/>
    </dgm:pt>
    <dgm:pt modelId="{B319ABEC-32FD-6F4C-8D38-95261081A8EF}" type="pres">
      <dgm:prSet presAssocID="{3BDAAFCA-3BE1-714C-B372-60656E75596B}" presName="rootConnector1" presStyleLbl="node1" presStyleIdx="0" presStyleCnt="0"/>
      <dgm:spPr/>
    </dgm:pt>
    <dgm:pt modelId="{70F7E422-A72B-9D4D-A7B7-31CDD8D28672}" type="pres">
      <dgm:prSet presAssocID="{3BDAAFCA-3BE1-714C-B372-60656E75596B}" presName="hierChild2" presStyleCnt="0"/>
      <dgm:spPr/>
    </dgm:pt>
    <dgm:pt modelId="{2C73BB0B-F3A6-364D-8D72-634A799CC94A}" type="pres">
      <dgm:prSet presAssocID="{F7965679-ADC0-2642-8532-BE8F8FE9BE77}" presName="Name37" presStyleLbl="parChTrans1D2" presStyleIdx="0" presStyleCnt="3"/>
      <dgm:spPr/>
    </dgm:pt>
    <dgm:pt modelId="{51315356-0C3B-9E42-BA57-A34338BA021A}" type="pres">
      <dgm:prSet presAssocID="{ADEA2E2D-B5F2-1E40-80EC-D2D65673AC2C}" presName="hierRoot2" presStyleCnt="0">
        <dgm:presLayoutVars>
          <dgm:hierBranch val="init"/>
        </dgm:presLayoutVars>
      </dgm:prSet>
      <dgm:spPr/>
    </dgm:pt>
    <dgm:pt modelId="{6EBFBEDA-5F4C-5644-AA5E-86146BE7201C}" type="pres">
      <dgm:prSet presAssocID="{ADEA2E2D-B5F2-1E40-80EC-D2D65673AC2C}" presName="rootComposite" presStyleCnt="0"/>
      <dgm:spPr/>
    </dgm:pt>
    <dgm:pt modelId="{EE87D36E-8E58-E446-AD27-26DFBD95F625}" type="pres">
      <dgm:prSet presAssocID="{ADEA2E2D-B5F2-1E40-80EC-D2D65673AC2C}" presName="rootText" presStyleLbl="node2" presStyleIdx="0" presStyleCnt="3">
        <dgm:presLayoutVars>
          <dgm:chPref val="3"/>
        </dgm:presLayoutVars>
      </dgm:prSet>
      <dgm:spPr/>
    </dgm:pt>
    <dgm:pt modelId="{71DF8152-025E-5448-8B2B-487213C07144}" type="pres">
      <dgm:prSet presAssocID="{ADEA2E2D-B5F2-1E40-80EC-D2D65673AC2C}" presName="rootConnector" presStyleLbl="node2" presStyleIdx="0" presStyleCnt="3"/>
      <dgm:spPr/>
    </dgm:pt>
    <dgm:pt modelId="{96BC7DCC-91E0-A847-9459-0604B565BD26}" type="pres">
      <dgm:prSet presAssocID="{ADEA2E2D-B5F2-1E40-80EC-D2D65673AC2C}" presName="hierChild4" presStyleCnt="0"/>
      <dgm:spPr/>
    </dgm:pt>
    <dgm:pt modelId="{629A3C77-AB28-1548-B87C-AC1BD1F2A4C9}" type="pres">
      <dgm:prSet presAssocID="{ADEA2E2D-B5F2-1E40-80EC-D2D65673AC2C}" presName="hierChild5" presStyleCnt="0"/>
      <dgm:spPr/>
    </dgm:pt>
    <dgm:pt modelId="{EAB196E7-EEAC-FC4C-9B6D-D9D1A5EC82CD}" type="pres">
      <dgm:prSet presAssocID="{971690E6-9661-4242-A533-C08BB500513E}" presName="Name37" presStyleLbl="parChTrans1D2" presStyleIdx="1" presStyleCnt="3"/>
      <dgm:spPr/>
    </dgm:pt>
    <dgm:pt modelId="{930DEF65-1C87-0843-8805-90FC7AC63282}" type="pres">
      <dgm:prSet presAssocID="{7BDF280F-74E7-1547-AE33-6F5B8E945195}" presName="hierRoot2" presStyleCnt="0">
        <dgm:presLayoutVars>
          <dgm:hierBranch val="init"/>
        </dgm:presLayoutVars>
      </dgm:prSet>
      <dgm:spPr/>
    </dgm:pt>
    <dgm:pt modelId="{266087C1-59DD-3D40-9B61-79C742E6D936}" type="pres">
      <dgm:prSet presAssocID="{7BDF280F-74E7-1547-AE33-6F5B8E945195}" presName="rootComposite" presStyleCnt="0"/>
      <dgm:spPr/>
    </dgm:pt>
    <dgm:pt modelId="{8E633646-1834-904C-BD60-B47FFF69BD7A}" type="pres">
      <dgm:prSet presAssocID="{7BDF280F-74E7-1547-AE33-6F5B8E945195}" presName="rootText" presStyleLbl="node2" presStyleIdx="1" presStyleCnt="3">
        <dgm:presLayoutVars>
          <dgm:chPref val="3"/>
        </dgm:presLayoutVars>
      </dgm:prSet>
      <dgm:spPr/>
    </dgm:pt>
    <dgm:pt modelId="{8BE405F6-DD81-864B-B0E3-BD960FCCC48D}" type="pres">
      <dgm:prSet presAssocID="{7BDF280F-74E7-1547-AE33-6F5B8E945195}" presName="rootConnector" presStyleLbl="node2" presStyleIdx="1" presStyleCnt="3"/>
      <dgm:spPr/>
    </dgm:pt>
    <dgm:pt modelId="{DD12D283-7E92-7147-999F-B31F9D3C0D94}" type="pres">
      <dgm:prSet presAssocID="{7BDF280F-74E7-1547-AE33-6F5B8E945195}" presName="hierChild4" presStyleCnt="0"/>
      <dgm:spPr/>
    </dgm:pt>
    <dgm:pt modelId="{37761A1F-A4D3-8541-AE4D-A68429E5265B}" type="pres">
      <dgm:prSet presAssocID="{7BDF280F-74E7-1547-AE33-6F5B8E945195}" presName="hierChild5" presStyleCnt="0"/>
      <dgm:spPr/>
    </dgm:pt>
    <dgm:pt modelId="{53A57DA7-97F5-6B4B-BD4D-F2321480BEB6}" type="pres">
      <dgm:prSet presAssocID="{C43ED81F-7924-3A4A-BC7E-DE8AC5F413A5}" presName="Name37" presStyleLbl="parChTrans1D2" presStyleIdx="2" presStyleCnt="3"/>
      <dgm:spPr/>
    </dgm:pt>
    <dgm:pt modelId="{E2C7C82A-441C-284E-AC0B-DB5ADB3C48E0}" type="pres">
      <dgm:prSet presAssocID="{8256D5DE-6E9B-514C-8871-9C912AEB67D8}" presName="hierRoot2" presStyleCnt="0">
        <dgm:presLayoutVars>
          <dgm:hierBranch val="init"/>
        </dgm:presLayoutVars>
      </dgm:prSet>
      <dgm:spPr/>
    </dgm:pt>
    <dgm:pt modelId="{47E50BE2-2059-B246-9F2A-B564408A5CF7}" type="pres">
      <dgm:prSet presAssocID="{8256D5DE-6E9B-514C-8871-9C912AEB67D8}" presName="rootComposite" presStyleCnt="0"/>
      <dgm:spPr/>
    </dgm:pt>
    <dgm:pt modelId="{65B6F0D9-E749-184C-A671-ED69093DEC4A}" type="pres">
      <dgm:prSet presAssocID="{8256D5DE-6E9B-514C-8871-9C912AEB67D8}" presName="rootText" presStyleLbl="node2" presStyleIdx="2" presStyleCnt="3">
        <dgm:presLayoutVars>
          <dgm:chPref val="3"/>
        </dgm:presLayoutVars>
      </dgm:prSet>
      <dgm:spPr/>
    </dgm:pt>
    <dgm:pt modelId="{77B39D2D-2D43-014D-AC89-9BFA08FD9015}" type="pres">
      <dgm:prSet presAssocID="{8256D5DE-6E9B-514C-8871-9C912AEB67D8}" presName="rootConnector" presStyleLbl="node2" presStyleIdx="2" presStyleCnt="3"/>
      <dgm:spPr/>
    </dgm:pt>
    <dgm:pt modelId="{1E57EFE0-2554-AB43-A6E7-651CAE9A6924}" type="pres">
      <dgm:prSet presAssocID="{8256D5DE-6E9B-514C-8871-9C912AEB67D8}" presName="hierChild4" presStyleCnt="0"/>
      <dgm:spPr/>
    </dgm:pt>
    <dgm:pt modelId="{33F22005-E97D-8E42-85E6-E0EA088294CB}" type="pres">
      <dgm:prSet presAssocID="{8256D5DE-6E9B-514C-8871-9C912AEB67D8}" presName="hierChild5" presStyleCnt="0"/>
      <dgm:spPr/>
    </dgm:pt>
    <dgm:pt modelId="{0B825FF5-E452-5C4E-B0D3-D4A488AD903A}" type="pres">
      <dgm:prSet presAssocID="{3BDAAFCA-3BE1-714C-B372-60656E75596B}" presName="hierChild3" presStyleCnt="0"/>
      <dgm:spPr/>
    </dgm:pt>
  </dgm:ptLst>
  <dgm:cxnLst>
    <dgm:cxn modelId="{DBE43303-2D7B-A647-BDC9-A18DAC23B7DC}" srcId="{3BDAAFCA-3BE1-714C-B372-60656E75596B}" destId="{ADEA2E2D-B5F2-1E40-80EC-D2D65673AC2C}" srcOrd="0" destOrd="0" parTransId="{F7965679-ADC0-2642-8532-BE8F8FE9BE77}" sibTransId="{F729C63D-34DB-EA42-910A-A4EC3252C52E}"/>
    <dgm:cxn modelId="{2799F606-8CC2-244F-A838-F0C45800A63A}" type="presOf" srcId="{ADEA2E2D-B5F2-1E40-80EC-D2D65673AC2C}" destId="{71DF8152-025E-5448-8B2B-487213C07144}" srcOrd="1" destOrd="0" presId="urn:microsoft.com/office/officeart/2005/8/layout/orgChart1"/>
    <dgm:cxn modelId="{1CF1E418-579B-BC44-A268-C6FE094E5A9B}" type="presOf" srcId="{C43ED81F-7924-3A4A-BC7E-DE8AC5F413A5}" destId="{53A57DA7-97F5-6B4B-BD4D-F2321480BEB6}" srcOrd="0" destOrd="0" presId="urn:microsoft.com/office/officeart/2005/8/layout/orgChart1"/>
    <dgm:cxn modelId="{2EDAC52A-0832-B64E-AA1C-30C5EE6CF1BA}" type="presOf" srcId="{8256D5DE-6E9B-514C-8871-9C912AEB67D8}" destId="{65B6F0D9-E749-184C-A671-ED69093DEC4A}" srcOrd="0" destOrd="0" presId="urn:microsoft.com/office/officeart/2005/8/layout/orgChart1"/>
    <dgm:cxn modelId="{73290C5D-3E6F-2344-9FF5-9CA8EB36CDE9}" type="presOf" srcId="{7BDF280F-74E7-1547-AE33-6F5B8E945195}" destId="{8E633646-1834-904C-BD60-B47FFF69BD7A}" srcOrd="0" destOrd="0" presId="urn:microsoft.com/office/officeart/2005/8/layout/orgChart1"/>
    <dgm:cxn modelId="{7E477D42-505E-034F-B50C-376A93EAE383}" type="presOf" srcId="{971690E6-9661-4242-A533-C08BB500513E}" destId="{EAB196E7-EEAC-FC4C-9B6D-D9D1A5EC82CD}" srcOrd="0" destOrd="0" presId="urn:microsoft.com/office/officeart/2005/8/layout/orgChart1"/>
    <dgm:cxn modelId="{72BB8B4D-4037-F241-9B4E-FBD894992F38}" type="presOf" srcId="{3BDAAFCA-3BE1-714C-B372-60656E75596B}" destId="{B319ABEC-32FD-6F4C-8D38-95261081A8EF}" srcOrd="1" destOrd="0" presId="urn:microsoft.com/office/officeart/2005/8/layout/orgChart1"/>
    <dgm:cxn modelId="{A3C68C51-3762-F446-8C0C-7AC473F9C88C}" type="presOf" srcId="{ADEA2E2D-B5F2-1E40-80EC-D2D65673AC2C}" destId="{EE87D36E-8E58-E446-AD27-26DFBD95F625}" srcOrd="0" destOrd="0" presId="urn:microsoft.com/office/officeart/2005/8/layout/orgChart1"/>
    <dgm:cxn modelId="{70847259-F2CD-AF41-B751-8FFC1552A612}" type="presOf" srcId="{8256D5DE-6E9B-514C-8871-9C912AEB67D8}" destId="{77B39D2D-2D43-014D-AC89-9BFA08FD9015}" srcOrd="1" destOrd="0" presId="urn:microsoft.com/office/officeart/2005/8/layout/orgChart1"/>
    <dgm:cxn modelId="{5073107D-1EDE-9D46-BC8B-080E337BCB65}" srcId="{80791C32-1B57-FB42-86C0-E226292878F4}" destId="{3BDAAFCA-3BE1-714C-B372-60656E75596B}" srcOrd="0" destOrd="0" parTransId="{4174E52C-0965-8E4B-B8C0-672EB0F86670}" sibTransId="{62E33D5D-F035-7D48-8C46-BF228BE20D41}"/>
    <dgm:cxn modelId="{1269C096-C5ED-D448-9059-6241390CBC98}" type="presOf" srcId="{F7965679-ADC0-2642-8532-BE8F8FE9BE77}" destId="{2C73BB0B-F3A6-364D-8D72-634A799CC94A}" srcOrd="0" destOrd="0" presId="urn:microsoft.com/office/officeart/2005/8/layout/orgChart1"/>
    <dgm:cxn modelId="{48A5C5A9-1EC2-E040-B82E-AAD1F308ED3F}" type="presOf" srcId="{3BDAAFCA-3BE1-714C-B372-60656E75596B}" destId="{C2139C60-FCB0-F549-B964-7667F6998C72}" srcOrd="0" destOrd="0" presId="urn:microsoft.com/office/officeart/2005/8/layout/orgChart1"/>
    <dgm:cxn modelId="{7E4613B1-D769-884D-B7C7-36744569B706}" srcId="{3BDAAFCA-3BE1-714C-B372-60656E75596B}" destId="{7BDF280F-74E7-1547-AE33-6F5B8E945195}" srcOrd="1" destOrd="0" parTransId="{971690E6-9661-4242-A533-C08BB500513E}" sibTransId="{AF945F9C-5854-D544-A674-29327C0BFED1}"/>
    <dgm:cxn modelId="{F46040BC-0111-584C-B289-A87A6B8D08B9}" type="presOf" srcId="{80791C32-1B57-FB42-86C0-E226292878F4}" destId="{BFE6537D-5DCB-314C-970F-19344B26AB5A}" srcOrd="0" destOrd="0" presId="urn:microsoft.com/office/officeart/2005/8/layout/orgChart1"/>
    <dgm:cxn modelId="{DA59CFFC-2F5E-EC46-BEAD-A5C25CF87EDC}" type="presOf" srcId="{7BDF280F-74E7-1547-AE33-6F5B8E945195}" destId="{8BE405F6-DD81-864B-B0E3-BD960FCCC48D}" srcOrd="1" destOrd="0" presId="urn:microsoft.com/office/officeart/2005/8/layout/orgChart1"/>
    <dgm:cxn modelId="{87B719FD-AB1C-5A47-91B5-99A135D22099}" srcId="{3BDAAFCA-3BE1-714C-B372-60656E75596B}" destId="{8256D5DE-6E9B-514C-8871-9C912AEB67D8}" srcOrd="2" destOrd="0" parTransId="{C43ED81F-7924-3A4A-BC7E-DE8AC5F413A5}" sibTransId="{6C1937D1-F654-A340-A652-02B0966B4892}"/>
    <dgm:cxn modelId="{BF16FEAF-E637-6D43-AF6D-9780A2730154}" type="presParOf" srcId="{BFE6537D-5DCB-314C-970F-19344B26AB5A}" destId="{9A6D3E83-2FB2-1A46-BDF7-A81BAD7B4C3A}" srcOrd="0" destOrd="0" presId="urn:microsoft.com/office/officeart/2005/8/layout/orgChart1"/>
    <dgm:cxn modelId="{5C0E02AD-AACF-6D4B-9B08-7FD843D9BB72}" type="presParOf" srcId="{9A6D3E83-2FB2-1A46-BDF7-A81BAD7B4C3A}" destId="{859ED69B-7C3F-6843-8A2D-0C5C9883808C}" srcOrd="0" destOrd="0" presId="urn:microsoft.com/office/officeart/2005/8/layout/orgChart1"/>
    <dgm:cxn modelId="{8ED3D731-42E4-154A-B5B4-4891BEB4D4C5}" type="presParOf" srcId="{859ED69B-7C3F-6843-8A2D-0C5C9883808C}" destId="{C2139C60-FCB0-F549-B964-7667F6998C72}" srcOrd="0" destOrd="0" presId="urn:microsoft.com/office/officeart/2005/8/layout/orgChart1"/>
    <dgm:cxn modelId="{5911531D-101E-984C-A935-E083DF9AD1AF}" type="presParOf" srcId="{859ED69B-7C3F-6843-8A2D-0C5C9883808C}" destId="{B319ABEC-32FD-6F4C-8D38-95261081A8EF}" srcOrd="1" destOrd="0" presId="urn:microsoft.com/office/officeart/2005/8/layout/orgChart1"/>
    <dgm:cxn modelId="{01C3B2A3-5369-FC41-AF9D-63555E97BE1E}" type="presParOf" srcId="{9A6D3E83-2FB2-1A46-BDF7-A81BAD7B4C3A}" destId="{70F7E422-A72B-9D4D-A7B7-31CDD8D28672}" srcOrd="1" destOrd="0" presId="urn:microsoft.com/office/officeart/2005/8/layout/orgChart1"/>
    <dgm:cxn modelId="{914C5A1C-C637-7B48-A82B-810B0CE0343D}" type="presParOf" srcId="{70F7E422-A72B-9D4D-A7B7-31CDD8D28672}" destId="{2C73BB0B-F3A6-364D-8D72-634A799CC94A}" srcOrd="0" destOrd="0" presId="urn:microsoft.com/office/officeart/2005/8/layout/orgChart1"/>
    <dgm:cxn modelId="{49D5252A-EB3F-A44C-A232-B363EF5F7983}" type="presParOf" srcId="{70F7E422-A72B-9D4D-A7B7-31CDD8D28672}" destId="{51315356-0C3B-9E42-BA57-A34338BA021A}" srcOrd="1" destOrd="0" presId="urn:microsoft.com/office/officeart/2005/8/layout/orgChart1"/>
    <dgm:cxn modelId="{7D157921-5286-5B4E-A0BD-013A6F8EE906}" type="presParOf" srcId="{51315356-0C3B-9E42-BA57-A34338BA021A}" destId="{6EBFBEDA-5F4C-5644-AA5E-86146BE7201C}" srcOrd="0" destOrd="0" presId="urn:microsoft.com/office/officeart/2005/8/layout/orgChart1"/>
    <dgm:cxn modelId="{D4A9FF85-1001-734D-AD63-5107AF583767}" type="presParOf" srcId="{6EBFBEDA-5F4C-5644-AA5E-86146BE7201C}" destId="{EE87D36E-8E58-E446-AD27-26DFBD95F625}" srcOrd="0" destOrd="0" presId="urn:microsoft.com/office/officeart/2005/8/layout/orgChart1"/>
    <dgm:cxn modelId="{8E029DC2-70BA-554F-91A1-FB69C074CCE0}" type="presParOf" srcId="{6EBFBEDA-5F4C-5644-AA5E-86146BE7201C}" destId="{71DF8152-025E-5448-8B2B-487213C07144}" srcOrd="1" destOrd="0" presId="urn:microsoft.com/office/officeart/2005/8/layout/orgChart1"/>
    <dgm:cxn modelId="{F69058A7-01D7-3945-BC6B-CE1EAA5B82FC}" type="presParOf" srcId="{51315356-0C3B-9E42-BA57-A34338BA021A}" destId="{96BC7DCC-91E0-A847-9459-0604B565BD26}" srcOrd="1" destOrd="0" presId="urn:microsoft.com/office/officeart/2005/8/layout/orgChart1"/>
    <dgm:cxn modelId="{D867D2BA-B414-E34A-B4FC-21CAA504445C}" type="presParOf" srcId="{51315356-0C3B-9E42-BA57-A34338BA021A}" destId="{629A3C77-AB28-1548-B87C-AC1BD1F2A4C9}" srcOrd="2" destOrd="0" presId="urn:microsoft.com/office/officeart/2005/8/layout/orgChart1"/>
    <dgm:cxn modelId="{F87207F9-DE3F-AF46-9EAC-FA17F6193D33}" type="presParOf" srcId="{70F7E422-A72B-9D4D-A7B7-31CDD8D28672}" destId="{EAB196E7-EEAC-FC4C-9B6D-D9D1A5EC82CD}" srcOrd="2" destOrd="0" presId="urn:microsoft.com/office/officeart/2005/8/layout/orgChart1"/>
    <dgm:cxn modelId="{4F9525D5-617D-F54B-9AC8-4973A6AA5FB0}" type="presParOf" srcId="{70F7E422-A72B-9D4D-A7B7-31CDD8D28672}" destId="{930DEF65-1C87-0843-8805-90FC7AC63282}" srcOrd="3" destOrd="0" presId="urn:microsoft.com/office/officeart/2005/8/layout/orgChart1"/>
    <dgm:cxn modelId="{3623B2F5-8A87-0047-999D-4CD3994D24A5}" type="presParOf" srcId="{930DEF65-1C87-0843-8805-90FC7AC63282}" destId="{266087C1-59DD-3D40-9B61-79C742E6D936}" srcOrd="0" destOrd="0" presId="urn:microsoft.com/office/officeart/2005/8/layout/orgChart1"/>
    <dgm:cxn modelId="{21F2B74C-471A-824C-9488-88859986C8F4}" type="presParOf" srcId="{266087C1-59DD-3D40-9B61-79C742E6D936}" destId="{8E633646-1834-904C-BD60-B47FFF69BD7A}" srcOrd="0" destOrd="0" presId="urn:microsoft.com/office/officeart/2005/8/layout/orgChart1"/>
    <dgm:cxn modelId="{9B2B8C03-2311-F142-AF86-6D421050BA67}" type="presParOf" srcId="{266087C1-59DD-3D40-9B61-79C742E6D936}" destId="{8BE405F6-DD81-864B-B0E3-BD960FCCC48D}" srcOrd="1" destOrd="0" presId="urn:microsoft.com/office/officeart/2005/8/layout/orgChart1"/>
    <dgm:cxn modelId="{339F9AAF-4AF7-CD44-9603-815156C1F5EA}" type="presParOf" srcId="{930DEF65-1C87-0843-8805-90FC7AC63282}" destId="{DD12D283-7E92-7147-999F-B31F9D3C0D94}" srcOrd="1" destOrd="0" presId="urn:microsoft.com/office/officeart/2005/8/layout/orgChart1"/>
    <dgm:cxn modelId="{D196842A-1C75-A449-86C0-3C7AD14F77F1}" type="presParOf" srcId="{930DEF65-1C87-0843-8805-90FC7AC63282}" destId="{37761A1F-A4D3-8541-AE4D-A68429E5265B}" srcOrd="2" destOrd="0" presId="urn:microsoft.com/office/officeart/2005/8/layout/orgChart1"/>
    <dgm:cxn modelId="{1509EE85-32B6-EF43-9A45-33031557A2F2}" type="presParOf" srcId="{70F7E422-A72B-9D4D-A7B7-31CDD8D28672}" destId="{53A57DA7-97F5-6B4B-BD4D-F2321480BEB6}" srcOrd="4" destOrd="0" presId="urn:microsoft.com/office/officeart/2005/8/layout/orgChart1"/>
    <dgm:cxn modelId="{97547703-21D5-F340-B662-DE158625E43F}" type="presParOf" srcId="{70F7E422-A72B-9D4D-A7B7-31CDD8D28672}" destId="{E2C7C82A-441C-284E-AC0B-DB5ADB3C48E0}" srcOrd="5" destOrd="0" presId="urn:microsoft.com/office/officeart/2005/8/layout/orgChart1"/>
    <dgm:cxn modelId="{6D81A0D4-19AA-0E4C-BD21-30CD4B36BBFD}" type="presParOf" srcId="{E2C7C82A-441C-284E-AC0B-DB5ADB3C48E0}" destId="{47E50BE2-2059-B246-9F2A-B564408A5CF7}" srcOrd="0" destOrd="0" presId="urn:microsoft.com/office/officeart/2005/8/layout/orgChart1"/>
    <dgm:cxn modelId="{8E251D23-FAEA-EF44-817F-86975C41CD50}" type="presParOf" srcId="{47E50BE2-2059-B246-9F2A-B564408A5CF7}" destId="{65B6F0D9-E749-184C-A671-ED69093DEC4A}" srcOrd="0" destOrd="0" presId="urn:microsoft.com/office/officeart/2005/8/layout/orgChart1"/>
    <dgm:cxn modelId="{D2D1CEC9-B433-3D45-95FE-421340BDAB16}" type="presParOf" srcId="{47E50BE2-2059-B246-9F2A-B564408A5CF7}" destId="{77B39D2D-2D43-014D-AC89-9BFA08FD9015}" srcOrd="1" destOrd="0" presId="urn:microsoft.com/office/officeart/2005/8/layout/orgChart1"/>
    <dgm:cxn modelId="{E2451EA3-E515-604D-B4F9-A6DA702379B2}" type="presParOf" srcId="{E2C7C82A-441C-284E-AC0B-DB5ADB3C48E0}" destId="{1E57EFE0-2554-AB43-A6E7-651CAE9A6924}" srcOrd="1" destOrd="0" presId="urn:microsoft.com/office/officeart/2005/8/layout/orgChart1"/>
    <dgm:cxn modelId="{4D84B9FF-3749-594F-88CE-F0B44CE0E115}" type="presParOf" srcId="{E2C7C82A-441C-284E-AC0B-DB5ADB3C48E0}" destId="{33F22005-E97D-8E42-85E6-E0EA088294CB}" srcOrd="2" destOrd="0" presId="urn:microsoft.com/office/officeart/2005/8/layout/orgChart1"/>
    <dgm:cxn modelId="{4F6823DC-EB76-984D-8D96-605021026791}" type="presParOf" srcId="{9A6D3E83-2FB2-1A46-BDF7-A81BAD7B4C3A}" destId="{0B825FF5-E452-5C4E-B0D3-D4A488AD90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B12/folate assay</a:t>
          </a:r>
        </a:p>
        <a:p>
          <a:pPr rtl="0"/>
          <a:r>
            <a:rPr lang="en-US" dirty="0"/>
            <a:t>Bone marrow</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err="1"/>
            <a:t>Dyserythropoeisis</a:t>
          </a:r>
          <a:endParaRPr lang="en-US" dirty="0"/>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Megaloblastic</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B12</a:t>
          </a:r>
          <a:r>
            <a:rPr lang="en-US" baseline="0" dirty="0"/>
            <a:t> deficiency</a:t>
          </a:r>
        </a:p>
        <a:p>
          <a:pPr rtl="0"/>
          <a:r>
            <a:rPr lang="en-US" baseline="0" dirty="0"/>
            <a:t>Folate deficiency</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Non-megaloblastic</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B12/folate assay</a:t>
          </a:r>
        </a:p>
        <a:p>
          <a:pPr rtl="0"/>
          <a:r>
            <a:rPr lang="en-US" dirty="0"/>
            <a:t>Bone marrow</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err="1"/>
            <a:t>Dyserythropoeisis</a:t>
          </a:r>
          <a:endParaRPr lang="en-US" dirty="0"/>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Megaloblastic</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B12</a:t>
          </a:r>
          <a:r>
            <a:rPr lang="en-US" baseline="0" dirty="0"/>
            <a:t> deficiency</a:t>
          </a:r>
        </a:p>
        <a:p>
          <a:pPr rtl="0"/>
          <a:r>
            <a:rPr lang="en-US" baseline="0" dirty="0"/>
            <a:t>Folate deficiency</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Non-megaloblastic</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791C32-1B57-FB42-86C0-E226292878F4}" type="doc">
      <dgm:prSet loTypeId="urn:microsoft.com/office/officeart/2005/8/layout/orgChart1" loCatId="" qsTypeId="urn:microsoft.com/office/officeart/2005/8/quickstyle/simple3" qsCatId="simple" csTypeId="urn:microsoft.com/office/officeart/2005/8/colors/accent1_2" csCatId="accent1" phldr="1"/>
      <dgm:spPr/>
      <dgm:t>
        <a:bodyPr/>
        <a:lstStyle/>
        <a:p>
          <a:endParaRPr lang="en-US"/>
        </a:p>
      </dgm:t>
    </dgm:pt>
    <dgm:pt modelId="{3BDAAFCA-3BE1-714C-B372-60656E75596B}">
      <dgm:prSet phldrT="[Text]"/>
      <dgm:spPr/>
      <dgm:t>
        <a:bodyPr/>
        <a:lstStyle/>
        <a:p>
          <a:pPr rtl="0"/>
          <a:r>
            <a:rPr lang="en-US" dirty="0"/>
            <a:t>Red cell indices</a:t>
          </a:r>
        </a:p>
      </dgm:t>
    </dgm:pt>
    <dgm:pt modelId="{4174E52C-0965-8E4B-B8C0-672EB0F86670}" type="parTrans" cxnId="{5073107D-1EDE-9D46-BC8B-080E337BCB65}">
      <dgm:prSet/>
      <dgm:spPr/>
      <dgm:t>
        <a:bodyPr/>
        <a:lstStyle/>
        <a:p>
          <a:endParaRPr lang="en-US"/>
        </a:p>
      </dgm:t>
    </dgm:pt>
    <dgm:pt modelId="{62E33D5D-F035-7D48-8C46-BF228BE20D41}" type="sibTrans" cxnId="{5073107D-1EDE-9D46-BC8B-080E337BCB65}">
      <dgm:prSet/>
      <dgm:spPr/>
      <dgm:t>
        <a:bodyPr/>
        <a:lstStyle/>
        <a:p>
          <a:endParaRPr lang="en-US"/>
        </a:p>
      </dgm:t>
    </dgm:pt>
    <dgm:pt modelId="{ADEA2E2D-B5F2-1E40-80EC-D2D65673AC2C}">
      <dgm:prSet phldrT="[Text]"/>
      <dgm:spPr/>
      <dgm:t>
        <a:bodyPr/>
        <a:lstStyle/>
        <a:p>
          <a:pPr rtl="0"/>
          <a:r>
            <a:rPr lang="en-US" dirty="0"/>
            <a:t>Microcytic</a:t>
          </a:r>
        </a:p>
      </dgm:t>
    </dgm:pt>
    <dgm:pt modelId="{F7965679-ADC0-2642-8532-BE8F8FE9BE77}" type="parTrans" cxnId="{DBE43303-2D7B-A647-BDC9-A18DAC23B7DC}">
      <dgm:prSet/>
      <dgm:spPr/>
      <dgm:t>
        <a:bodyPr/>
        <a:lstStyle/>
        <a:p>
          <a:endParaRPr lang="en-US"/>
        </a:p>
      </dgm:t>
    </dgm:pt>
    <dgm:pt modelId="{F729C63D-34DB-EA42-910A-A4EC3252C52E}" type="sibTrans" cxnId="{DBE43303-2D7B-A647-BDC9-A18DAC23B7DC}">
      <dgm:prSet/>
      <dgm:spPr/>
      <dgm:t>
        <a:bodyPr/>
        <a:lstStyle/>
        <a:p>
          <a:endParaRPr lang="en-US"/>
        </a:p>
      </dgm:t>
    </dgm:pt>
    <dgm:pt modelId="{7BDF280F-74E7-1547-AE33-6F5B8E945195}">
      <dgm:prSet phldrT="[Text]"/>
      <dgm:spPr/>
      <dgm:t>
        <a:bodyPr/>
        <a:lstStyle/>
        <a:p>
          <a:pPr rtl="0"/>
          <a:r>
            <a:rPr lang="en-US" dirty="0"/>
            <a:t>Normocytic</a:t>
          </a:r>
        </a:p>
      </dgm:t>
    </dgm:pt>
    <dgm:pt modelId="{971690E6-9661-4242-A533-C08BB500513E}" type="parTrans" cxnId="{7E4613B1-D769-884D-B7C7-36744569B706}">
      <dgm:prSet/>
      <dgm:spPr/>
      <dgm:t>
        <a:bodyPr/>
        <a:lstStyle/>
        <a:p>
          <a:endParaRPr lang="en-US"/>
        </a:p>
      </dgm:t>
    </dgm:pt>
    <dgm:pt modelId="{AF945F9C-5854-D544-A674-29327C0BFED1}" type="sibTrans" cxnId="{7E4613B1-D769-884D-B7C7-36744569B706}">
      <dgm:prSet/>
      <dgm:spPr/>
      <dgm:t>
        <a:bodyPr/>
        <a:lstStyle/>
        <a:p>
          <a:endParaRPr lang="en-US"/>
        </a:p>
      </dgm:t>
    </dgm:pt>
    <dgm:pt modelId="{8256D5DE-6E9B-514C-8871-9C912AEB67D8}">
      <dgm:prSet phldrT="[Text]"/>
      <dgm:spPr/>
      <dgm:t>
        <a:bodyPr/>
        <a:lstStyle/>
        <a:p>
          <a:pPr rtl="0"/>
          <a:r>
            <a:rPr lang="en-US" dirty="0"/>
            <a:t>Macrocytic</a:t>
          </a:r>
        </a:p>
      </dgm:t>
    </dgm:pt>
    <dgm:pt modelId="{C43ED81F-7924-3A4A-BC7E-DE8AC5F413A5}" type="parTrans" cxnId="{87B719FD-AB1C-5A47-91B5-99A135D22099}">
      <dgm:prSet/>
      <dgm:spPr/>
      <dgm:t>
        <a:bodyPr/>
        <a:lstStyle/>
        <a:p>
          <a:endParaRPr lang="en-US"/>
        </a:p>
      </dgm:t>
    </dgm:pt>
    <dgm:pt modelId="{6C1937D1-F654-A340-A652-02B0966B4892}" type="sibTrans" cxnId="{87B719FD-AB1C-5A47-91B5-99A135D22099}">
      <dgm:prSet/>
      <dgm:spPr/>
      <dgm:t>
        <a:bodyPr/>
        <a:lstStyle/>
        <a:p>
          <a:endParaRPr lang="en-US"/>
        </a:p>
      </dgm:t>
    </dgm:pt>
    <dgm:pt modelId="{BFE6537D-5DCB-314C-970F-19344B26AB5A}" type="pres">
      <dgm:prSet presAssocID="{80791C32-1B57-FB42-86C0-E226292878F4}" presName="hierChild1" presStyleCnt="0">
        <dgm:presLayoutVars>
          <dgm:orgChart val="1"/>
          <dgm:chPref val="1"/>
          <dgm:dir/>
          <dgm:animOne val="branch"/>
          <dgm:animLvl val="lvl"/>
          <dgm:resizeHandles/>
        </dgm:presLayoutVars>
      </dgm:prSet>
      <dgm:spPr/>
    </dgm:pt>
    <dgm:pt modelId="{9A6D3E83-2FB2-1A46-BDF7-A81BAD7B4C3A}" type="pres">
      <dgm:prSet presAssocID="{3BDAAFCA-3BE1-714C-B372-60656E75596B}" presName="hierRoot1" presStyleCnt="0">
        <dgm:presLayoutVars>
          <dgm:hierBranch val="init"/>
        </dgm:presLayoutVars>
      </dgm:prSet>
      <dgm:spPr/>
    </dgm:pt>
    <dgm:pt modelId="{859ED69B-7C3F-6843-8A2D-0C5C9883808C}" type="pres">
      <dgm:prSet presAssocID="{3BDAAFCA-3BE1-714C-B372-60656E75596B}" presName="rootComposite1" presStyleCnt="0"/>
      <dgm:spPr/>
    </dgm:pt>
    <dgm:pt modelId="{C2139C60-FCB0-F549-B964-7667F6998C72}" type="pres">
      <dgm:prSet presAssocID="{3BDAAFCA-3BE1-714C-B372-60656E75596B}" presName="rootText1" presStyleLbl="node0" presStyleIdx="0" presStyleCnt="1" custLinFactNeighborY="-3131">
        <dgm:presLayoutVars>
          <dgm:chPref val="3"/>
        </dgm:presLayoutVars>
      </dgm:prSet>
      <dgm:spPr/>
    </dgm:pt>
    <dgm:pt modelId="{B319ABEC-32FD-6F4C-8D38-95261081A8EF}" type="pres">
      <dgm:prSet presAssocID="{3BDAAFCA-3BE1-714C-B372-60656E75596B}" presName="rootConnector1" presStyleLbl="node1" presStyleIdx="0" presStyleCnt="0"/>
      <dgm:spPr/>
    </dgm:pt>
    <dgm:pt modelId="{70F7E422-A72B-9D4D-A7B7-31CDD8D28672}" type="pres">
      <dgm:prSet presAssocID="{3BDAAFCA-3BE1-714C-B372-60656E75596B}" presName="hierChild2" presStyleCnt="0"/>
      <dgm:spPr/>
    </dgm:pt>
    <dgm:pt modelId="{2C73BB0B-F3A6-364D-8D72-634A799CC94A}" type="pres">
      <dgm:prSet presAssocID="{F7965679-ADC0-2642-8532-BE8F8FE9BE77}" presName="Name37" presStyleLbl="parChTrans1D2" presStyleIdx="0" presStyleCnt="3"/>
      <dgm:spPr/>
    </dgm:pt>
    <dgm:pt modelId="{51315356-0C3B-9E42-BA57-A34338BA021A}" type="pres">
      <dgm:prSet presAssocID="{ADEA2E2D-B5F2-1E40-80EC-D2D65673AC2C}" presName="hierRoot2" presStyleCnt="0">
        <dgm:presLayoutVars>
          <dgm:hierBranch val="init"/>
        </dgm:presLayoutVars>
      </dgm:prSet>
      <dgm:spPr/>
    </dgm:pt>
    <dgm:pt modelId="{6EBFBEDA-5F4C-5644-AA5E-86146BE7201C}" type="pres">
      <dgm:prSet presAssocID="{ADEA2E2D-B5F2-1E40-80EC-D2D65673AC2C}" presName="rootComposite" presStyleCnt="0"/>
      <dgm:spPr/>
    </dgm:pt>
    <dgm:pt modelId="{EE87D36E-8E58-E446-AD27-26DFBD95F625}" type="pres">
      <dgm:prSet presAssocID="{ADEA2E2D-B5F2-1E40-80EC-D2D65673AC2C}" presName="rootText" presStyleLbl="node2" presStyleIdx="0" presStyleCnt="3">
        <dgm:presLayoutVars>
          <dgm:chPref val="3"/>
        </dgm:presLayoutVars>
      </dgm:prSet>
      <dgm:spPr/>
    </dgm:pt>
    <dgm:pt modelId="{71DF8152-025E-5448-8B2B-487213C07144}" type="pres">
      <dgm:prSet presAssocID="{ADEA2E2D-B5F2-1E40-80EC-D2D65673AC2C}" presName="rootConnector" presStyleLbl="node2" presStyleIdx="0" presStyleCnt="3"/>
      <dgm:spPr/>
    </dgm:pt>
    <dgm:pt modelId="{96BC7DCC-91E0-A847-9459-0604B565BD26}" type="pres">
      <dgm:prSet presAssocID="{ADEA2E2D-B5F2-1E40-80EC-D2D65673AC2C}" presName="hierChild4" presStyleCnt="0"/>
      <dgm:spPr/>
    </dgm:pt>
    <dgm:pt modelId="{629A3C77-AB28-1548-B87C-AC1BD1F2A4C9}" type="pres">
      <dgm:prSet presAssocID="{ADEA2E2D-B5F2-1E40-80EC-D2D65673AC2C}" presName="hierChild5" presStyleCnt="0"/>
      <dgm:spPr/>
    </dgm:pt>
    <dgm:pt modelId="{EAB196E7-EEAC-FC4C-9B6D-D9D1A5EC82CD}" type="pres">
      <dgm:prSet presAssocID="{971690E6-9661-4242-A533-C08BB500513E}" presName="Name37" presStyleLbl="parChTrans1D2" presStyleIdx="1" presStyleCnt="3"/>
      <dgm:spPr/>
    </dgm:pt>
    <dgm:pt modelId="{930DEF65-1C87-0843-8805-90FC7AC63282}" type="pres">
      <dgm:prSet presAssocID="{7BDF280F-74E7-1547-AE33-6F5B8E945195}" presName="hierRoot2" presStyleCnt="0">
        <dgm:presLayoutVars>
          <dgm:hierBranch val="init"/>
        </dgm:presLayoutVars>
      </dgm:prSet>
      <dgm:spPr/>
    </dgm:pt>
    <dgm:pt modelId="{266087C1-59DD-3D40-9B61-79C742E6D936}" type="pres">
      <dgm:prSet presAssocID="{7BDF280F-74E7-1547-AE33-6F5B8E945195}" presName="rootComposite" presStyleCnt="0"/>
      <dgm:spPr/>
    </dgm:pt>
    <dgm:pt modelId="{8E633646-1834-904C-BD60-B47FFF69BD7A}" type="pres">
      <dgm:prSet presAssocID="{7BDF280F-74E7-1547-AE33-6F5B8E945195}" presName="rootText" presStyleLbl="node2" presStyleIdx="1" presStyleCnt="3">
        <dgm:presLayoutVars>
          <dgm:chPref val="3"/>
        </dgm:presLayoutVars>
      </dgm:prSet>
      <dgm:spPr/>
    </dgm:pt>
    <dgm:pt modelId="{8BE405F6-DD81-864B-B0E3-BD960FCCC48D}" type="pres">
      <dgm:prSet presAssocID="{7BDF280F-74E7-1547-AE33-6F5B8E945195}" presName="rootConnector" presStyleLbl="node2" presStyleIdx="1" presStyleCnt="3"/>
      <dgm:spPr/>
    </dgm:pt>
    <dgm:pt modelId="{DD12D283-7E92-7147-999F-B31F9D3C0D94}" type="pres">
      <dgm:prSet presAssocID="{7BDF280F-74E7-1547-AE33-6F5B8E945195}" presName="hierChild4" presStyleCnt="0"/>
      <dgm:spPr/>
    </dgm:pt>
    <dgm:pt modelId="{37761A1F-A4D3-8541-AE4D-A68429E5265B}" type="pres">
      <dgm:prSet presAssocID="{7BDF280F-74E7-1547-AE33-6F5B8E945195}" presName="hierChild5" presStyleCnt="0"/>
      <dgm:spPr/>
    </dgm:pt>
    <dgm:pt modelId="{53A57DA7-97F5-6B4B-BD4D-F2321480BEB6}" type="pres">
      <dgm:prSet presAssocID="{C43ED81F-7924-3A4A-BC7E-DE8AC5F413A5}" presName="Name37" presStyleLbl="parChTrans1D2" presStyleIdx="2" presStyleCnt="3"/>
      <dgm:spPr/>
    </dgm:pt>
    <dgm:pt modelId="{E2C7C82A-441C-284E-AC0B-DB5ADB3C48E0}" type="pres">
      <dgm:prSet presAssocID="{8256D5DE-6E9B-514C-8871-9C912AEB67D8}" presName="hierRoot2" presStyleCnt="0">
        <dgm:presLayoutVars>
          <dgm:hierBranch val="init"/>
        </dgm:presLayoutVars>
      </dgm:prSet>
      <dgm:spPr/>
    </dgm:pt>
    <dgm:pt modelId="{47E50BE2-2059-B246-9F2A-B564408A5CF7}" type="pres">
      <dgm:prSet presAssocID="{8256D5DE-6E9B-514C-8871-9C912AEB67D8}" presName="rootComposite" presStyleCnt="0"/>
      <dgm:spPr/>
    </dgm:pt>
    <dgm:pt modelId="{65B6F0D9-E749-184C-A671-ED69093DEC4A}" type="pres">
      <dgm:prSet presAssocID="{8256D5DE-6E9B-514C-8871-9C912AEB67D8}" presName="rootText" presStyleLbl="node2" presStyleIdx="2" presStyleCnt="3">
        <dgm:presLayoutVars>
          <dgm:chPref val="3"/>
        </dgm:presLayoutVars>
      </dgm:prSet>
      <dgm:spPr/>
    </dgm:pt>
    <dgm:pt modelId="{77B39D2D-2D43-014D-AC89-9BFA08FD9015}" type="pres">
      <dgm:prSet presAssocID="{8256D5DE-6E9B-514C-8871-9C912AEB67D8}" presName="rootConnector" presStyleLbl="node2" presStyleIdx="2" presStyleCnt="3"/>
      <dgm:spPr/>
    </dgm:pt>
    <dgm:pt modelId="{1E57EFE0-2554-AB43-A6E7-651CAE9A6924}" type="pres">
      <dgm:prSet presAssocID="{8256D5DE-6E9B-514C-8871-9C912AEB67D8}" presName="hierChild4" presStyleCnt="0"/>
      <dgm:spPr/>
    </dgm:pt>
    <dgm:pt modelId="{33F22005-E97D-8E42-85E6-E0EA088294CB}" type="pres">
      <dgm:prSet presAssocID="{8256D5DE-6E9B-514C-8871-9C912AEB67D8}" presName="hierChild5" presStyleCnt="0"/>
      <dgm:spPr/>
    </dgm:pt>
    <dgm:pt modelId="{0B825FF5-E452-5C4E-B0D3-D4A488AD903A}" type="pres">
      <dgm:prSet presAssocID="{3BDAAFCA-3BE1-714C-B372-60656E75596B}" presName="hierChild3" presStyleCnt="0"/>
      <dgm:spPr/>
    </dgm:pt>
  </dgm:ptLst>
  <dgm:cxnLst>
    <dgm:cxn modelId="{DBE43303-2D7B-A647-BDC9-A18DAC23B7DC}" srcId="{3BDAAFCA-3BE1-714C-B372-60656E75596B}" destId="{ADEA2E2D-B5F2-1E40-80EC-D2D65673AC2C}" srcOrd="0" destOrd="0" parTransId="{F7965679-ADC0-2642-8532-BE8F8FE9BE77}" sibTransId="{F729C63D-34DB-EA42-910A-A4EC3252C52E}"/>
    <dgm:cxn modelId="{2799F606-8CC2-244F-A838-F0C45800A63A}" type="presOf" srcId="{ADEA2E2D-B5F2-1E40-80EC-D2D65673AC2C}" destId="{71DF8152-025E-5448-8B2B-487213C07144}" srcOrd="1" destOrd="0" presId="urn:microsoft.com/office/officeart/2005/8/layout/orgChart1"/>
    <dgm:cxn modelId="{1CF1E418-579B-BC44-A268-C6FE094E5A9B}" type="presOf" srcId="{C43ED81F-7924-3A4A-BC7E-DE8AC5F413A5}" destId="{53A57DA7-97F5-6B4B-BD4D-F2321480BEB6}" srcOrd="0" destOrd="0" presId="urn:microsoft.com/office/officeart/2005/8/layout/orgChart1"/>
    <dgm:cxn modelId="{2EDAC52A-0832-B64E-AA1C-30C5EE6CF1BA}" type="presOf" srcId="{8256D5DE-6E9B-514C-8871-9C912AEB67D8}" destId="{65B6F0D9-E749-184C-A671-ED69093DEC4A}" srcOrd="0" destOrd="0" presId="urn:microsoft.com/office/officeart/2005/8/layout/orgChart1"/>
    <dgm:cxn modelId="{73290C5D-3E6F-2344-9FF5-9CA8EB36CDE9}" type="presOf" srcId="{7BDF280F-74E7-1547-AE33-6F5B8E945195}" destId="{8E633646-1834-904C-BD60-B47FFF69BD7A}" srcOrd="0" destOrd="0" presId="urn:microsoft.com/office/officeart/2005/8/layout/orgChart1"/>
    <dgm:cxn modelId="{7E477D42-505E-034F-B50C-376A93EAE383}" type="presOf" srcId="{971690E6-9661-4242-A533-C08BB500513E}" destId="{EAB196E7-EEAC-FC4C-9B6D-D9D1A5EC82CD}" srcOrd="0" destOrd="0" presId="urn:microsoft.com/office/officeart/2005/8/layout/orgChart1"/>
    <dgm:cxn modelId="{72BB8B4D-4037-F241-9B4E-FBD894992F38}" type="presOf" srcId="{3BDAAFCA-3BE1-714C-B372-60656E75596B}" destId="{B319ABEC-32FD-6F4C-8D38-95261081A8EF}" srcOrd="1" destOrd="0" presId="urn:microsoft.com/office/officeart/2005/8/layout/orgChart1"/>
    <dgm:cxn modelId="{A3C68C51-3762-F446-8C0C-7AC473F9C88C}" type="presOf" srcId="{ADEA2E2D-B5F2-1E40-80EC-D2D65673AC2C}" destId="{EE87D36E-8E58-E446-AD27-26DFBD95F625}" srcOrd="0" destOrd="0" presId="urn:microsoft.com/office/officeart/2005/8/layout/orgChart1"/>
    <dgm:cxn modelId="{70847259-F2CD-AF41-B751-8FFC1552A612}" type="presOf" srcId="{8256D5DE-6E9B-514C-8871-9C912AEB67D8}" destId="{77B39D2D-2D43-014D-AC89-9BFA08FD9015}" srcOrd="1" destOrd="0" presId="urn:microsoft.com/office/officeart/2005/8/layout/orgChart1"/>
    <dgm:cxn modelId="{5073107D-1EDE-9D46-BC8B-080E337BCB65}" srcId="{80791C32-1B57-FB42-86C0-E226292878F4}" destId="{3BDAAFCA-3BE1-714C-B372-60656E75596B}" srcOrd="0" destOrd="0" parTransId="{4174E52C-0965-8E4B-B8C0-672EB0F86670}" sibTransId="{62E33D5D-F035-7D48-8C46-BF228BE20D41}"/>
    <dgm:cxn modelId="{1269C096-C5ED-D448-9059-6241390CBC98}" type="presOf" srcId="{F7965679-ADC0-2642-8532-BE8F8FE9BE77}" destId="{2C73BB0B-F3A6-364D-8D72-634A799CC94A}" srcOrd="0" destOrd="0" presId="urn:microsoft.com/office/officeart/2005/8/layout/orgChart1"/>
    <dgm:cxn modelId="{48A5C5A9-1EC2-E040-B82E-AAD1F308ED3F}" type="presOf" srcId="{3BDAAFCA-3BE1-714C-B372-60656E75596B}" destId="{C2139C60-FCB0-F549-B964-7667F6998C72}" srcOrd="0" destOrd="0" presId="urn:microsoft.com/office/officeart/2005/8/layout/orgChart1"/>
    <dgm:cxn modelId="{7E4613B1-D769-884D-B7C7-36744569B706}" srcId="{3BDAAFCA-3BE1-714C-B372-60656E75596B}" destId="{7BDF280F-74E7-1547-AE33-6F5B8E945195}" srcOrd="1" destOrd="0" parTransId="{971690E6-9661-4242-A533-C08BB500513E}" sibTransId="{AF945F9C-5854-D544-A674-29327C0BFED1}"/>
    <dgm:cxn modelId="{F46040BC-0111-584C-B289-A87A6B8D08B9}" type="presOf" srcId="{80791C32-1B57-FB42-86C0-E226292878F4}" destId="{BFE6537D-5DCB-314C-970F-19344B26AB5A}" srcOrd="0" destOrd="0" presId="urn:microsoft.com/office/officeart/2005/8/layout/orgChart1"/>
    <dgm:cxn modelId="{DA59CFFC-2F5E-EC46-BEAD-A5C25CF87EDC}" type="presOf" srcId="{7BDF280F-74E7-1547-AE33-6F5B8E945195}" destId="{8BE405F6-DD81-864B-B0E3-BD960FCCC48D}" srcOrd="1" destOrd="0" presId="urn:microsoft.com/office/officeart/2005/8/layout/orgChart1"/>
    <dgm:cxn modelId="{87B719FD-AB1C-5A47-91B5-99A135D22099}" srcId="{3BDAAFCA-3BE1-714C-B372-60656E75596B}" destId="{8256D5DE-6E9B-514C-8871-9C912AEB67D8}" srcOrd="2" destOrd="0" parTransId="{C43ED81F-7924-3A4A-BC7E-DE8AC5F413A5}" sibTransId="{6C1937D1-F654-A340-A652-02B0966B4892}"/>
    <dgm:cxn modelId="{BF16FEAF-E637-6D43-AF6D-9780A2730154}" type="presParOf" srcId="{BFE6537D-5DCB-314C-970F-19344B26AB5A}" destId="{9A6D3E83-2FB2-1A46-BDF7-A81BAD7B4C3A}" srcOrd="0" destOrd="0" presId="urn:microsoft.com/office/officeart/2005/8/layout/orgChart1"/>
    <dgm:cxn modelId="{5C0E02AD-AACF-6D4B-9B08-7FD843D9BB72}" type="presParOf" srcId="{9A6D3E83-2FB2-1A46-BDF7-A81BAD7B4C3A}" destId="{859ED69B-7C3F-6843-8A2D-0C5C9883808C}" srcOrd="0" destOrd="0" presId="urn:microsoft.com/office/officeart/2005/8/layout/orgChart1"/>
    <dgm:cxn modelId="{8ED3D731-42E4-154A-B5B4-4891BEB4D4C5}" type="presParOf" srcId="{859ED69B-7C3F-6843-8A2D-0C5C9883808C}" destId="{C2139C60-FCB0-F549-B964-7667F6998C72}" srcOrd="0" destOrd="0" presId="urn:microsoft.com/office/officeart/2005/8/layout/orgChart1"/>
    <dgm:cxn modelId="{5911531D-101E-984C-A935-E083DF9AD1AF}" type="presParOf" srcId="{859ED69B-7C3F-6843-8A2D-0C5C9883808C}" destId="{B319ABEC-32FD-6F4C-8D38-95261081A8EF}" srcOrd="1" destOrd="0" presId="urn:microsoft.com/office/officeart/2005/8/layout/orgChart1"/>
    <dgm:cxn modelId="{01C3B2A3-5369-FC41-AF9D-63555E97BE1E}" type="presParOf" srcId="{9A6D3E83-2FB2-1A46-BDF7-A81BAD7B4C3A}" destId="{70F7E422-A72B-9D4D-A7B7-31CDD8D28672}" srcOrd="1" destOrd="0" presId="urn:microsoft.com/office/officeart/2005/8/layout/orgChart1"/>
    <dgm:cxn modelId="{914C5A1C-C637-7B48-A82B-810B0CE0343D}" type="presParOf" srcId="{70F7E422-A72B-9D4D-A7B7-31CDD8D28672}" destId="{2C73BB0B-F3A6-364D-8D72-634A799CC94A}" srcOrd="0" destOrd="0" presId="urn:microsoft.com/office/officeart/2005/8/layout/orgChart1"/>
    <dgm:cxn modelId="{49D5252A-EB3F-A44C-A232-B363EF5F7983}" type="presParOf" srcId="{70F7E422-A72B-9D4D-A7B7-31CDD8D28672}" destId="{51315356-0C3B-9E42-BA57-A34338BA021A}" srcOrd="1" destOrd="0" presId="urn:microsoft.com/office/officeart/2005/8/layout/orgChart1"/>
    <dgm:cxn modelId="{7D157921-5286-5B4E-A0BD-013A6F8EE906}" type="presParOf" srcId="{51315356-0C3B-9E42-BA57-A34338BA021A}" destId="{6EBFBEDA-5F4C-5644-AA5E-86146BE7201C}" srcOrd="0" destOrd="0" presId="urn:microsoft.com/office/officeart/2005/8/layout/orgChart1"/>
    <dgm:cxn modelId="{D4A9FF85-1001-734D-AD63-5107AF583767}" type="presParOf" srcId="{6EBFBEDA-5F4C-5644-AA5E-86146BE7201C}" destId="{EE87D36E-8E58-E446-AD27-26DFBD95F625}" srcOrd="0" destOrd="0" presId="urn:microsoft.com/office/officeart/2005/8/layout/orgChart1"/>
    <dgm:cxn modelId="{8E029DC2-70BA-554F-91A1-FB69C074CCE0}" type="presParOf" srcId="{6EBFBEDA-5F4C-5644-AA5E-86146BE7201C}" destId="{71DF8152-025E-5448-8B2B-487213C07144}" srcOrd="1" destOrd="0" presId="urn:microsoft.com/office/officeart/2005/8/layout/orgChart1"/>
    <dgm:cxn modelId="{F69058A7-01D7-3945-BC6B-CE1EAA5B82FC}" type="presParOf" srcId="{51315356-0C3B-9E42-BA57-A34338BA021A}" destId="{96BC7DCC-91E0-A847-9459-0604B565BD26}" srcOrd="1" destOrd="0" presId="urn:microsoft.com/office/officeart/2005/8/layout/orgChart1"/>
    <dgm:cxn modelId="{D867D2BA-B414-E34A-B4FC-21CAA504445C}" type="presParOf" srcId="{51315356-0C3B-9E42-BA57-A34338BA021A}" destId="{629A3C77-AB28-1548-B87C-AC1BD1F2A4C9}" srcOrd="2" destOrd="0" presId="urn:microsoft.com/office/officeart/2005/8/layout/orgChart1"/>
    <dgm:cxn modelId="{F87207F9-DE3F-AF46-9EAC-FA17F6193D33}" type="presParOf" srcId="{70F7E422-A72B-9D4D-A7B7-31CDD8D28672}" destId="{EAB196E7-EEAC-FC4C-9B6D-D9D1A5EC82CD}" srcOrd="2" destOrd="0" presId="urn:microsoft.com/office/officeart/2005/8/layout/orgChart1"/>
    <dgm:cxn modelId="{4F9525D5-617D-F54B-9AC8-4973A6AA5FB0}" type="presParOf" srcId="{70F7E422-A72B-9D4D-A7B7-31CDD8D28672}" destId="{930DEF65-1C87-0843-8805-90FC7AC63282}" srcOrd="3" destOrd="0" presId="urn:microsoft.com/office/officeart/2005/8/layout/orgChart1"/>
    <dgm:cxn modelId="{3623B2F5-8A87-0047-999D-4CD3994D24A5}" type="presParOf" srcId="{930DEF65-1C87-0843-8805-90FC7AC63282}" destId="{266087C1-59DD-3D40-9B61-79C742E6D936}" srcOrd="0" destOrd="0" presId="urn:microsoft.com/office/officeart/2005/8/layout/orgChart1"/>
    <dgm:cxn modelId="{21F2B74C-471A-824C-9488-88859986C8F4}" type="presParOf" srcId="{266087C1-59DD-3D40-9B61-79C742E6D936}" destId="{8E633646-1834-904C-BD60-B47FFF69BD7A}" srcOrd="0" destOrd="0" presId="urn:microsoft.com/office/officeart/2005/8/layout/orgChart1"/>
    <dgm:cxn modelId="{9B2B8C03-2311-F142-AF86-6D421050BA67}" type="presParOf" srcId="{266087C1-59DD-3D40-9B61-79C742E6D936}" destId="{8BE405F6-DD81-864B-B0E3-BD960FCCC48D}" srcOrd="1" destOrd="0" presId="urn:microsoft.com/office/officeart/2005/8/layout/orgChart1"/>
    <dgm:cxn modelId="{339F9AAF-4AF7-CD44-9603-815156C1F5EA}" type="presParOf" srcId="{930DEF65-1C87-0843-8805-90FC7AC63282}" destId="{DD12D283-7E92-7147-999F-B31F9D3C0D94}" srcOrd="1" destOrd="0" presId="urn:microsoft.com/office/officeart/2005/8/layout/orgChart1"/>
    <dgm:cxn modelId="{D196842A-1C75-A449-86C0-3C7AD14F77F1}" type="presParOf" srcId="{930DEF65-1C87-0843-8805-90FC7AC63282}" destId="{37761A1F-A4D3-8541-AE4D-A68429E5265B}" srcOrd="2" destOrd="0" presId="urn:microsoft.com/office/officeart/2005/8/layout/orgChart1"/>
    <dgm:cxn modelId="{1509EE85-32B6-EF43-9A45-33031557A2F2}" type="presParOf" srcId="{70F7E422-A72B-9D4D-A7B7-31CDD8D28672}" destId="{53A57DA7-97F5-6B4B-BD4D-F2321480BEB6}" srcOrd="4" destOrd="0" presId="urn:microsoft.com/office/officeart/2005/8/layout/orgChart1"/>
    <dgm:cxn modelId="{97547703-21D5-F340-B662-DE158625E43F}" type="presParOf" srcId="{70F7E422-A72B-9D4D-A7B7-31CDD8D28672}" destId="{E2C7C82A-441C-284E-AC0B-DB5ADB3C48E0}" srcOrd="5" destOrd="0" presId="urn:microsoft.com/office/officeart/2005/8/layout/orgChart1"/>
    <dgm:cxn modelId="{6D81A0D4-19AA-0E4C-BD21-30CD4B36BBFD}" type="presParOf" srcId="{E2C7C82A-441C-284E-AC0B-DB5ADB3C48E0}" destId="{47E50BE2-2059-B246-9F2A-B564408A5CF7}" srcOrd="0" destOrd="0" presId="urn:microsoft.com/office/officeart/2005/8/layout/orgChart1"/>
    <dgm:cxn modelId="{8E251D23-FAEA-EF44-817F-86975C41CD50}" type="presParOf" srcId="{47E50BE2-2059-B246-9F2A-B564408A5CF7}" destId="{65B6F0D9-E749-184C-A671-ED69093DEC4A}" srcOrd="0" destOrd="0" presId="urn:microsoft.com/office/officeart/2005/8/layout/orgChart1"/>
    <dgm:cxn modelId="{D2D1CEC9-B433-3D45-95FE-421340BDAB16}" type="presParOf" srcId="{47E50BE2-2059-B246-9F2A-B564408A5CF7}" destId="{77B39D2D-2D43-014D-AC89-9BFA08FD9015}" srcOrd="1" destOrd="0" presId="urn:microsoft.com/office/officeart/2005/8/layout/orgChart1"/>
    <dgm:cxn modelId="{E2451EA3-E515-604D-B4F9-A6DA702379B2}" type="presParOf" srcId="{E2C7C82A-441C-284E-AC0B-DB5ADB3C48E0}" destId="{1E57EFE0-2554-AB43-A6E7-651CAE9A6924}" srcOrd="1" destOrd="0" presId="urn:microsoft.com/office/officeart/2005/8/layout/orgChart1"/>
    <dgm:cxn modelId="{4D84B9FF-3749-594F-88CE-F0B44CE0E115}" type="presParOf" srcId="{E2C7C82A-441C-284E-AC0B-DB5ADB3C48E0}" destId="{33F22005-E97D-8E42-85E6-E0EA088294CB}" srcOrd="2" destOrd="0" presId="urn:microsoft.com/office/officeart/2005/8/layout/orgChart1"/>
    <dgm:cxn modelId="{4F6823DC-EB76-984D-8D96-605021026791}" type="presParOf" srcId="{9A6D3E83-2FB2-1A46-BDF7-A81BAD7B4C3A}" destId="{0B825FF5-E452-5C4E-B0D3-D4A488AD90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B12/folate assay</a:t>
          </a:r>
        </a:p>
        <a:p>
          <a:pPr rtl="0"/>
          <a:r>
            <a:rPr lang="en-US" dirty="0"/>
            <a:t>Bone marrow</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err="1"/>
            <a:t>Dyserythropoeisis</a:t>
          </a:r>
          <a:endParaRPr lang="en-US" dirty="0"/>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Megaloblastic</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B12</a:t>
          </a:r>
          <a:r>
            <a:rPr lang="en-US" baseline="0" dirty="0"/>
            <a:t> deficiency</a:t>
          </a:r>
        </a:p>
        <a:p>
          <a:pPr rtl="0"/>
          <a:r>
            <a:rPr lang="en-US" baseline="0" dirty="0"/>
            <a:t>Folate deficiency</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Non-megaloblastic</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0791C32-1B57-FB42-86C0-E226292878F4}" type="doc">
      <dgm:prSet loTypeId="urn:microsoft.com/office/officeart/2005/8/layout/orgChart1" loCatId="" qsTypeId="urn:microsoft.com/office/officeart/2005/8/quickstyle/simple3" qsCatId="simple" csTypeId="urn:microsoft.com/office/officeart/2005/8/colors/accent1_2" csCatId="accent1" phldr="1"/>
      <dgm:spPr/>
      <dgm:t>
        <a:bodyPr/>
        <a:lstStyle/>
        <a:p>
          <a:endParaRPr lang="en-US"/>
        </a:p>
      </dgm:t>
    </dgm:pt>
    <dgm:pt modelId="{3BDAAFCA-3BE1-714C-B372-60656E75596B}">
      <dgm:prSet phldrT="[Text]"/>
      <dgm:spPr/>
      <dgm:t>
        <a:bodyPr/>
        <a:lstStyle/>
        <a:p>
          <a:pPr rtl="0"/>
          <a:r>
            <a:rPr lang="en-US" dirty="0"/>
            <a:t>Red cell indices</a:t>
          </a:r>
        </a:p>
      </dgm:t>
    </dgm:pt>
    <dgm:pt modelId="{4174E52C-0965-8E4B-B8C0-672EB0F86670}" type="parTrans" cxnId="{5073107D-1EDE-9D46-BC8B-080E337BCB65}">
      <dgm:prSet/>
      <dgm:spPr/>
      <dgm:t>
        <a:bodyPr/>
        <a:lstStyle/>
        <a:p>
          <a:endParaRPr lang="en-US"/>
        </a:p>
      </dgm:t>
    </dgm:pt>
    <dgm:pt modelId="{62E33D5D-F035-7D48-8C46-BF228BE20D41}" type="sibTrans" cxnId="{5073107D-1EDE-9D46-BC8B-080E337BCB65}">
      <dgm:prSet/>
      <dgm:spPr/>
      <dgm:t>
        <a:bodyPr/>
        <a:lstStyle/>
        <a:p>
          <a:endParaRPr lang="en-US"/>
        </a:p>
      </dgm:t>
    </dgm:pt>
    <dgm:pt modelId="{ADEA2E2D-B5F2-1E40-80EC-D2D65673AC2C}">
      <dgm:prSet phldrT="[Text]"/>
      <dgm:spPr/>
      <dgm:t>
        <a:bodyPr/>
        <a:lstStyle/>
        <a:p>
          <a:pPr rtl="0"/>
          <a:r>
            <a:rPr lang="en-US" dirty="0"/>
            <a:t>Microcytic</a:t>
          </a:r>
        </a:p>
      </dgm:t>
    </dgm:pt>
    <dgm:pt modelId="{F7965679-ADC0-2642-8532-BE8F8FE9BE77}" type="parTrans" cxnId="{DBE43303-2D7B-A647-BDC9-A18DAC23B7DC}">
      <dgm:prSet/>
      <dgm:spPr/>
      <dgm:t>
        <a:bodyPr/>
        <a:lstStyle/>
        <a:p>
          <a:endParaRPr lang="en-US"/>
        </a:p>
      </dgm:t>
    </dgm:pt>
    <dgm:pt modelId="{F729C63D-34DB-EA42-910A-A4EC3252C52E}" type="sibTrans" cxnId="{DBE43303-2D7B-A647-BDC9-A18DAC23B7DC}">
      <dgm:prSet/>
      <dgm:spPr/>
      <dgm:t>
        <a:bodyPr/>
        <a:lstStyle/>
        <a:p>
          <a:endParaRPr lang="en-US"/>
        </a:p>
      </dgm:t>
    </dgm:pt>
    <dgm:pt modelId="{7BDF280F-74E7-1547-AE33-6F5B8E945195}">
      <dgm:prSet phldrT="[Text]"/>
      <dgm:spPr/>
      <dgm:t>
        <a:bodyPr/>
        <a:lstStyle/>
        <a:p>
          <a:pPr rtl="0"/>
          <a:r>
            <a:rPr lang="en-US" dirty="0"/>
            <a:t>Normocytic</a:t>
          </a:r>
        </a:p>
      </dgm:t>
    </dgm:pt>
    <dgm:pt modelId="{971690E6-9661-4242-A533-C08BB500513E}" type="parTrans" cxnId="{7E4613B1-D769-884D-B7C7-36744569B706}">
      <dgm:prSet/>
      <dgm:spPr/>
      <dgm:t>
        <a:bodyPr/>
        <a:lstStyle/>
        <a:p>
          <a:endParaRPr lang="en-US"/>
        </a:p>
      </dgm:t>
    </dgm:pt>
    <dgm:pt modelId="{AF945F9C-5854-D544-A674-29327C0BFED1}" type="sibTrans" cxnId="{7E4613B1-D769-884D-B7C7-36744569B706}">
      <dgm:prSet/>
      <dgm:spPr/>
      <dgm:t>
        <a:bodyPr/>
        <a:lstStyle/>
        <a:p>
          <a:endParaRPr lang="en-US"/>
        </a:p>
      </dgm:t>
    </dgm:pt>
    <dgm:pt modelId="{8256D5DE-6E9B-514C-8871-9C912AEB67D8}">
      <dgm:prSet phldrT="[Text]"/>
      <dgm:spPr/>
      <dgm:t>
        <a:bodyPr/>
        <a:lstStyle/>
        <a:p>
          <a:pPr rtl="0"/>
          <a:r>
            <a:rPr lang="en-US" dirty="0"/>
            <a:t>Macrocytic</a:t>
          </a:r>
        </a:p>
      </dgm:t>
    </dgm:pt>
    <dgm:pt modelId="{C43ED81F-7924-3A4A-BC7E-DE8AC5F413A5}" type="parTrans" cxnId="{87B719FD-AB1C-5A47-91B5-99A135D22099}">
      <dgm:prSet/>
      <dgm:spPr/>
      <dgm:t>
        <a:bodyPr/>
        <a:lstStyle/>
        <a:p>
          <a:endParaRPr lang="en-US"/>
        </a:p>
      </dgm:t>
    </dgm:pt>
    <dgm:pt modelId="{6C1937D1-F654-A340-A652-02B0966B4892}" type="sibTrans" cxnId="{87B719FD-AB1C-5A47-91B5-99A135D22099}">
      <dgm:prSet/>
      <dgm:spPr/>
      <dgm:t>
        <a:bodyPr/>
        <a:lstStyle/>
        <a:p>
          <a:endParaRPr lang="en-US"/>
        </a:p>
      </dgm:t>
    </dgm:pt>
    <dgm:pt modelId="{39ECFA98-A6A7-0448-A43A-01A9DFA03B11}">
      <dgm:prSet/>
      <dgm:spPr/>
      <dgm:t>
        <a:bodyPr/>
        <a:lstStyle/>
        <a:p>
          <a:pPr rtl="0"/>
          <a:r>
            <a:rPr lang="en-US" dirty="0"/>
            <a:t>Serum ferritin</a:t>
          </a:r>
        </a:p>
      </dgm:t>
    </dgm:pt>
    <dgm:pt modelId="{88CB903D-674B-8441-96BF-0B7F1F9DB439}" type="parTrans" cxnId="{91BBCC7B-7C23-DA48-B236-A287DAC4E31C}">
      <dgm:prSet/>
      <dgm:spPr/>
      <dgm:t>
        <a:bodyPr/>
        <a:lstStyle/>
        <a:p>
          <a:endParaRPr lang="en-US"/>
        </a:p>
      </dgm:t>
    </dgm:pt>
    <dgm:pt modelId="{78E9BE6C-9EA2-F343-A21C-317A785698B6}" type="sibTrans" cxnId="{91BBCC7B-7C23-DA48-B236-A287DAC4E31C}">
      <dgm:prSet/>
      <dgm:spPr/>
      <dgm:t>
        <a:bodyPr/>
        <a:lstStyle/>
        <a:p>
          <a:endParaRPr lang="en-US"/>
        </a:p>
      </dgm:t>
    </dgm:pt>
    <dgm:pt modelId="{B95D9B3C-53F7-A54B-9E9D-1A45897E5936}">
      <dgm:prSet/>
      <dgm:spPr/>
      <dgm:t>
        <a:bodyPr/>
        <a:lstStyle/>
        <a:p>
          <a:pPr rtl="0"/>
          <a:r>
            <a:rPr lang="en-US" dirty="0"/>
            <a:t>Reticulocyte count</a:t>
          </a:r>
        </a:p>
      </dgm:t>
    </dgm:pt>
    <dgm:pt modelId="{29AD124A-C32E-314E-A673-5C6241E2B8D6}" type="parTrans" cxnId="{BCCB5E5E-B0C2-544F-B135-262AD70EB34E}">
      <dgm:prSet/>
      <dgm:spPr/>
      <dgm:t>
        <a:bodyPr/>
        <a:lstStyle/>
        <a:p>
          <a:endParaRPr lang="en-US"/>
        </a:p>
      </dgm:t>
    </dgm:pt>
    <dgm:pt modelId="{8A0EF8E0-505B-A74D-A9D1-F7F72202DA0F}" type="sibTrans" cxnId="{BCCB5E5E-B0C2-544F-B135-262AD70EB34E}">
      <dgm:prSet/>
      <dgm:spPr/>
      <dgm:t>
        <a:bodyPr/>
        <a:lstStyle/>
        <a:p>
          <a:endParaRPr lang="en-US"/>
        </a:p>
      </dgm:t>
    </dgm:pt>
    <dgm:pt modelId="{04E9411C-F25A-2D49-98B6-B7F844C4AC31}">
      <dgm:prSet/>
      <dgm:spPr/>
      <dgm:t>
        <a:bodyPr/>
        <a:lstStyle/>
        <a:p>
          <a:pPr rtl="0"/>
          <a:r>
            <a:rPr lang="en-US" dirty="0"/>
            <a:t>B12/folate</a:t>
          </a:r>
        </a:p>
        <a:p>
          <a:pPr rtl="0"/>
          <a:r>
            <a:rPr lang="en-US" dirty="0"/>
            <a:t>Bone marrow</a:t>
          </a:r>
        </a:p>
      </dgm:t>
    </dgm:pt>
    <dgm:pt modelId="{0ECC89A1-EE3B-7646-88EB-94F0A1653702}" type="parTrans" cxnId="{0C62335F-7CC3-1B49-999A-7F68979424D0}">
      <dgm:prSet/>
      <dgm:spPr/>
      <dgm:t>
        <a:bodyPr/>
        <a:lstStyle/>
        <a:p>
          <a:endParaRPr lang="en-US"/>
        </a:p>
      </dgm:t>
    </dgm:pt>
    <dgm:pt modelId="{A698D3CB-141F-9446-8222-CBABA3C12D35}" type="sibTrans" cxnId="{0C62335F-7CC3-1B49-999A-7F68979424D0}">
      <dgm:prSet/>
      <dgm:spPr/>
      <dgm:t>
        <a:bodyPr/>
        <a:lstStyle/>
        <a:p>
          <a:endParaRPr lang="en-US"/>
        </a:p>
      </dgm:t>
    </dgm:pt>
    <dgm:pt modelId="{BFE6537D-5DCB-314C-970F-19344B26AB5A}" type="pres">
      <dgm:prSet presAssocID="{80791C32-1B57-FB42-86C0-E226292878F4}" presName="hierChild1" presStyleCnt="0">
        <dgm:presLayoutVars>
          <dgm:orgChart val="1"/>
          <dgm:chPref val="1"/>
          <dgm:dir/>
          <dgm:animOne val="branch"/>
          <dgm:animLvl val="lvl"/>
          <dgm:resizeHandles/>
        </dgm:presLayoutVars>
      </dgm:prSet>
      <dgm:spPr/>
    </dgm:pt>
    <dgm:pt modelId="{9A6D3E83-2FB2-1A46-BDF7-A81BAD7B4C3A}" type="pres">
      <dgm:prSet presAssocID="{3BDAAFCA-3BE1-714C-B372-60656E75596B}" presName="hierRoot1" presStyleCnt="0">
        <dgm:presLayoutVars>
          <dgm:hierBranch val="init"/>
        </dgm:presLayoutVars>
      </dgm:prSet>
      <dgm:spPr/>
    </dgm:pt>
    <dgm:pt modelId="{859ED69B-7C3F-6843-8A2D-0C5C9883808C}" type="pres">
      <dgm:prSet presAssocID="{3BDAAFCA-3BE1-714C-B372-60656E75596B}" presName="rootComposite1" presStyleCnt="0"/>
      <dgm:spPr/>
    </dgm:pt>
    <dgm:pt modelId="{C2139C60-FCB0-F549-B964-7667F6998C72}" type="pres">
      <dgm:prSet presAssocID="{3BDAAFCA-3BE1-714C-B372-60656E75596B}" presName="rootText1" presStyleLbl="node0" presStyleIdx="0" presStyleCnt="1" custLinFactNeighborY="-3131">
        <dgm:presLayoutVars>
          <dgm:chPref val="3"/>
        </dgm:presLayoutVars>
      </dgm:prSet>
      <dgm:spPr/>
    </dgm:pt>
    <dgm:pt modelId="{B319ABEC-32FD-6F4C-8D38-95261081A8EF}" type="pres">
      <dgm:prSet presAssocID="{3BDAAFCA-3BE1-714C-B372-60656E75596B}" presName="rootConnector1" presStyleLbl="node1" presStyleIdx="0" presStyleCnt="0"/>
      <dgm:spPr/>
    </dgm:pt>
    <dgm:pt modelId="{70F7E422-A72B-9D4D-A7B7-31CDD8D28672}" type="pres">
      <dgm:prSet presAssocID="{3BDAAFCA-3BE1-714C-B372-60656E75596B}" presName="hierChild2" presStyleCnt="0"/>
      <dgm:spPr/>
    </dgm:pt>
    <dgm:pt modelId="{2C73BB0B-F3A6-364D-8D72-634A799CC94A}" type="pres">
      <dgm:prSet presAssocID="{F7965679-ADC0-2642-8532-BE8F8FE9BE77}" presName="Name37" presStyleLbl="parChTrans1D2" presStyleIdx="0" presStyleCnt="3"/>
      <dgm:spPr/>
    </dgm:pt>
    <dgm:pt modelId="{51315356-0C3B-9E42-BA57-A34338BA021A}" type="pres">
      <dgm:prSet presAssocID="{ADEA2E2D-B5F2-1E40-80EC-D2D65673AC2C}" presName="hierRoot2" presStyleCnt="0">
        <dgm:presLayoutVars>
          <dgm:hierBranch val="init"/>
        </dgm:presLayoutVars>
      </dgm:prSet>
      <dgm:spPr/>
    </dgm:pt>
    <dgm:pt modelId="{6EBFBEDA-5F4C-5644-AA5E-86146BE7201C}" type="pres">
      <dgm:prSet presAssocID="{ADEA2E2D-B5F2-1E40-80EC-D2D65673AC2C}" presName="rootComposite" presStyleCnt="0"/>
      <dgm:spPr/>
    </dgm:pt>
    <dgm:pt modelId="{EE87D36E-8E58-E446-AD27-26DFBD95F625}" type="pres">
      <dgm:prSet presAssocID="{ADEA2E2D-B5F2-1E40-80EC-D2D65673AC2C}" presName="rootText" presStyleLbl="node2" presStyleIdx="0" presStyleCnt="3">
        <dgm:presLayoutVars>
          <dgm:chPref val="3"/>
        </dgm:presLayoutVars>
      </dgm:prSet>
      <dgm:spPr/>
    </dgm:pt>
    <dgm:pt modelId="{71DF8152-025E-5448-8B2B-487213C07144}" type="pres">
      <dgm:prSet presAssocID="{ADEA2E2D-B5F2-1E40-80EC-D2D65673AC2C}" presName="rootConnector" presStyleLbl="node2" presStyleIdx="0" presStyleCnt="3"/>
      <dgm:spPr/>
    </dgm:pt>
    <dgm:pt modelId="{96BC7DCC-91E0-A847-9459-0604B565BD26}" type="pres">
      <dgm:prSet presAssocID="{ADEA2E2D-B5F2-1E40-80EC-D2D65673AC2C}" presName="hierChild4" presStyleCnt="0"/>
      <dgm:spPr/>
    </dgm:pt>
    <dgm:pt modelId="{EB5026F9-84A3-8C4B-B021-F0988AC53398}" type="pres">
      <dgm:prSet presAssocID="{88CB903D-674B-8441-96BF-0B7F1F9DB439}" presName="Name37" presStyleLbl="parChTrans1D3" presStyleIdx="0" presStyleCnt="3"/>
      <dgm:spPr/>
    </dgm:pt>
    <dgm:pt modelId="{2EAD747C-4F7C-ED4E-AFDC-8A39D55ADE40}" type="pres">
      <dgm:prSet presAssocID="{39ECFA98-A6A7-0448-A43A-01A9DFA03B11}" presName="hierRoot2" presStyleCnt="0">
        <dgm:presLayoutVars>
          <dgm:hierBranch val="init"/>
        </dgm:presLayoutVars>
      </dgm:prSet>
      <dgm:spPr/>
    </dgm:pt>
    <dgm:pt modelId="{01E5BABD-43F9-874A-95DE-A0F1EE87A459}" type="pres">
      <dgm:prSet presAssocID="{39ECFA98-A6A7-0448-A43A-01A9DFA03B11}" presName="rootComposite" presStyleCnt="0"/>
      <dgm:spPr/>
    </dgm:pt>
    <dgm:pt modelId="{4D17ADD8-A384-BC41-AB6A-1DBC0BC7451A}" type="pres">
      <dgm:prSet presAssocID="{39ECFA98-A6A7-0448-A43A-01A9DFA03B11}" presName="rootText" presStyleLbl="node3" presStyleIdx="0" presStyleCnt="3">
        <dgm:presLayoutVars>
          <dgm:chPref val="3"/>
        </dgm:presLayoutVars>
      </dgm:prSet>
      <dgm:spPr/>
    </dgm:pt>
    <dgm:pt modelId="{40CC50AE-48B6-7B45-BFF9-ECC4985B075D}" type="pres">
      <dgm:prSet presAssocID="{39ECFA98-A6A7-0448-A43A-01A9DFA03B11}" presName="rootConnector" presStyleLbl="node3" presStyleIdx="0" presStyleCnt="3"/>
      <dgm:spPr/>
    </dgm:pt>
    <dgm:pt modelId="{FD187306-A655-8643-B2D0-9012434BFD0D}" type="pres">
      <dgm:prSet presAssocID="{39ECFA98-A6A7-0448-A43A-01A9DFA03B11}" presName="hierChild4" presStyleCnt="0"/>
      <dgm:spPr/>
    </dgm:pt>
    <dgm:pt modelId="{740B723B-3BB4-E441-A18B-F805C2D167FE}" type="pres">
      <dgm:prSet presAssocID="{39ECFA98-A6A7-0448-A43A-01A9DFA03B11}" presName="hierChild5" presStyleCnt="0"/>
      <dgm:spPr/>
    </dgm:pt>
    <dgm:pt modelId="{629A3C77-AB28-1548-B87C-AC1BD1F2A4C9}" type="pres">
      <dgm:prSet presAssocID="{ADEA2E2D-B5F2-1E40-80EC-D2D65673AC2C}" presName="hierChild5" presStyleCnt="0"/>
      <dgm:spPr/>
    </dgm:pt>
    <dgm:pt modelId="{EAB196E7-EEAC-FC4C-9B6D-D9D1A5EC82CD}" type="pres">
      <dgm:prSet presAssocID="{971690E6-9661-4242-A533-C08BB500513E}" presName="Name37" presStyleLbl="parChTrans1D2" presStyleIdx="1" presStyleCnt="3"/>
      <dgm:spPr/>
    </dgm:pt>
    <dgm:pt modelId="{930DEF65-1C87-0843-8805-90FC7AC63282}" type="pres">
      <dgm:prSet presAssocID="{7BDF280F-74E7-1547-AE33-6F5B8E945195}" presName="hierRoot2" presStyleCnt="0">
        <dgm:presLayoutVars>
          <dgm:hierBranch val="init"/>
        </dgm:presLayoutVars>
      </dgm:prSet>
      <dgm:spPr/>
    </dgm:pt>
    <dgm:pt modelId="{266087C1-59DD-3D40-9B61-79C742E6D936}" type="pres">
      <dgm:prSet presAssocID="{7BDF280F-74E7-1547-AE33-6F5B8E945195}" presName="rootComposite" presStyleCnt="0"/>
      <dgm:spPr/>
    </dgm:pt>
    <dgm:pt modelId="{8E633646-1834-904C-BD60-B47FFF69BD7A}" type="pres">
      <dgm:prSet presAssocID="{7BDF280F-74E7-1547-AE33-6F5B8E945195}" presName="rootText" presStyleLbl="node2" presStyleIdx="1" presStyleCnt="3">
        <dgm:presLayoutVars>
          <dgm:chPref val="3"/>
        </dgm:presLayoutVars>
      </dgm:prSet>
      <dgm:spPr/>
    </dgm:pt>
    <dgm:pt modelId="{8BE405F6-DD81-864B-B0E3-BD960FCCC48D}" type="pres">
      <dgm:prSet presAssocID="{7BDF280F-74E7-1547-AE33-6F5B8E945195}" presName="rootConnector" presStyleLbl="node2" presStyleIdx="1" presStyleCnt="3"/>
      <dgm:spPr/>
    </dgm:pt>
    <dgm:pt modelId="{DD12D283-7E92-7147-999F-B31F9D3C0D94}" type="pres">
      <dgm:prSet presAssocID="{7BDF280F-74E7-1547-AE33-6F5B8E945195}" presName="hierChild4" presStyleCnt="0"/>
      <dgm:spPr/>
    </dgm:pt>
    <dgm:pt modelId="{E6F2CD21-F571-4341-89DD-FA69593E29FD}" type="pres">
      <dgm:prSet presAssocID="{29AD124A-C32E-314E-A673-5C6241E2B8D6}" presName="Name37" presStyleLbl="parChTrans1D3" presStyleIdx="1" presStyleCnt="3"/>
      <dgm:spPr/>
    </dgm:pt>
    <dgm:pt modelId="{1B986CD4-EC55-9F41-8BAB-554C9B365876}" type="pres">
      <dgm:prSet presAssocID="{B95D9B3C-53F7-A54B-9E9D-1A45897E5936}" presName="hierRoot2" presStyleCnt="0">
        <dgm:presLayoutVars>
          <dgm:hierBranch val="init"/>
        </dgm:presLayoutVars>
      </dgm:prSet>
      <dgm:spPr/>
    </dgm:pt>
    <dgm:pt modelId="{C7BBC766-8034-DF4D-B1D4-0A501BFB5913}" type="pres">
      <dgm:prSet presAssocID="{B95D9B3C-53F7-A54B-9E9D-1A45897E5936}" presName="rootComposite" presStyleCnt="0"/>
      <dgm:spPr/>
    </dgm:pt>
    <dgm:pt modelId="{D162F104-132A-1545-98F6-2F3B50211919}" type="pres">
      <dgm:prSet presAssocID="{B95D9B3C-53F7-A54B-9E9D-1A45897E5936}" presName="rootText" presStyleLbl="node3" presStyleIdx="1" presStyleCnt="3">
        <dgm:presLayoutVars>
          <dgm:chPref val="3"/>
        </dgm:presLayoutVars>
      </dgm:prSet>
      <dgm:spPr/>
    </dgm:pt>
    <dgm:pt modelId="{1EB154B1-2969-0A49-9BDE-1FD573E848CE}" type="pres">
      <dgm:prSet presAssocID="{B95D9B3C-53F7-A54B-9E9D-1A45897E5936}" presName="rootConnector" presStyleLbl="node3" presStyleIdx="1" presStyleCnt="3"/>
      <dgm:spPr/>
    </dgm:pt>
    <dgm:pt modelId="{3730C892-2A13-8845-99A3-99EEEE411918}" type="pres">
      <dgm:prSet presAssocID="{B95D9B3C-53F7-A54B-9E9D-1A45897E5936}" presName="hierChild4" presStyleCnt="0"/>
      <dgm:spPr/>
    </dgm:pt>
    <dgm:pt modelId="{7031948C-C231-8D47-8FDE-D2B677F0AE50}" type="pres">
      <dgm:prSet presAssocID="{B95D9B3C-53F7-A54B-9E9D-1A45897E5936}" presName="hierChild5" presStyleCnt="0"/>
      <dgm:spPr/>
    </dgm:pt>
    <dgm:pt modelId="{37761A1F-A4D3-8541-AE4D-A68429E5265B}" type="pres">
      <dgm:prSet presAssocID="{7BDF280F-74E7-1547-AE33-6F5B8E945195}" presName="hierChild5" presStyleCnt="0"/>
      <dgm:spPr/>
    </dgm:pt>
    <dgm:pt modelId="{53A57DA7-97F5-6B4B-BD4D-F2321480BEB6}" type="pres">
      <dgm:prSet presAssocID="{C43ED81F-7924-3A4A-BC7E-DE8AC5F413A5}" presName="Name37" presStyleLbl="parChTrans1D2" presStyleIdx="2" presStyleCnt="3"/>
      <dgm:spPr/>
    </dgm:pt>
    <dgm:pt modelId="{E2C7C82A-441C-284E-AC0B-DB5ADB3C48E0}" type="pres">
      <dgm:prSet presAssocID="{8256D5DE-6E9B-514C-8871-9C912AEB67D8}" presName="hierRoot2" presStyleCnt="0">
        <dgm:presLayoutVars>
          <dgm:hierBranch val="init"/>
        </dgm:presLayoutVars>
      </dgm:prSet>
      <dgm:spPr/>
    </dgm:pt>
    <dgm:pt modelId="{47E50BE2-2059-B246-9F2A-B564408A5CF7}" type="pres">
      <dgm:prSet presAssocID="{8256D5DE-6E9B-514C-8871-9C912AEB67D8}" presName="rootComposite" presStyleCnt="0"/>
      <dgm:spPr/>
    </dgm:pt>
    <dgm:pt modelId="{65B6F0D9-E749-184C-A671-ED69093DEC4A}" type="pres">
      <dgm:prSet presAssocID="{8256D5DE-6E9B-514C-8871-9C912AEB67D8}" presName="rootText" presStyleLbl="node2" presStyleIdx="2" presStyleCnt="3">
        <dgm:presLayoutVars>
          <dgm:chPref val="3"/>
        </dgm:presLayoutVars>
      </dgm:prSet>
      <dgm:spPr/>
    </dgm:pt>
    <dgm:pt modelId="{77B39D2D-2D43-014D-AC89-9BFA08FD9015}" type="pres">
      <dgm:prSet presAssocID="{8256D5DE-6E9B-514C-8871-9C912AEB67D8}" presName="rootConnector" presStyleLbl="node2" presStyleIdx="2" presStyleCnt="3"/>
      <dgm:spPr/>
    </dgm:pt>
    <dgm:pt modelId="{1E57EFE0-2554-AB43-A6E7-651CAE9A6924}" type="pres">
      <dgm:prSet presAssocID="{8256D5DE-6E9B-514C-8871-9C912AEB67D8}" presName="hierChild4" presStyleCnt="0"/>
      <dgm:spPr/>
    </dgm:pt>
    <dgm:pt modelId="{8EC67A07-7F3E-5943-801B-24A770BE2F1B}" type="pres">
      <dgm:prSet presAssocID="{0ECC89A1-EE3B-7646-88EB-94F0A1653702}" presName="Name37" presStyleLbl="parChTrans1D3" presStyleIdx="2" presStyleCnt="3"/>
      <dgm:spPr/>
    </dgm:pt>
    <dgm:pt modelId="{5F69A6B5-B380-D745-A137-C52DC3EDDD0F}" type="pres">
      <dgm:prSet presAssocID="{04E9411C-F25A-2D49-98B6-B7F844C4AC31}" presName="hierRoot2" presStyleCnt="0">
        <dgm:presLayoutVars>
          <dgm:hierBranch val="init"/>
        </dgm:presLayoutVars>
      </dgm:prSet>
      <dgm:spPr/>
    </dgm:pt>
    <dgm:pt modelId="{97D7EF0E-0175-784C-BD01-0AFD4C26D3DD}" type="pres">
      <dgm:prSet presAssocID="{04E9411C-F25A-2D49-98B6-B7F844C4AC31}" presName="rootComposite" presStyleCnt="0"/>
      <dgm:spPr/>
    </dgm:pt>
    <dgm:pt modelId="{6942C7B3-AC43-5B45-B219-4CFFC0F495A9}" type="pres">
      <dgm:prSet presAssocID="{04E9411C-F25A-2D49-98B6-B7F844C4AC31}" presName="rootText" presStyleLbl="node3" presStyleIdx="2" presStyleCnt="3">
        <dgm:presLayoutVars>
          <dgm:chPref val="3"/>
        </dgm:presLayoutVars>
      </dgm:prSet>
      <dgm:spPr/>
    </dgm:pt>
    <dgm:pt modelId="{BF719976-8576-4A45-AE09-930241C52DCC}" type="pres">
      <dgm:prSet presAssocID="{04E9411C-F25A-2D49-98B6-B7F844C4AC31}" presName="rootConnector" presStyleLbl="node3" presStyleIdx="2" presStyleCnt="3"/>
      <dgm:spPr/>
    </dgm:pt>
    <dgm:pt modelId="{46EE2390-ACCA-E44C-9DE3-079937204D44}" type="pres">
      <dgm:prSet presAssocID="{04E9411C-F25A-2D49-98B6-B7F844C4AC31}" presName="hierChild4" presStyleCnt="0"/>
      <dgm:spPr/>
    </dgm:pt>
    <dgm:pt modelId="{E6A705A9-713E-7643-862E-208089D364DF}" type="pres">
      <dgm:prSet presAssocID="{04E9411C-F25A-2D49-98B6-B7F844C4AC31}" presName="hierChild5" presStyleCnt="0"/>
      <dgm:spPr/>
    </dgm:pt>
    <dgm:pt modelId="{33F22005-E97D-8E42-85E6-E0EA088294CB}" type="pres">
      <dgm:prSet presAssocID="{8256D5DE-6E9B-514C-8871-9C912AEB67D8}" presName="hierChild5" presStyleCnt="0"/>
      <dgm:spPr/>
    </dgm:pt>
    <dgm:pt modelId="{0B825FF5-E452-5C4E-B0D3-D4A488AD903A}" type="pres">
      <dgm:prSet presAssocID="{3BDAAFCA-3BE1-714C-B372-60656E75596B}" presName="hierChild3" presStyleCnt="0"/>
      <dgm:spPr/>
    </dgm:pt>
  </dgm:ptLst>
  <dgm:cxnLst>
    <dgm:cxn modelId="{DBE43303-2D7B-A647-BDC9-A18DAC23B7DC}" srcId="{3BDAAFCA-3BE1-714C-B372-60656E75596B}" destId="{ADEA2E2D-B5F2-1E40-80EC-D2D65673AC2C}" srcOrd="0" destOrd="0" parTransId="{F7965679-ADC0-2642-8532-BE8F8FE9BE77}" sibTransId="{F729C63D-34DB-EA42-910A-A4EC3252C52E}"/>
    <dgm:cxn modelId="{2799F606-8CC2-244F-A838-F0C45800A63A}" type="presOf" srcId="{ADEA2E2D-B5F2-1E40-80EC-D2D65673AC2C}" destId="{71DF8152-025E-5448-8B2B-487213C07144}" srcOrd="1" destOrd="0" presId="urn:microsoft.com/office/officeart/2005/8/layout/orgChart1"/>
    <dgm:cxn modelId="{1CF1E418-579B-BC44-A268-C6FE094E5A9B}" type="presOf" srcId="{C43ED81F-7924-3A4A-BC7E-DE8AC5F413A5}" destId="{53A57DA7-97F5-6B4B-BD4D-F2321480BEB6}" srcOrd="0" destOrd="0" presId="urn:microsoft.com/office/officeart/2005/8/layout/orgChart1"/>
    <dgm:cxn modelId="{39C39C19-34D3-6945-9B53-CE4BA6CCC910}" type="presOf" srcId="{04E9411C-F25A-2D49-98B6-B7F844C4AC31}" destId="{BF719976-8576-4A45-AE09-930241C52DCC}" srcOrd="1" destOrd="0" presId="urn:microsoft.com/office/officeart/2005/8/layout/orgChart1"/>
    <dgm:cxn modelId="{CE789621-2064-9C47-9EFD-1403F897B357}" type="presOf" srcId="{B95D9B3C-53F7-A54B-9E9D-1A45897E5936}" destId="{1EB154B1-2969-0A49-9BDE-1FD573E848CE}" srcOrd="1" destOrd="0" presId="urn:microsoft.com/office/officeart/2005/8/layout/orgChart1"/>
    <dgm:cxn modelId="{2EDAC52A-0832-B64E-AA1C-30C5EE6CF1BA}" type="presOf" srcId="{8256D5DE-6E9B-514C-8871-9C912AEB67D8}" destId="{65B6F0D9-E749-184C-A671-ED69093DEC4A}" srcOrd="0" destOrd="0" presId="urn:microsoft.com/office/officeart/2005/8/layout/orgChart1"/>
    <dgm:cxn modelId="{A3FD7F34-439F-8144-AE29-C37FDBEE9033}" type="presOf" srcId="{04E9411C-F25A-2D49-98B6-B7F844C4AC31}" destId="{6942C7B3-AC43-5B45-B219-4CFFC0F495A9}" srcOrd="0" destOrd="0" presId="urn:microsoft.com/office/officeart/2005/8/layout/orgChart1"/>
    <dgm:cxn modelId="{73290C5D-3E6F-2344-9FF5-9CA8EB36CDE9}" type="presOf" srcId="{7BDF280F-74E7-1547-AE33-6F5B8E945195}" destId="{8E633646-1834-904C-BD60-B47FFF69BD7A}" srcOrd="0" destOrd="0" presId="urn:microsoft.com/office/officeart/2005/8/layout/orgChart1"/>
    <dgm:cxn modelId="{BCCB5E5E-B0C2-544F-B135-262AD70EB34E}" srcId="{7BDF280F-74E7-1547-AE33-6F5B8E945195}" destId="{B95D9B3C-53F7-A54B-9E9D-1A45897E5936}" srcOrd="0" destOrd="0" parTransId="{29AD124A-C32E-314E-A673-5C6241E2B8D6}" sibTransId="{8A0EF8E0-505B-A74D-A9D1-F7F72202DA0F}"/>
    <dgm:cxn modelId="{0C62335F-7CC3-1B49-999A-7F68979424D0}" srcId="{8256D5DE-6E9B-514C-8871-9C912AEB67D8}" destId="{04E9411C-F25A-2D49-98B6-B7F844C4AC31}" srcOrd="0" destOrd="0" parTransId="{0ECC89A1-EE3B-7646-88EB-94F0A1653702}" sibTransId="{A698D3CB-141F-9446-8222-CBABA3C12D35}"/>
    <dgm:cxn modelId="{7E477D42-505E-034F-B50C-376A93EAE383}" type="presOf" srcId="{971690E6-9661-4242-A533-C08BB500513E}" destId="{EAB196E7-EEAC-FC4C-9B6D-D9D1A5EC82CD}" srcOrd="0" destOrd="0" presId="urn:microsoft.com/office/officeart/2005/8/layout/orgChart1"/>
    <dgm:cxn modelId="{72BB8B4D-4037-F241-9B4E-FBD894992F38}" type="presOf" srcId="{3BDAAFCA-3BE1-714C-B372-60656E75596B}" destId="{B319ABEC-32FD-6F4C-8D38-95261081A8EF}" srcOrd="1" destOrd="0" presId="urn:microsoft.com/office/officeart/2005/8/layout/orgChart1"/>
    <dgm:cxn modelId="{A3C68C51-3762-F446-8C0C-7AC473F9C88C}" type="presOf" srcId="{ADEA2E2D-B5F2-1E40-80EC-D2D65673AC2C}" destId="{EE87D36E-8E58-E446-AD27-26DFBD95F625}" srcOrd="0" destOrd="0" presId="urn:microsoft.com/office/officeart/2005/8/layout/orgChart1"/>
    <dgm:cxn modelId="{70847259-F2CD-AF41-B751-8FFC1552A612}" type="presOf" srcId="{8256D5DE-6E9B-514C-8871-9C912AEB67D8}" destId="{77B39D2D-2D43-014D-AC89-9BFA08FD9015}" srcOrd="1" destOrd="0" presId="urn:microsoft.com/office/officeart/2005/8/layout/orgChart1"/>
    <dgm:cxn modelId="{87FBE079-363C-D54B-A3E8-2D1F15EABDC5}" type="presOf" srcId="{29AD124A-C32E-314E-A673-5C6241E2B8D6}" destId="{E6F2CD21-F571-4341-89DD-FA69593E29FD}" srcOrd="0" destOrd="0" presId="urn:microsoft.com/office/officeart/2005/8/layout/orgChart1"/>
    <dgm:cxn modelId="{91BBCC7B-7C23-DA48-B236-A287DAC4E31C}" srcId="{ADEA2E2D-B5F2-1E40-80EC-D2D65673AC2C}" destId="{39ECFA98-A6A7-0448-A43A-01A9DFA03B11}" srcOrd="0" destOrd="0" parTransId="{88CB903D-674B-8441-96BF-0B7F1F9DB439}" sibTransId="{78E9BE6C-9EA2-F343-A21C-317A785698B6}"/>
    <dgm:cxn modelId="{5073107D-1EDE-9D46-BC8B-080E337BCB65}" srcId="{80791C32-1B57-FB42-86C0-E226292878F4}" destId="{3BDAAFCA-3BE1-714C-B372-60656E75596B}" srcOrd="0" destOrd="0" parTransId="{4174E52C-0965-8E4B-B8C0-672EB0F86670}" sibTransId="{62E33D5D-F035-7D48-8C46-BF228BE20D41}"/>
    <dgm:cxn modelId="{0F82E08E-0A69-ED40-9F70-CF017FE2AB65}" type="presOf" srcId="{39ECFA98-A6A7-0448-A43A-01A9DFA03B11}" destId="{40CC50AE-48B6-7B45-BFF9-ECC4985B075D}" srcOrd="1" destOrd="0" presId="urn:microsoft.com/office/officeart/2005/8/layout/orgChart1"/>
    <dgm:cxn modelId="{1269C096-C5ED-D448-9059-6241390CBC98}" type="presOf" srcId="{F7965679-ADC0-2642-8532-BE8F8FE9BE77}" destId="{2C73BB0B-F3A6-364D-8D72-634A799CC94A}" srcOrd="0" destOrd="0" presId="urn:microsoft.com/office/officeart/2005/8/layout/orgChart1"/>
    <dgm:cxn modelId="{48A5C5A9-1EC2-E040-B82E-AAD1F308ED3F}" type="presOf" srcId="{3BDAAFCA-3BE1-714C-B372-60656E75596B}" destId="{C2139C60-FCB0-F549-B964-7667F6998C72}" srcOrd="0" destOrd="0" presId="urn:microsoft.com/office/officeart/2005/8/layout/orgChart1"/>
    <dgm:cxn modelId="{7E4613B1-D769-884D-B7C7-36744569B706}" srcId="{3BDAAFCA-3BE1-714C-B372-60656E75596B}" destId="{7BDF280F-74E7-1547-AE33-6F5B8E945195}" srcOrd="1" destOrd="0" parTransId="{971690E6-9661-4242-A533-C08BB500513E}" sibTransId="{AF945F9C-5854-D544-A674-29327C0BFED1}"/>
    <dgm:cxn modelId="{F46040BC-0111-584C-B289-A87A6B8D08B9}" type="presOf" srcId="{80791C32-1B57-FB42-86C0-E226292878F4}" destId="{BFE6537D-5DCB-314C-970F-19344B26AB5A}" srcOrd="0" destOrd="0" presId="urn:microsoft.com/office/officeart/2005/8/layout/orgChart1"/>
    <dgm:cxn modelId="{523783CA-F188-4A4A-9343-F37D3748CF52}" type="presOf" srcId="{0ECC89A1-EE3B-7646-88EB-94F0A1653702}" destId="{8EC67A07-7F3E-5943-801B-24A770BE2F1B}" srcOrd="0" destOrd="0" presId="urn:microsoft.com/office/officeart/2005/8/layout/orgChart1"/>
    <dgm:cxn modelId="{6E6720E1-8529-DE43-9357-71C8D5608210}" type="presOf" srcId="{39ECFA98-A6A7-0448-A43A-01A9DFA03B11}" destId="{4D17ADD8-A384-BC41-AB6A-1DBC0BC7451A}" srcOrd="0" destOrd="0" presId="urn:microsoft.com/office/officeart/2005/8/layout/orgChart1"/>
    <dgm:cxn modelId="{AA0790E3-AFCF-864F-9BF9-EC7C4E5AF6A8}" type="presOf" srcId="{88CB903D-674B-8441-96BF-0B7F1F9DB439}" destId="{EB5026F9-84A3-8C4B-B021-F0988AC53398}" srcOrd="0" destOrd="0" presId="urn:microsoft.com/office/officeart/2005/8/layout/orgChart1"/>
    <dgm:cxn modelId="{809C67ED-37B8-7A4B-808A-42709748BAD5}" type="presOf" srcId="{B95D9B3C-53F7-A54B-9E9D-1A45897E5936}" destId="{D162F104-132A-1545-98F6-2F3B50211919}" srcOrd="0" destOrd="0" presId="urn:microsoft.com/office/officeart/2005/8/layout/orgChart1"/>
    <dgm:cxn modelId="{DA59CFFC-2F5E-EC46-BEAD-A5C25CF87EDC}" type="presOf" srcId="{7BDF280F-74E7-1547-AE33-6F5B8E945195}" destId="{8BE405F6-DD81-864B-B0E3-BD960FCCC48D}" srcOrd="1" destOrd="0" presId="urn:microsoft.com/office/officeart/2005/8/layout/orgChart1"/>
    <dgm:cxn modelId="{87B719FD-AB1C-5A47-91B5-99A135D22099}" srcId="{3BDAAFCA-3BE1-714C-B372-60656E75596B}" destId="{8256D5DE-6E9B-514C-8871-9C912AEB67D8}" srcOrd="2" destOrd="0" parTransId="{C43ED81F-7924-3A4A-BC7E-DE8AC5F413A5}" sibTransId="{6C1937D1-F654-A340-A652-02B0966B4892}"/>
    <dgm:cxn modelId="{BF16FEAF-E637-6D43-AF6D-9780A2730154}" type="presParOf" srcId="{BFE6537D-5DCB-314C-970F-19344B26AB5A}" destId="{9A6D3E83-2FB2-1A46-BDF7-A81BAD7B4C3A}" srcOrd="0" destOrd="0" presId="urn:microsoft.com/office/officeart/2005/8/layout/orgChart1"/>
    <dgm:cxn modelId="{5C0E02AD-AACF-6D4B-9B08-7FD843D9BB72}" type="presParOf" srcId="{9A6D3E83-2FB2-1A46-BDF7-A81BAD7B4C3A}" destId="{859ED69B-7C3F-6843-8A2D-0C5C9883808C}" srcOrd="0" destOrd="0" presId="urn:microsoft.com/office/officeart/2005/8/layout/orgChart1"/>
    <dgm:cxn modelId="{8ED3D731-42E4-154A-B5B4-4891BEB4D4C5}" type="presParOf" srcId="{859ED69B-7C3F-6843-8A2D-0C5C9883808C}" destId="{C2139C60-FCB0-F549-B964-7667F6998C72}" srcOrd="0" destOrd="0" presId="urn:microsoft.com/office/officeart/2005/8/layout/orgChart1"/>
    <dgm:cxn modelId="{5911531D-101E-984C-A935-E083DF9AD1AF}" type="presParOf" srcId="{859ED69B-7C3F-6843-8A2D-0C5C9883808C}" destId="{B319ABEC-32FD-6F4C-8D38-95261081A8EF}" srcOrd="1" destOrd="0" presId="urn:microsoft.com/office/officeart/2005/8/layout/orgChart1"/>
    <dgm:cxn modelId="{01C3B2A3-5369-FC41-AF9D-63555E97BE1E}" type="presParOf" srcId="{9A6D3E83-2FB2-1A46-BDF7-A81BAD7B4C3A}" destId="{70F7E422-A72B-9D4D-A7B7-31CDD8D28672}" srcOrd="1" destOrd="0" presId="urn:microsoft.com/office/officeart/2005/8/layout/orgChart1"/>
    <dgm:cxn modelId="{914C5A1C-C637-7B48-A82B-810B0CE0343D}" type="presParOf" srcId="{70F7E422-A72B-9D4D-A7B7-31CDD8D28672}" destId="{2C73BB0B-F3A6-364D-8D72-634A799CC94A}" srcOrd="0" destOrd="0" presId="urn:microsoft.com/office/officeart/2005/8/layout/orgChart1"/>
    <dgm:cxn modelId="{49D5252A-EB3F-A44C-A232-B363EF5F7983}" type="presParOf" srcId="{70F7E422-A72B-9D4D-A7B7-31CDD8D28672}" destId="{51315356-0C3B-9E42-BA57-A34338BA021A}" srcOrd="1" destOrd="0" presId="urn:microsoft.com/office/officeart/2005/8/layout/orgChart1"/>
    <dgm:cxn modelId="{7D157921-5286-5B4E-A0BD-013A6F8EE906}" type="presParOf" srcId="{51315356-0C3B-9E42-BA57-A34338BA021A}" destId="{6EBFBEDA-5F4C-5644-AA5E-86146BE7201C}" srcOrd="0" destOrd="0" presId="urn:microsoft.com/office/officeart/2005/8/layout/orgChart1"/>
    <dgm:cxn modelId="{D4A9FF85-1001-734D-AD63-5107AF583767}" type="presParOf" srcId="{6EBFBEDA-5F4C-5644-AA5E-86146BE7201C}" destId="{EE87D36E-8E58-E446-AD27-26DFBD95F625}" srcOrd="0" destOrd="0" presId="urn:microsoft.com/office/officeart/2005/8/layout/orgChart1"/>
    <dgm:cxn modelId="{8E029DC2-70BA-554F-91A1-FB69C074CCE0}" type="presParOf" srcId="{6EBFBEDA-5F4C-5644-AA5E-86146BE7201C}" destId="{71DF8152-025E-5448-8B2B-487213C07144}" srcOrd="1" destOrd="0" presId="urn:microsoft.com/office/officeart/2005/8/layout/orgChart1"/>
    <dgm:cxn modelId="{F69058A7-01D7-3945-BC6B-CE1EAA5B82FC}" type="presParOf" srcId="{51315356-0C3B-9E42-BA57-A34338BA021A}" destId="{96BC7DCC-91E0-A847-9459-0604B565BD26}" srcOrd="1" destOrd="0" presId="urn:microsoft.com/office/officeart/2005/8/layout/orgChart1"/>
    <dgm:cxn modelId="{5D30B7CE-A1DA-A84B-8C1D-0CA01E9583DE}" type="presParOf" srcId="{96BC7DCC-91E0-A847-9459-0604B565BD26}" destId="{EB5026F9-84A3-8C4B-B021-F0988AC53398}" srcOrd="0" destOrd="0" presId="urn:microsoft.com/office/officeart/2005/8/layout/orgChart1"/>
    <dgm:cxn modelId="{9A0AF314-5FBF-7442-9CB0-FA6B34C23230}" type="presParOf" srcId="{96BC7DCC-91E0-A847-9459-0604B565BD26}" destId="{2EAD747C-4F7C-ED4E-AFDC-8A39D55ADE40}" srcOrd="1" destOrd="0" presId="urn:microsoft.com/office/officeart/2005/8/layout/orgChart1"/>
    <dgm:cxn modelId="{10CFC45A-28C5-4948-ACBF-6BEC6372B416}" type="presParOf" srcId="{2EAD747C-4F7C-ED4E-AFDC-8A39D55ADE40}" destId="{01E5BABD-43F9-874A-95DE-A0F1EE87A459}" srcOrd="0" destOrd="0" presId="urn:microsoft.com/office/officeart/2005/8/layout/orgChart1"/>
    <dgm:cxn modelId="{0CD961A0-BB21-9B4F-A342-31F8A25C9C03}" type="presParOf" srcId="{01E5BABD-43F9-874A-95DE-A0F1EE87A459}" destId="{4D17ADD8-A384-BC41-AB6A-1DBC0BC7451A}" srcOrd="0" destOrd="0" presId="urn:microsoft.com/office/officeart/2005/8/layout/orgChart1"/>
    <dgm:cxn modelId="{67208220-75E6-C444-82B7-5D3C54D83608}" type="presParOf" srcId="{01E5BABD-43F9-874A-95DE-A0F1EE87A459}" destId="{40CC50AE-48B6-7B45-BFF9-ECC4985B075D}" srcOrd="1" destOrd="0" presId="urn:microsoft.com/office/officeart/2005/8/layout/orgChart1"/>
    <dgm:cxn modelId="{B43C845E-E2BA-434D-AC24-214F40F0612B}" type="presParOf" srcId="{2EAD747C-4F7C-ED4E-AFDC-8A39D55ADE40}" destId="{FD187306-A655-8643-B2D0-9012434BFD0D}" srcOrd="1" destOrd="0" presId="urn:microsoft.com/office/officeart/2005/8/layout/orgChart1"/>
    <dgm:cxn modelId="{3866F9EC-4A11-974D-807F-1F400491B0D6}" type="presParOf" srcId="{2EAD747C-4F7C-ED4E-AFDC-8A39D55ADE40}" destId="{740B723B-3BB4-E441-A18B-F805C2D167FE}" srcOrd="2" destOrd="0" presId="urn:microsoft.com/office/officeart/2005/8/layout/orgChart1"/>
    <dgm:cxn modelId="{D867D2BA-B414-E34A-B4FC-21CAA504445C}" type="presParOf" srcId="{51315356-0C3B-9E42-BA57-A34338BA021A}" destId="{629A3C77-AB28-1548-B87C-AC1BD1F2A4C9}" srcOrd="2" destOrd="0" presId="urn:microsoft.com/office/officeart/2005/8/layout/orgChart1"/>
    <dgm:cxn modelId="{F87207F9-DE3F-AF46-9EAC-FA17F6193D33}" type="presParOf" srcId="{70F7E422-A72B-9D4D-A7B7-31CDD8D28672}" destId="{EAB196E7-EEAC-FC4C-9B6D-D9D1A5EC82CD}" srcOrd="2" destOrd="0" presId="urn:microsoft.com/office/officeart/2005/8/layout/orgChart1"/>
    <dgm:cxn modelId="{4F9525D5-617D-F54B-9AC8-4973A6AA5FB0}" type="presParOf" srcId="{70F7E422-A72B-9D4D-A7B7-31CDD8D28672}" destId="{930DEF65-1C87-0843-8805-90FC7AC63282}" srcOrd="3" destOrd="0" presId="urn:microsoft.com/office/officeart/2005/8/layout/orgChart1"/>
    <dgm:cxn modelId="{3623B2F5-8A87-0047-999D-4CD3994D24A5}" type="presParOf" srcId="{930DEF65-1C87-0843-8805-90FC7AC63282}" destId="{266087C1-59DD-3D40-9B61-79C742E6D936}" srcOrd="0" destOrd="0" presId="urn:microsoft.com/office/officeart/2005/8/layout/orgChart1"/>
    <dgm:cxn modelId="{21F2B74C-471A-824C-9488-88859986C8F4}" type="presParOf" srcId="{266087C1-59DD-3D40-9B61-79C742E6D936}" destId="{8E633646-1834-904C-BD60-B47FFF69BD7A}" srcOrd="0" destOrd="0" presId="urn:microsoft.com/office/officeart/2005/8/layout/orgChart1"/>
    <dgm:cxn modelId="{9B2B8C03-2311-F142-AF86-6D421050BA67}" type="presParOf" srcId="{266087C1-59DD-3D40-9B61-79C742E6D936}" destId="{8BE405F6-DD81-864B-B0E3-BD960FCCC48D}" srcOrd="1" destOrd="0" presId="urn:microsoft.com/office/officeart/2005/8/layout/orgChart1"/>
    <dgm:cxn modelId="{339F9AAF-4AF7-CD44-9603-815156C1F5EA}" type="presParOf" srcId="{930DEF65-1C87-0843-8805-90FC7AC63282}" destId="{DD12D283-7E92-7147-999F-B31F9D3C0D94}" srcOrd="1" destOrd="0" presId="urn:microsoft.com/office/officeart/2005/8/layout/orgChart1"/>
    <dgm:cxn modelId="{033138F1-AE45-6443-9FF1-A3BA0806003E}" type="presParOf" srcId="{DD12D283-7E92-7147-999F-B31F9D3C0D94}" destId="{E6F2CD21-F571-4341-89DD-FA69593E29FD}" srcOrd="0" destOrd="0" presId="urn:microsoft.com/office/officeart/2005/8/layout/orgChart1"/>
    <dgm:cxn modelId="{8B04AEE9-D49A-C640-AD13-E2E3C75F3718}" type="presParOf" srcId="{DD12D283-7E92-7147-999F-B31F9D3C0D94}" destId="{1B986CD4-EC55-9F41-8BAB-554C9B365876}" srcOrd="1" destOrd="0" presId="urn:microsoft.com/office/officeart/2005/8/layout/orgChart1"/>
    <dgm:cxn modelId="{415F7F6B-A0A4-394E-9DD6-E0B0F6C58CB1}" type="presParOf" srcId="{1B986CD4-EC55-9F41-8BAB-554C9B365876}" destId="{C7BBC766-8034-DF4D-B1D4-0A501BFB5913}" srcOrd="0" destOrd="0" presId="urn:microsoft.com/office/officeart/2005/8/layout/orgChart1"/>
    <dgm:cxn modelId="{5E088DFB-4B43-604A-B1D6-AF093D114339}" type="presParOf" srcId="{C7BBC766-8034-DF4D-B1D4-0A501BFB5913}" destId="{D162F104-132A-1545-98F6-2F3B50211919}" srcOrd="0" destOrd="0" presId="urn:microsoft.com/office/officeart/2005/8/layout/orgChart1"/>
    <dgm:cxn modelId="{064DFE1F-E499-DC49-948E-4F22CE66E996}" type="presParOf" srcId="{C7BBC766-8034-DF4D-B1D4-0A501BFB5913}" destId="{1EB154B1-2969-0A49-9BDE-1FD573E848CE}" srcOrd="1" destOrd="0" presId="urn:microsoft.com/office/officeart/2005/8/layout/orgChart1"/>
    <dgm:cxn modelId="{ABFB3ABF-D82C-0642-8A33-E723599765DE}" type="presParOf" srcId="{1B986CD4-EC55-9F41-8BAB-554C9B365876}" destId="{3730C892-2A13-8845-99A3-99EEEE411918}" srcOrd="1" destOrd="0" presId="urn:microsoft.com/office/officeart/2005/8/layout/orgChart1"/>
    <dgm:cxn modelId="{8998FC04-7BB5-744A-A97C-0B8366F954AB}" type="presParOf" srcId="{1B986CD4-EC55-9F41-8BAB-554C9B365876}" destId="{7031948C-C231-8D47-8FDE-D2B677F0AE50}" srcOrd="2" destOrd="0" presId="urn:microsoft.com/office/officeart/2005/8/layout/orgChart1"/>
    <dgm:cxn modelId="{D196842A-1C75-A449-86C0-3C7AD14F77F1}" type="presParOf" srcId="{930DEF65-1C87-0843-8805-90FC7AC63282}" destId="{37761A1F-A4D3-8541-AE4D-A68429E5265B}" srcOrd="2" destOrd="0" presId="urn:microsoft.com/office/officeart/2005/8/layout/orgChart1"/>
    <dgm:cxn modelId="{1509EE85-32B6-EF43-9A45-33031557A2F2}" type="presParOf" srcId="{70F7E422-A72B-9D4D-A7B7-31CDD8D28672}" destId="{53A57DA7-97F5-6B4B-BD4D-F2321480BEB6}" srcOrd="4" destOrd="0" presId="urn:microsoft.com/office/officeart/2005/8/layout/orgChart1"/>
    <dgm:cxn modelId="{97547703-21D5-F340-B662-DE158625E43F}" type="presParOf" srcId="{70F7E422-A72B-9D4D-A7B7-31CDD8D28672}" destId="{E2C7C82A-441C-284E-AC0B-DB5ADB3C48E0}" srcOrd="5" destOrd="0" presId="urn:microsoft.com/office/officeart/2005/8/layout/orgChart1"/>
    <dgm:cxn modelId="{6D81A0D4-19AA-0E4C-BD21-30CD4B36BBFD}" type="presParOf" srcId="{E2C7C82A-441C-284E-AC0B-DB5ADB3C48E0}" destId="{47E50BE2-2059-B246-9F2A-B564408A5CF7}" srcOrd="0" destOrd="0" presId="urn:microsoft.com/office/officeart/2005/8/layout/orgChart1"/>
    <dgm:cxn modelId="{8E251D23-FAEA-EF44-817F-86975C41CD50}" type="presParOf" srcId="{47E50BE2-2059-B246-9F2A-B564408A5CF7}" destId="{65B6F0D9-E749-184C-A671-ED69093DEC4A}" srcOrd="0" destOrd="0" presId="urn:microsoft.com/office/officeart/2005/8/layout/orgChart1"/>
    <dgm:cxn modelId="{D2D1CEC9-B433-3D45-95FE-421340BDAB16}" type="presParOf" srcId="{47E50BE2-2059-B246-9F2A-B564408A5CF7}" destId="{77B39D2D-2D43-014D-AC89-9BFA08FD9015}" srcOrd="1" destOrd="0" presId="urn:microsoft.com/office/officeart/2005/8/layout/orgChart1"/>
    <dgm:cxn modelId="{E2451EA3-E515-604D-B4F9-A6DA702379B2}" type="presParOf" srcId="{E2C7C82A-441C-284E-AC0B-DB5ADB3C48E0}" destId="{1E57EFE0-2554-AB43-A6E7-651CAE9A6924}" srcOrd="1" destOrd="0" presId="urn:microsoft.com/office/officeart/2005/8/layout/orgChart1"/>
    <dgm:cxn modelId="{5AEDDEC0-BD8D-E445-A0D3-805575D37FD6}" type="presParOf" srcId="{1E57EFE0-2554-AB43-A6E7-651CAE9A6924}" destId="{8EC67A07-7F3E-5943-801B-24A770BE2F1B}" srcOrd="0" destOrd="0" presId="urn:microsoft.com/office/officeart/2005/8/layout/orgChart1"/>
    <dgm:cxn modelId="{8664B79F-8A18-D143-854A-D9B292F6E086}" type="presParOf" srcId="{1E57EFE0-2554-AB43-A6E7-651CAE9A6924}" destId="{5F69A6B5-B380-D745-A137-C52DC3EDDD0F}" srcOrd="1" destOrd="0" presId="urn:microsoft.com/office/officeart/2005/8/layout/orgChart1"/>
    <dgm:cxn modelId="{DC551885-4FEB-EB43-8231-B93521BD8FD3}" type="presParOf" srcId="{5F69A6B5-B380-D745-A137-C52DC3EDDD0F}" destId="{97D7EF0E-0175-784C-BD01-0AFD4C26D3DD}" srcOrd="0" destOrd="0" presId="urn:microsoft.com/office/officeart/2005/8/layout/orgChart1"/>
    <dgm:cxn modelId="{2B1915DF-685D-D845-AF99-6ADF0145177C}" type="presParOf" srcId="{97D7EF0E-0175-784C-BD01-0AFD4C26D3DD}" destId="{6942C7B3-AC43-5B45-B219-4CFFC0F495A9}" srcOrd="0" destOrd="0" presId="urn:microsoft.com/office/officeart/2005/8/layout/orgChart1"/>
    <dgm:cxn modelId="{65099010-73EA-D049-AD46-644A0F51B737}" type="presParOf" srcId="{97D7EF0E-0175-784C-BD01-0AFD4C26D3DD}" destId="{BF719976-8576-4A45-AE09-930241C52DCC}" srcOrd="1" destOrd="0" presId="urn:microsoft.com/office/officeart/2005/8/layout/orgChart1"/>
    <dgm:cxn modelId="{E7E9B996-4DD7-BD42-BD68-185E22B5D07F}" type="presParOf" srcId="{5F69A6B5-B380-D745-A137-C52DC3EDDD0F}" destId="{46EE2390-ACCA-E44C-9DE3-079937204D44}" srcOrd="1" destOrd="0" presId="urn:microsoft.com/office/officeart/2005/8/layout/orgChart1"/>
    <dgm:cxn modelId="{A8CF2815-27D0-C24E-86EC-F40A407DC7EE}" type="presParOf" srcId="{5F69A6B5-B380-D745-A137-C52DC3EDDD0F}" destId="{E6A705A9-713E-7643-862E-208089D364DF}" srcOrd="2" destOrd="0" presId="urn:microsoft.com/office/officeart/2005/8/layout/orgChart1"/>
    <dgm:cxn modelId="{4D84B9FF-3749-594F-88CE-F0B44CE0E115}" type="presParOf" srcId="{E2C7C82A-441C-284E-AC0B-DB5ADB3C48E0}" destId="{33F22005-E97D-8E42-85E6-E0EA088294CB}" srcOrd="2" destOrd="0" presId="urn:microsoft.com/office/officeart/2005/8/layout/orgChart1"/>
    <dgm:cxn modelId="{4F6823DC-EB76-984D-8D96-605021026791}" type="presParOf" srcId="{9A6D3E83-2FB2-1A46-BDF7-A81BAD7B4C3A}" destId="{0B825FF5-E452-5C4E-B0D3-D4A488AD90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1E122E3-F7C4-471B-B216-C2BEB517BED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8B1B3D4-CB89-4A81-B0E7-469001BDBE4C}">
      <dgm:prSet/>
      <dgm:spPr/>
      <dgm:t>
        <a:bodyPr/>
        <a:lstStyle/>
        <a:p>
          <a:r>
            <a:rPr lang="en-US"/>
            <a:t>Questions ?</a:t>
          </a:r>
        </a:p>
      </dgm:t>
    </dgm:pt>
    <dgm:pt modelId="{3AAF9E36-415C-428C-B62D-EF872E48A687}" type="parTrans" cxnId="{6722BB5E-D692-49BA-8E07-AFEDE59A1985}">
      <dgm:prSet/>
      <dgm:spPr/>
      <dgm:t>
        <a:bodyPr/>
        <a:lstStyle/>
        <a:p>
          <a:endParaRPr lang="en-US"/>
        </a:p>
      </dgm:t>
    </dgm:pt>
    <dgm:pt modelId="{76AC9F03-9228-4355-BDFC-8C97F5C302E9}" type="sibTrans" cxnId="{6722BB5E-D692-49BA-8E07-AFEDE59A1985}">
      <dgm:prSet/>
      <dgm:spPr/>
      <dgm:t>
        <a:bodyPr/>
        <a:lstStyle/>
        <a:p>
          <a:endParaRPr lang="en-US"/>
        </a:p>
      </dgm:t>
    </dgm:pt>
    <dgm:pt modelId="{A1D1957A-B905-4DB7-8A18-41768D6543D0}">
      <dgm:prSet/>
      <dgm:spPr/>
      <dgm:t>
        <a:bodyPr/>
        <a:lstStyle/>
        <a:p>
          <a:r>
            <a:rPr lang="en-US"/>
            <a:t>Email: s.drummond1@nhs.net</a:t>
          </a:r>
        </a:p>
      </dgm:t>
    </dgm:pt>
    <dgm:pt modelId="{DE7309D9-ED9F-4786-85C2-F9851DF57F46}" type="parTrans" cxnId="{72328F6A-77F7-4512-9241-343792CC0470}">
      <dgm:prSet/>
      <dgm:spPr/>
      <dgm:t>
        <a:bodyPr/>
        <a:lstStyle/>
        <a:p>
          <a:endParaRPr lang="en-US"/>
        </a:p>
      </dgm:t>
    </dgm:pt>
    <dgm:pt modelId="{FDE17180-BDF4-47B9-BA02-EBEFDAEE580C}" type="sibTrans" cxnId="{72328F6A-77F7-4512-9241-343792CC0470}">
      <dgm:prSet/>
      <dgm:spPr/>
      <dgm:t>
        <a:bodyPr/>
        <a:lstStyle/>
        <a:p>
          <a:endParaRPr lang="en-US"/>
        </a:p>
      </dgm:t>
    </dgm:pt>
    <dgm:pt modelId="{0CC2A26A-8332-AB4F-9ED7-3BA557D1917E}" type="pres">
      <dgm:prSet presAssocID="{11E122E3-F7C4-471B-B216-C2BEB517BEDC}" presName="hierChild1" presStyleCnt="0">
        <dgm:presLayoutVars>
          <dgm:chPref val="1"/>
          <dgm:dir/>
          <dgm:animOne val="branch"/>
          <dgm:animLvl val="lvl"/>
          <dgm:resizeHandles/>
        </dgm:presLayoutVars>
      </dgm:prSet>
      <dgm:spPr/>
    </dgm:pt>
    <dgm:pt modelId="{C74B8E9D-100F-7640-9571-5090006C0F21}" type="pres">
      <dgm:prSet presAssocID="{18B1B3D4-CB89-4A81-B0E7-469001BDBE4C}" presName="hierRoot1" presStyleCnt="0"/>
      <dgm:spPr/>
    </dgm:pt>
    <dgm:pt modelId="{93BE6633-7616-D54C-A01A-9BC8987096AE}" type="pres">
      <dgm:prSet presAssocID="{18B1B3D4-CB89-4A81-B0E7-469001BDBE4C}" presName="composite" presStyleCnt="0"/>
      <dgm:spPr/>
    </dgm:pt>
    <dgm:pt modelId="{6E0AFDB7-519F-2D48-ADB7-C76CCB4F505D}" type="pres">
      <dgm:prSet presAssocID="{18B1B3D4-CB89-4A81-B0E7-469001BDBE4C}" presName="background" presStyleLbl="node0" presStyleIdx="0" presStyleCnt="2"/>
      <dgm:spPr/>
    </dgm:pt>
    <dgm:pt modelId="{ECAC8523-23A1-A44B-8F7F-3C53A8119A59}" type="pres">
      <dgm:prSet presAssocID="{18B1B3D4-CB89-4A81-B0E7-469001BDBE4C}" presName="text" presStyleLbl="fgAcc0" presStyleIdx="0" presStyleCnt="2">
        <dgm:presLayoutVars>
          <dgm:chPref val="3"/>
        </dgm:presLayoutVars>
      </dgm:prSet>
      <dgm:spPr/>
    </dgm:pt>
    <dgm:pt modelId="{AFDC9C1B-74EA-9E4C-9920-1AD92C4B751A}" type="pres">
      <dgm:prSet presAssocID="{18B1B3D4-CB89-4A81-B0E7-469001BDBE4C}" presName="hierChild2" presStyleCnt="0"/>
      <dgm:spPr/>
    </dgm:pt>
    <dgm:pt modelId="{5FBF9240-D6A5-0A47-916B-7176408048E4}" type="pres">
      <dgm:prSet presAssocID="{A1D1957A-B905-4DB7-8A18-41768D6543D0}" presName="hierRoot1" presStyleCnt="0"/>
      <dgm:spPr/>
    </dgm:pt>
    <dgm:pt modelId="{DF6BA362-AD6A-754E-861E-E989347E1DE9}" type="pres">
      <dgm:prSet presAssocID="{A1D1957A-B905-4DB7-8A18-41768D6543D0}" presName="composite" presStyleCnt="0"/>
      <dgm:spPr/>
    </dgm:pt>
    <dgm:pt modelId="{EB11C337-0150-7842-892C-E9927D9F60AE}" type="pres">
      <dgm:prSet presAssocID="{A1D1957A-B905-4DB7-8A18-41768D6543D0}" presName="background" presStyleLbl="node0" presStyleIdx="1" presStyleCnt="2"/>
      <dgm:spPr/>
    </dgm:pt>
    <dgm:pt modelId="{0894A183-A9C6-6D4C-9F15-C46E8B2359DC}" type="pres">
      <dgm:prSet presAssocID="{A1D1957A-B905-4DB7-8A18-41768D6543D0}" presName="text" presStyleLbl="fgAcc0" presStyleIdx="1" presStyleCnt="2">
        <dgm:presLayoutVars>
          <dgm:chPref val="3"/>
        </dgm:presLayoutVars>
      </dgm:prSet>
      <dgm:spPr/>
    </dgm:pt>
    <dgm:pt modelId="{FBE8706A-CACF-D148-9367-210EFD41AC7F}" type="pres">
      <dgm:prSet presAssocID="{A1D1957A-B905-4DB7-8A18-41768D6543D0}" presName="hierChild2" presStyleCnt="0"/>
      <dgm:spPr/>
    </dgm:pt>
  </dgm:ptLst>
  <dgm:cxnLst>
    <dgm:cxn modelId="{A1EDDD20-50C7-3943-BD9F-88A00F8ADDED}" type="presOf" srcId="{18B1B3D4-CB89-4A81-B0E7-469001BDBE4C}" destId="{ECAC8523-23A1-A44B-8F7F-3C53A8119A59}" srcOrd="0" destOrd="0" presId="urn:microsoft.com/office/officeart/2005/8/layout/hierarchy1"/>
    <dgm:cxn modelId="{6722BB5E-D692-49BA-8E07-AFEDE59A1985}" srcId="{11E122E3-F7C4-471B-B216-C2BEB517BEDC}" destId="{18B1B3D4-CB89-4A81-B0E7-469001BDBE4C}" srcOrd="0" destOrd="0" parTransId="{3AAF9E36-415C-428C-B62D-EF872E48A687}" sibTransId="{76AC9F03-9228-4355-BDFC-8C97F5C302E9}"/>
    <dgm:cxn modelId="{72328F6A-77F7-4512-9241-343792CC0470}" srcId="{11E122E3-F7C4-471B-B216-C2BEB517BEDC}" destId="{A1D1957A-B905-4DB7-8A18-41768D6543D0}" srcOrd="1" destOrd="0" parTransId="{DE7309D9-ED9F-4786-85C2-F9851DF57F46}" sibTransId="{FDE17180-BDF4-47B9-BA02-EBEFDAEE580C}"/>
    <dgm:cxn modelId="{2E9B5A6C-ABA2-6B43-9697-8E18DF39A1DF}" type="presOf" srcId="{A1D1957A-B905-4DB7-8A18-41768D6543D0}" destId="{0894A183-A9C6-6D4C-9F15-C46E8B2359DC}" srcOrd="0" destOrd="0" presId="urn:microsoft.com/office/officeart/2005/8/layout/hierarchy1"/>
    <dgm:cxn modelId="{BE5B20DE-7158-1E4C-B7DF-B73554908EC9}" type="presOf" srcId="{11E122E3-F7C4-471B-B216-C2BEB517BEDC}" destId="{0CC2A26A-8332-AB4F-9ED7-3BA557D1917E}" srcOrd="0" destOrd="0" presId="urn:microsoft.com/office/officeart/2005/8/layout/hierarchy1"/>
    <dgm:cxn modelId="{EFBEC297-9DCF-D840-A54A-63971C1ED630}" type="presParOf" srcId="{0CC2A26A-8332-AB4F-9ED7-3BA557D1917E}" destId="{C74B8E9D-100F-7640-9571-5090006C0F21}" srcOrd="0" destOrd="0" presId="urn:microsoft.com/office/officeart/2005/8/layout/hierarchy1"/>
    <dgm:cxn modelId="{640B2436-A754-BB44-9868-724309AB79B3}" type="presParOf" srcId="{C74B8E9D-100F-7640-9571-5090006C0F21}" destId="{93BE6633-7616-D54C-A01A-9BC8987096AE}" srcOrd="0" destOrd="0" presId="urn:microsoft.com/office/officeart/2005/8/layout/hierarchy1"/>
    <dgm:cxn modelId="{7EEABFFF-EA4E-B64D-848C-DB0FA422B173}" type="presParOf" srcId="{93BE6633-7616-D54C-A01A-9BC8987096AE}" destId="{6E0AFDB7-519F-2D48-ADB7-C76CCB4F505D}" srcOrd="0" destOrd="0" presId="urn:microsoft.com/office/officeart/2005/8/layout/hierarchy1"/>
    <dgm:cxn modelId="{7F825D9D-1BC7-6641-9651-6474CBAB8DDE}" type="presParOf" srcId="{93BE6633-7616-D54C-A01A-9BC8987096AE}" destId="{ECAC8523-23A1-A44B-8F7F-3C53A8119A59}" srcOrd="1" destOrd="0" presId="urn:microsoft.com/office/officeart/2005/8/layout/hierarchy1"/>
    <dgm:cxn modelId="{39EA533C-96EB-4A47-B478-45B4152B9E8F}" type="presParOf" srcId="{C74B8E9D-100F-7640-9571-5090006C0F21}" destId="{AFDC9C1B-74EA-9E4C-9920-1AD92C4B751A}" srcOrd="1" destOrd="0" presId="urn:microsoft.com/office/officeart/2005/8/layout/hierarchy1"/>
    <dgm:cxn modelId="{A8CD65D4-6EA1-934E-9AE0-066500CF9431}" type="presParOf" srcId="{0CC2A26A-8332-AB4F-9ED7-3BA557D1917E}" destId="{5FBF9240-D6A5-0A47-916B-7176408048E4}" srcOrd="1" destOrd="0" presId="urn:microsoft.com/office/officeart/2005/8/layout/hierarchy1"/>
    <dgm:cxn modelId="{2BACD1DB-8829-3543-821A-705E928C7A80}" type="presParOf" srcId="{5FBF9240-D6A5-0A47-916B-7176408048E4}" destId="{DF6BA362-AD6A-754E-861E-E989347E1DE9}" srcOrd="0" destOrd="0" presId="urn:microsoft.com/office/officeart/2005/8/layout/hierarchy1"/>
    <dgm:cxn modelId="{16CB0824-8979-9F47-9307-C0EFC88DE2EE}" type="presParOf" srcId="{DF6BA362-AD6A-754E-861E-E989347E1DE9}" destId="{EB11C337-0150-7842-892C-E9927D9F60AE}" srcOrd="0" destOrd="0" presId="urn:microsoft.com/office/officeart/2005/8/layout/hierarchy1"/>
    <dgm:cxn modelId="{9A15310A-E8A6-6B44-B146-0FA92CF3CAED}" type="presParOf" srcId="{DF6BA362-AD6A-754E-861E-E989347E1DE9}" destId="{0894A183-A9C6-6D4C-9F15-C46E8B2359DC}" srcOrd="1" destOrd="0" presId="urn:microsoft.com/office/officeart/2005/8/layout/hierarchy1"/>
    <dgm:cxn modelId="{7BBA8CC4-9F81-AD49-AE08-728E1BBCCD22}" type="presParOf" srcId="{5FBF9240-D6A5-0A47-916B-7176408048E4}" destId="{FBE8706A-CACF-D148-9367-210EFD41AC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algn="ctr" rtl="0"/>
          <a:r>
            <a:rPr lang="en-US"/>
            <a:t>Serum ferritin</a:t>
          </a:r>
          <a:endParaRPr lang="en-US" dirty="0"/>
        </a:p>
      </dgm:t>
    </dgm:pt>
    <dgm:pt modelId="{AFF59E6E-55F0-004F-8351-9E5F06870991}" type="parTrans" cxnId="{AB82D43A-D4AB-5348-A61E-F1C7D176E5A7}">
      <dgm:prSet/>
      <dgm:spPr/>
      <dgm:t>
        <a:bodyPr/>
        <a:lstStyle/>
        <a:p>
          <a:pPr algn="ctr"/>
          <a:endParaRPr lang="en-US"/>
        </a:p>
      </dgm:t>
    </dgm:pt>
    <dgm:pt modelId="{951062DA-D677-0142-A1E1-4CC259AC2E9C}" type="sibTrans" cxnId="{AB82D43A-D4AB-5348-A61E-F1C7D176E5A7}">
      <dgm:prSet/>
      <dgm:spPr/>
      <dgm:t>
        <a:bodyPr/>
        <a:lstStyle/>
        <a:p>
          <a:pPr algn="ctr" rtl="0"/>
          <a:endParaRPr lang="en-US"/>
        </a:p>
      </dgm:t>
    </dgm:pt>
    <dgm:pt modelId="{5082DCB7-C171-4347-9E61-1D2C9728ABBC}">
      <dgm:prSet phldrT="[Text]"/>
      <dgm:spPr/>
      <dgm:t>
        <a:bodyPr/>
        <a:lstStyle/>
        <a:p>
          <a:pPr algn="ctr" rtl="0"/>
          <a:r>
            <a:rPr lang="en-US"/>
            <a:t>Normal or increased</a:t>
          </a:r>
          <a:endParaRPr lang="en-US" dirty="0"/>
        </a:p>
      </dgm:t>
    </dgm:pt>
    <dgm:pt modelId="{4623E47E-23E9-BD4B-AEED-A86B03638503}" type="parTrans" cxnId="{25236D12-C745-A74A-B2F3-14B5A20883EC}">
      <dgm:prSet/>
      <dgm:spPr/>
      <dgm:t>
        <a:bodyPr/>
        <a:lstStyle/>
        <a:p>
          <a:pPr algn="ctr"/>
          <a:endParaRPr lang="en-US"/>
        </a:p>
      </dgm:t>
    </dgm:pt>
    <dgm:pt modelId="{7BFDF242-3E01-7841-A7F9-5471F0609228}" type="sibTrans" cxnId="{25236D12-C745-A74A-B2F3-14B5A20883EC}">
      <dgm:prSet/>
      <dgm:spPr/>
      <dgm:t>
        <a:bodyPr/>
        <a:lstStyle/>
        <a:p>
          <a:pPr algn="ctr"/>
          <a:endParaRPr lang="en-US"/>
        </a:p>
      </dgm:t>
    </dgm:pt>
    <dgm:pt modelId="{3986D35F-3CB7-4D40-ACCE-9512FAA8DCF8}">
      <dgm:prSet phldrT="[Text]"/>
      <dgm:spPr/>
      <dgm:t>
        <a:bodyPr/>
        <a:lstStyle/>
        <a:p>
          <a:pPr algn="ctr" rtl="0"/>
          <a:r>
            <a:rPr lang="en-US"/>
            <a:t>Low</a:t>
          </a:r>
          <a:endParaRPr lang="en-US" dirty="0"/>
        </a:p>
      </dgm:t>
    </dgm:pt>
    <dgm:pt modelId="{7E3C2611-1E7C-E640-9E34-87257C22E148}" type="sibTrans" cxnId="{84E769F4-D200-F74F-BF9C-9643A64BABF4}">
      <dgm:prSet/>
      <dgm:spPr/>
      <dgm:t>
        <a:bodyPr/>
        <a:lstStyle/>
        <a:p>
          <a:pPr algn="ctr"/>
          <a:endParaRPr lang="en-US"/>
        </a:p>
      </dgm:t>
    </dgm:pt>
    <dgm:pt modelId="{F4037BDB-6D5B-6944-AB04-46B5B83B375A}" type="parTrans" cxnId="{84E769F4-D200-F74F-BF9C-9643A64BABF4}">
      <dgm:prSet/>
      <dgm:spPr/>
      <dgm:t>
        <a:bodyPr/>
        <a:lstStyle/>
        <a:p>
          <a:pPr algn="ctr"/>
          <a:endParaRPr lang="en-US"/>
        </a:p>
      </dgm:t>
    </dgm:pt>
    <dgm:pt modelId="{AEC7222C-AD6F-F841-9D05-FB90948C1313}">
      <dgm:prSet/>
      <dgm:spPr/>
      <dgm:t>
        <a:bodyPr/>
        <a:lstStyle/>
        <a:p>
          <a:pPr algn="ctr" rtl="0"/>
          <a:r>
            <a:rPr lang="en-US"/>
            <a:t>Iron deficiency</a:t>
          </a:r>
          <a:endParaRPr lang="en-US" dirty="0"/>
        </a:p>
      </dgm:t>
    </dgm:pt>
    <dgm:pt modelId="{66049BF7-BD78-9E4C-8CD0-EAC56AC54936}" type="parTrans" cxnId="{8EAC2C2A-92F4-564E-B0D9-9AAE6C4603C1}">
      <dgm:prSet/>
      <dgm:spPr/>
      <dgm:t>
        <a:bodyPr/>
        <a:lstStyle/>
        <a:p>
          <a:pPr algn="ctr"/>
          <a:endParaRPr lang="en-US"/>
        </a:p>
      </dgm:t>
    </dgm:pt>
    <dgm:pt modelId="{F0A9CA64-3ABC-E043-8832-04594A18A968}" type="sibTrans" cxnId="{8EAC2C2A-92F4-564E-B0D9-9AAE6C4603C1}">
      <dgm:prSet/>
      <dgm:spPr/>
      <dgm:t>
        <a:bodyPr/>
        <a:lstStyle/>
        <a:p>
          <a:pPr algn="ctr"/>
          <a:endParaRPr lang="en-US"/>
        </a:p>
      </dgm:t>
    </dgm:pt>
    <dgm:pt modelId="{1D3ACB21-698C-BE47-A653-5BA4EAEBFD0B}">
      <dgm:prSet/>
      <dgm:spPr/>
      <dgm:t>
        <a:bodyPr/>
        <a:lstStyle/>
        <a:p>
          <a:pPr algn="ctr" rtl="0"/>
          <a:r>
            <a:rPr lang="en-US" dirty="0" err="1"/>
            <a:t>Thalassaemia</a:t>
          </a:r>
          <a:endParaRPr lang="en-US" dirty="0"/>
        </a:p>
        <a:p>
          <a:pPr algn="ctr" rtl="0"/>
          <a:r>
            <a:rPr lang="en-US" dirty="0"/>
            <a:t>Anaemia of chronic disease</a:t>
          </a:r>
        </a:p>
      </dgm:t>
    </dgm:pt>
    <dgm:pt modelId="{034F83E9-39A9-D44E-9724-85B40C9034B2}" type="parTrans" cxnId="{520EFC40-C889-C64E-B486-E2FA284FCF4A}">
      <dgm:prSet/>
      <dgm:spPr/>
      <dgm:t>
        <a:bodyPr/>
        <a:lstStyle/>
        <a:p>
          <a:pPr algn="ctr"/>
          <a:endParaRPr lang="en-US"/>
        </a:p>
      </dgm:t>
    </dgm:pt>
    <dgm:pt modelId="{6F4C3C3C-BEA3-A44C-9A56-3820676363D8}" type="sibTrans" cxnId="{520EFC40-C889-C64E-B486-E2FA284FCF4A}">
      <dgm:prSet/>
      <dgm:spPr/>
      <dgm:t>
        <a:bodyPr/>
        <a:lstStyle/>
        <a:p>
          <a:pPr algn="ctr"/>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A5341C06-7091-E440-9612-2455642C6784}" type="presOf" srcId="{5082DCB7-C171-4347-9E61-1D2C9728ABBC}" destId="{B556623A-F66E-2341-8C24-1BB980B4FAEA}"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E431CB1E-86B1-4944-AD6A-EC7C72F78F39}" type="presOf" srcId="{3986D35F-3CB7-4D40-ACCE-9512FAA8DCF8}" destId="{5A68CC08-3EF0-154A-B22E-6098FF033469}" srcOrd="0" destOrd="0" presId="urn:microsoft.com/office/officeart/2005/8/layout/hierarchy1"/>
    <dgm:cxn modelId="{AF628122-61AC-4948-A009-35654058739D}" type="presOf" srcId="{31CC8A80-7FF3-FF4D-9593-17329BAC08D8}" destId="{C4214211-722E-5B41-9031-ED75D89F41D6}"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520EFC40-C889-C64E-B486-E2FA284FCF4A}" srcId="{5082DCB7-C171-4347-9E61-1D2C9728ABBC}" destId="{1D3ACB21-698C-BE47-A653-5BA4EAEBFD0B}" srcOrd="0" destOrd="0" parTransId="{034F83E9-39A9-D44E-9724-85B40C9034B2}" sibTransId="{6F4C3C3C-BEA3-A44C-9A56-3820676363D8}"/>
    <dgm:cxn modelId="{5BE9DD62-64A3-3C49-BEED-AA711964380B}" type="presOf" srcId="{F4037BDB-6D5B-6944-AB04-46B5B83B375A}" destId="{018F24D6-5EC0-A845-A6D0-1956FBED4296}" srcOrd="0" destOrd="0" presId="urn:microsoft.com/office/officeart/2005/8/layout/hierarchy1"/>
    <dgm:cxn modelId="{E2C9106C-473F-6841-A2FB-F9FDE3AD4E0A}" type="presOf" srcId="{1D3ACB21-698C-BE47-A653-5BA4EAEBFD0B}" destId="{9CB01573-494A-5C47-87E6-2244027DEF36}" srcOrd="0" destOrd="0" presId="urn:microsoft.com/office/officeart/2005/8/layout/hierarchy1"/>
    <dgm:cxn modelId="{B94A8D55-8E52-3648-A728-F25284517F46}" type="presOf" srcId="{66049BF7-BD78-9E4C-8CD0-EAC56AC54936}" destId="{D9F1547F-AC80-234E-9949-B730880290D7}" srcOrd="0" destOrd="0" presId="urn:microsoft.com/office/officeart/2005/8/layout/hierarchy1"/>
    <dgm:cxn modelId="{B6F78C58-B4BE-A24C-9407-9CB8F08BB7C8}" type="presOf" srcId="{9056DC7E-CDA0-464A-ADAE-90ADF2EBBB4C}" destId="{29FBA984-4F95-8A43-9B0B-63860DEADB29}" srcOrd="0" destOrd="0" presId="urn:microsoft.com/office/officeart/2005/8/layout/hierarchy1"/>
    <dgm:cxn modelId="{91F1B5AC-90BF-894D-AFCA-14B65A3C73B9}" type="presOf" srcId="{AEC7222C-AD6F-F841-9D05-FB90948C1313}" destId="{3A72FA30-A987-9443-AE1E-DE6E94B68292}" srcOrd="0" destOrd="0" presId="urn:microsoft.com/office/officeart/2005/8/layout/hierarchy1"/>
    <dgm:cxn modelId="{86E725C2-45EC-3649-A79A-FFACE2E57256}" type="presOf" srcId="{034F83E9-39A9-D44E-9724-85B40C9034B2}" destId="{E12632A2-E1D6-5342-B79B-F75AB8B4539A}" srcOrd="0" destOrd="0" presId="urn:microsoft.com/office/officeart/2005/8/layout/hierarchy1"/>
    <dgm:cxn modelId="{E9E2B4F1-D12C-674F-A186-18E955D8C62C}" type="presOf" srcId="{4623E47E-23E9-BD4B-AEED-A86B03638503}" destId="{CC32A4CF-F5DE-AA42-AD69-F1DAE77A1746}"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DCDEE32B-74E5-444F-81FA-D875D2F11A34}" type="presParOf" srcId="{C4214211-722E-5B41-9031-ED75D89F41D6}" destId="{5D3DD1DD-4A30-1E46-9C9D-C7B9CEB13680}" srcOrd="0" destOrd="0" presId="urn:microsoft.com/office/officeart/2005/8/layout/hierarchy1"/>
    <dgm:cxn modelId="{CE015B13-CEC4-5142-A755-C35B083F7816}" type="presParOf" srcId="{5D3DD1DD-4A30-1E46-9C9D-C7B9CEB13680}" destId="{0EC50278-6382-3A47-9B45-1EBD92FB9742}" srcOrd="0" destOrd="0" presId="urn:microsoft.com/office/officeart/2005/8/layout/hierarchy1"/>
    <dgm:cxn modelId="{5FA02720-335D-6D4C-84E4-5B11BEC69E8D}" type="presParOf" srcId="{0EC50278-6382-3A47-9B45-1EBD92FB9742}" destId="{4BB99099-A67D-8042-93A0-1CCC85E69571}" srcOrd="0" destOrd="0" presId="urn:microsoft.com/office/officeart/2005/8/layout/hierarchy1"/>
    <dgm:cxn modelId="{68BFD8F1-4B68-1448-A552-C93E148E7AD8}" type="presParOf" srcId="{0EC50278-6382-3A47-9B45-1EBD92FB9742}" destId="{29FBA984-4F95-8A43-9B0B-63860DEADB29}" srcOrd="1" destOrd="0" presId="urn:microsoft.com/office/officeart/2005/8/layout/hierarchy1"/>
    <dgm:cxn modelId="{33296C61-4282-0442-8905-5D367E734D8C}" type="presParOf" srcId="{5D3DD1DD-4A30-1E46-9C9D-C7B9CEB13680}" destId="{621D1638-F3C8-1340-81CD-CE44114BDAD1}" srcOrd="1" destOrd="0" presId="urn:microsoft.com/office/officeart/2005/8/layout/hierarchy1"/>
    <dgm:cxn modelId="{AA39A400-004A-A14E-8A99-79970FED3CF7}" type="presParOf" srcId="{621D1638-F3C8-1340-81CD-CE44114BDAD1}" destId="{018F24D6-5EC0-A845-A6D0-1956FBED4296}" srcOrd="0" destOrd="0" presId="urn:microsoft.com/office/officeart/2005/8/layout/hierarchy1"/>
    <dgm:cxn modelId="{1BF79EFF-A55E-774B-B069-2B7BFA53E304}" type="presParOf" srcId="{621D1638-F3C8-1340-81CD-CE44114BDAD1}" destId="{88A1E37D-ABA5-8446-87D8-333446DEEB27}" srcOrd="1" destOrd="0" presId="urn:microsoft.com/office/officeart/2005/8/layout/hierarchy1"/>
    <dgm:cxn modelId="{A3C865D3-A895-8C42-99F3-75BF5BE2E658}" type="presParOf" srcId="{88A1E37D-ABA5-8446-87D8-333446DEEB27}" destId="{BC80038C-C0BE-DB47-B008-13B57C38A267}" srcOrd="0" destOrd="0" presId="urn:microsoft.com/office/officeart/2005/8/layout/hierarchy1"/>
    <dgm:cxn modelId="{79FA9600-A900-1E4E-8BBF-BCBB2AC7D41C}" type="presParOf" srcId="{BC80038C-C0BE-DB47-B008-13B57C38A267}" destId="{25BC09F4-CF2D-9243-933D-E7695FB0F9A0}" srcOrd="0" destOrd="0" presId="urn:microsoft.com/office/officeart/2005/8/layout/hierarchy1"/>
    <dgm:cxn modelId="{5CBAFA9C-DCD0-1B41-A220-355CA5D76BFF}" type="presParOf" srcId="{BC80038C-C0BE-DB47-B008-13B57C38A267}" destId="{5A68CC08-3EF0-154A-B22E-6098FF033469}" srcOrd="1" destOrd="0" presId="urn:microsoft.com/office/officeart/2005/8/layout/hierarchy1"/>
    <dgm:cxn modelId="{C469D797-5EEA-1C4D-8C9F-56880B289250}" type="presParOf" srcId="{88A1E37D-ABA5-8446-87D8-333446DEEB27}" destId="{9A5F6B9A-EAA3-3941-90BF-4A4F1024D417}" srcOrd="1" destOrd="0" presId="urn:microsoft.com/office/officeart/2005/8/layout/hierarchy1"/>
    <dgm:cxn modelId="{76117FA1-A7AC-CE4B-9A7A-A9DDAE8CDE98}" type="presParOf" srcId="{9A5F6B9A-EAA3-3941-90BF-4A4F1024D417}" destId="{D9F1547F-AC80-234E-9949-B730880290D7}" srcOrd="0" destOrd="0" presId="urn:microsoft.com/office/officeart/2005/8/layout/hierarchy1"/>
    <dgm:cxn modelId="{222180B1-88A8-8E42-8EC0-8A476BA06E7A}" type="presParOf" srcId="{9A5F6B9A-EAA3-3941-90BF-4A4F1024D417}" destId="{02F1FC6F-A4E1-1C44-BAFC-7EC0F94CB9D8}" srcOrd="1" destOrd="0" presId="urn:microsoft.com/office/officeart/2005/8/layout/hierarchy1"/>
    <dgm:cxn modelId="{ACF34227-C4E7-4D4B-BA73-C8706CFD9BB9}" type="presParOf" srcId="{02F1FC6F-A4E1-1C44-BAFC-7EC0F94CB9D8}" destId="{FC7927A3-11D4-8645-8529-12A741CFF455}" srcOrd="0" destOrd="0" presId="urn:microsoft.com/office/officeart/2005/8/layout/hierarchy1"/>
    <dgm:cxn modelId="{BFD94062-8FC6-124C-84D6-AF6F09A69D48}" type="presParOf" srcId="{FC7927A3-11D4-8645-8529-12A741CFF455}" destId="{1062682D-7258-4746-98BC-B01E6CC1F2A9}" srcOrd="0" destOrd="0" presId="urn:microsoft.com/office/officeart/2005/8/layout/hierarchy1"/>
    <dgm:cxn modelId="{CAE1860D-576A-3245-9913-BEA020544A88}" type="presParOf" srcId="{FC7927A3-11D4-8645-8529-12A741CFF455}" destId="{3A72FA30-A987-9443-AE1E-DE6E94B68292}" srcOrd="1" destOrd="0" presId="urn:microsoft.com/office/officeart/2005/8/layout/hierarchy1"/>
    <dgm:cxn modelId="{D9BBBDC6-55F0-7344-AED0-D03122ED5D3F}" type="presParOf" srcId="{02F1FC6F-A4E1-1C44-BAFC-7EC0F94CB9D8}" destId="{92A58D02-F8BF-9741-9D89-8F9C3266CD6D}" srcOrd="1" destOrd="0" presId="urn:microsoft.com/office/officeart/2005/8/layout/hierarchy1"/>
    <dgm:cxn modelId="{5EA8F1F1-2D7F-564B-B613-1564A9D683A0}" type="presParOf" srcId="{621D1638-F3C8-1340-81CD-CE44114BDAD1}" destId="{CC32A4CF-F5DE-AA42-AD69-F1DAE77A1746}" srcOrd="2" destOrd="0" presId="urn:microsoft.com/office/officeart/2005/8/layout/hierarchy1"/>
    <dgm:cxn modelId="{D53BC9DD-4743-1946-BE4E-3CF65F44572A}" type="presParOf" srcId="{621D1638-F3C8-1340-81CD-CE44114BDAD1}" destId="{DE08293B-DFC5-3E4F-BEFA-A55339F9D218}" srcOrd="3" destOrd="0" presId="urn:microsoft.com/office/officeart/2005/8/layout/hierarchy1"/>
    <dgm:cxn modelId="{459D7E4C-D3C0-6548-B5A8-4B4608443CB9}" type="presParOf" srcId="{DE08293B-DFC5-3E4F-BEFA-A55339F9D218}" destId="{F5D3B52E-3560-F942-AF25-92EC47F5B9A2}" srcOrd="0" destOrd="0" presId="urn:microsoft.com/office/officeart/2005/8/layout/hierarchy1"/>
    <dgm:cxn modelId="{309A4DBF-5EAA-884C-9BB1-80BFBC59A55E}" type="presParOf" srcId="{F5D3B52E-3560-F942-AF25-92EC47F5B9A2}" destId="{ECB44370-FA88-2643-AF6E-96D0DA9F3D92}" srcOrd="0" destOrd="0" presId="urn:microsoft.com/office/officeart/2005/8/layout/hierarchy1"/>
    <dgm:cxn modelId="{042A356D-2F8D-454F-8F06-B9AE498C9423}" type="presParOf" srcId="{F5D3B52E-3560-F942-AF25-92EC47F5B9A2}" destId="{B556623A-F66E-2341-8C24-1BB980B4FAEA}" srcOrd="1" destOrd="0" presId="urn:microsoft.com/office/officeart/2005/8/layout/hierarchy1"/>
    <dgm:cxn modelId="{386CE051-3F36-B541-BD02-0D5CC06257F2}" type="presParOf" srcId="{DE08293B-DFC5-3E4F-BEFA-A55339F9D218}" destId="{E5C0B46F-C88E-E44D-B5D1-B7D6CB01EDA8}" srcOrd="1" destOrd="0" presId="urn:microsoft.com/office/officeart/2005/8/layout/hierarchy1"/>
    <dgm:cxn modelId="{E7D12C71-4604-F943-9C9B-5856D5C519DD}" type="presParOf" srcId="{E5C0B46F-C88E-E44D-B5D1-B7D6CB01EDA8}" destId="{E12632A2-E1D6-5342-B79B-F75AB8B4539A}" srcOrd="0" destOrd="0" presId="urn:microsoft.com/office/officeart/2005/8/layout/hierarchy1"/>
    <dgm:cxn modelId="{4A3429D1-6632-D543-9754-4F8093A14A65}" type="presParOf" srcId="{E5C0B46F-C88E-E44D-B5D1-B7D6CB01EDA8}" destId="{27F1BC48-653D-6949-BE6E-6979699A331B}" srcOrd="1" destOrd="0" presId="urn:microsoft.com/office/officeart/2005/8/layout/hierarchy1"/>
    <dgm:cxn modelId="{1F567A01-FA2F-9B49-8D33-252268C156B5}" type="presParOf" srcId="{27F1BC48-653D-6949-BE6E-6979699A331B}" destId="{4C642E02-4441-E047-B7DC-7B2023BCA46A}" srcOrd="0" destOrd="0" presId="urn:microsoft.com/office/officeart/2005/8/layout/hierarchy1"/>
    <dgm:cxn modelId="{B120409B-549C-C34E-93DD-B87E9FCFCA9A}" type="presParOf" srcId="{4C642E02-4441-E047-B7DC-7B2023BCA46A}" destId="{E7A02B40-BD9E-844B-82BC-4EA6838B0CA1}" srcOrd="0" destOrd="0" presId="urn:microsoft.com/office/officeart/2005/8/layout/hierarchy1"/>
    <dgm:cxn modelId="{0301CD58-B8FB-D34A-A985-CEC96D504847}" type="presParOf" srcId="{4C642E02-4441-E047-B7DC-7B2023BCA46A}" destId="{9CB01573-494A-5C47-87E6-2244027DEF36}" srcOrd="1" destOrd="0" presId="urn:microsoft.com/office/officeart/2005/8/layout/hierarchy1"/>
    <dgm:cxn modelId="{FE2544D3-A19F-BA46-BBBD-7794904858BB}"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algn="ctr" rtl="0"/>
          <a:r>
            <a:rPr lang="en-US"/>
            <a:t>Serum ferritin</a:t>
          </a:r>
          <a:endParaRPr lang="en-US" dirty="0"/>
        </a:p>
      </dgm:t>
    </dgm:pt>
    <dgm:pt modelId="{AFF59E6E-55F0-004F-8351-9E5F06870991}" type="parTrans" cxnId="{AB82D43A-D4AB-5348-A61E-F1C7D176E5A7}">
      <dgm:prSet/>
      <dgm:spPr/>
      <dgm:t>
        <a:bodyPr/>
        <a:lstStyle/>
        <a:p>
          <a:pPr algn="ctr"/>
          <a:endParaRPr lang="en-US"/>
        </a:p>
      </dgm:t>
    </dgm:pt>
    <dgm:pt modelId="{951062DA-D677-0142-A1E1-4CC259AC2E9C}" type="sibTrans" cxnId="{AB82D43A-D4AB-5348-A61E-F1C7D176E5A7}">
      <dgm:prSet/>
      <dgm:spPr/>
      <dgm:t>
        <a:bodyPr/>
        <a:lstStyle/>
        <a:p>
          <a:pPr algn="ctr" rtl="0"/>
          <a:endParaRPr lang="en-US"/>
        </a:p>
      </dgm:t>
    </dgm:pt>
    <dgm:pt modelId="{5082DCB7-C171-4347-9E61-1D2C9728ABBC}">
      <dgm:prSet phldrT="[Text]"/>
      <dgm:spPr/>
      <dgm:t>
        <a:bodyPr/>
        <a:lstStyle/>
        <a:p>
          <a:pPr algn="ctr" rtl="0"/>
          <a:r>
            <a:rPr lang="en-US"/>
            <a:t>Normal or increased</a:t>
          </a:r>
          <a:endParaRPr lang="en-US" dirty="0"/>
        </a:p>
      </dgm:t>
    </dgm:pt>
    <dgm:pt modelId="{4623E47E-23E9-BD4B-AEED-A86B03638503}" type="parTrans" cxnId="{25236D12-C745-A74A-B2F3-14B5A20883EC}">
      <dgm:prSet/>
      <dgm:spPr/>
      <dgm:t>
        <a:bodyPr/>
        <a:lstStyle/>
        <a:p>
          <a:pPr algn="ctr"/>
          <a:endParaRPr lang="en-US"/>
        </a:p>
      </dgm:t>
    </dgm:pt>
    <dgm:pt modelId="{7BFDF242-3E01-7841-A7F9-5471F0609228}" type="sibTrans" cxnId="{25236D12-C745-A74A-B2F3-14B5A20883EC}">
      <dgm:prSet/>
      <dgm:spPr/>
      <dgm:t>
        <a:bodyPr/>
        <a:lstStyle/>
        <a:p>
          <a:pPr algn="ctr"/>
          <a:endParaRPr lang="en-US"/>
        </a:p>
      </dgm:t>
    </dgm:pt>
    <dgm:pt modelId="{3986D35F-3CB7-4D40-ACCE-9512FAA8DCF8}">
      <dgm:prSet phldrT="[Text]"/>
      <dgm:spPr/>
      <dgm:t>
        <a:bodyPr/>
        <a:lstStyle/>
        <a:p>
          <a:pPr algn="ctr" rtl="0"/>
          <a:r>
            <a:rPr lang="en-US"/>
            <a:t>Low</a:t>
          </a:r>
          <a:endParaRPr lang="en-US" dirty="0"/>
        </a:p>
      </dgm:t>
    </dgm:pt>
    <dgm:pt modelId="{7E3C2611-1E7C-E640-9E34-87257C22E148}" type="sibTrans" cxnId="{84E769F4-D200-F74F-BF9C-9643A64BABF4}">
      <dgm:prSet/>
      <dgm:spPr/>
      <dgm:t>
        <a:bodyPr/>
        <a:lstStyle/>
        <a:p>
          <a:pPr algn="ctr"/>
          <a:endParaRPr lang="en-US"/>
        </a:p>
      </dgm:t>
    </dgm:pt>
    <dgm:pt modelId="{F4037BDB-6D5B-6944-AB04-46B5B83B375A}" type="parTrans" cxnId="{84E769F4-D200-F74F-BF9C-9643A64BABF4}">
      <dgm:prSet/>
      <dgm:spPr/>
      <dgm:t>
        <a:bodyPr/>
        <a:lstStyle/>
        <a:p>
          <a:pPr algn="ctr"/>
          <a:endParaRPr lang="en-US"/>
        </a:p>
      </dgm:t>
    </dgm:pt>
    <dgm:pt modelId="{AEC7222C-AD6F-F841-9D05-FB90948C1313}">
      <dgm:prSet/>
      <dgm:spPr/>
      <dgm:t>
        <a:bodyPr/>
        <a:lstStyle/>
        <a:p>
          <a:pPr algn="ctr" rtl="0"/>
          <a:r>
            <a:rPr lang="en-US"/>
            <a:t>Iron deficiency</a:t>
          </a:r>
          <a:endParaRPr lang="en-US" dirty="0"/>
        </a:p>
      </dgm:t>
    </dgm:pt>
    <dgm:pt modelId="{66049BF7-BD78-9E4C-8CD0-EAC56AC54936}" type="parTrans" cxnId="{8EAC2C2A-92F4-564E-B0D9-9AAE6C4603C1}">
      <dgm:prSet/>
      <dgm:spPr/>
      <dgm:t>
        <a:bodyPr/>
        <a:lstStyle/>
        <a:p>
          <a:pPr algn="ctr"/>
          <a:endParaRPr lang="en-US"/>
        </a:p>
      </dgm:t>
    </dgm:pt>
    <dgm:pt modelId="{F0A9CA64-3ABC-E043-8832-04594A18A968}" type="sibTrans" cxnId="{8EAC2C2A-92F4-564E-B0D9-9AAE6C4603C1}">
      <dgm:prSet/>
      <dgm:spPr/>
      <dgm:t>
        <a:bodyPr/>
        <a:lstStyle/>
        <a:p>
          <a:pPr algn="ctr"/>
          <a:endParaRPr lang="en-US"/>
        </a:p>
      </dgm:t>
    </dgm:pt>
    <dgm:pt modelId="{1D3ACB21-698C-BE47-A653-5BA4EAEBFD0B}">
      <dgm:prSet/>
      <dgm:spPr/>
      <dgm:t>
        <a:bodyPr/>
        <a:lstStyle/>
        <a:p>
          <a:pPr algn="ctr" rtl="0"/>
          <a:r>
            <a:rPr lang="en-US" dirty="0" err="1"/>
            <a:t>Thalassaemia</a:t>
          </a:r>
          <a:endParaRPr lang="en-US" dirty="0"/>
        </a:p>
        <a:p>
          <a:pPr algn="ctr" rtl="0"/>
          <a:r>
            <a:rPr lang="en-US" dirty="0"/>
            <a:t>Anaemia of chronic disease</a:t>
          </a:r>
        </a:p>
      </dgm:t>
    </dgm:pt>
    <dgm:pt modelId="{034F83E9-39A9-D44E-9724-85B40C9034B2}" type="parTrans" cxnId="{520EFC40-C889-C64E-B486-E2FA284FCF4A}">
      <dgm:prSet/>
      <dgm:spPr/>
      <dgm:t>
        <a:bodyPr/>
        <a:lstStyle/>
        <a:p>
          <a:pPr algn="ctr"/>
          <a:endParaRPr lang="en-US"/>
        </a:p>
      </dgm:t>
    </dgm:pt>
    <dgm:pt modelId="{6F4C3C3C-BEA3-A44C-9A56-3820676363D8}" type="sibTrans" cxnId="{520EFC40-C889-C64E-B486-E2FA284FCF4A}">
      <dgm:prSet/>
      <dgm:spPr/>
      <dgm:t>
        <a:bodyPr/>
        <a:lstStyle/>
        <a:p>
          <a:pPr algn="ctr"/>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A5341C06-7091-E440-9612-2455642C6784}" type="presOf" srcId="{5082DCB7-C171-4347-9E61-1D2C9728ABBC}" destId="{B556623A-F66E-2341-8C24-1BB980B4FAEA}"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E431CB1E-86B1-4944-AD6A-EC7C72F78F39}" type="presOf" srcId="{3986D35F-3CB7-4D40-ACCE-9512FAA8DCF8}" destId="{5A68CC08-3EF0-154A-B22E-6098FF033469}" srcOrd="0" destOrd="0" presId="urn:microsoft.com/office/officeart/2005/8/layout/hierarchy1"/>
    <dgm:cxn modelId="{AF628122-61AC-4948-A009-35654058739D}" type="presOf" srcId="{31CC8A80-7FF3-FF4D-9593-17329BAC08D8}" destId="{C4214211-722E-5B41-9031-ED75D89F41D6}"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520EFC40-C889-C64E-B486-E2FA284FCF4A}" srcId="{5082DCB7-C171-4347-9E61-1D2C9728ABBC}" destId="{1D3ACB21-698C-BE47-A653-5BA4EAEBFD0B}" srcOrd="0" destOrd="0" parTransId="{034F83E9-39A9-D44E-9724-85B40C9034B2}" sibTransId="{6F4C3C3C-BEA3-A44C-9A56-3820676363D8}"/>
    <dgm:cxn modelId="{5BE9DD62-64A3-3C49-BEED-AA711964380B}" type="presOf" srcId="{F4037BDB-6D5B-6944-AB04-46B5B83B375A}" destId="{018F24D6-5EC0-A845-A6D0-1956FBED4296}" srcOrd="0" destOrd="0" presId="urn:microsoft.com/office/officeart/2005/8/layout/hierarchy1"/>
    <dgm:cxn modelId="{E2C9106C-473F-6841-A2FB-F9FDE3AD4E0A}" type="presOf" srcId="{1D3ACB21-698C-BE47-A653-5BA4EAEBFD0B}" destId="{9CB01573-494A-5C47-87E6-2244027DEF36}" srcOrd="0" destOrd="0" presId="urn:microsoft.com/office/officeart/2005/8/layout/hierarchy1"/>
    <dgm:cxn modelId="{B94A8D55-8E52-3648-A728-F25284517F46}" type="presOf" srcId="{66049BF7-BD78-9E4C-8CD0-EAC56AC54936}" destId="{D9F1547F-AC80-234E-9949-B730880290D7}" srcOrd="0" destOrd="0" presId="urn:microsoft.com/office/officeart/2005/8/layout/hierarchy1"/>
    <dgm:cxn modelId="{B6F78C58-B4BE-A24C-9407-9CB8F08BB7C8}" type="presOf" srcId="{9056DC7E-CDA0-464A-ADAE-90ADF2EBBB4C}" destId="{29FBA984-4F95-8A43-9B0B-63860DEADB29}" srcOrd="0" destOrd="0" presId="urn:microsoft.com/office/officeart/2005/8/layout/hierarchy1"/>
    <dgm:cxn modelId="{91F1B5AC-90BF-894D-AFCA-14B65A3C73B9}" type="presOf" srcId="{AEC7222C-AD6F-F841-9D05-FB90948C1313}" destId="{3A72FA30-A987-9443-AE1E-DE6E94B68292}" srcOrd="0" destOrd="0" presId="urn:microsoft.com/office/officeart/2005/8/layout/hierarchy1"/>
    <dgm:cxn modelId="{86E725C2-45EC-3649-A79A-FFACE2E57256}" type="presOf" srcId="{034F83E9-39A9-D44E-9724-85B40C9034B2}" destId="{E12632A2-E1D6-5342-B79B-F75AB8B4539A}" srcOrd="0" destOrd="0" presId="urn:microsoft.com/office/officeart/2005/8/layout/hierarchy1"/>
    <dgm:cxn modelId="{E9E2B4F1-D12C-674F-A186-18E955D8C62C}" type="presOf" srcId="{4623E47E-23E9-BD4B-AEED-A86B03638503}" destId="{CC32A4CF-F5DE-AA42-AD69-F1DAE77A1746}"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DCDEE32B-74E5-444F-81FA-D875D2F11A34}" type="presParOf" srcId="{C4214211-722E-5B41-9031-ED75D89F41D6}" destId="{5D3DD1DD-4A30-1E46-9C9D-C7B9CEB13680}" srcOrd="0" destOrd="0" presId="urn:microsoft.com/office/officeart/2005/8/layout/hierarchy1"/>
    <dgm:cxn modelId="{CE015B13-CEC4-5142-A755-C35B083F7816}" type="presParOf" srcId="{5D3DD1DD-4A30-1E46-9C9D-C7B9CEB13680}" destId="{0EC50278-6382-3A47-9B45-1EBD92FB9742}" srcOrd="0" destOrd="0" presId="urn:microsoft.com/office/officeart/2005/8/layout/hierarchy1"/>
    <dgm:cxn modelId="{5FA02720-335D-6D4C-84E4-5B11BEC69E8D}" type="presParOf" srcId="{0EC50278-6382-3A47-9B45-1EBD92FB9742}" destId="{4BB99099-A67D-8042-93A0-1CCC85E69571}" srcOrd="0" destOrd="0" presId="urn:microsoft.com/office/officeart/2005/8/layout/hierarchy1"/>
    <dgm:cxn modelId="{68BFD8F1-4B68-1448-A552-C93E148E7AD8}" type="presParOf" srcId="{0EC50278-6382-3A47-9B45-1EBD92FB9742}" destId="{29FBA984-4F95-8A43-9B0B-63860DEADB29}" srcOrd="1" destOrd="0" presId="urn:microsoft.com/office/officeart/2005/8/layout/hierarchy1"/>
    <dgm:cxn modelId="{33296C61-4282-0442-8905-5D367E734D8C}" type="presParOf" srcId="{5D3DD1DD-4A30-1E46-9C9D-C7B9CEB13680}" destId="{621D1638-F3C8-1340-81CD-CE44114BDAD1}" srcOrd="1" destOrd="0" presId="urn:microsoft.com/office/officeart/2005/8/layout/hierarchy1"/>
    <dgm:cxn modelId="{AA39A400-004A-A14E-8A99-79970FED3CF7}" type="presParOf" srcId="{621D1638-F3C8-1340-81CD-CE44114BDAD1}" destId="{018F24D6-5EC0-A845-A6D0-1956FBED4296}" srcOrd="0" destOrd="0" presId="urn:microsoft.com/office/officeart/2005/8/layout/hierarchy1"/>
    <dgm:cxn modelId="{1BF79EFF-A55E-774B-B069-2B7BFA53E304}" type="presParOf" srcId="{621D1638-F3C8-1340-81CD-CE44114BDAD1}" destId="{88A1E37D-ABA5-8446-87D8-333446DEEB27}" srcOrd="1" destOrd="0" presId="urn:microsoft.com/office/officeart/2005/8/layout/hierarchy1"/>
    <dgm:cxn modelId="{A3C865D3-A895-8C42-99F3-75BF5BE2E658}" type="presParOf" srcId="{88A1E37D-ABA5-8446-87D8-333446DEEB27}" destId="{BC80038C-C0BE-DB47-B008-13B57C38A267}" srcOrd="0" destOrd="0" presId="urn:microsoft.com/office/officeart/2005/8/layout/hierarchy1"/>
    <dgm:cxn modelId="{79FA9600-A900-1E4E-8BBF-BCBB2AC7D41C}" type="presParOf" srcId="{BC80038C-C0BE-DB47-B008-13B57C38A267}" destId="{25BC09F4-CF2D-9243-933D-E7695FB0F9A0}" srcOrd="0" destOrd="0" presId="urn:microsoft.com/office/officeart/2005/8/layout/hierarchy1"/>
    <dgm:cxn modelId="{5CBAFA9C-DCD0-1B41-A220-355CA5D76BFF}" type="presParOf" srcId="{BC80038C-C0BE-DB47-B008-13B57C38A267}" destId="{5A68CC08-3EF0-154A-B22E-6098FF033469}" srcOrd="1" destOrd="0" presId="urn:microsoft.com/office/officeart/2005/8/layout/hierarchy1"/>
    <dgm:cxn modelId="{C469D797-5EEA-1C4D-8C9F-56880B289250}" type="presParOf" srcId="{88A1E37D-ABA5-8446-87D8-333446DEEB27}" destId="{9A5F6B9A-EAA3-3941-90BF-4A4F1024D417}" srcOrd="1" destOrd="0" presId="urn:microsoft.com/office/officeart/2005/8/layout/hierarchy1"/>
    <dgm:cxn modelId="{76117FA1-A7AC-CE4B-9A7A-A9DDAE8CDE98}" type="presParOf" srcId="{9A5F6B9A-EAA3-3941-90BF-4A4F1024D417}" destId="{D9F1547F-AC80-234E-9949-B730880290D7}" srcOrd="0" destOrd="0" presId="urn:microsoft.com/office/officeart/2005/8/layout/hierarchy1"/>
    <dgm:cxn modelId="{222180B1-88A8-8E42-8EC0-8A476BA06E7A}" type="presParOf" srcId="{9A5F6B9A-EAA3-3941-90BF-4A4F1024D417}" destId="{02F1FC6F-A4E1-1C44-BAFC-7EC0F94CB9D8}" srcOrd="1" destOrd="0" presId="urn:microsoft.com/office/officeart/2005/8/layout/hierarchy1"/>
    <dgm:cxn modelId="{ACF34227-C4E7-4D4B-BA73-C8706CFD9BB9}" type="presParOf" srcId="{02F1FC6F-A4E1-1C44-BAFC-7EC0F94CB9D8}" destId="{FC7927A3-11D4-8645-8529-12A741CFF455}" srcOrd="0" destOrd="0" presId="urn:microsoft.com/office/officeart/2005/8/layout/hierarchy1"/>
    <dgm:cxn modelId="{BFD94062-8FC6-124C-84D6-AF6F09A69D48}" type="presParOf" srcId="{FC7927A3-11D4-8645-8529-12A741CFF455}" destId="{1062682D-7258-4746-98BC-B01E6CC1F2A9}" srcOrd="0" destOrd="0" presId="urn:microsoft.com/office/officeart/2005/8/layout/hierarchy1"/>
    <dgm:cxn modelId="{CAE1860D-576A-3245-9913-BEA020544A88}" type="presParOf" srcId="{FC7927A3-11D4-8645-8529-12A741CFF455}" destId="{3A72FA30-A987-9443-AE1E-DE6E94B68292}" srcOrd="1" destOrd="0" presId="urn:microsoft.com/office/officeart/2005/8/layout/hierarchy1"/>
    <dgm:cxn modelId="{D9BBBDC6-55F0-7344-AED0-D03122ED5D3F}" type="presParOf" srcId="{02F1FC6F-A4E1-1C44-BAFC-7EC0F94CB9D8}" destId="{92A58D02-F8BF-9741-9D89-8F9C3266CD6D}" srcOrd="1" destOrd="0" presId="urn:microsoft.com/office/officeart/2005/8/layout/hierarchy1"/>
    <dgm:cxn modelId="{5EA8F1F1-2D7F-564B-B613-1564A9D683A0}" type="presParOf" srcId="{621D1638-F3C8-1340-81CD-CE44114BDAD1}" destId="{CC32A4CF-F5DE-AA42-AD69-F1DAE77A1746}" srcOrd="2" destOrd="0" presId="urn:microsoft.com/office/officeart/2005/8/layout/hierarchy1"/>
    <dgm:cxn modelId="{D53BC9DD-4743-1946-BE4E-3CF65F44572A}" type="presParOf" srcId="{621D1638-F3C8-1340-81CD-CE44114BDAD1}" destId="{DE08293B-DFC5-3E4F-BEFA-A55339F9D218}" srcOrd="3" destOrd="0" presId="urn:microsoft.com/office/officeart/2005/8/layout/hierarchy1"/>
    <dgm:cxn modelId="{459D7E4C-D3C0-6548-B5A8-4B4608443CB9}" type="presParOf" srcId="{DE08293B-DFC5-3E4F-BEFA-A55339F9D218}" destId="{F5D3B52E-3560-F942-AF25-92EC47F5B9A2}" srcOrd="0" destOrd="0" presId="urn:microsoft.com/office/officeart/2005/8/layout/hierarchy1"/>
    <dgm:cxn modelId="{309A4DBF-5EAA-884C-9BB1-80BFBC59A55E}" type="presParOf" srcId="{F5D3B52E-3560-F942-AF25-92EC47F5B9A2}" destId="{ECB44370-FA88-2643-AF6E-96D0DA9F3D92}" srcOrd="0" destOrd="0" presId="urn:microsoft.com/office/officeart/2005/8/layout/hierarchy1"/>
    <dgm:cxn modelId="{042A356D-2F8D-454F-8F06-B9AE498C9423}" type="presParOf" srcId="{F5D3B52E-3560-F942-AF25-92EC47F5B9A2}" destId="{B556623A-F66E-2341-8C24-1BB980B4FAEA}" srcOrd="1" destOrd="0" presId="urn:microsoft.com/office/officeart/2005/8/layout/hierarchy1"/>
    <dgm:cxn modelId="{386CE051-3F36-B541-BD02-0D5CC06257F2}" type="presParOf" srcId="{DE08293B-DFC5-3E4F-BEFA-A55339F9D218}" destId="{E5C0B46F-C88E-E44D-B5D1-B7D6CB01EDA8}" srcOrd="1" destOrd="0" presId="urn:microsoft.com/office/officeart/2005/8/layout/hierarchy1"/>
    <dgm:cxn modelId="{E7D12C71-4604-F943-9C9B-5856D5C519DD}" type="presParOf" srcId="{E5C0B46F-C88E-E44D-B5D1-B7D6CB01EDA8}" destId="{E12632A2-E1D6-5342-B79B-F75AB8B4539A}" srcOrd="0" destOrd="0" presId="urn:microsoft.com/office/officeart/2005/8/layout/hierarchy1"/>
    <dgm:cxn modelId="{4A3429D1-6632-D543-9754-4F8093A14A65}" type="presParOf" srcId="{E5C0B46F-C88E-E44D-B5D1-B7D6CB01EDA8}" destId="{27F1BC48-653D-6949-BE6E-6979699A331B}" srcOrd="1" destOrd="0" presId="urn:microsoft.com/office/officeart/2005/8/layout/hierarchy1"/>
    <dgm:cxn modelId="{1F567A01-FA2F-9B49-8D33-252268C156B5}" type="presParOf" srcId="{27F1BC48-653D-6949-BE6E-6979699A331B}" destId="{4C642E02-4441-E047-B7DC-7B2023BCA46A}" srcOrd="0" destOrd="0" presId="urn:microsoft.com/office/officeart/2005/8/layout/hierarchy1"/>
    <dgm:cxn modelId="{B120409B-549C-C34E-93DD-B87E9FCFCA9A}" type="presParOf" srcId="{4C642E02-4441-E047-B7DC-7B2023BCA46A}" destId="{E7A02B40-BD9E-844B-82BC-4EA6838B0CA1}" srcOrd="0" destOrd="0" presId="urn:microsoft.com/office/officeart/2005/8/layout/hierarchy1"/>
    <dgm:cxn modelId="{0301CD58-B8FB-D34A-A985-CEC96D504847}" type="presParOf" srcId="{4C642E02-4441-E047-B7DC-7B2023BCA46A}" destId="{9CB01573-494A-5C47-87E6-2244027DEF36}" srcOrd="1" destOrd="0" presId="urn:microsoft.com/office/officeart/2005/8/layout/hierarchy1"/>
    <dgm:cxn modelId="{FE2544D3-A19F-BA46-BBBD-7794904858BB}"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algn="ctr" rtl="0"/>
          <a:r>
            <a:rPr lang="en-US"/>
            <a:t>Serum ferritin</a:t>
          </a:r>
          <a:endParaRPr lang="en-US" dirty="0"/>
        </a:p>
      </dgm:t>
    </dgm:pt>
    <dgm:pt modelId="{AFF59E6E-55F0-004F-8351-9E5F06870991}" type="parTrans" cxnId="{AB82D43A-D4AB-5348-A61E-F1C7D176E5A7}">
      <dgm:prSet/>
      <dgm:spPr/>
      <dgm:t>
        <a:bodyPr/>
        <a:lstStyle/>
        <a:p>
          <a:pPr algn="ctr"/>
          <a:endParaRPr lang="en-US"/>
        </a:p>
      </dgm:t>
    </dgm:pt>
    <dgm:pt modelId="{951062DA-D677-0142-A1E1-4CC259AC2E9C}" type="sibTrans" cxnId="{AB82D43A-D4AB-5348-A61E-F1C7D176E5A7}">
      <dgm:prSet/>
      <dgm:spPr/>
      <dgm:t>
        <a:bodyPr/>
        <a:lstStyle/>
        <a:p>
          <a:pPr algn="ctr" rtl="0"/>
          <a:endParaRPr lang="en-US"/>
        </a:p>
      </dgm:t>
    </dgm:pt>
    <dgm:pt modelId="{5082DCB7-C171-4347-9E61-1D2C9728ABBC}">
      <dgm:prSet phldrT="[Text]"/>
      <dgm:spPr/>
      <dgm:t>
        <a:bodyPr/>
        <a:lstStyle/>
        <a:p>
          <a:pPr algn="ctr" rtl="0"/>
          <a:r>
            <a:rPr lang="en-US"/>
            <a:t>Normal or increased</a:t>
          </a:r>
          <a:endParaRPr lang="en-US" dirty="0"/>
        </a:p>
      </dgm:t>
    </dgm:pt>
    <dgm:pt modelId="{4623E47E-23E9-BD4B-AEED-A86B03638503}" type="parTrans" cxnId="{25236D12-C745-A74A-B2F3-14B5A20883EC}">
      <dgm:prSet/>
      <dgm:spPr/>
      <dgm:t>
        <a:bodyPr/>
        <a:lstStyle/>
        <a:p>
          <a:pPr algn="ctr"/>
          <a:endParaRPr lang="en-US"/>
        </a:p>
      </dgm:t>
    </dgm:pt>
    <dgm:pt modelId="{7BFDF242-3E01-7841-A7F9-5471F0609228}" type="sibTrans" cxnId="{25236D12-C745-A74A-B2F3-14B5A20883EC}">
      <dgm:prSet/>
      <dgm:spPr/>
      <dgm:t>
        <a:bodyPr/>
        <a:lstStyle/>
        <a:p>
          <a:pPr algn="ctr"/>
          <a:endParaRPr lang="en-US"/>
        </a:p>
      </dgm:t>
    </dgm:pt>
    <dgm:pt modelId="{3986D35F-3CB7-4D40-ACCE-9512FAA8DCF8}">
      <dgm:prSet phldrT="[Text]"/>
      <dgm:spPr/>
      <dgm:t>
        <a:bodyPr/>
        <a:lstStyle/>
        <a:p>
          <a:pPr algn="ctr" rtl="0"/>
          <a:r>
            <a:rPr lang="en-US"/>
            <a:t>Low</a:t>
          </a:r>
          <a:endParaRPr lang="en-US" dirty="0"/>
        </a:p>
      </dgm:t>
    </dgm:pt>
    <dgm:pt modelId="{7E3C2611-1E7C-E640-9E34-87257C22E148}" type="sibTrans" cxnId="{84E769F4-D200-F74F-BF9C-9643A64BABF4}">
      <dgm:prSet/>
      <dgm:spPr/>
      <dgm:t>
        <a:bodyPr/>
        <a:lstStyle/>
        <a:p>
          <a:pPr algn="ctr"/>
          <a:endParaRPr lang="en-US"/>
        </a:p>
      </dgm:t>
    </dgm:pt>
    <dgm:pt modelId="{F4037BDB-6D5B-6944-AB04-46B5B83B375A}" type="parTrans" cxnId="{84E769F4-D200-F74F-BF9C-9643A64BABF4}">
      <dgm:prSet/>
      <dgm:spPr/>
      <dgm:t>
        <a:bodyPr/>
        <a:lstStyle/>
        <a:p>
          <a:pPr algn="ctr"/>
          <a:endParaRPr lang="en-US"/>
        </a:p>
      </dgm:t>
    </dgm:pt>
    <dgm:pt modelId="{AEC7222C-AD6F-F841-9D05-FB90948C1313}">
      <dgm:prSet/>
      <dgm:spPr/>
      <dgm:t>
        <a:bodyPr/>
        <a:lstStyle/>
        <a:p>
          <a:pPr algn="ctr" rtl="0"/>
          <a:r>
            <a:rPr lang="en-US"/>
            <a:t>Iron deficiency</a:t>
          </a:r>
          <a:endParaRPr lang="en-US" dirty="0"/>
        </a:p>
      </dgm:t>
    </dgm:pt>
    <dgm:pt modelId="{66049BF7-BD78-9E4C-8CD0-EAC56AC54936}" type="parTrans" cxnId="{8EAC2C2A-92F4-564E-B0D9-9AAE6C4603C1}">
      <dgm:prSet/>
      <dgm:spPr/>
      <dgm:t>
        <a:bodyPr/>
        <a:lstStyle/>
        <a:p>
          <a:pPr algn="ctr"/>
          <a:endParaRPr lang="en-US"/>
        </a:p>
      </dgm:t>
    </dgm:pt>
    <dgm:pt modelId="{F0A9CA64-3ABC-E043-8832-04594A18A968}" type="sibTrans" cxnId="{8EAC2C2A-92F4-564E-B0D9-9AAE6C4603C1}">
      <dgm:prSet/>
      <dgm:spPr/>
      <dgm:t>
        <a:bodyPr/>
        <a:lstStyle/>
        <a:p>
          <a:pPr algn="ctr"/>
          <a:endParaRPr lang="en-US"/>
        </a:p>
      </dgm:t>
    </dgm:pt>
    <dgm:pt modelId="{1D3ACB21-698C-BE47-A653-5BA4EAEBFD0B}">
      <dgm:prSet/>
      <dgm:spPr/>
      <dgm:t>
        <a:bodyPr/>
        <a:lstStyle/>
        <a:p>
          <a:pPr algn="ctr" rtl="0"/>
          <a:r>
            <a:rPr lang="en-US" dirty="0" err="1"/>
            <a:t>Thalassaemia</a:t>
          </a:r>
          <a:endParaRPr lang="en-US" dirty="0"/>
        </a:p>
        <a:p>
          <a:pPr algn="ctr" rtl="0"/>
          <a:r>
            <a:rPr lang="en-US" dirty="0"/>
            <a:t>Anaemia of chronic disease</a:t>
          </a:r>
        </a:p>
      </dgm:t>
    </dgm:pt>
    <dgm:pt modelId="{034F83E9-39A9-D44E-9724-85B40C9034B2}" type="parTrans" cxnId="{520EFC40-C889-C64E-B486-E2FA284FCF4A}">
      <dgm:prSet/>
      <dgm:spPr/>
      <dgm:t>
        <a:bodyPr/>
        <a:lstStyle/>
        <a:p>
          <a:pPr algn="ctr"/>
          <a:endParaRPr lang="en-US"/>
        </a:p>
      </dgm:t>
    </dgm:pt>
    <dgm:pt modelId="{6F4C3C3C-BEA3-A44C-9A56-3820676363D8}" type="sibTrans" cxnId="{520EFC40-C889-C64E-B486-E2FA284FCF4A}">
      <dgm:prSet/>
      <dgm:spPr/>
      <dgm:t>
        <a:bodyPr/>
        <a:lstStyle/>
        <a:p>
          <a:pPr algn="ctr"/>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A5341C06-7091-E440-9612-2455642C6784}" type="presOf" srcId="{5082DCB7-C171-4347-9E61-1D2C9728ABBC}" destId="{B556623A-F66E-2341-8C24-1BB980B4FAEA}"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E431CB1E-86B1-4944-AD6A-EC7C72F78F39}" type="presOf" srcId="{3986D35F-3CB7-4D40-ACCE-9512FAA8DCF8}" destId="{5A68CC08-3EF0-154A-B22E-6098FF033469}" srcOrd="0" destOrd="0" presId="urn:microsoft.com/office/officeart/2005/8/layout/hierarchy1"/>
    <dgm:cxn modelId="{AF628122-61AC-4948-A009-35654058739D}" type="presOf" srcId="{31CC8A80-7FF3-FF4D-9593-17329BAC08D8}" destId="{C4214211-722E-5B41-9031-ED75D89F41D6}"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520EFC40-C889-C64E-B486-E2FA284FCF4A}" srcId="{5082DCB7-C171-4347-9E61-1D2C9728ABBC}" destId="{1D3ACB21-698C-BE47-A653-5BA4EAEBFD0B}" srcOrd="0" destOrd="0" parTransId="{034F83E9-39A9-D44E-9724-85B40C9034B2}" sibTransId="{6F4C3C3C-BEA3-A44C-9A56-3820676363D8}"/>
    <dgm:cxn modelId="{5BE9DD62-64A3-3C49-BEED-AA711964380B}" type="presOf" srcId="{F4037BDB-6D5B-6944-AB04-46B5B83B375A}" destId="{018F24D6-5EC0-A845-A6D0-1956FBED4296}" srcOrd="0" destOrd="0" presId="urn:microsoft.com/office/officeart/2005/8/layout/hierarchy1"/>
    <dgm:cxn modelId="{E2C9106C-473F-6841-A2FB-F9FDE3AD4E0A}" type="presOf" srcId="{1D3ACB21-698C-BE47-A653-5BA4EAEBFD0B}" destId="{9CB01573-494A-5C47-87E6-2244027DEF36}" srcOrd="0" destOrd="0" presId="urn:microsoft.com/office/officeart/2005/8/layout/hierarchy1"/>
    <dgm:cxn modelId="{B94A8D55-8E52-3648-A728-F25284517F46}" type="presOf" srcId="{66049BF7-BD78-9E4C-8CD0-EAC56AC54936}" destId="{D9F1547F-AC80-234E-9949-B730880290D7}" srcOrd="0" destOrd="0" presId="urn:microsoft.com/office/officeart/2005/8/layout/hierarchy1"/>
    <dgm:cxn modelId="{B6F78C58-B4BE-A24C-9407-9CB8F08BB7C8}" type="presOf" srcId="{9056DC7E-CDA0-464A-ADAE-90ADF2EBBB4C}" destId="{29FBA984-4F95-8A43-9B0B-63860DEADB29}" srcOrd="0" destOrd="0" presId="urn:microsoft.com/office/officeart/2005/8/layout/hierarchy1"/>
    <dgm:cxn modelId="{91F1B5AC-90BF-894D-AFCA-14B65A3C73B9}" type="presOf" srcId="{AEC7222C-AD6F-F841-9D05-FB90948C1313}" destId="{3A72FA30-A987-9443-AE1E-DE6E94B68292}" srcOrd="0" destOrd="0" presId="urn:microsoft.com/office/officeart/2005/8/layout/hierarchy1"/>
    <dgm:cxn modelId="{86E725C2-45EC-3649-A79A-FFACE2E57256}" type="presOf" srcId="{034F83E9-39A9-D44E-9724-85B40C9034B2}" destId="{E12632A2-E1D6-5342-B79B-F75AB8B4539A}" srcOrd="0" destOrd="0" presId="urn:microsoft.com/office/officeart/2005/8/layout/hierarchy1"/>
    <dgm:cxn modelId="{E9E2B4F1-D12C-674F-A186-18E955D8C62C}" type="presOf" srcId="{4623E47E-23E9-BD4B-AEED-A86B03638503}" destId="{CC32A4CF-F5DE-AA42-AD69-F1DAE77A1746}"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DCDEE32B-74E5-444F-81FA-D875D2F11A34}" type="presParOf" srcId="{C4214211-722E-5B41-9031-ED75D89F41D6}" destId="{5D3DD1DD-4A30-1E46-9C9D-C7B9CEB13680}" srcOrd="0" destOrd="0" presId="urn:microsoft.com/office/officeart/2005/8/layout/hierarchy1"/>
    <dgm:cxn modelId="{CE015B13-CEC4-5142-A755-C35B083F7816}" type="presParOf" srcId="{5D3DD1DD-4A30-1E46-9C9D-C7B9CEB13680}" destId="{0EC50278-6382-3A47-9B45-1EBD92FB9742}" srcOrd="0" destOrd="0" presId="urn:microsoft.com/office/officeart/2005/8/layout/hierarchy1"/>
    <dgm:cxn modelId="{5FA02720-335D-6D4C-84E4-5B11BEC69E8D}" type="presParOf" srcId="{0EC50278-6382-3A47-9B45-1EBD92FB9742}" destId="{4BB99099-A67D-8042-93A0-1CCC85E69571}" srcOrd="0" destOrd="0" presId="urn:microsoft.com/office/officeart/2005/8/layout/hierarchy1"/>
    <dgm:cxn modelId="{68BFD8F1-4B68-1448-A552-C93E148E7AD8}" type="presParOf" srcId="{0EC50278-6382-3A47-9B45-1EBD92FB9742}" destId="{29FBA984-4F95-8A43-9B0B-63860DEADB29}" srcOrd="1" destOrd="0" presId="urn:microsoft.com/office/officeart/2005/8/layout/hierarchy1"/>
    <dgm:cxn modelId="{33296C61-4282-0442-8905-5D367E734D8C}" type="presParOf" srcId="{5D3DD1DD-4A30-1E46-9C9D-C7B9CEB13680}" destId="{621D1638-F3C8-1340-81CD-CE44114BDAD1}" srcOrd="1" destOrd="0" presId="urn:microsoft.com/office/officeart/2005/8/layout/hierarchy1"/>
    <dgm:cxn modelId="{AA39A400-004A-A14E-8A99-79970FED3CF7}" type="presParOf" srcId="{621D1638-F3C8-1340-81CD-CE44114BDAD1}" destId="{018F24D6-5EC0-A845-A6D0-1956FBED4296}" srcOrd="0" destOrd="0" presId="urn:microsoft.com/office/officeart/2005/8/layout/hierarchy1"/>
    <dgm:cxn modelId="{1BF79EFF-A55E-774B-B069-2B7BFA53E304}" type="presParOf" srcId="{621D1638-F3C8-1340-81CD-CE44114BDAD1}" destId="{88A1E37D-ABA5-8446-87D8-333446DEEB27}" srcOrd="1" destOrd="0" presId="urn:microsoft.com/office/officeart/2005/8/layout/hierarchy1"/>
    <dgm:cxn modelId="{A3C865D3-A895-8C42-99F3-75BF5BE2E658}" type="presParOf" srcId="{88A1E37D-ABA5-8446-87D8-333446DEEB27}" destId="{BC80038C-C0BE-DB47-B008-13B57C38A267}" srcOrd="0" destOrd="0" presId="urn:microsoft.com/office/officeart/2005/8/layout/hierarchy1"/>
    <dgm:cxn modelId="{79FA9600-A900-1E4E-8BBF-BCBB2AC7D41C}" type="presParOf" srcId="{BC80038C-C0BE-DB47-B008-13B57C38A267}" destId="{25BC09F4-CF2D-9243-933D-E7695FB0F9A0}" srcOrd="0" destOrd="0" presId="urn:microsoft.com/office/officeart/2005/8/layout/hierarchy1"/>
    <dgm:cxn modelId="{5CBAFA9C-DCD0-1B41-A220-355CA5D76BFF}" type="presParOf" srcId="{BC80038C-C0BE-DB47-B008-13B57C38A267}" destId="{5A68CC08-3EF0-154A-B22E-6098FF033469}" srcOrd="1" destOrd="0" presId="urn:microsoft.com/office/officeart/2005/8/layout/hierarchy1"/>
    <dgm:cxn modelId="{C469D797-5EEA-1C4D-8C9F-56880B289250}" type="presParOf" srcId="{88A1E37D-ABA5-8446-87D8-333446DEEB27}" destId="{9A5F6B9A-EAA3-3941-90BF-4A4F1024D417}" srcOrd="1" destOrd="0" presId="urn:microsoft.com/office/officeart/2005/8/layout/hierarchy1"/>
    <dgm:cxn modelId="{76117FA1-A7AC-CE4B-9A7A-A9DDAE8CDE98}" type="presParOf" srcId="{9A5F6B9A-EAA3-3941-90BF-4A4F1024D417}" destId="{D9F1547F-AC80-234E-9949-B730880290D7}" srcOrd="0" destOrd="0" presId="urn:microsoft.com/office/officeart/2005/8/layout/hierarchy1"/>
    <dgm:cxn modelId="{222180B1-88A8-8E42-8EC0-8A476BA06E7A}" type="presParOf" srcId="{9A5F6B9A-EAA3-3941-90BF-4A4F1024D417}" destId="{02F1FC6F-A4E1-1C44-BAFC-7EC0F94CB9D8}" srcOrd="1" destOrd="0" presId="urn:microsoft.com/office/officeart/2005/8/layout/hierarchy1"/>
    <dgm:cxn modelId="{ACF34227-C4E7-4D4B-BA73-C8706CFD9BB9}" type="presParOf" srcId="{02F1FC6F-A4E1-1C44-BAFC-7EC0F94CB9D8}" destId="{FC7927A3-11D4-8645-8529-12A741CFF455}" srcOrd="0" destOrd="0" presId="urn:microsoft.com/office/officeart/2005/8/layout/hierarchy1"/>
    <dgm:cxn modelId="{BFD94062-8FC6-124C-84D6-AF6F09A69D48}" type="presParOf" srcId="{FC7927A3-11D4-8645-8529-12A741CFF455}" destId="{1062682D-7258-4746-98BC-B01E6CC1F2A9}" srcOrd="0" destOrd="0" presId="urn:microsoft.com/office/officeart/2005/8/layout/hierarchy1"/>
    <dgm:cxn modelId="{CAE1860D-576A-3245-9913-BEA020544A88}" type="presParOf" srcId="{FC7927A3-11D4-8645-8529-12A741CFF455}" destId="{3A72FA30-A987-9443-AE1E-DE6E94B68292}" srcOrd="1" destOrd="0" presId="urn:microsoft.com/office/officeart/2005/8/layout/hierarchy1"/>
    <dgm:cxn modelId="{D9BBBDC6-55F0-7344-AED0-D03122ED5D3F}" type="presParOf" srcId="{02F1FC6F-A4E1-1C44-BAFC-7EC0F94CB9D8}" destId="{92A58D02-F8BF-9741-9D89-8F9C3266CD6D}" srcOrd="1" destOrd="0" presId="urn:microsoft.com/office/officeart/2005/8/layout/hierarchy1"/>
    <dgm:cxn modelId="{5EA8F1F1-2D7F-564B-B613-1564A9D683A0}" type="presParOf" srcId="{621D1638-F3C8-1340-81CD-CE44114BDAD1}" destId="{CC32A4CF-F5DE-AA42-AD69-F1DAE77A1746}" srcOrd="2" destOrd="0" presId="urn:microsoft.com/office/officeart/2005/8/layout/hierarchy1"/>
    <dgm:cxn modelId="{D53BC9DD-4743-1946-BE4E-3CF65F44572A}" type="presParOf" srcId="{621D1638-F3C8-1340-81CD-CE44114BDAD1}" destId="{DE08293B-DFC5-3E4F-BEFA-A55339F9D218}" srcOrd="3" destOrd="0" presId="urn:microsoft.com/office/officeart/2005/8/layout/hierarchy1"/>
    <dgm:cxn modelId="{459D7E4C-D3C0-6548-B5A8-4B4608443CB9}" type="presParOf" srcId="{DE08293B-DFC5-3E4F-BEFA-A55339F9D218}" destId="{F5D3B52E-3560-F942-AF25-92EC47F5B9A2}" srcOrd="0" destOrd="0" presId="urn:microsoft.com/office/officeart/2005/8/layout/hierarchy1"/>
    <dgm:cxn modelId="{309A4DBF-5EAA-884C-9BB1-80BFBC59A55E}" type="presParOf" srcId="{F5D3B52E-3560-F942-AF25-92EC47F5B9A2}" destId="{ECB44370-FA88-2643-AF6E-96D0DA9F3D92}" srcOrd="0" destOrd="0" presId="urn:microsoft.com/office/officeart/2005/8/layout/hierarchy1"/>
    <dgm:cxn modelId="{042A356D-2F8D-454F-8F06-B9AE498C9423}" type="presParOf" srcId="{F5D3B52E-3560-F942-AF25-92EC47F5B9A2}" destId="{B556623A-F66E-2341-8C24-1BB980B4FAEA}" srcOrd="1" destOrd="0" presId="urn:microsoft.com/office/officeart/2005/8/layout/hierarchy1"/>
    <dgm:cxn modelId="{386CE051-3F36-B541-BD02-0D5CC06257F2}" type="presParOf" srcId="{DE08293B-DFC5-3E4F-BEFA-A55339F9D218}" destId="{E5C0B46F-C88E-E44D-B5D1-B7D6CB01EDA8}" srcOrd="1" destOrd="0" presId="urn:microsoft.com/office/officeart/2005/8/layout/hierarchy1"/>
    <dgm:cxn modelId="{E7D12C71-4604-F943-9C9B-5856D5C519DD}" type="presParOf" srcId="{E5C0B46F-C88E-E44D-B5D1-B7D6CB01EDA8}" destId="{E12632A2-E1D6-5342-B79B-F75AB8B4539A}" srcOrd="0" destOrd="0" presId="urn:microsoft.com/office/officeart/2005/8/layout/hierarchy1"/>
    <dgm:cxn modelId="{4A3429D1-6632-D543-9754-4F8093A14A65}" type="presParOf" srcId="{E5C0B46F-C88E-E44D-B5D1-B7D6CB01EDA8}" destId="{27F1BC48-653D-6949-BE6E-6979699A331B}" srcOrd="1" destOrd="0" presId="urn:microsoft.com/office/officeart/2005/8/layout/hierarchy1"/>
    <dgm:cxn modelId="{1F567A01-FA2F-9B49-8D33-252268C156B5}" type="presParOf" srcId="{27F1BC48-653D-6949-BE6E-6979699A331B}" destId="{4C642E02-4441-E047-B7DC-7B2023BCA46A}" srcOrd="0" destOrd="0" presId="urn:microsoft.com/office/officeart/2005/8/layout/hierarchy1"/>
    <dgm:cxn modelId="{B120409B-549C-C34E-93DD-B87E9FCFCA9A}" type="presParOf" srcId="{4C642E02-4441-E047-B7DC-7B2023BCA46A}" destId="{E7A02B40-BD9E-844B-82BC-4EA6838B0CA1}" srcOrd="0" destOrd="0" presId="urn:microsoft.com/office/officeart/2005/8/layout/hierarchy1"/>
    <dgm:cxn modelId="{0301CD58-B8FB-D34A-A985-CEC96D504847}" type="presParOf" srcId="{4C642E02-4441-E047-B7DC-7B2023BCA46A}" destId="{9CB01573-494A-5C47-87E6-2244027DEF36}" srcOrd="1" destOrd="0" presId="urn:microsoft.com/office/officeart/2005/8/layout/hierarchy1"/>
    <dgm:cxn modelId="{FE2544D3-A19F-BA46-BBBD-7794904858BB}"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791C32-1B57-FB42-86C0-E226292878F4}" type="doc">
      <dgm:prSet loTypeId="urn:microsoft.com/office/officeart/2005/8/layout/orgChart1" loCatId="" qsTypeId="urn:microsoft.com/office/officeart/2005/8/quickstyle/simple3" qsCatId="simple" csTypeId="urn:microsoft.com/office/officeart/2005/8/colors/accent1_2" csCatId="accent1" phldr="1"/>
      <dgm:spPr/>
      <dgm:t>
        <a:bodyPr/>
        <a:lstStyle/>
        <a:p>
          <a:endParaRPr lang="en-US"/>
        </a:p>
      </dgm:t>
    </dgm:pt>
    <dgm:pt modelId="{3BDAAFCA-3BE1-714C-B372-60656E75596B}">
      <dgm:prSet phldrT="[Text]"/>
      <dgm:spPr/>
      <dgm:t>
        <a:bodyPr/>
        <a:lstStyle/>
        <a:p>
          <a:pPr rtl="0"/>
          <a:r>
            <a:rPr lang="en-US" dirty="0"/>
            <a:t>Red cell indices</a:t>
          </a:r>
        </a:p>
      </dgm:t>
    </dgm:pt>
    <dgm:pt modelId="{4174E52C-0965-8E4B-B8C0-672EB0F86670}" type="parTrans" cxnId="{5073107D-1EDE-9D46-BC8B-080E337BCB65}">
      <dgm:prSet/>
      <dgm:spPr/>
      <dgm:t>
        <a:bodyPr/>
        <a:lstStyle/>
        <a:p>
          <a:endParaRPr lang="en-US"/>
        </a:p>
      </dgm:t>
    </dgm:pt>
    <dgm:pt modelId="{62E33D5D-F035-7D48-8C46-BF228BE20D41}" type="sibTrans" cxnId="{5073107D-1EDE-9D46-BC8B-080E337BCB65}">
      <dgm:prSet/>
      <dgm:spPr/>
      <dgm:t>
        <a:bodyPr/>
        <a:lstStyle/>
        <a:p>
          <a:endParaRPr lang="en-US"/>
        </a:p>
      </dgm:t>
    </dgm:pt>
    <dgm:pt modelId="{ADEA2E2D-B5F2-1E40-80EC-D2D65673AC2C}">
      <dgm:prSet phldrT="[Text]"/>
      <dgm:spPr/>
      <dgm:t>
        <a:bodyPr/>
        <a:lstStyle/>
        <a:p>
          <a:pPr rtl="0"/>
          <a:r>
            <a:rPr lang="en-US" dirty="0"/>
            <a:t>Microcytic</a:t>
          </a:r>
        </a:p>
      </dgm:t>
    </dgm:pt>
    <dgm:pt modelId="{F7965679-ADC0-2642-8532-BE8F8FE9BE77}" type="parTrans" cxnId="{DBE43303-2D7B-A647-BDC9-A18DAC23B7DC}">
      <dgm:prSet/>
      <dgm:spPr/>
      <dgm:t>
        <a:bodyPr/>
        <a:lstStyle/>
        <a:p>
          <a:endParaRPr lang="en-US"/>
        </a:p>
      </dgm:t>
    </dgm:pt>
    <dgm:pt modelId="{F729C63D-34DB-EA42-910A-A4EC3252C52E}" type="sibTrans" cxnId="{DBE43303-2D7B-A647-BDC9-A18DAC23B7DC}">
      <dgm:prSet/>
      <dgm:spPr/>
      <dgm:t>
        <a:bodyPr/>
        <a:lstStyle/>
        <a:p>
          <a:endParaRPr lang="en-US"/>
        </a:p>
      </dgm:t>
    </dgm:pt>
    <dgm:pt modelId="{7BDF280F-74E7-1547-AE33-6F5B8E945195}">
      <dgm:prSet phldrT="[Text]"/>
      <dgm:spPr/>
      <dgm:t>
        <a:bodyPr/>
        <a:lstStyle/>
        <a:p>
          <a:pPr rtl="0"/>
          <a:r>
            <a:rPr lang="en-US" dirty="0"/>
            <a:t>Normocytic</a:t>
          </a:r>
        </a:p>
      </dgm:t>
    </dgm:pt>
    <dgm:pt modelId="{971690E6-9661-4242-A533-C08BB500513E}" type="parTrans" cxnId="{7E4613B1-D769-884D-B7C7-36744569B706}">
      <dgm:prSet/>
      <dgm:spPr/>
      <dgm:t>
        <a:bodyPr/>
        <a:lstStyle/>
        <a:p>
          <a:endParaRPr lang="en-US"/>
        </a:p>
      </dgm:t>
    </dgm:pt>
    <dgm:pt modelId="{AF945F9C-5854-D544-A674-29327C0BFED1}" type="sibTrans" cxnId="{7E4613B1-D769-884D-B7C7-36744569B706}">
      <dgm:prSet/>
      <dgm:spPr/>
      <dgm:t>
        <a:bodyPr/>
        <a:lstStyle/>
        <a:p>
          <a:endParaRPr lang="en-US"/>
        </a:p>
      </dgm:t>
    </dgm:pt>
    <dgm:pt modelId="{8256D5DE-6E9B-514C-8871-9C912AEB67D8}">
      <dgm:prSet phldrT="[Text]"/>
      <dgm:spPr/>
      <dgm:t>
        <a:bodyPr/>
        <a:lstStyle/>
        <a:p>
          <a:pPr rtl="0"/>
          <a:r>
            <a:rPr lang="en-US" dirty="0"/>
            <a:t>Macrocytic</a:t>
          </a:r>
        </a:p>
      </dgm:t>
    </dgm:pt>
    <dgm:pt modelId="{C43ED81F-7924-3A4A-BC7E-DE8AC5F413A5}" type="parTrans" cxnId="{87B719FD-AB1C-5A47-91B5-99A135D22099}">
      <dgm:prSet/>
      <dgm:spPr/>
      <dgm:t>
        <a:bodyPr/>
        <a:lstStyle/>
        <a:p>
          <a:endParaRPr lang="en-US"/>
        </a:p>
      </dgm:t>
    </dgm:pt>
    <dgm:pt modelId="{6C1937D1-F654-A340-A652-02B0966B4892}" type="sibTrans" cxnId="{87B719FD-AB1C-5A47-91B5-99A135D22099}">
      <dgm:prSet/>
      <dgm:spPr/>
      <dgm:t>
        <a:bodyPr/>
        <a:lstStyle/>
        <a:p>
          <a:endParaRPr lang="en-US"/>
        </a:p>
      </dgm:t>
    </dgm:pt>
    <dgm:pt modelId="{BFE6537D-5DCB-314C-970F-19344B26AB5A}" type="pres">
      <dgm:prSet presAssocID="{80791C32-1B57-FB42-86C0-E226292878F4}" presName="hierChild1" presStyleCnt="0">
        <dgm:presLayoutVars>
          <dgm:orgChart val="1"/>
          <dgm:chPref val="1"/>
          <dgm:dir/>
          <dgm:animOne val="branch"/>
          <dgm:animLvl val="lvl"/>
          <dgm:resizeHandles/>
        </dgm:presLayoutVars>
      </dgm:prSet>
      <dgm:spPr/>
    </dgm:pt>
    <dgm:pt modelId="{9A6D3E83-2FB2-1A46-BDF7-A81BAD7B4C3A}" type="pres">
      <dgm:prSet presAssocID="{3BDAAFCA-3BE1-714C-B372-60656E75596B}" presName="hierRoot1" presStyleCnt="0">
        <dgm:presLayoutVars>
          <dgm:hierBranch val="init"/>
        </dgm:presLayoutVars>
      </dgm:prSet>
      <dgm:spPr/>
    </dgm:pt>
    <dgm:pt modelId="{859ED69B-7C3F-6843-8A2D-0C5C9883808C}" type="pres">
      <dgm:prSet presAssocID="{3BDAAFCA-3BE1-714C-B372-60656E75596B}" presName="rootComposite1" presStyleCnt="0"/>
      <dgm:spPr/>
    </dgm:pt>
    <dgm:pt modelId="{C2139C60-FCB0-F549-B964-7667F6998C72}" type="pres">
      <dgm:prSet presAssocID="{3BDAAFCA-3BE1-714C-B372-60656E75596B}" presName="rootText1" presStyleLbl="node0" presStyleIdx="0" presStyleCnt="1" custLinFactNeighborY="-3131">
        <dgm:presLayoutVars>
          <dgm:chPref val="3"/>
        </dgm:presLayoutVars>
      </dgm:prSet>
      <dgm:spPr/>
    </dgm:pt>
    <dgm:pt modelId="{B319ABEC-32FD-6F4C-8D38-95261081A8EF}" type="pres">
      <dgm:prSet presAssocID="{3BDAAFCA-3BE1-714C-B372-60656E75596B}" presName="rootConnector1" presStyleLbl="node1" presStyleIdx="0" presStyleCnt="0"/>
      <dgm:spPr/>
    </dgm:pt>
    <dgm:pt modelId="{70F7E422-A72B-9D4D-A7B7-31CDD8D28672}" type="pres">
      <dgm:prSet presAssocID="{3BDAAFCA-3BE1-714C-B372-60656E75596B}" presName="hierChild2" presStyleCnt="0"/>
      <dgm:spPr/>
    </dgm:pt>
    <dgm:pt modelId="{2C73BB0B-F3A6-364D-8D72-634A799CC94A}" type="pres">
      <dgm:prSet presAssocID="{F7965679-ADC0-2642-8532-BE8F8FE9BE77}" presName="Name37" presStyleLbl="parChTrans1D2" presStyleIdx="0" presStyleCnt="3"/>
      <dgm:spPr/>
    </dgm:pt>
    <dgm:pt modelId="{51315356-0C3B-9E42-BA57-A34338BA021A}" type="pres">
      <dgm:prSet presAssocID="{ADEA2E2D-B5F2-1E40-80EC-D2D65673AC2C}" presName="hierRoot2" presStyleCnt="0">
        <dgm:presLayoutVars>
          <dgm:hierBranch val="init"/>
        </dgm:presLayoutVars>
      </dgm:prSet>
      <dgm:spPr/>
    </dgm:pt>
    <dgm:pt modelId="{6EBFBEDA-5F4C-5644-AA5E-86146BE7201C}" type="pres">
      <dgm:prSet presAssocID="{ADEA2E2D-B5F2-1E40-80EC-D2D65673AC2C}" presName="rootComposite" presStyleCnt="0"/>
      <dgm:spPr/>
    </dgm:pt>
    <dgm:pt modelId="{EE87D36E-8E58-E446-AD27-26DFBD95F625}" type="pres">
      <dgm:prSet presAssocID="{ADEA2E2D-B5F2-1E40-80EC-D2D65673AC2C}" presName="rootText" presStyleLbl="node2" presStyleIdx="0" presStyleCnt="3">
        <dgm:presLayoutVars>
          <dgm:chPref val="3"/>
        </dgm:presLayoutVars>
      </dgm:prSet>
      <dgm:spPr/>
    </dgm:pt>
    <dgm:pt modelId="{71DF8152-025E-5448-8B2B-487213C07144}" type="pres">
      <dgm:prSet presAssocID="{ADEA2E2D-B5F2-1E40-80EC-D2D65673AC2C}" presName="rootConnector" presStyleLbl="node2" presStyleIdx="0" presStyleCnt="3"/>
      <dgm:spPr/>
    </dgm:pt>
    <dgm:pt modelId="{96BC7DCC-91E0-A847-9459-0604B565BD26}" type="pres">
      <dgm:prSet presAssocID="{ADEA2E2D-B5F2-1E40-80EC-D2D65673AC2C}" presName="hierChild4" presStyleCnt="0"/>
      <dgm:spPr/>
    </dgm:pt>
    <dgm:pt modelId="{629A3C77-AB28-1548-B87C-AC1BD1F2A4C9}" type="pres">
      <dgm:prSet presAssocID="{ADEA2E2D-B5F2-1E40-80EC-D2D65673AC2C}" presName="hierChild5" presStyleCnt="0"/>
      <dgm:spPr/>
    </dgm:pt>
    <dgm:pt modelId="{EAB196E7-EEAC-FC4C-9B6D-D9D1A5EC82CD}" type="pres">
      <dgm:prSet presAssocID="{971690E6-9661-4242-A533-C08BB500513E}" presName="Name37" presStyleLbl="parChTrans1D2" presStyleIdx="1" presStyleCnt="3"/>
      <dgm:spPr/>
    </dgm:pt>
    <dgm:pt modelId="{930DEF65-1C87-0843-8805-90FC7AC63282}" type="pres">
      <dgm:prSet presAssocID="{7BDF280F-74E7-1547-AE33-6F5B8E945195}" presName="hierRoot2" presStyleCnt="0">
        <dgm:presLayoutVars>
          <dgm:hierBranch val="init"/>
        </dgm:presLayoutVars>
      </dgm:prSet>
      <dgm:spPr/>
    </dgm:pt>
    <dgm:pt modelId="{266087C1-59DD-3D40-9B61-79C742E6D936}" type="pres">
      <dgm:prSet presAssocID="{7BDF280F-74E7-1547-AE33-6F5B8E945195}" presName="rootComposite" presStyleCnt="0"/>
      <dgm:spPr/>
    </dgm:pt>
    <dgm:pt modelId="{8E633646-1834-904C-BD60-B47FFF69BD7A}" type="pres">
      <dgm:prSet presAssocID="{7BDF280F-74E7-1547-AE33-6F5B8E945195}" presName="rootText" presStyleLbl="node2" presStyleIdx="1" presStyleCnt="3">
        <dgm:presLayoutVars>
          <dgm:chPref val="3"/>
        </dgm:presLayoutVars>
      </dgm:prSet>
      <dgm:spPr/>
    </dgm:pt>
    <dgm:pt modelId="{8BE405F6-DD81-864B-B0E3-BD960FCCC48D}" type="pres">
      <dgm:prSet presAssocID="{7BDF280F-74E7-1547-AE33-6F5B8E945195}" presName="rootConnector" presStyleLbl="node2" presStyleIdx="1" presStyleCnt="3"/>
      <dgm:spPr/>
    </dgm:pt>
    <dgm:pt modelId="{DD12D283-7E92-7147-999F-B31F9D3C0D94}" type="pres">
      <dgm:prSet presAssocID="{7BDF280F-74E7-1547-AE33-6F5B8E945195}" presName="hierChild4" presStyleCnt="0"/>
      <dgm:spPr/>
    </dgm:pt>
    <dgm:pt modelId="{37761A1F-A4D3-8541-AE4D-A68429E5265B}" type="pres">
      <dgm:prSet presAssocID="{7BDF280F-74E7-1547-AE33-6F5B8E945195}" presName="hierChild5" presStyleCnt="0"/>
      <dgm:spPr/>
    </dgm:pt>
    <dgm:pt modelId="{53A57DA7-97F5-6B4B-BD4D-F2321480BEB6}" type="pres">
      <dgm:prSet presAssocID="{C43ED81F-7924-3A4A-BC7E-DE8AC5F413A5}" presName="Name37" presStyleLbl="parChTrans1D2" presStyleIdx="2" presStyleCnt="3"/>
      <dgm:spPr/>
    </dgm:pt>
    <dgm:pt modelId="{E2C7C82A-441C-284E-AC0B-DB5ADB3C48E0}" type="pres">
      <dgm:prSet presAssocID="{8256D5DE-6E9B-514C-8871-9C912AEB67D8}" presName="hierRoot2" presStyleCnt="0">
        <dgm:presLayoutVars>
          <dgm:hierBranch val="init"/>
        </dgm:presLayoutVars>
      </dgm:prSet>
      <dgm:spPr/>
    </dgm:pt>
    <dgm:pt modelId="{47E50BE2-2059-B246-9F2A-B564408A5CF7}" type="pres">
      <dgm:prSet presAssocID="{8256D5DE-6E9B-514C-8871-9C912AEB67D8}" presName="rootComposite" presStyleCnt="0"/>
      <dgm:spPr/>
    </dgm:pt>
    <dgm:pt modelId="{65B6F0D9-E749-184C-A671-ED69093DEC4A}" type="pres">
      <dgm:prSet presAssocID="{8256D5DE-6E9B-514C-8871-9C912AEB67D8}" presName="rootText" presStyleLbl="node2" presStyleIdx="2" presStyleCnt="3">
        <dgm:presLayoutVars>
          <dgm:chPref val="3"/>
        </dgm:presLayoutVars>
      </dgm:prSet>
      <dgm:spPr/>
    </dgm:pt>
    <dgm:pt modelId="{77B39D2D-2D43-014D-AC89-9BFA08FD9015}" type="pres">
      <dgm:prSet presAssocID="{8256D5DE-6E9B-514C-8871-9C912AEB67D8}" presName="rootConnector" presStyleLbl="node2" presStyleIdx="2" presStyleCnt="3"/>
      <dgm:spPr/>
    </dgm:pt>
    <dgm:pt modelId="{1E57EFE0-2554-AB43-A6E7-651CAE9A6924}" type="pres">
      <dgm:prSet presAssocID="{8256D5DE-6E9B-514C-8871-9C912AEB67D8}" presName="hierChild4" presStyleCnt="0"/>
      <dgm:spPr/>
    </dgm:pt>
    <dgm:pt modelId="{33F22005-E97D-8E42-85E6-E0EA088294CB}" type="pres">
      <dgm:prSet presAssocID="{8256D5DE-6E9B-514C-8871-9C912AEB67D8}" presName="hierChild5" presStyleCnt="0"/>
      <dgm:spPr/>
    </dgm:pt>
    <dgm:pt modelId="{0B825FF5-E452-5C4E-B0D3-D4A488AD903A}" type="pres">
      <dgm:prSet presAssocID="{3BDAAFCA-3BE1-714C-B372-60656E75596B}" presName="hierChild3" presStyleCnt="0"/>
      <dgm:spPr/>
    </dgm:pt>
  </dgm:ptLst>
  <dgm:cxnLst>
    <dgm:cxn modelId="{DBE43303-2D7B-A647-BDC9-A18DAC23B7DC}" srcId="{3BDAAFCA-3BE1-714C-B372-60656E75596B}" destId="{ADEA2E2D-B5F2-1E40-80EC-D2D65673AC2C}" srcOrd="0" destOrd="0" parTransId="{F7965679-ADC0-2642-8532-BE8F8FE9BE77}" sibTransId="{F729C63D-34DB-EA42-910A-A4EC3252C52E}"/>
    <dgm:cxn modelId="{2799F606-8CC2-244F-A838-F0C45800A63A}" type="presOf" srcId="{ADEA2E2D-B5F2-1E40-80EC-D2D65673AC2C}" destId="{71DF8152-025E-5448-8B2B-487213C07144}" srcOrd="1" destOrd="0" presId="urn:microsoft.com/office/officeart/2005/8/layout/orgChart1"/>
    <dgm:cxn modelId="{1CF1E418-579B-BC44-A268-C6FE094E5A9B}" type="presOf" srcId="{C43ED81F-7924-3A4A-BC7E-DE8AC5F413A5}" destId="{53A57DA7-97F5-6B4B-BD4D-F2321480BEB6}" srcOrd="0" destOrd="0" presId="urn:microsoft.com/office/officeart/2005/8/layout/orgChart1"/>
    <dgm:cxn modelId="{2EDAC52A-0832-B64E-AA1C-30C5EE6CF1BA}" type="presOf" srcId="{8256D5DE-6E9B-514C-8871-9C912AEB67D8}" destId="{65B6F0D9-E749-184C-A671-ED69093DEC4A}" srcOrd="0" destOrd="0" presId="urn:microsoft.com/office/officeart/2005/8/layout/orgChart1"/>
    <dgm:cxn modelId="{73290C5D-3E6F-2344-9FF5-9CA8EB36CDE9}" type="presOf" srcId="{7BDF280F-74E7-1547-AE33-6F5B8E945195}" destId="{8E633646-1834-904C-BD60-B47FFF69BD7A}" srcOrd="0" destOrd="0" presId="urn:microsoft.com/office/officeart/2005/8/layout/orgChart1"/>
    <dgm:cxn modelId="{7E477D42-505E-034F-B50C-376A93EAE383}" type="presOf" srcId="{971690E6-9661-4242-A533-C08BB500513E}" destId="{EAB196E7-EEAC-FC4C-9B6D-D9D1A5EC82CD}" srcOrd="0" destOrd="0" presId="urn:microsoft.com/office/officeart/2005/8/layout/orgChart1"/>
    <dgm:cxn modelId="{72BB8B4D-4037-F241-9B4E-FBD894992F38}" type="presOf" srcId="{3BDAAFCA-3BE1-714C-B372-60656E75596B}" destId="{B319ABEC-32FD-6F4C-8D38-95261081A8EF}" srcOrd="1" destOrd="0" presId="urn:microsoft.com/office/officeart/2005/8/layout/orgChart1"/>
    <dgm:cxn modelId="{A3C68C51-3762-F446-8C0C-7AC473F9C88C}" type="presOf" srcId="{ADEA2E2D-B5F2-1E40-80EC-D2D65673AC2C}" destId="{EE87D36E-8E58-E446-AD27-26DFBD95F625}" srcOrd="0" destOrd="0" presId="urn:microsoft.com/office/officeart/2005/8/layout/orgChart1"/>
    <dgm:cxn modelId="{70847259-F2CD-AF41-B751-8FFC1552A612}" type="presOf" srcId="{8256D5DE-6E9B-514C-8871-9C912AEB67D8}" destId="{77B39D2D-2D43-014D-AC89-9BFA08FD9015}" srcOrd="1" destOrd="0" presId="urn:microsoft.com/office/officeart/2005/8/layout/orgChart1"/>
    <dgm:cxn modelId="{5073107D-1EDE-9D46-BC8B-080E337BCB65}" srcId="{80791C32-1B57-FB42-86C0-E226292878F4}" destId="{3BDAAFCA-3BE1-714C-B372-60656E75596B}" srcOrd="0" destOrd="0" parTransId="{4174E52C-0965-8E4B-B8C0-672EB0F86670}" sibTransId="{62E33D5D-F035-7D48-8C46-BF228BE20D41}"/>
    <dgm:cxn modelId="{1269C096-C5ED-D448-9059-6241390CBC98}" type="presOf" srcId="{F7965679-ADC0-2642-8532-BE8F8FE9BE77}" destId="{2C73BB0B-F3A6-364D-8D72-634A799CC94A}" srcOrd="0" destOrd="0" presId="urn:microsoft.com/office/officeart/2005/8/layout/orgChart1"/>
    <dgm:cxn modelId="{48A5C5A9-1EC2-E040-B82E-AAD1F308ED3F}" type="presOf" srcId="{3BDAAFCA-3BE1-714C-B372-60656E75596B}" destId="{C2139C60-FCB0-F549-B964-7667F6998C72}" srcOrd="0" destOrd="0" presId="urn:microsoft.com/office/officeart/2005/8/layout/orgChart1"/>
    <dgm:cxn modelId="{7E4613B1-D769-884D-B7C7-36744569B706}" srcId="{3BDAAFCA-3BE1-714C-B372-60656E75596B}" destId="{7BDF280F-74E7-1547-AE33-6F5B8E945195}" srcOrd="1" destOrd="0" parTransId="{971690E6-9661-4242-A533-C08BB500513E}" sibTransId="{AF945F9C-5854-D544-A674-29327C0BFED1}"/>
    <dgm:cxn modelId="{F46040BC-0111-584C-B289-A87A6B8D08B9}" type="presOf" srcId="{80791C32-1B57-FB42-86C0-E226292878F4}" destId="{BFE6537D-5DCB-314C-970F-19344B26AB5A}" srcOrd="0" destOrd="0" presId="urn:microsoft.com/office/officeart/2005/8/layout/orgChart1"/>
    <dgm:cxn modelId="{DA59CFFC-2F5E-EC46-BEAD-A5C25CF87EDC}" type="presOf" srcId="{7BDF280F-74E7-1547-AE33-6F5B8E945195}" destId="{8BE405F6-DD81-864B-B0E3-BD960FCCC48D}" srcOrd="1" destOrd="0" presId="urn:microsoft.com/office/officeart/2005/8/layout/orgChart1"/>
    <dgm:cxn modelId="{87B719FD-AB1C-5A47-91B5-99A135D22099}" srcId="{3BDAAFCA-3BE1-714C-B372-60656E75596B}" destId="{8256D5DE-6E9B-514C-8871-9C912AEB67D8}" srcOrd="2" destOrd="0" parTransId="{C43ED81F-7924-3A4A-BC7E-DE8AC5F413A5}" sibTransId="{6C1937D1-F654-A340-A652-02B0966B4892}"/>
    <dgm:cxn modelId="{BF16FEAF-E637-6D43-AF6D-9780A2730154}" type="presParOf" srcId="{BFE6537D-5DCB-314C-970F-19344B26AB5A}" destId="{9A6D3E83-2FB2-1A46-BDF7-A81BAD7B4C3A}" srcOrd="0" destOrd="0" presId="urn:microsoft.com/office/officeart/2005/8/layout/orgChart1"/>
    <dgm:cxn modelId="{5C0E02AD-AACF-6D4B-9B08-7FD843D9BB72}" type="presParOf" srcId="{9A6D3E83-2FB2-1A46-BDF7-A81BAD7B4C3A}" destId="{859ED69B-7C3F-6843-8A2D-0C5C9883808C}" srcOrd="0" destOrd="0" presId="urn:microsoft.com/office/officeart/2005/8/layout/orgChart1"/>
    <dgm:cxn modelId="{8ED3D731-42E4-154A-B5B4-4891BEB4D4C5}" type="presParOf" srcId="{859ED69B-7C3F-6843-8A2D-0C5C9883808C}" destId="{C2139C60-FCB0-F549-B964-7667F6998C72}" srcOrd="0" destOrd="0" presId="urn:microsoft.com/office/officeart/2005/8/layout/orgChart1"/>
    <dgm:cxn modelId="{5911531D-101E-984C-A935-E083DF9AD1AF}" type="presParOf" srcId="{859ED69B-7C3F-6843-8A2D-0C5C9883808C}" destId="{B319ABEC-32FD-6F4C-8D38-95261081A8EF}" srcOrd="1" destOrd="0" presId="urn:microsoft.com/office/officeart/2005/8/layout/orgChart1"/>
    <dgm:cxn modelId="{01C3B2A3-5369-FC41-AF9D-63555E97BE1E}" type="presParOf" srcId="{9A6D3E83-2FB2-1A46-BDF7-A81BAD7B4C3A}" destId="{70F7E422-A72B-9D4D-A7B7-31CDD8D28672}" srcOrd="1" destOrd="0" presId="urn:microsoft.com/office/officeart/2005/8/layout/orgChart1"/>
    <dgm:cxn modelId="{914C5A1C-C637-7B48-A82B-810B0CE0343D}" type="presParOf" srcId="{70F7E422-A72B-9D4D-A7B7-31CDD8D28672}" destId="{2C73BB0B-F3A6-364D-8D72-634A799CC94A}" srcOrd="0" destOrd="0" presId="urn:microsoft.com/office/officeart/2005/8/layout/orgChart1"/>
    <dgm:cxn modelId="{49D5252A-EB3F-A44C-A232-B363EF5F7983}" type="presParOf" srcId="{70F7E422-A72B-9D4D-A7B7-31CDD8D28672}" destId="{51315356-0C3B-9E42-BA57-A34338BA021A}" srcOrd="1" destOrd="0" presId="urn:microsoft.com/office/officeart/2005/8/layout/orgChart1"/>
    <dgm:cxn modelId="{7D157921-5286-5B4E-A0BD-013A6F8EE906}" type="presParOf" srcId="{51315356-0C3B-9E42-BA57-A34338BA021A}" destId="{6EBFBEDA-5F4C-5644-AA5E-86146BE7201C}" srcOrd="0" destOrd="0" presId="urn:microsoft.com/office/officeart/2005/8/layout/orgChart1"/>
    <dgm:cxn modelId="{D4A9FF85-1001-734D-AD63-5107AF583767}" type="presParOf" srcId="{6EBFBEDA-5F4C-5644-AA5E-86146BE7201C}" destId="{EE87D36E-8E58-E446-AD27-26DFBD95F625}" srcOrd="0" destOrd="0" presId="urn:microsoft.com/office/officeart/2005/8/layout/orgChart1"/>
    <dgm:cxn modelId="{8E029DC2-70BA-554F-91A1-FB69C074CCE0}" type="presParOf" srcId="{6EBFBEDA-5F4C-5644-AA5E-86146BE7201C}" destId="{71DF8152-025E-5448-8B2B-487213C07144}" srcOrd="1" destOrd="0" presId="urn:microsoft.com/office/officeart/2005/8/layout/orgChart1"/>
    <dgm:cxn modelId="{F69058A7-01D7-3945-BC6B-CE1EAA5B82FC}" type="presParOf" srcId="{51315356-0C3B-9E42-BA57-A34338BA021A}" destId="{96BC7DCC-91E0-A847-9459-0604B565BD26}" srcOrd="1" destOrd="0" presId="urn:microsoft.com/office/officeart/2005/8/layout/orgChart1"/>
    <dgm:cxn modelId="{D867D2BA-B414-E34A-B4FC-21CAA504445C}" type="presParOf" srcId="{51315356-0C3B-9E42-BA57-A34338BA021A}" destId="{629A3C77-AB28-1548-B87C-AC1BD1F2A4C9}" srcOrd="2" destOrd="0" presId="urn:microsoft.com/office/officeart/2005/8/layout/orgChart1"/>
    <dgm:cxn modelId="{F87207F9-DE3F-AF46-9EAC-FA17F6193D33}" type="presParOf" srcId="{70F7E422-A72B-9D4D-A7B7-31CDD8D28672}" destId="{EAB196E7-EEAC-FC4C-9B6D-D9D1A5EC82CD}" srcOrd="2" destOrd="0" presId="urn:microsoft.com/office/officeart/2005/8/layout/orgChart1"/>
    <dgm:cxn modelId="{4F9525D5-617D-F54B-9AC8-4973A6AA5FB0}" type="presParOf" srcId="{70F7E422-A72B-9D4D-A7B7-31CDD8D28672}" destId="{930DEF65-1C87-0843-8805-90FC7AC63282}" srcOrd="3" destOrd="0" presId="urn:microsoft.com/office/officeart/2005/8/layout/orgChart1"/>
    <dgm:cxn modelId="{3623B2F5-8A87-0047-999D-4CD3994D24A5}" type="presParOf" srcId="{930DEF65-1C87-0843-8805-90FC7AC63282}" destId="{266087C1-59DD-3D40-9B61-79C742E6D936}" srcOrd="0" destOrd="0" presId="urn:microsoft.com/office/officeart/2005/8/layout/orgChart1"/>
    <dgm:cxn modelId="{21F2B74C-471A-824C-9488-88859986C8F4}" type="presParOf" srcId="{266087C1-59DD-3D40-9B61-79C742E6D936}" destId="{8E633646-1834-904C-BD60-B47FFF69BD7A}" srcOrd="0" destOrd="0" presId="urn:microsoft.com/office/officeart/2005/8/layout/orgChart1"/>
    <dgm:cxn modelId="{9B2B8C03-2311-F142-AF86-6D421050BA67}" type="presParOf" srcId="{266087C1-59DD-3D40-9B61-79C742E6D936}" destId="{8BE405F6-DD81-864B-B0E3-BD960FCCC48D}" srcOrd="1" destOrd="0" presId="urn:microsoft.com/office/officeart/2005/8/layout/orgChart1"/>
    <dgm:cxn modelId="{339F9AAF-4AF7-CD44-9603-815156C1F5EA}" type="presParOf" srcId="{930DEF65-1C87-0843-8805-90FC7AC63282}" destId="{DD12D283-7E92-7147-999F-B31F9D3C0D94}" srcOrd="1" destOrd="0" presId="urn:microsoft.com/office/officeart/2005/8/layout/orgChart1"/>
    <dgm:cxn modelId="{D196842A-1C75-A449-86C0-3C7AD14F77F1}" type="presParOf" srcId="{930DEF65-1C87-0843-8805-90FC7AC63282}" destId="{37761A1F-A4D3-8541-AE4D-A68429E5265B}" srcOrd="2" destOrd="0" presId="urn:microsoft.com/office/officeart/2005/8/layout/orgChart1"/>
    <dgm:cxn modelId="{1509EE85-32B6-EF43-9A45-33031557A2F2}" type="presParOf" srcId="{70F7E422-A72B-9D4D-A7B7-31CDD8D28672}" destId="{53A57DA7-97F5-6B4B-BD4D-F2321480BEB6}" srcOrd="4" destOrd="0" presId="urn:microsoft.com/office/officeart/2005/8/layout/orgChart1"/>
    <dgm:cxn modelId="{97547703-21D5-F340-B662-DE158625E43F}" type="presParOf" srcId="{70F7E422-A72B-9D4D-A7B7-31CDD8D28672}" destId="{E2C7C82A-441C-284E-AC0B-DB5ADB3C48E0}" srcOrd="5" destOrd="0" presId="urn:microsoft.com/office/officeart/2005/8/layout/orgChart1"/>
    <dgm:cxn modelId="{6D81A0D4-19AA-0E4C-BD21-30CD4B36BBFD}" type="presParOf" srcId="{E2C7C82A-441C-284E-AC0B-DB5ADB3C48E0}" destId="{47E50BE2-2059-B246-9F2A-B564408A5CF7}" srcOrd="0" destOrd="0" presId="urn:microsoft.com/office/officeart/2005/8/layout/orgChart1"/>
    <dgm:cxn modelId="{8E251D23-FAEA-EF44-817F-86975C41CD50}" type="presParOf" srcId="{47E50BE2-2059-B246-9F2A-B564408A5CF7}" destId="{65B6F0D9-E749-184C-A671-ED69093DEC4A}" srcOrd="0" destOrd="0" presId="urn:microsoft.com/office/officeart/2005/8/layout/orgChart1"/>
    <dgm:cxn modelId="{D2D1CEC9-B433-3D45-95FE-421340BDAB16}" type="presParOf" srcId="{47E50BE2-2059-B246-9F2A-B564408A5CF7}" destId="{77B39D2D-2D43-014D-AC89-9BFA08FD9015}" srcOrd="1" destOrd="0" presId="urn:microsoft.com/office/officeart/2005/8/layout/orgChart1"/>
    <dgm:cxn modelId="{E2451EA3-E515-604D-B4F9-A6DA702379B2}" type="presParOf" srcId="{E2C7C82A-441C-284E-AC0B-DB5ADB3C48E0}" destId="{1E57EFE0-2554-AB43-A6E7-651CAE9A6924}" srcOrd="1" destOrd="0" presId="urn:microsoft.com/office/officeart/2005/8/layout/orgChart1"/>
    <dgm:cxn modelId="{4D84B9FF-3749-594F-88CE-F0B44CE0E115}" type="presParOf" srcId="{E2C7C82A-441C-284E-AC0B-DB5ADB3C48E0}" destId="{33F22005-E97D-8E42-85E6-E0EA088294CB}" srcOrd="2" destOrd="0" presId="urn:microsoft.com/office/officeart/2005/8/layout/orgChart1"/>
    <dgm:cxn modelId="{4F6823DC-EB76-984D-8D96-605021026791}" type="presParOf" srcId="{9A6D3E83-2FB2-1A46-BDF7-A81BAD7B4C3A}" destId="{0B825FF5-E452-5C4E-B0D3-D4A488AD90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Reticulocyte count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Infiltration</a:t>
          </a:r>
        </a:p>
        <a:p>
          <a:pPr rtl="0"/>
          <a:r>
            <a:rPr lang="en-US" dirty="0"/>
            <a:t>Anaemia of chronic disease</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Increased</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Acute blood loss</a:t>
          </a:r>
        </a:p>
        <a:p>
          <a:pPr rtl="0"/>
          <a:r>
            <a:rPr lang="en-US" dirty="0" err="1"/>
            <a:t>Haemolysis</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Normal or low</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CC8A80-7FF3-FF4D-9593-17329BAC08D8}" type="doc">
      <dgm:prSet loTypeId="urn:microsoft.com/office/officeart/2005/8/layout/hierarchy1" loCatId="process" qsTypeId="urn:microsoft.com/office/officeart/2005/8/quickstyle/simple1" qsCatId="simple" csTypeId="urn:microsoft.com/office/officeart/2005/8/colors/accent1_2" csCatId="accent1" phldr="1"/>
      <dgm:spPr/>
      <dgm:t>
        <a:bodyPr/>
        <a:lstStyle/>
        <a:p>
          <a:endParaRPr lang="en-US"/>
        </a:p>
      </dgm:t>
    </dgm:pt>
    <dgm:pt modelId="{9056DC7E-CDA0-464A-ADAE-90ADF2EBBB4C}">
      <dgm:prSet phldrT="[Text]"/>
      <dgm:spPr/>
      <dgm:t>
        <a:bodyPr/>
        <a:lstStyle/>
        <a:p>
          <a:pPr rtl="0"/>
          <a:r>
            <a:rPr lang="en-US" dirty="0"/>
            <a:t>Reticulocyte count</a:t>
          </a:r>
        </a:p>
      </dgm:t>
    </dgm:pt>
    <dgm:pt modelId="{AFF59E6E-55F0-004F-8351-9E5F06870991}" type="parTrans" cxnId="{AB82D43A-D4AB-5348-A61E-F1C7D176E5A7}">
      <dgm:prSet/>
      <dgm:spPr/>
      <dgm:t>
        <a:bodyPr/>
        <a:lstStyle/>
        <a:p>
          <a:endParaRPr lang="en-US"/>
        </a:p>
      </dgm:t>
    </dgm:pt>
    <dgm:pt modelId="{951062DA-D677-0142-A1E1-4CC259AC2E9C}" type="sibTrans" cxnId="{AB82D43A-D4AB-5348-A61E-F1C7D176E5A7}">
      <dgm:prSet/>
      <dgm:spPr/>
      <dgm:t>
        <a:bodyPr/>
        <a:lstStyle/>
        <a:p>
          <a:pPr rtl="0"/>
          <a:endParaRPr lang="en-US"/>
        </a:p>
      </dgm:t>
    </dgm:pt>
    <dgm:pt modelId="{1D3ACB21-698C-BE47-A653-5BA4EAEBFD0B}">
      <dgm:prSet/>
      <dgm:spPr/>
      <dgm:t>
        <a:bodyPr/>
        <a:lstStyle/>
        <a:p>
          <a:pPr rtl="0"/>
          <a:r>
            <a:rPr lang="en-US" dirty="0"/>
            <a:t>Infiltration</a:t>
          </a:r>
        </a:p>
        <a:p>
          <a:pPr rtl="0"/>
          <a:r>
            <a:rPr lang="en-US" dirty="0"/>
            <a:t>Anaemia of chronic disease</a:t>
          </a:r>
        </a:p>
      </dgm:t>
    </dgm:pt>
    <dgm:pt modelId="{034F83E9-39A9-D44E-9724-85B40C9034B2}" type="parTrans" cxnId="{520EFC40-C889-C64E-B486-E2FA284FCF4A}">
      <dgm:prSet/>
      <dgm:spPr/>
      <dgm:t>
        <a:bodyPr/>
        <a:lstStyle/>
        <a:p>
          <a:endParaRPr lang="en-US"/>
        </a:p>
      </dgm:t>
    </dgm:pt>
    <dgm:pt modelId="{6F4C3C3C-BEA3-A44C-9A56-3820676363D8}" type="sibTrans" cxnId="{520EFC40-C889-C64E-B486-E2FA284FCF4A}">
      <dgm:prSet/>
      <dgm:spPr/>
      <dgm:t>
        <a:bodyPr/>
        <a:lstStyle/>
        <a:p>
          <a:endParaRPr lang="en-US"/>
        </a:p>
      </dgm:t>
    </dgm:pt>
    <dgm:pt modelId="{3986D35F-3CB7-4D40-ACCE-9512FAA8DCF8}">
      <dgm:prSet phldrT="[Text]"/>
      <dgm:spPr/>
      <dgm:t>
        <a:bodyPr/>
        <a:lstStyle/>
        <a:p>
          <a:pPr rtl="0"/>
          <a:r>
            <a:rPr lang="en-US" dirty="0"/>
            <a:t>Increased</a:t>
          </a:r>
        </a:p>
      </dgm:t>
    </dgm:pt>
    <dgm:pt modelId="{7E3C2611-1E7C-E640-9E34-87257C22E148}" type="sibTrans" cxnId="{84E769F4-D200-F74F-BF9C-9643A64BABF4}">
      <dgm:prSet/>
      <dgm:spPr/>
      <dgm:t>
        <a:bodyPr/>
        <a:lstStyle/>
        <a:p>
          <a:endParaRPr lang="en-US"/>
        </a:p>
      </dgm:t>
    </dgm:pt>
    <dgm:pt modelId="{F4037BDB-6D5B-6944-AB04-46B5B83B375A}" type="parTrans" cxnId="{84E769F4-D200-F74F-BF9C-9643A64BABF4}">
      <dgm:prSet/>
      <dgm:spPr/>
      <dgm:t>
        <a:bodyPr/>
        <a:lstStyle/>
        <a:p>
          <a:endParaRPr lang="en-US"/>
        </a:p>
      </dgm:t>
    </dgm:pt>
    <dgm:pt modelId="{AEC7222C-AD6F-F841-9D05-FB90948C1313}">
      <dgm:prSet/>
      <dgm:spPr/>
      <dgm:t>
        <a:bodyPr/>
        <a:lstStyle/>
        <a:p>
          <a:pPr rtl="0"/>
          <a:r>
            <a:rPr lang="en-US" dirty="0"/>
            <a:t>Acute blood loss</a:t>
          </a:r>
        </a:p>
        <a:p>
          <a:pPr rtl="0"/>
          <a:r>
            <a:rPr lang="en-US" dirty="0" err="1"/>
            <a:t>Haemolysis</a:t>
          </a:r>
          <a:endParaRPr lang="en-US" dirty="0"/>
        </a:p>
      </dgm:t>
    </dgm:pt>
    <dgm:pt modelId="{F0A9CA64-3ABC-E043-8832-04594A18A968}" type="sibTrans" cxnId="{8EAC2C2A-92F4-564E-B0D9-9AAE6C4603C1}">
      <dgm:prSet/>
      <dgm:spPr/>
      <dgm:t>
        <a:bodyPr/>
        <a:lstStyle/>
        <a:p>
          <a:endParaRPr lang="en-US"/>
        </a:p>
      </dgm:t>
    </dgm:pt>
    <dgm:pt modelId="{66049BF7-BD78-9E4C-8CD0-EAC56AC54936}" type="parTrans" cxnId="{8EAC2C2A-92F4-564E-B0D9-9AAE6C4603C1}">
      <dgm:prSet/>
      <dgm:spPr/>
      <dgm:t>
        <a:bodyPr/>
        <a:lstStyle/>
        <a:p>
          <a:endParaRPr lang="en-US"/>
        </a:p>
      </dgm:t>
    </dgm:pt>
    <dgm:pt modelId="{5082DCB7-C171-4347-9E61-1D2C9728ABBC}">
      <dgm:prSet phldrT="[Text]"/>
      <dgm:spPr/>
      <dgm:t>
        <a:bodyPr/>
        <a:lstStyle/>
        <a:p>
          <a:pPr rtl="0"/>
          <a:r>
            <a:rPr lang="en-US" dirty="0"/>
            <a:t>Normal or low</a:t>
          </a:r>
        </a:p>
      </dgm:t>
    </dgm:pt>
    <dgm:pt modelId="{7BFDF242-3E01-7841-A7F9-5471F0609228}" type="sibTrans" cxnId="{25236D12-C745-A74A-B2F3-14B5A20883EC}">
      <dgm:prSet/>
      <dgm:spPr/>
      <dgm:t>
        <a:bodyPr/>
        <a:lstStyle/>
        <a:p>
          <a:endParaRPr lang="en-US"/>
        </a:p>
      </dgm:t>
    </dgm:pt>
    <dgm:pt modelId="{4623E47E-23E9-BD4B-AEED-A86B03638503}" type="parTrans" cxnId="{25236D12-C745-A74A-B2F3-14B5A20883EC}">
      <dgm:prSet/>
      <dgm:spPr/>
      <dgm:t>
        <a:bodyPr/>
        <a:lstStyle/>
        <a:p>
          <a:endParaRPr lang="en-US"/>
        </a:p>
      </dgm:t>
    </dgm:pt>
    <dgm:pt modelId="{C4214211-722E-5B41-9031-ED75D89F41D6}" type="pres">
      <dgm:prSet presAssocID="{31CC8A80-7FF3-FF4D-9593-17329BAC08D8}" presName="hierChild1" presStyleCnt="0">
        <dgm:presLayoutVars>
          <dgm:chPref val="1"/>
          <dgm:dir/>
          <dgm:animOne val="branch"/>
          <dgm:animLvl val="lvl"/>
          <dgm:resizeHandles/>
        </dgm:presLayoutVars>
      </dgm:prSet>
      <dgm:spPr/>
    </dgm:pt>
    <dgm:pt modelId="{5D3DD1DD-4A30-1E46-9C9D-C7B9CEB13680}" type="pres">
      <dgm:prSet presAssocID="{9056DC7E-CDA0-464A-ADAE-90ADF2EBBB4C}" presName="hierRoot1" presStyleCnt="0"/>
      <dgm:spPr/>
    </dgm:pt>
    <dgm:pt modelId="{0EC50278-6382-3A47-9B45-1EBD92FB9742}" type="pres">
      <dgm:prSet presAssocID="{9056DC7E-CDA0-464A-ADAE-90ADF2EBBB4C}" presName="composite" presStyleCnt="0"/>
      <dgm:spPr/>
    </dgm:pt>
    <dgm:pt modelId="{4BB99099-A67D-8042-93A0-1CCC85E69571}" type="pres">
      <dgm:prSet presAssocID="{9056DC7E-CDA0-464A-ADAE-90ADF2EBBB4C}" presName="background" presStyleLbl="node0" presStyleIdx="0" presStyleCnt="1"/>
      <dgm:spPr/>
    </dgm:pt>
    <dgm:pt modelId="{29FBA984-4F95-8A43-9B0B-63860DEADB29}" type="pres">
      <dgm:prSet presAssocID="{9056DC7E-CDA0-464A-ADAE-90ADF2EBBB4C}" presName="text" presStyleLbl="fgAcc0" presStyleIdx="0" presStyleCnt="1">
        <dgm:presLayoutVars>
          <dgm:chPref val="3"/>
        </dgm:presLayoutVars>
      </dgm:prSet>
      <dgm:spPr/>
    </dgm:pt>
    <dgm:pt modelId="{621D1638-F3C8-1340-81CD-CE44114BDAD1}" type="pres">
      <dgm:prSet presAssocID="{9056DC7E-CDA0-464A-ADAE-90ADF2EBBB4C}" presName="hierChild2" presStyleCnt="0"/>
      <dgm:spPr/>
    </dgm:pt>
    <dgm:pt modelId="{018F24D6-5EC0-A845-A6D0-1956FBED4296}" type="pres">
      <dgm:prSet presAssocID="{F4037BDB-6D5B-6944-AB04-46B5B83B375A}" presName="Name10" presStyleLbl="parChTrans1D2" presStyleIdx="0" presStyleCnt="2"/>
      <dgm:spPr/>
    </dgm:pt>
    <dgm:pt modelId="{88A1E37D-ABA5-8446-87D8-333446DEEB27}" type="pres">
      <dgm:prSet presAssocID="{3986D35F-3CB7-4D40-ACCE-9512FAA8DCF8}" presName="hierRoot2" presStyleCnt="0"/>
      <dgm:spPr/>
    </dgm:pt>
    <dgm:pt modelId="{BC80038C-C0BE-DB47-B008-13B57C38A267}" type="pres">
      <dgm:prSet presAssocID="{3986D35F-3CB7-4D40-ACCE-9512FAA8DCF8}" presName="composite2" presStyleCnt="0"/>
      <dgm:spPr/>
    </dgm:pt>
    <dgm:pt modelId="{25BC09F4-CF2D-9243-933D-E7695FB0F9A0}" type="pres">
      <dgm:prSet presAssocID="{3986D35F-3CB7-4D40-ACCE-9512FAA8DCF8}" presName="background2" presStyleLbl="node2" presStyleIdx="0" presStyleCnt="2"/>
      <dgm:spPr/>
    </dgm:pt>
    <dgm:pt modelId="{5A68CC08-3EF0-154A-B22E-6098FF033469}" type="pres">
      <dgm:prSet presAssocID="{3986D35F-3CB7-4D40-ACCE-9512FAA8DCF8}" presName="text2" presStyleLbl="fgAcc2" presStyleIdx="0" presStyleCnt="2">
        <dgm:presLayoutVars>
          <dgm:chPref val="3"/>
        </dgm:presLayoutVars>
      </dgm:prSet>
      <dgm:spPr/>
    </dgm:pt>
    <dgm:pt modelId="{9A5F6B9A-EAA3-3941-90BF-4A4F1024D417}" type="pres">
      <dgm:prSet presAssocID="{3986D35F-3CB7-4D40-ACCE-9512FAA8DCF8}" presName="hierChild3" presStyleCnt="0"/>
      <dgm:spPr/>
    </dgm:pt>
    <dgm:pt modelId="{D9F1547F-AC80-234E-9949-B730880290D7}" type="pres">
      <dgm:prSet presAssocID="{66049BF7-BD78-9E4C-8CD0-EAC56AC54936}" presName="Name17" presStyleLbl="parChTrans1D3" presStyleIdx="0" presStyleCnt="2"/>
      <dgm:spPr/>
    </dgm:pt>
    <dgm:pt modelId="{02F1FC6F-A4E1-1C44-BAFC-7EC0F94CB9D8}" type="pres">
      <dgm:prSet presAssocID="{AEC7222C-AD6F-F841-9D05-FB90948C1313}" presName="hierRoot3" presStyleCnt="0"/>
      <dgm:spPr/>
    </dgm:pt>
    <dgm:pt modelId="{FC7927A3-11D4-8645-8529-12A741CFF455}" type="pres">
      <dgm:prSet presAssocID="{AEC7222C-AD6F-F841-9D05-FB90948C1313}" presName="composite3" presStyleCnt="0"/>
      <dgm:spPr/>
    </dgm:pt>
    <dgm:pt modelId="{1062682D-7258-4746-98BC-B01E6CC1F2A9}" type="pres">
      <dgm:prSet presAssocID="{AEC7222C-AD6F-F841-9D05-FB90948C1313}" presName="background3" presStyleLbl="node3" presStyleIdx="0" presStyleCnt="2"/>
      <dgm:spPr/>
    </dgm:pt>
    <dgm:pt modelId="{3A72FA30-A987-9443-AE1E-DE6E94B68292}" type="pres">
      <dgm:prSet presAssocID="{AEC7222C-AD6F-F841-9D05-FB90948C1313}" presName="text3" presStyleLbl="fgAcc3" presStyleIdx="0" presStyleCnt="2">
        <dgm:presLayoutVars>
          <dgm:chPref val="3"/>
        </dgm:presLayoutVars>
      </dgm:prSet>
      <dgm:spPr/>
    </dgm:pt>
    <dgm:pt modelId="{92A58D02-F8BF-9741-9D89-8F9C3266CD6D}" type="pres">
      <dgm:prSet presAssocID="{AEC7222C-AD6F-F841-9D05-FB90948C1313}" presName="hierChild4" presStyleCnt="0"/>
      <dgm:spPr/>
    </dgm:pt>
    <dgm:pt modelId="{CC32A4CF-F5DE-AA42-AD69-F1DAE77A1746}" type="pres">
      <dgm:prSet presAssocID="{4623E47E-23E9-BD4B-AEED-A86B03638503}" presName="Name10" presStyleLbl="parChTrans1D2" presStyleIdx="1" presStyleCnt="2"/>
      <dgm:spPr/>
    </dgm:pt>
    <dgm:pt modelId="{DE08293B-DFC5-3E4F-BEFA-A55339F9D218}" type="pres">
      <dgm:prSet presAssocID="{5082DCB7-C171-4347-9E61-1D2C9728ABBC}" presName="hierRoot2" presStyleCnt="0"/>
      <dgm:spPr/>
    </dgm:pt>
    <dgm:pt modelId="{F5D3B52E-3560-F942-AF25-92EC47F5B9A2}" type="pres">
      <dgm:prSet presAssocID="{5082DCB7-C171-4347-9E61-1D2C9728ABBC}" presName="composite2" presStyleCnt="0"/>
      <dgm:spPr/>
    </dgm:pt>
    <dgm:pt modelId="{ECB44370-FA88-2643-AF6E-96D0DA9F3D92}" type="pres">
      <dgm:prSet presAssocID="{5082DCB7-C171-4347-9E61-1D2C9728ABBC}" presName="background2" presStyleLbl="node2" presStyleIdx="1" presStyleCnt="2"/>
      <dgm:spPr/>
    </dgm:pt>
    <dgm:pt modelId="{B556623A-F66E-2341-8C24-1BB980B4FAEA}" type="pres">
      <dgm:prSet presAssocID="{5082DCB7-C171-4347-9E61-1D2C9728ABBC}" presName="text2" presStyleLbl="fgAcc2" presStyleIdx="1" presStyleCnt="2">
        <dgm:presLayoutVars>
          <dgm:chPref val="3"/>
        </dgm:presLayoutVars>
      </dgm:prSet>
      <dgm:spPr/>
    </dgm:pt>
    <dgm:pt modelId="{E5C0B46F-C88E-E44D-B5D1-B7D6CB01EDA8}" type="pres">
      <dgm:prSet presAssocID="{5082DCB7-C171-4347-9E61-1D2C9728ABBC}" presName="hierChild3" presStyleCnt="0"/>
      <dgm:spPr/>
    </dgm:pt>
    <dgm:pt modelId="{E12632A2-E1D6-5342-B79B-F75AB8B4539A}" type="pres">
      <dgm:prSet presAssocID="{034F83E9-39A9-D44E-9724-85B40C9034B2}" presName="Name17" presStyleLbl="parChTrans1D3" presStyleIdx="1" presStyleCnt="2"/>
      <dgm:spPr/>
    </dgm:pt>
    <dgm:pt modelId="{27F1BC48-653D-6949-BE6E-6979699A331B}" type="pres">
      <dgm:prSet presAssocID="{1D3ACB21-698C-BE47-A653-5BA4EAEBFD0B}" presName="hierRoot3" presStyleCnt="0"/>
      <dgm:spPr/>
    </dgm:pt>
    <dgm:pt modelId="{4C642E02-4441-E047-B7DC-7B2023BCA46A}" type="pres">
      <dgm:prSet presAssocID="{1D3ACB21-698C-BE47-A653-5BA4EAEBFD0B}" presName="composite3" presStyleCnt="0"/>
      <dgm:spPr/>
    </dgm:pt>
    <dgm:pt modelId="{E7A02B40-BD9E-844B-82BC-4EA6838B0CA1}" type="pres">
      <dgm:prSet presAssocID="{1D3ACB21-698C-BE47-A653-5BA4EAEBFD0B}" presName="background3" presStyleLbl="node3" presStyleIdx="1" presStyleCnt="2"/>
      <dgm:spPr/>
    </dgm:pt>
    <dgm:pt modelId="{9CB01573-494A-5C47-87E6-2244027DEF36}" type="pres">
      <dgm:prSet presAssocID="{1D3ACB21-698C-BE47-A653-5BA4EAEBFD0B}" presName="text3" presStyleLbl="fgAcc3" presStyleIdx="1" presStyleCnt="2">
        <dgm:presLayoutVars>
          <dgm:chPref val="3"/>
        </dgm:presLayoutVars>
      </dgm:prSet>
      <dgm:spPr/>
    </dgm:pt>
    <dgm:pt modelId="{0EFEB6A5-E06C-1943-A5C1-7A0FE6DB2BAB}" type="pres">
      <dgm:prSet presAssocID="{1D3ACB21-698C-BE47-A653-5BA4EAEBFD0B}" presName="hierChild4" presStyleCnt="0"/>
      <dgm:spPr/>
    </dgm:pt>
  </dgm:ptLst>
  <dgm:cxnLst>
    <dgm:cxn modelId="{EAE5CE08-84D9-9F47-9D53-B4799C970CC4}" type="presOf" srcId="{F4037BDB-6D5B-6944-AB04-46B5B83B375A}" destId="{018F24D6-5EC0-A845-A6D0-1956FBED4296}" srcOrd="0" destOrd="0" presId="urn:microsoft.com/office/officeart/2005/8/layout/hierarchy1"/>
    <dgm:cxn modelId="{25236D12-C745-A74A-B2F3-14B5A20883EC}" srcId="{9056DC7E-CDA0-464A-ADAE-90ADF2EBBB4C}" destId="{5082DCB7-C171-4347-9E61-1D2C9728ABBC}" srcOrd="1" destOrd="0" parTransId="{4623E47E-23E9-BD4B-AEED-A86B03638503}" sibTransId="{7BFDF242-3E01-7841-A7F9-5471F0609228}"/>
    <dgm:cxn modelId="{71B56A1F-3962-6A4C-AADB-7FF069F06B6A}" type="presOf" srcId="{034F83E9-39A9-D44E-9724-85B40C9034B2}" destId="{E12632A2-E1D6-5342-B79B-F75AB8B4539A}" srcOrd="0" destOrd="0" presId="urn:microsoft.com/office/officeart/2005/8/layout/hierarchy1"/>
    <dgm:cxn modelId="{8EAC2C2A-92F4-564E-B0D9-9AAE6C4603C1}" srcId="{3986D35F-3CB7-4D40-ACCE-9512FAA8DCF8}" destId="{AEC7222C-AD6F-F841-9D05-FB90948C1313}" srcOrd="0" destOrd="0" parTransId="{66049BF7-BD78-9E4C-8CD0-EAC56AC54936}" sibTransId="{F0A9CA64-3ABC-E043-8832-04594A18A968}"/>
    <dgm:cxn modelId="{AB82D43A-D4AB-5348-A61E-F1C7D176E5A7}" srcId="{31CC8A80-7FF3-FF4D-9593-17329BAC08D8}" destId="{9056DC7E-CDA0-464A-ADAE-90ADF2EBBB4C}" srcOrd="0" destOrd="0" parTransId="{AFF59E6E-55F0-004F-8351-9E5F06870991}" sibTransId="{951062DA-D677-0142-A1E1-4CC259AC2E9C}"/>
    <dgm:cxn modelId="{0EAC9E3E-F13F-7D48-B515-3BC46DDC7606}" type="presOf" srcId="{3986D35F-3CB7-4D40-ACCE-9512FAA8DCF8}" destId="{5A68CC08-3EF0-154A-B22E-6098FF033469}" srcOrd="0" destOrd="0" presId="urn:microsoft.com/office/officeart/2005/8/layout/hierarchy1"/>
    <dgm:cxn modelId="{520EFC40-C889-C64E-B486-E2FA284FCF4A}" srcId="{5082DCB7-C171-4347-9E61-1D2C9728ABBC}" destId="{1D3ACB21-698C-BE47-A653-5BA4EAEBFD0B}" srcOrd="0" destOrd="0" parTransId="{034F83E9-39A9-D44E-9724-85B40C9034B2}" sibTransId="{6F4C3C3C-BEA3-A44C-9A56-3820676363D8}"/>
    <dgm:cxn modelId="{0F899172-68EF-5941-9171-BFA8F1D6C1E0}" type="presOf" srcId="{31CC8A80-7FF3-FF4D-9593-17329BAC08D8}" destId="{C4214211-722E-5B41-9031-ED75D89F41D6}" srcOrd="0" destOrd="0" presId="urn:microsoft.com/office/officeart/2005/8/layout/hierarchy1"/>
    <dgm:cxn modelId="{C20FDB95-84D2-1844-9EC8-77381D690941}" type="presOf" srcId="{5082DCB7-C171-4347-9E61-1D2C9728ABBC}" destId="{B556623A-F66E-2341-8C24-1BB980B4FAEA}" srcOrd="0" destOrd="0" presId="urn:microsoft.com/office/officeart/2005/8/layout/hierarchy1"/>
    <dgm:cxn modelId="{33C0D49B-CF4A-FD4C-96E0-796E0DC4808A}" type="presOf" srcId="{4623E47E-23E9-BD4B-AEED-A86B03638503}" destId="{CC32A4CF-F5DE-AA42-AD69-F1DAE77A1746}" srcOrd="0" destOrd="0" presId="urn:microsoft.com/office/officeart/2005/8/layout/hierarchy1"/>
    <dgm:cxn modelId="{C23857A4-84A1-7A42-BE1E-B4D58D313697}" type="presOf" srcId="{66049BF7-BD78-9E4C-8CD0-EAC56AC54936}" destId="{D9F1547F-AC80-234E-9949-B730880290D7}" srcOrd="0" destOrd="0" presId="urn:microsoft.com/office/officeart/2005/8/layout/hierarchy1"/>
    <dgm:cxn modelId="{087BB9E0-C62F-424C-A925-4F151A0D3AF3}" type="presOf" srcId="{1D3ACB21-698C-BE47-A653-5BA4EAEBFD0B}" destId="{9CB01573-494A-5C47-87E6-2244027DEF36}" srcOrd="0" destOrd="0" presId="urn:microsoft.com/office/officeart/2005/8/layout/hierarchy1"/>
    <dgm:cxn modelId="{713DD0E1-04E8-8F4A-806D-2DBD3ADC4223}" type="presOf" srcId="{9056DC7E-CDA0-464A-ADAE-90ADF2EBBB4C}" destId="{29FBA984-4F95-8A43-9B0B-63860DEADB29}" srcOrd="0" destOrd="0" presId="urn:microsoft.com/office/officeart/2005/8/layout/hierarchy1"/>
    <dgm:cxn modelId="{476539F3-DDEF-7145-94C6-C2D78C22C039}" type="presOf" srcId="{AEC7222C-AD6F-F841-9D05-FB90948C1313}" destId="{3A72FA30-A987-9443-AE1E-DE6E94B68292}" srcOrd="0" destOrd="0" presId="urn:microsoft.com/office/officeart/2005/8/layout/hierarchy1"/>
    <dgm:cxn modelId="{84E769F4-D200-F74F-BF9C-9643A64BABF4}" srcId="{9056DC7E-CDA0-464A-ADAE-90ADF2EBBB4C}" destId="{3986D35F-3CB7-4D40-ACCE-9512FAA8DCF8}" srcOrd="0" destOrd="0" parTransId="{F4037BDB-6D5B-6944-AB04-46B5B83B375A}" sibTransId="{7E3C2611-1E7C-E640-9E34-87257C22E148}"/>
    <dgm:cxn modelId="{CA611B6D-E10E-DB45-91E0-077680965ED0}" type="presParOf" srcId="{C4214211-722E-5B41-9031-ED75D89F41D6}" destId="{5D3DD1DD-4A30-1E46-9C9D-C7B9CEB13680}" srcOrd="0" destOrd="0" presId="urn:microsoft.com/office/officeart/2005/8/layout/hierarchy1"/>
    <dgm:cxn modelId="{29B3AED2-2A69-AA44-A02C-80B1D342C693}" type="presParOf" srcId="{5D3DD1DD-4A30-1E46-9C9D-C7B9CEB13680}" destId="{0EC50278-6382-3A47-9B45-1EBD92FB9742}" srcOrd="0" destOrd="0" presId="urn:microsoft.com/office/officeart/2005/8/layout/hierarchy1"/>
    <dgm:cxn modelId="{9FFD379D-1969-A449-8F0E-DC4300B1B0A3}" type="presParOf" srcId="{0EC50278-6382-3A47-9B45-1EBD92FB9742}" destId="{4BB99099-A67D-8042-93A0-1CCC85E69571}" srcOrd="0" destOrd="0" presId="urn:microsoft.com/office/officeart/2005/8/layout/hierarchy1"/>
    <dgm:cxn modelId="{88AAC0E8-E7F5-DC48-A6E3-A63B509AAFC9}" type="presParOf" srcId="{0EC50278-6382-3A47-9B45-1EBD92FB9742}" destId="{29FBA984-4F95-8A43-9B0B-63860DEADB29}" srcOrd="1" destOrd="0" presId="urn:microsoft.com/office/officeart/2005/8/layout/hierarchy1"/>
    <dgm:cxn modelId="{08A63F16-42D3-FE4A-8975-BB0B187EFB70}" type="presParOf" srcId="{5D3DD1DD-4A30-1E46-9C9D-C7B9CEB13680}" destId="{621D1638-F3C8-1340-81CD-CE44114BDAD1}" srcOrd="1" destOrd="0" presId="urn:microsoft.com/office/officeart/2005/8/layout/hierarchy1"/>
    <dgm:cxn modelId="{07119EA0-3888-9140-93D5-1455839E5BD6}" type="presParOf" srcId="{621D1638-F3C8-1340-81CD-CE44114BDAD1}" destId="{018F24D6-5EC0-A845-A6D0-1956FBED4296}" srcOrd="0" destOrd="0" presId="urn:microsoft.com/office/officeart/2005/8/layout/hierarchy1"/>
    <dgm:cxn modelId="{71E428BB-BC8F-BE42-882E-11AF10B3BB18}" type="presParOf" srcId="{621D1638-F3C8-1340-81CD-CE44114BDAD1}" destId="{88A1E37D-ABA5-8446-87D8-333446DEEB27}" srcOrd="1" destOrd="0" presId="urn:microsoft.com/office/officeart/2005/8/layout/hierarchy1"/>
    <dgm:cxn modelId="{0F5C78CB-4E75-7840-B670-BBAB882AEC2A}" type="presParOf" srcId="{88A1E37D-ABA5-8446-87D8-333446DEEB27}" destId="{BC80038C-C0BE-DB47-B008-13B57C38A267}" srcOrd="0" destOrd="0" presId="urn:microsoft.com/office/officeart/2005/8/layout/hierarchy1"/>
    <dgm:cxn modelId="{8E63EF3E-DEE2-9F4C-8FBA-2FB47E1F655C}" type="presParOf" srcId="{BC80038C-C0BE-DB47-B008-13B57C38A267}" destId="{25BC09F4-CF2D-9243-933D-E7695FB0F9A0}" srcOrd="0" destOrd="0" presId="urn:microsoft.com/office/officeart/2005/8/layout/hierarchy1"/>
    <dgm:cxn modelId="{3BF55C52-F07D-064B-A1DA-BD71ADE3035B}" type="presParOf" srcId="{BC80038C-C0BE-DB47-B008-13B57C38A267}" destId="{5A68CC08-3EF0-154A-B22E-6098FF033469}" srcOrd="1" destOrd="0" presId="urn:microsoft.com/office/officeart/2005/8/layout/hierarchy1"/>
    <dgm:cxn modelId="{B1615ECC-05F2-084E-A4F1-A792BD9D8C8E}" type="presParOf" srcId="{88A1E37D-ABA5-8446-87D8-333446DEEB27}" destId="{9A5F6B9A-EAA3-3941-90BF-4A4F1024D417}" srcOrd="1" destOrd="0" presId="urn:microsoft.com/office/officeart/2005/8/layout/hierarchy1"/>
    <dgm:cxn modelId="{5FE4499E-00E1-2942-9376-74952EB5AA14}" type="presParOf" srcId="{9A5F6B9A-EAA3-3941-90BF-4A4F1024D417}" destId="{D9F1547F-AC80-234E-9949-B730880290D7}" srcOrd="0" destOrd="0" presId="urn:microsoft.com/office/officeart/2005/8/layout/hierarchy1"/>
    <dgm:cxn modelId="{462AA712-3C4A-C647-9F7E-48C61DDBBD68}" type="presParOf" srcId="{9A5F6B9A-EAA3-3941-90BF-4A4F1024D417}" destId="{02F1FC6F-A4E1-1C44-BAFC-7EC0F94CB9D8}" srcOrd="1" destOrd="0" presId="urn:microsoft.com/office/officeart/2005/8/layout/hierarchy1"/>
    <dgm:cxn modelId="{77A24A38-C81C-AB4E-BC1C-823B6B3B01DB}" type="presParOf" srcId="{02F1FC6F-A4E1-1C44-BAFC-7EC0F94CB9D8}" destId="{FC7927A3-11D4-8645-8529-12A741CFF455}" srcOrd="0" destOrd="0" presId="urn:microsoft.com/office/officeart/2005/8/layout/hierarchy1"/>
    <dgm:cxn modelId="{7CFE94A7-00A2-BC4A-B9E2-9198D2743A54}" type="presParOf" srcId="{FC7927A3-11D4-8645-8529-12A741CFF455}" destId="{1062682D-7258-4746-98BC-B01E6CC1F2A9}" srcOrd="0" destOrd="0" presId="urn:microsoft.com/office/officeart/2005/8/layout/hierarchy1"/>
    <dgm:cxn modelId="{3C568C23-5D7F-8C45-A630-2E59D6A8A0E6}" type="presParOf" srcId="{FC7927A3-11D4-8645-8529-12A741CFF455}" destId="{3A72FA30-A987-9443-AE1E-DE6E94B68292}" srcOrd="1" destOrd="0" presId="urn:microsoft.com/office/officeart/2005/8/layout/hierarchy1"/>
    <dgm:cxn modelId="{2F80BDC3-BAA3-EF42-9807-056975CCC031}" type="presParOf" srcId="{02F1FC6F-A4E1-1C44-BAFC-7EC0F94CB9D8}" destId="{92A58D02-F8BF-9741-9D89-8F9C3266CD6D}" srcOrd="1" destOrd="0" presId="urn:microsoft.com/office/officeart/2005/8/layout/hierarchy1"/>
    <dgm:cxn modelId="{BC9475E0-38F7-794A-8C51-A5B267ABD10F}" type="presParOf" srcId="{621D1638-F3C8-1340-81CD-CE44114BDAD1}" destId="{CC32A4CF-F5DE-AA42-AD69-F1DAE77A1746}" srcOrd="2" destOrd="0" presId="urn:microsoft.com/office/officeart/2005/8/layout/hierarchy1"/>
    <dgm:cxn modelId="{DA9E313D-DCA2-B547-8657-3C200C9A93B4}" type="presParOf" srcId="{621D1638-F3C8-1340-81CD-CE44114BDAD1}" destId="{DE08293B-DFC5-3E4F-BEFA-A55339F9D218}" srcOrd="3" destOrd="0" presId="urn:microsoft.com/office/officeart/2005/8/layout/hierarchy1"/>
    <dgm:cxn modelId="{5A12509D-F742-D24A-BA57-616A0FA0E80E}" type="presParOf" srcId="{DE08293B-DFC5-3E4F-BEFA-A55339F9D218}" destId="{F5D3B52E-3560-F942-AF25-92EC47F5B9A2}" srcOrd="0" destOrd="0" presId="urn:microsoft.com/office/officeart/2005/8/layout/hierarchy1"/>
    <dgm:cxn modelId="{BD1EE05D-520E-7B4D-99F0-4E5414AFEC06}" type="presParOf" srcId="{F5D3B52E-3560-F942-AF25-92EC47F5B9A2}" destId="{ECB44370-FA88-2643-AF6E-96D0DA9F3D92}" srcOrd="0" destOrd="0" presId="urn:microsoft.com/office/officeart/2005/8/layout/hierarchy1"/>
    <dgm:cxn modelId="{E4DCA3F7-960E-1B46-A60D-59787113A451}" type="presParOf" srcId="{F5D3B52E-3560-F942-AF25-92EC47F5B9A2}" destId="{B556623A-F66E-2341-8C24-1BB980B4FAEA}" srcOrd="1" destOrd="0" presId="urn:microsoft.com/office/officeart/2005/8/layout/hierarchy1"/>
    <dgm:cxn modelId="{D346DAE3-755E-FD49-88A3-CD6732348E6D}" type="presParOf" srcId="{DE08293B-DFC5-3E4F-BEFA-A55339F9D218}" destId="{E5C0B46F-C88E-E44D-B5D1-B7D6CB01EDA8}" srcOrd="1" destOrd="0" presId="urn:microsoft.com/office/officeart/2005/8/layout/hierarchy1"/>
    <dgm:cxn modelId="{F5B010B7-BC15-9347-9FBC-9FED03DB75AD}" type="presParOf" srcId="{E5C0B46F-C88E-E44D-B5D1-B7D6CB01EDA8}" destId="{E12632A2-E1D6-5342-B79B-F75AB8B4539A}" srcOrd="0" destOrd="0" presId="urn:microsoft.com/office/officeart/2005/8/layout/hierarchy1"/>
    <dgm:cxn modelId="{6FC89042-7DF4-4D4E-B361-58577157DD48}" type="presParOf" srcId="{E5C0B46F-C88E-E44D-B5D1-B7D6CB01EDA8}" destId="{27F1BC48-653D-6949-BE6E-6979699A331B}" srcOrd="1" destOrd="0" presId="urn:microsoft.com/office/officeart/2005/8/layout/hierarchy1"/>
    <dgm:cxn modelId="{0F433C07-8875-8646-A72D-E2AB2AE59300}" type="presParOf" srcId="{27F1BC48-653D-6949-BE6E-6979699A331B}" destId="{4C642E02-4441-E047-B7DC-7B2023BCA46A}" srcOrd="0" destOrd="0" presId="urn:microsoft.com/office/officeart/2005/8/layout/hierarchy1"/>
    <dgm:cxn modelId="{17CF117C-3EB3-2C48-B580-341BB337F9C6}" type="presParOf" srcId="{4C642E02-4441-E047-B7DC-7B2023BCA46A}" destId="{E7A02B40-BD9E-844B-82BC-4EA6838B0CA1}" srcOrd="0" destOrd="0" presId="urn:microsoft.com/office/officeart/2005/8/layout/hierarchy1"/>
    <dgm:cxn modelId="{A354F74E-D9C8-7049-8EC6-8B5186744A91}" type="presParOf" srcId="{4C642E02-4441-E047-B7DC-7B2023BCA46A}" destId="{9CB01573-494A-5C47-87E6-2244027DEF36}" srcOrd="1" destOrd="0" presId="urn:microsoft.com/office/officeart/2005/8/layout/hierarchy1"/>
    <dgm:cxn modelId="{AA35A587-5191-6844-A9BC-FF91DF5D165A}" type="presParOf" srcId="{27F1BC48-653D-6949-BE6E-6979699A331B}" destId="{0EFEB6A5-E06C-1943-A5C1-7A0FE6DB2B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C4F5AE-2696-BB4D-A191-FCBE0B21B83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1F3578-856F-5E43-830A-771DDF0BD205}">
      <dgm:prSet phldrT="[Text]"/>
      <dgm:spPr/>
      <dgm:t>
        <a:bodyPr/>
        <a:lstStyle/>
        <a:p>
          <a:pPr rtl="0"/>
          <a:r>
            <a:rPr lang="en-US" dirty="0" err="1"/>
            <a:t>Haemolysis</a:t>
          </a:r>
          <a:endParaRPr lang="en-US" dirty="0"/>
        </a:p>
      </dgm:t>
    </dgm:pt>
    <dgm:pt modelId="{06A2F91E-9481-EE4F-B913-0BE677857ABB}" type="parTrans" cxnId="{315B3140-A1A4-B842-9ACF-B08D58024083}">
      <dgm:prSet/>
      <dgm:spPr/>
      <dgm:t>
        <a:bodyPr/>
        <a:lstStyle/>
        <a:p>
          <a:endParaRPr lang="en-US"/>
        </a:p>
      </dgm:t>
    </dgm:pt>
    <dgm:pt modelId="{40929F3F-B48E-F44C-989C-0BA9B8C8A882}" type="sibTrans" cxnId="{315B3140-A1A4-B842-9ACF-B08D58024083}">
      <dgm:prSet/>
      <dgm:spPr/>
      <dgm:t>
        <a:bodyPr/>
        <a:lstStyle/>
        <a:p>
          <a:endParaRPr lang="en-US"/>
        </a:p>
      </dgm:t>
    </dgm:pt>
    <dgm:pt modelId="{57939BF1-0F49-A540-A541-62975B3AEEC2}">
      <dgm:prSet phldrT="[Text]"/>
      <dgm:spPr/>
      <dgm:t>
        <a:bodyPr/>
        <a:lstStyle/>
        <a:p>
          <a:pPr rtl="0"/>
          <a:r>
            <a:rPr lang="en-US" dirty="0"/>
            <a:t>Congenital</a:t>
          </a:r>
        </a:p>
      </dgm:t>
    </dgm:pt>
    <dgm:pt modelId="{895D07CA-FDB7-FB46-9210-AD8F39662367}" type="parTrans" cxnId="{5F3BDAE3-804A-B14F-8490-0C50160EDD8D}">
      <dgm:prSet/>
      <dgm:spPr/>
      <dgm:t>
        <a:bodyPr/>
        <a:lstStyle/>
        <a:p>
          <a:endParaRPr lang="en-US"/>
        </a:p>
      </dgm:t>
    </dgm:pt>
    <dgm:pt modelId="{8390E272-B9DA-F041-9517-1D97BEB02CB9}" type="sibTrans" cxnId="{5F3BDAE3-804A-B14F-8490-0C50160EDD8D}">
      <dgm:prSet/>
      <dgm:spPr/>
      <dgm:t>
        <a:bodyPr/>
        <a:lstStyle/>
        <a:p>
          <a:endParaRPr lang="en-US"/>
        </a:p>
      </dgm:t>
    </dgm:pt>
    <dgm:pt modelId="{9691A16F-31D2-6F4E-ADD5-34832AFA713A}">
      <dgm:prSet phldrT="[Text]"/>
      <dgm:spPr/>
      <dgm:t>
        <a:bodyPr/>
        <a:lstStyle/>
        <a:p>
          <a:pPr rtl="0"/>
          <a:r>
            <a:rPr lang="en-US" dirty="0"/>
            <a:t>Acquired</a:t>
          </a:r>
        </a:p>
      </dgm:t>
    </dgm:pt>
    <dgm:pt modelId="{D3AE437D-22F4-3E44-9F9C-AB66FBC00268}" type="sibTrans" cxnId="{35F453AD-17A0-9A4C-8CA6-49087577F302}">
      <dgm:prSet/>
      <dgm:spPr/>
      <dgm:t>
        <a:bodyPr/>
        <a:lstStyle/>
        <a:p>
          <a:endParaRPr lang="en-US"/>
        </a:p>
      </dgm:t>
    </dgm:pt>
    <dgm:pt modelId="{2AE5B0BA-7916-D34D-8CCC-2649324490E5}" type="parTrans" cxnId="{35F453AD-17A0-9A4C-8CA6-49087577F302}">
      <dgm:prSet/>
      <dgm:spPr/>
      <dgm:t>
        <a:bodyPr/>
        <a:lstStyle/>
        <a:p>
          <a:endParaRPr lang="en-US"/>
        </a:p>
      </dgm:t>
    </dgm:pt>
    <dgm:pt modelId="{F62BE8DE-FD0F-004C-BB0E-83F5C8CBA4AE}" type="pres">
      <dgm:prSet presAssocID="{E2C4F5AE-2696-BB4D-A191-FCBE0B21B839}" presName="hierChild1" presStyleCnt="0">
        <dgm:presLayoutVars>
          <dgm:orgChart val="1"/>
          <dgm:chPref val="1"/>
          <dgm:dir/>
          <dgm:animOne val="branch"/>
          <dgm:animLvl val="lvl"/>
          <dgm:resizeHandles/>
        </dgm:presLayoutVars>
      </dgm:prSet>
      <dgm:spPr/>
    </dgm:pt>
    <dgm:pt modelId="{49DDFBE5-26DC-BD41-A400-13F5C0178736}" type="pres">
      <dgm:prSet presAssocID="{501F3578-856F-5E43-830A-771DDF0BD205}" presName="hierRoot1" presStyleCnt="0">
        <dgm:presLayoutVars>
          <dgm:hierBranch val="init"/>
        </dgm:presLayoutVars>
      </dgm:prSet>
      <dgm:spPr/>
    </dgm:pt>
    <dgm:pt modelId="{B8F785D3-5E96-1140-AC4E-14AE791485B0}" type="pres">
      <dgm:prSet presAssocID="{501F3578-856F-5E43-830A-771DDF0BD205}" presName="rootComposite1" presStyleCnt="0"/>
      <dgm:spPr/>
    </dgm:pt>
    <dgm:pt modelId="{73E5EF31-AEEE-1449-959A-900CA922E623}" type="pres">
      <dgm:prSet presAssocID="{501F3578-856F-5E43-830A-771DDF0BD205}" presName="rootText1" presStyleLbl="node0" presStyleIdx="0" presStyleCnt="1">
        <dgm:presLayoutVars>
          <dgm:chPref val="3"/>
        </dgm:presLayoutVars>
      </dgm:prSet>
      <dgm:spPr/>
    </dgm:pt>
    <dgm:pt modelId="{4F43366B-41DD-8F4E-8665-83317BB0CD20}" type="pres">
      <dgm:prSet presAssocID="{501F3578-856F-5E43-830A-771DDF0BD205}" presName="rootConnector1" presStyleLbl="node1" presStyleIdx="0" presStyleCnt="0"/>
      <dgm:spPr/>
    </dgm:pt>
    <dgm:pt modelId="{9F098735-C12F-DC41-A34F-D22AE64B048A}" type="pres">
      <dgm:prSet presAssocID="{501F3578-856F-5E43-830A-771DDF0BD205}" presName="hierChild2" presStyleCnt="0"/>
      <dgm:spPr/>
    </dgm:pt>
    <dgm:pt modelId="{F29E9151-DCDC-E740-8D45-8F4109D3C228}" type="pres">
      <dgm:prSet presAssocID="{2AE5B0BA-7916-D34D-8CCC-2649324490E5}" presName="Name37" presStyleLbl="parChTrans1D2" presStyleIdx="0" presStyleCnt="2"/>
      <dgm:spPr/>
    </dgm:pt>
    <dgm:pt modelId="{1E4D9D5E-B504-C042-8701-DF911D6BF412}" type="pres">
      <dgm:prSet presAssocID="{9691A16F-31D2-6F4E-ADD5-34832AFA713A}" presName="hierRoot2" presStyleCnt="0">
        <dgm:presLayoutVars>
          <dgm:hierBranch val="init"/>
        </dgm:presLayoutVars>
      </dgm:prSet>
      <dgm:spPr/>
    </dgm:pt>
    <dgm:pt modelId="{F68759AF-9B5A-E440-8F49-07E7F11681A4}" type="pres">
      <dgm:prSet presAssocID="{9691A16F-31D2-6F4E-ADD5-34832AFA713A}" presName="rootComposite" presStyleCnt="0"/>
      <dgm:spPr/>
    </dgm:pt>
    <dgm:pt modelId="{DEB624EA-F7B1-F34C-9A57-4383B73966FA}" type="pres">
      <dgm:prSet presAssocID="{9691A16F-31D2-6F4E-ADD5-34832AFA713A}" presName="rootText" presStyleLbl="node2" presStyleIdx="0" presStyleCnt="2">
        <dgm:presLayoutVars>
          <dgm:chPref val="3"/>
        </dgm:presLayoutVars>
      </dgm:prSet>
      <dgm:spPr/>
    </dgm:pt>
    <dgm:pt modelId="{8A8DF4D3-D1E7-0947-BA9E-1694928A521A}" type="pres">
      <dgm:prSet presAssocID="{9691A16F-31D2-6F4E-ADD5-34832AFA713A}" presName="rootConnector" presStyleLbl="node2" presStyleIdx="0" presStyleCnt="2"/>
      <dgm:spPr/>
    </dgm:pt>
    <dgm:pt modelId="{0A033D19-EA01-A348-8900-5B7EC537AC76}" type="pres">
      <dgm:prSet presAssocID="{9691A16F-31D2-6F4E-ADD5-34832AFA713A}" presName="hierChild4" presStyleCnt="0"/>
      <dgm:spPr/>
    </dgm:pt>
    <dgm:pt modelId="{8F1AA365-C5AD-FE4B-BC3D-93D1B206E25F}" type="pres">
      <dgm:prSet presAssocID="{9691A16F-31D2-6F4E-ADD5-34832AFA713A}" presName="hierChild5" presStyleCnt="0"/>
      <dgm:spPr/>
    </dgm:pt>
    <dgm:pt modelId="{A3EEE366-D4B7-EC44-8FDE-B3E11A593A72}" type="pres">
      <dgm:prSet presAssocID="{895D07CA-FDB7-FB46-9210-AD8F39662367}" presName="Name37" presStyleLbl="parChTrans1D2" presStyleIdx="1" presStyleCnt="2"/>
      <dgm:spPr/>
    </dgm:pt>
    <dgm:pt modelId="{3A39ACCB-CA8A-8947-8E9D-AB846EE6D818}" type="pres">
      <dgm:prSet presAssocID="{57939BF1-0F49-A540-A541-62975B3AEEC2}" presName="hierRoot2" presStyleCnt="0">
        <dgm:presLayoutVars>
          <dgm:hierBranch val="init"/>
        </dgm:presLayoutVars>
      </dgm:prSet>
      <dgm:spPr/>
    </dgm:pt>
    <dgm:pt modelId="{4AAA6BB2-5333-9C4F-9B36-21A93CF86316}" type="pres">
      <dgm:prSet presAssocID="{57939BF1-0F49-A540-A541-62975B3AEEC2}" presName="rootComposite" presStyleCnt="0"/>
      <dgm:spPr/>
    </dgm:pt>
    <dgm:pt modelId="{2ECC8A2F-40C3-7844-9264-4CB8B50FEF75}" type="pres">
      <dgm:prSet presAssocID="{57939BF1-0F49-A540-A541-62975B3AEEC2}" presName="rootText" presStyleLbl="node2" presStyleIdx="1" presStyleCnt="2">
        <dgm:presLayoutVars>
          <dgm:chPref val="3"/>
        </dgm:presLayoutVars>
      </dgm:prSet>
      <dgm:spPr/>
    </dgm:pt>
    <dgm:pt modelId="{8EDD2C58-0926-0440-888E-178C28CFD1EF}" type="pres">
      <dgm:prSet presAssocID="{57939BF1-0F49-A540-A541-62975B3AEEC2}" presName="rootConnector" presStyleLbl="node2" presStyleIdx="1" presStyleCnt="2"/>
      <dgm:spPr/>
    </dgm:pt>
    <dgm:pt modelId="{8749C351-FFB6-6542-92DF-425DEA28113C}" type="pres">
      <dgm:prSet presAssocID="{57939BF1-0F49-A540-A541-62975B3AEEC2}" presName="hierChild4" presStyleCnt="0"/>
      <dgm:spPr/>
    </dgm:pt>
    <dgm:pt modelId="{F897CE54-54A5-874E-A3DF-D103B81F5A9E}" type="pres">
      <dgm:prSet presAssocID="{57939BF1-0F49-A540-A541-62975B3AEEC2}" presName="hierChild5" presStyleCnt="0"/>
      <dgm:spPr/>
    </dgm:pt>
    <dgm:pt modelId="{653294D8-7BD6-2941-8179-A7E9EBBC90B9}" type="pres">
      <dgm:prSet presAssocID="{501F3578-856F-5E43-830A-771DDF0BD205}" presName="hierChild3" presStyleCnt="0"/>
      <dgm:spPr/>
    </dgm:pt>
  </dgm:ptLst>
  <dgm:cxnLst>
    <dgm:cxn modelId="{90FE3D02-CE8C-0045-A16D-6D13922D0092}" type="presOf" srcId="{895D07CA-FDB7-FB46-9210-AD8F39662367}" destId="{A3EEE366-D4B7-EC44-8FDE-B3E11A593A72}" srcOrd="0" destOrd="0" presId="urn:microsoft.com/office/officeart/2005/8/layout/orgChart1"/>
    <dgm:cxn modelId="{78ADBB0E-D7BE-1148-9E81-D4CA3D062DF8}" type="presOf" srcId="{57939BF1-0F49-A540-A541-62975B3AEEC2}" destId="{8EDD2C58-0926-0440-888E-178C28CFD1EF}" srcOrd="1" destOrd="0" presId="urn:microsoft.com/office/officeart/2005/8/layout/orgChart1"/>
    <dgm:cxn modelId="{ED2CCF0E-DAD3-3346-9D18-119C5FC11223}" type="presOf" srcId="{2AE5B0BA-7916-D34D-8CCC-2649324490E5}" destId="{F29E9151-DCDC-E740-8D45-8F4109D3C228}" srcOrd="0" destOrd="0" presId="urn:microsoft.com/office/officeart/2005/8/layout/orgChart1"/>
    <dgm:cxn modelId="{B763EF19-007F-2846-89E7-9003E5709BC9}" type="presOf" srcId="{501F3578-856F-5E43-830A-771DDF0BD205}" destId="{4F43366B-41DD-8F4E-8665-83317BB0CD20}" srcOrd="1" destOrd="0" presId="urn:microsoft.com/office/officeart/2005/8/layout/orgChart1"/>
    <dgm:cxn modelId="{244F4C37-388D-FE4B-8326-995B6310729D}" type="presOf" srcId="{E2C4F5AE-2696-BB4D-A191-FCBE0B21B839}" destId="{F62BE8DE-FD0F-004C-BB0E-83F5C8CBA4AE}" srcOrd="0" destOrd="0" presId="urn:microsoft.com/office/officeart/2005/8/layout/orgChart1"/>
    <dgm:cxn modelId="{315B3140-A1A4-B842-9ACF-B08D58024083}" srcId="{E2C4F5AE-2696-BB4D-A191-FCBE0B21B839}" destId="{501F3578-856F-5E43-830A-771DDF0BD205}" srcOrd="0" destOrd="0" parTransId="{06A2F91E-9481-EE4F-B913-0BE677857ABB}" sibTransId="{40929F3F-B48E-F44C-989C-0BA9B8C8A882}"/>
    <dgm:cxn modelId="{10EB3672-D789-264F-877E-9AC4E7BF19D1}" type="presOf" srcId="{9691A16F-31D2-6F4E-ADD5-34832AFA713A}" destId="{8A8DF4D3-D1E7-0947-BA9E-1694928A521A}" srcOrd="1" destOrd="0" presId="urn:microsoft.com/office/officeart/2005/8/layout/orgChart1"/>
    <dgm:cxn modelId="{90E1E552-7913-2546-A4CA-10E9C2708B88}" type="presOf" srcId="{9691A16F-31D2-6F4E-ADD5-34832AFA713A}" destId="{DEB624EA-F7B1-F34C-9A57-4383B73966FA}" srcOrd="0" destOrd="0" presId="urn:microsoft.com/office/officeart/2005/8/layout/orgChart1"/>
    <dgm:cxn modelId="{DDFE4257-BF0A-334B-82DE-16B8124C9CEE}" type="presOf" srcId="{501F3578-856F-5E43-830A-771DDF0BD205}" destId="{73E5EF31-AEEE-1449-959A-900CA922E623}" srcOrd="0" destOrd="0" presId="urn:microsoft.com/office/officeart/2005/8/layout/orgChart1"/>
    <dgm:cxn modelId="{35F453AD-17A0-9A4C-8CA6-49087577F302}" srcId="{501F3578-856F-5E43-830A-771DDF0BD205}" destId="{9691A16F-31D2-6F4E-ADD5-34832AFA713A}" srcOrd="0" destOrd="0" parTransId="{2AE5B0BA-7916-D34D-8CCC-2649324490E5}" sibTransId="{D3AE437D-22F4-3E44-9F9C-AB66FBC00268}"/>
    <dgm:cxn modelId="{5F3BDAE3-804A-B14F-8490-0C50160EDD8D}" srcId="{501F3578-856F-5E43-830A-771DDF0BD205}" destId="{57939BF1-0F49-A540-A541-62975B3AEEC2}" srcOrd="1" destOrd="0" parTransId="{895D07CA-FDB7-FB46-9210-AD8F39662367}" sibTransId="{8390E272-B9DA-F041-9517-1D97BEB02CB9}"/>
    <dgm:cxn modelId="{B66CF0FA-4F16-0742-8726-75FC0970E68E}" type="presOf" srcId="{57939BF1-0F49-A540-A541-62975B3AEEC2}" destId="{2ECC8A2F-40C3-7844-9264-4CB8B50FEF75}" srcOrd="0" destOrd="0" presId="urn:microsoft.com/office/officeart/2005/8/layout/orgChart1"/>
    <dgm:cxn modelId="{FD22D7A8-5559-F54B-A383-E2867F743047}" type="presParOf" srcId="{F62BE8DE-FD0F-004C-BB0E-83F5C8CBA4AE}" destId="{49DDFBE5-26DC-BD41-A400-13F5C0178736}" srcOrd="0" destOrd="0" presId="urn:microsoft.com/office/officeart/2005/8/layout/orgChart1"/>
    <dgm:cxn modelId="{D917EC0F-3C0A-D84D-BB58-CA7F48CE4C28}" type="presParOf" srcId="{49DDFBE5-26DC-BD41-A400-13F5C0178736}" destId="{B8F785D3-5E96-1140-AC4E-14AE791485B0}" srcOrd="0" destOrd="0" presId="urn:microsoft.com/office/officeart/2005/8/layout/orgChart1"/>
    <dgm:cxn modelId="{029D8EFB-504E-F648-98AB-E99E6A54F4A2}" type="presParOf" srcId="{B8F785D3-5E96-1140-AC4E-14AE791485B0}" destId="{73E5EF31-AEEE-1449-959A-900CA922E623}" srcOrd="0" destOrd="0" presId="urn:microsoft.com/office/officeart/2005/8/layout/orgChart1"/>
    <dgm:cxn modelId="{41FE11A5-304A-B148-85F8-F518DC9FD455}" type="presParOf" srcId="{B8F785D3-5E96-1140-AC4E-14AE791485B0}" destId="{4F43366B-41DD-8F4E-8665-83317BB0CD20}" srcOrd="1" destOrd="0" presId="urn:microsoft.com/office/officeart/2005/8/layout/orgChart1"/>
    <dgm:cxn modelId="{5F229F3F-68DE-354C-BF6B-29AFAA284419}" type="presParOf" srcId="{49DDFBE5-26DC-BD41-A400-13F5C0178736}" destId="{9F098735-C12F-DC41-A34F-D22AE64B048A}" srcOrd="1" destOrd="0" presId="urn:microsoft.com/office/officeart/2005/8/layout/orgChart1"/>
    <dgm:cxn modelId="{3295B7B4-837B-2741-A5B4-B41A41C41FFE}" type="presParOf" srcId="{9F098735-C12F-DC41-A34F-D22AE64B048A}" destId="{F29E9151-DCDC-E740-8D45-8F4109D3C228}" srcOrd="0" destOrd="0" presId="urn:microsoft.com/office/officeart/2005/8/layout/orgChart1"/>
    <dgm:cxn modelId="{F7D85DAE-D86C-3F4F-B517-22685ACCD676}" type="presParOf" srcId="{9F098735-C12F-DC41-A34F-D22AE64B048A}" destId="{1E4D9D5E-B504-C042-8701-DF911D6BF412}" srcOrd="1" destOrd="0" presId="urn:microsoft.com/office/officeart/2005/8/layout/orgChart1"/>
    <dgm:cxn modelId="{4AD8443B-484E-BD43-A368-F3C23FC95A03}" type="presParOf" srcId="{1E4D9D5E-B504-C042-8701-DF911D6BF412}" destId="{F68759AF-9B5A-E440-8F49-07E7F11681A4}" srcOrd="0" destOrd="0" presId="urn:microsoft.com/office/officeart/2005/8/layout/orgChart1"/>
    <dgm:cxn modelId="{FDC762FB-3218-8948-9C97-5F4AD2237517}" type="presParOf" srcId="{F68759AF-9B5A-E440-8F49-07E7F11681A4}" destId="{DEB624EA-F7B1-F34C-9A57-4383B73966FA}" srcOrd="0" destOrd="0" presId="urn:microsoft.com/office/officeart/2005/8/layout/orgChart1"/>
    <dgm:cxn modelId="{BB354AFB-2946-5046-B6A9-BF9A8326E448}" type="presParOf" srcId="{F68759AF-9B5A-E440-8F49-07E7F11681A4}" destId="{8A8DF4D3-D1E7-0947-BA9E-1694928A521A}" srcOrd="1" destOrd="0" presId="urn:microsoft.com/office/officeart/2005/8/layout/orgChart1"/>
    <dgm:cxn modelId="{40477DF7-466F-6B49-8B73-32FCA882F18F}" type="presParOf" srcId="{1E4D9D5E-B504-C042-8701-DF911D6BF412}" destId="{0A033D19-EA01-A348-8900-5B7EC537AC76}" srcOrd="1" destOrd="0" presId="urn:microsoft.com/office/officeart/2005/8/layout/orgChart1"/>
    <dgm:cxn modelId="{BB452A24-050A-3646-9A15-E88ADA0FE86C}" type="presParOf" srcId="{1E4D9D5E-B504-C042-8701-DF911D6BF412}" destId="{8F1AA365-C5AD-FE4B-BC3D-93D1B206E25F}" srcOrd="2" destOrd="0" presId="urn:microsoft.com/office/officeart/2005/8/layout/orgChart1"/>
    <dgm:cxn modelId="{82F33528-24FC-AC4A-8AA7-378A1CEC52A1}" type="presParOf" srcId="{9F098735-C12F-DC41-A34F-D22AE64B048A}" destId="{A3EEE366-D4B7-EC44-8FDE-B3E11A593A72}" srcOrd="2" destOrd="0" presId="urn:microsoft.com/office/officeart/2005/8/layout/orgChart1"/>
    <dgm:cxn modelId="{6C6D46D6-8209-0449-8E8A-B5264365EC66}" type="presParOf" srcId="{9F098735-C12F-DC41-A34F-D22AE64B048A}" destId="{3A39ACCB-CA8A-8947-8E9D-AB846EE6D818}" srcOrd="3" destOrd="0" presId="urn:microsoft.com/office/officeart/2005/8/layout/orgChart1"/>
    <dgm:cxn modelId="{94F51274-08A4-9B43-B5FC-957403B86B3B}" type="presParOf" srcId="{3A39ACCB-CA8A-8947-8E9D-AB846EE6D818}" destId="{4AAA6BB2-5333-9C4F-9B36-21A93CF86316}" srcOrd="0" destOrd="0" presId="urn:microsoft.com/office/officeart/2005/8/layout/orgChart1"/>
    <dgm:cxn modelId="{F3FC1177-B065-2042-96B8-B2B624106829}" type="presParOf" srcId="{4AAA6BB2-5333-9C4F-9B36-21A93CF86316}" destId="{2ECC8A2F-40C3-7844-9264-4CB8B50FEF75}" srcOrd="0" destOrd="0" presId="urn:microsoft.com/office/officeart/2005/8/layout/orgChart1"/>
    <dgm:cxn modelId="{0E696853-D372-2048-98B0-04CFEDA0735B}" type="presParOf" srcId="{4AAA6BB2-5333-9C4F-9B36-21A93CF86316}" destId="{8EDD2C58-0926-0440-888E-178C28CFD1EF}" srcOrd="1" destOrd="0" presId="urn:microsoft.com/office/officeart/2005/8/layout/orgChart1"/>
    <dgm:cxn modelId="{FFEA715E-14D5-D448-B4C7-284E59DCC03D}" type="presParOf" srcId="{3A39ACCB-CA8A-8947-8E9D-AB846EE6D818}" destId="{8749C351-FFB6-6542-92DF-425DEA28113C}" srcOrd="1" destOrd="0" presId="urn:microsoft.com/office/officeart/2005/8/layout/orgChart1"/>
    <dgm:cxn modelId="{1E09C217-537F-4440-BC42-1902F696BE7C}" type="presParOf" srcId="{3A39ACCB-CA8A-8947-8E9D-AB846EE6D818}" destId="{F897CE54-54A5-874E-A3DF-D103B81F5A9E}" srcOrd="2" destOrd="0" presId="urn:microsoft.com/office/officeart/2005/8/layout/orgChart1"/>
    <dgm:cxn modelId="{D7934B0D-41E0-594C-A191-1D1E31AC5BF0}" type="presParOf" srcId="{49DDFBE5-26DC-BD41-A400-13F5C0178736}" destId="{653294D8-7BD6-2941-8179-A7E9EBBC90B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7DA7-97F5-6B4B-BD4D-F2321480BEB6}">
      <dsp:nvSpPr>
        <dsp:cNvPr id="0" name=""/>
        <dsp:cNvSpPr/>
      </dsp:nvSpPr>
      <dsp:spPr>
        <a:xfrm>
          <a:off x="5257800" y="1804736"/>
          <a:ext cx="3719932" cy="693736"/>
        </a:xfrm>
        <a:custGeom>
          <a:avLst/>
          <a:gdLst/>
          <a:ahLst/>
          <a:cxnLst/>
          <a:rect l="0" t="0" r="0" b="0"/>
          <a:pathLst>
            <a:path>
              <a:moveTo>
                <a:pt x="0" y="0"/>
              </a:moveTo>
              <a:lnTo>
                <a:pt x="0" y="370932"/>
              </a:lnTo>
              <a:lnTo>
                <a:pt x="3719932" y="370932"/>
              </a:lnTo>
              <a:lnTo>
                <a:pt x="3719932"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B196E7-EEAC-FC4C-9B6D-D9D1A5EC82CD}">
      <dsp:nvSpPr>
        <dsp:cNvPr id="0" name=""/>
        <dsp:cNvSpPr/>
      </dsp:nvSpPr>
      <dsp:spPr>
        <a:xfrm>
          <a:off x="5212080" y="1804736"/>
          <a:ext cx="91440" cy="693736"/>
        </a:xfrm>
        <a:custGeom>
          <a:avLst/>
          <a:gdLst/>
          <a:ahLst/>
          <a:cxnLst/>
          <a:rect l="0" t="0" r="0" b="0"/>
          <a:pathLst>
            <a:path>
              <a:moveTo>
                <a:pt x="45720" y="0"/>
              </a:moveTo>
              <a:lnTo>
                <a:pt x="4572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BB0B-F3A6-364D-8D72-634A799CC94A}">
      <dsp:nvSpPr>
        <dsp:cNvPr id="0" name=""/>
        <dsp:cNvSpPr/>
      </dsp:nvSpPr>
      <dsp:spPr>
        <a:xfrm>
          <a:off x="1537867" y="1804736"/>
          <a:ext cx="3719932" cy="693736"/>
        </a:xfrm>
        <a:custGeom>
          <a:avLst/>
          <a:gdLst/>
          <a:ahLst/>
          <a:cxnLst/>
          <a:rect l="0" t="0" r="0" b="0"/>
          <a:pathLst>
            <a:path>
              <a:moveTo>
                <a:pt x="3719932" y="0"/>
              </a:moveTo>
              <a:lnTo>
                <a:pt x="3719932" y="370932"/>
              </a:lnTo>
              <a:lnTo>
                <a:pt x="0" y="370932"/>
              </a:lnTo>
              <a:lnTo>
                <a:pt x="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39C60-FCB0-F549-B964-7667F6998C72}">
      <dsp:nvSpPr>
        <dsp:cNvPr id="0" name=""/>
        <dsp:cNvSpPr/>
      </dsp:nvSpPr>
      <dsp:spPr>
        <a:xfrm>
          <a:off x="3720638" y="267574"/>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Red cell indices</a:t>
          </a:r>
        </a:p>
      </dsp:txBody>
      <dsp:txXfrm>
        <a:off x="3720638" y="267574"/>
        <a:ext cx="3074323" cy="1537161"/>
      </dsp:txXfrm>
    </dsp:sp>
    <dsp:sp modelId="{EE87D36E-8E58-E446-AD27-26DFBD95F625}">
      <dsp:nvSpPr>
        <dsp:cNvPr id="0" name=""/>
        <dsp:cNvSpPr/>
      </dsp:nvSpPr>
      <dsp:spPr>
        <a:xfrm>
          <a:off x="706"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Microcytic</a:t>
          </a:r>
        </a:p>
      </dsp:txBody>
      <dsp:txXfrm>
        <a:off x="706" y="2498473"/>
        <a:ext cx="3074323" cy="1537161"/>
      </dsp:txXfrm>
    </dsp:sp>
    <dsp:sp modelId="{8E633646-1834-904C-BD60-B47FFF69BD7A}">
      <dsp:nvSpPr>
        <dsp:cNvPr id="0" name=""/>
        <dsp:cNvSpPr/>
      </dsp:nvSpPr>
      <dsp:spPr>
        <a:xfrm>
          <a:off x="3720638"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Normocytic</a:t>
          </a:r>
        </a:p>
      </dsp:txBody>
      <dsp:txXfrm>
        <a:off x="3720638" y="2498473"/>
        <a:ext cx="3074323" cy="1537161"/>
      </dsp:txXfrm>
    </dsp:sp>
    <dsp:sp modelId="{65B6F0D9-E749-184C-A671-ED69093DEC4A}">
      <dsp:nvSpPr>
        <dsp:cNvPr id="0" name=""/>
        <dsp:cNvSpPr/>
      </dsp:nvSpPr>
      <dsp:spPr>
        <a:xfrm>
          <a:off x="7440570"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Macrocytic</a:t>
          </a:r>
        </a:p>
      </dsp:txBody>
      <dsp:txXfrm>
        <a:off x="7440570" y="2498473"/>
        <a:ext cx="3074323" cy="15371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EE366-D4B7-EC44-8FDE-B3E11A593A72}">
      <dsp:nvSpPr>
        <dsp:cNvPr id="0" name=""/>
        <dsp:cNvSpPr/>
      </dsp:nvSpPr>
      <dsp:spPr>
        <a:xfrm>
          <a:off x="4659863" y="1798192"/>
          <a:ext cx="2174982" cy="754952"/>
        </a:xfrm>
        <a:custGeom>
          <a:avLst/>
          <a:gdLst/>
          <a:ahLst/>
          <a:cxnLst/>
          <a:rect l="0" t="0" r="0" b="0"/>
          <a:pathLst>
            <a:path>
              <a:moveTo>
                <a:pt x="0" y="0"/>
              </a:moveTo>
              <a:lnTo>
                <a:pt x="0" y="377476"/>
              </a:lnTo>
              <a:lnTo>
                <a:pt x="2174982" y="377476"/>
              </a:lnTo>
              <a:lnTo>
                <a:pt x="2174982" y="754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9E9151-DCDC-E740-8D45-8F4109D3C228}">
      <dsp:nvSpPr>
        <dsp:cNvPr id="0" name=""/>
        <dsp:cNvSpPr/>
      </dsp:nvSpPr>
      <dsp:spPr>
        <a:xfrm>
          <a:off x="2484881" y="1798192"/>
          <a:ext cx="2174982" cy="754952"/>
        </a:xfrm>
        <a:custGeom>
          <a:avLst/>
          <a:gdLst/>
          <a:ahLst/>
          <a:cxnLst/>
          <a:rect l="0" t="0" r="0" b="0"/>
          <a:pathLst>
            <a:path>
              <a:moveTo>
                <a:pt x="2174982" y="0"/>
              </a:moveTo>
              <a:lnTo>
                <a:pt x="2174982" y="377476"/>
              </a:lnTo>
              <a:lnTo>
                <a:pt x="0" y="377476"/>
              </a:lnTo>
              <a:lnTo>
                <a:pt x="0" y="754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5EF31-AEEE-1449-959A-900CA922E623}">
      <dsp:nvSpPr>
        <dsp:cNvPr id="0" name=""/>
        <dsp:cNvSpPr/>
      </dsp:nvSpPr>
      <dsp:spPr>
        <a:xfrm>
          <a:off x="2862357" y="686"/>
          <a:ext cx="3595011" cy="1797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err="1"/>
            <a:t>Haemolysis</a:t>
          </a:r>
          <a:endParaRPr lang="en-US" sz="6000" kern="1200" dirty="0"/>
        </a:p>
      </dsp:txBody>
      <dsp:txXfrm>
        <a:off x="2862357" y="686"/>
        <a:ext cx="3595011" cy="1797505"/>
      </dsp:txXfrm>
    </dsp:sp>
    <dsp:sp modelId="{DEB624EA-F7B1-F34C-9A57-4383B73966FA}">
      <dsp:nvSpPr>
        <dsp:cNvPr id="0" name=""/>
        <dsp:cNvSpPr/>
      </dsp:nvSpPr>
      <dsp:spPr>
        <a:xfrm>
          <a:off x="687375" y="2553145"/>
          <a:ext cx="3595011" cy="1797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Acquired</a:t>
          </a:r>
        </a:p>
      </dsp:txBody>
      <dsp:txXfrm>
        <a:off x="687375" y="2553145"/>
        <a:ext cx="3595011" cy="1797505"/>
      </dsp:txXfrm>
    </dsp:sp>
    <dsp:sp modelId="{2ECC8A2F-40C3-7844-9264-4CB8B50FEF75}">
      <dsp:nvSpPr>
        <dsp:cNvPr id="0" name=""/>
        <dsp:cNvSpPr/>
      </dsp:nvSpPr>
      <dsp:spPr>
        <a:xfrm>
          <a:off x="5037339" y="2553145"/>
          <a:ext cx="3595011" cy="1797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Congenital</a:t>
          </a:r>
        </a:p>
      </dsp:txBody>
      <dsp:txXfrm>
        <a:off x="5037339" y="2553145"/>
        <a:ext cx="3595011" cy="17975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5362283"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4123499" y="1338114"/>
          <a:ext cx="1284504" cy="611307"/>
        </a:xfrm>
        <a:custGeom>
          <a:avLst/>
          <a:gdLst/>
          <a:ahLst/>
          <a:cxnLst/>
          <a:rect l="0" t="0" r="0" b="0"/>
          <a:pathLst>
            <a:path>
              <a:moveTo>
                <a:pt x="0" y="0"/>
              </a:moveTo>
              <a:lnTo>
                <a:pt x="0" y="416588"/>
              </a:lnTo>
              <a:lnTo>
                <a:pt x="1284504" y="416588"/>
              </a:lnTo>
              <a:lnTo>
                <a:pt x="1284504"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2793274"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2838994" y="1338114"/>
          <a:ext cx="1284504" cy="611307"/>
        </a:xfrm>
        <a:custGeom>
          <a:avLst/>
          <a:gdLst/>
          <a:ahLst/>
          <a:cxnLst/>
          <a:rect l="0" t="0" r="0" b="0"/>
          <a:pathLst>
            <a:path>
              <a:moveTo>
                <a:pt x="1284504" y="0"/>
              </a:moveTo>
              <a:lnTo>
                <a:pt x="1284504" y="416588"/>
              </a:lnTo>
              <a:lnTo>
                <a:pt x="0" y="416588"/>
              </a:lnTo>
              <a:lnTo>
                <a:pt x="0"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3072541" y="3397"/>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3306087" y="225266"/>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DAGT</a:t>
          </a:r>
        </a:p>
      </dsp:txBody>
      <dsp:txXfrm>
        <a:off x="3345179" y="264358"/>
        <a:ext cx="2023732" cy="1256532"/>
      </dsp:txXfrm>
    </dsp:sp>
    <dsp:sp modelId="{25BC09F4-CF2D-9243-933D-E7695FB0F9A0}">
      <dsp:nvSpPr>
        <dsp:cNvPr id="0" name=""/>
        <dsp:cNvSpPr/>
      </dsp:nvSpPr>
      <dsp:spPr>
        <a:xfrm>
          <a:off x="1788036"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2021583"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Positive</a:t>
          </a:r>
        </a:p>
      </dsp:txBody>
      <dsp:txXfrm>
        <a:off x="2060675" y="2210382"/>
        <a:ext cx="2023732" cy="1256532"/>
      </dsp:txXfrm>
    </dsp:sp>
    <dsp:sp modelId="{1062682D-7258-4746-98BC-B01E6CC1F2A9}">
      <dsp:nvSpPr>
        <dsp:cNvPr id="0" name=""/>
        <dsp:cNvSpPr/>
      </dsp:nvSpPr>
      <dsp:spPr>
        <a:xfrm>
          <a:off x="1788036"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2021583"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Immune mediated</a:t>
          </a:r>
        </a:p>
      </dsp:txBody>
      <dsp:txXfrm>
        <a:off x="2060675" y="4156406"/>
        <a:ext cx="2023732" cy="1256532"/>
      </dsp:txXfrm>
    </dsp:sp>
    <dsp:sp modelId="{ECB44370-FA88-2643-AF6E-96D0DA9F3D92}">
      <dsp:nvSpPr>
        <dsp:cNvPr id="0" name=""/>
        <dsp:cNvSpPr/>
      </dsp:nvSpPr>
      <dsp:spPr>
        <a:xfrm>
          <a:off x="4357045"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4590591"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Negative</a:t>
          </a:r>
        </a:p>
      </dsp:txBody>
      <dsp:txXfrm>
        <a:off x="4629683" y="2210382"/>
        <a:ext cx="2023732" cy="1256532"/>
      </dsp:txXfrm>
    </dsp:sp>
    <dsp:sp modelId="{E7A02B40-BD9E-844B-82BC-4EA6838B0CA1}">
      <dsp:nvSpPr>
        <dsp:cNvPr id="0" name=""/>
        <dsp:cNvSpPr/>
      </dsp:nvSpPr>
      <dsp:spPr>
        <a:xfrm>
          <a:off x="4357045"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4590591"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Non-immune mediated</a:t>
          </a:r>
        </a:p>
      </dsp:txBody>
      <dsp:txXfrm>
        <a:off x="4629683" y="4156406"/>
        <a:ext cx="2023732" cy="12565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5362283"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4123499" y="1338114"/>
          <a:ext cx="1284504" cy="611307"/>
        </a:xfrm>
        <a:custGeom>
          <a:avLst/>
          <a:gdLst/>
          <a:ahLst/>
          <a:cxnLst/>
          <a:rect l="0" t="0" r="0" b="0"/>
          <a:pathLst>
            <a:path>
              <a:moveTo>
                <a:pt x="0" y="0"/>
              </a:moveTo>
              <a:lnTo>
                <a:pt x="0" y="416588"/>
              </a:lnTo>
              <a:lnTo>
                <a:pt x="1284504" y="416588"/>
              </a:lnTo>
              <a:lnTo>
                <a:pt x="1284504"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2793274"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2838994" y="1338114"/>
          <a:ext cx="1284504" cy="611307"/>
        </a:xfrm>
        <a:custGeom>
          <a:avLst/>
          <a:gdLst/>
          <a:ahLst/>
          <a:cxnLst/>
          <a:rect l="0" t="0" r="0" b="0"/>
          <a:pathLst>
            <a:path>
              <a:moveTo>
                <a:pt x="1284504" y="0"/>
              </a:moveTo>
              <a:lnTo>
                <a:pt x="1284504" y="416588"/>
              </a:lnTo>
              <a:lnTo>
                <a:pt x="0" y="416588"/>
              </a:lnTo>
              <a:lnTo>
                <a:pt x="0"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3072541" y="3397"/>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3306087" y="225266"/>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DAGT</a:t>
          </a:r>
        </a:p>
      </dsp:txBody>
      <dsp:txXfrm>
        <a:off x="3345179" y="264358"/>
        <a:ext cx="2023732" cy="1256532"/>
      </dsp:txXfrm>
    </dsp:sp>
    <dsp:sp modelId="{25BC09F4-CF2D-9243-933D-E7695FB0F9A0}">
      <dsp:nvSpPr>
        <dsp:cNvPr id="0" name=""/>
        <dsp:cNvSpPr/>
      </dsp:nvSpPr>
      <dsp:spPr>
        <a:xfrm>
          <a:off x="1788036"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2021583"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Positive</a:t>
          </a:r>
        </a:p>
      </dsp:txBody>
      <dsp:txXfrm>
        <a:off x="2060675" y="2210382"/>
        <a:ext cx="2023732" cy="1256532"/>
      </dsp:txXfrm>
    </dsp:sp>
    <dsp:sp modelId="{1062682D-7258-4746-98BC-B01E6CC1F2A9}">
      <dsp:nvSpPr>
        <dsp:cNvPr id="0" name=""/>
        <dsp:cNvSpPr/>
      </dsp:nvSpPr>
      <dsp:spPr>
        <a:xfrm>
          <a:off x="1788036"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2021583"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Immune mediated</a:t>
          </a:r>
        </a:p>
      </dsp:txBody>
      <dsp:txXfrm>
        <a:off x="2060675" y="4156406"/>
        <a:ext cx="2023732" cy="1256532"/>
      </dsp:txXfrm>
    </dsp:sp>
    <dsp:sp modelId="{ECB44370-FA88-2643-AF6E-96D0DA9F3D92}">
      <dsp:nvSpPr>
        <dsp:cNvPr id="0" name=""/>
        <dsp:cNvSpPr/>
      </dsp:nvSpPr>
      <dsp:spPr>
        <a:xfrm>
          <a:off x="4357045"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4590591"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Negative</a:t>
          </a:r>
        </a:p>
      </dsp:txBody>
      <dsp:txXfrm>
        <a:off x="4629683" y="2210382"/>
        <a:ext cx="2023732" cy="1256532"/>
      </dsp:txXfrm>
    </dsp:sp>
    <dsp:sp modelId="{E7A02B40-BD9E-844B-82BC-4EA6838B0CA1}">
      <dsp:nvSpPr>
        <dsp:cNvPr id="0" name=""/>
        <dsp:cNvSpPr/>
      </dsp:nvSpPr>
      <dsp:spPr>
        <a:xfrm>
          <a:off x="4357045"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4590591"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Non-immune mediated</a:t>
          </a:r>
        </a:p>
      </dsp:txBody>
      <dsp:txXfrm>
        <a:off x="4629683" y="4156406"/>
        <a:ext cx="2023732" cy="12565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3E49C-DE36-1245-81F6-47830E2DD2E3}">
      <dsp:nvSpPr>
        <dsp:cNvPr id="0" name=""/>
        <dsp:cNvSpPr/>
      </dsp:nvSpPr>
      <dsp:spPr>
        <a:xfrm>
          <a:off x="5841130" y="2741866"/>
          <a:ext cx="339718" cy="1041803"/>
        </a:xfrm>
        <a:custGeom>
          <a:avLst/>
          <a:gdLst/>
          <a:ahLst/>
          <a:cxnLst/>
          <a:rect l="0" t="0" r="0" b="0"/>
          <a:pathLst>
            <a:path>
              <a:moveTo>
                <a:pt x="0" y="0"/>
              </a:moveTo>
              <a:lnTo>
                <a:pt x="0" y="1041803"/>
              </a:lnTo>
              <a:lnTo>
                <a:pt x="339718" y="10418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DE0C9A-0AE7-D449-9D52-891ADB64FD56}">
      <dsp:nvSpPr>
        <dsp:cNvPr id="0" name=""/>
        <dsp:cNvSpPr/>
      </dsp:nvSpPr>
      <dsp:spPr>
        <a:xfrm>
          <a:off x="4006650" y="1133865"/>
          <a:ext cx="2740396" cy="475606"/>
        </a:xfrm>
        <a:custGeom>
          <a:avLst/>
          <a:gdLst/>
          <a:ahLst/>
          <a:cxnLst/>
          <a:rect l="0" t="0" r="0" b="0"/>
          <a:pathLst>
            <a:path>
              <a:moveTo>
                <a:pt x="0" y="0"/>
              </a:moveTo>
              <a:lnTo>
                <a:pt x="0" y="237803"/>
              </a:lnTo>
              <a:lnTo>
                <a:pt x="2740396" y="237803"/>
              </a:lnTo>
              <a:lnTo>
                <a:pt x="2740396" y="475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A4E45-6E44-E343-AA78-A264D757F4DA}">
      <dsp:nvSpPr>
        <dsp:cNvPr id="0" name=""/>
        <dsp:cNvSpPr/>
      </dsp:nvSpPr>
      <dsp:spPr>
        <a:xfrm>
          <a:off x="3100733" y="2741866"/>
          <a:ext cx="339718" cy="1041803"/>
        </a:xfrm>
        <a:custGeom>
          <a:avLst/>
          <a:gdLst/>
          <a:ahLst/>
          <a:cxnLst/>
          <a:rect l="0" t="0" r="0" b="0"/>
          <a:pathLst>
            <a:path>
              <a:moveTo>
                <a:pt x="0" y="0"/>
              </a:moveTo>
              <a:lnTo>
                <a:pt x="0" y="1041803"/>
              </a:lnTo>
              <a:lnTo>
                <a:pt x="339718" y="10418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53D5CE-AB8D-FD4A-BCD8-A5CC1897DEF0}">
      <dsp:nvSpPr>
        <dsp:cNvPr id="0" name=""/>
        <dsp:cNvSpPr/>
      </dsp:nvSpPr>
      <dsp:spPr>
        <a:xfrm>
          <a:off x="3960930" y="1133865"/>
          <a:ext cx="91440" cy="475606"/>
        </a:xfrm>
        <a:custGeom>
          <a:avLst/>
          <a:gdLst/>
          <a:ahLst/>
          <a:cxnLst/>
          <a:rect l="0" t="0" r="0" b="0"/>
          <a:pathLst>
            <a:path>
              <a:moveTo>
                <a:pt x="45720" y="0"/>
              </a:moveTo>
              <a:lnTo>
                <a:pt x="45720" y="475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42FF2B-23C8-EA44-AAAF-19E31CDAA558}">
      <dsp:nvSpPr>
        <dsp:cNvPr id="0" name=""/>
        <dsp:cNvSpPr/>
      </dsp:nvSpPr>
      <dsp:spPr>
        <a:xfrm>
          <a:off x="360337" y="2741866"/>
          <a:ext cx="339718" cy="1041803"/>
        </a:xfrm>
        <a:custGeom>
          <a:avLst/>
          <a:gdLst/>
          <a:ahLst/>
          <a:cxnLst/>
          <a:rect l="0" t="0" r="0" b="0"/>
          <a:pathLst>
            <a:path>
              <a:moveTo>
                <a:pt x="0" y="0"/>
              </a:moveTo>
              <a:lnTo>
                <a:pt x="0" y="1041803"/>
              </a:lnTo>
              <a:lnTo>
                <a:pt x="339718" y="10418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59947-C46A-5841-8876-9B503225302E}">
      <dsp:nvSpPr>
        <dsp:cNvPr id="0" name=""/>
        <dsp:cNvSpPr/>
      </dsp:nvSpPr>
      <dsp:spPr>
        <a:xfrm>
          <a:off x="1266253" y="1133865"/>
          <a:ext cx="2740396" cy="475606"/>
        </a:xfrm>
        <a:custGeom>
          <a:avLst/>
          <a:gdLst/>
          <a:ahLst/>
          <a:cxnLst/>
          <a:rect l="0" t="0" r="0" b="0"/>
          <a:pathLst>
            <a:path>
              <a:moveTo>
                <a:pt x="2740396" y="0"/>
              </a:moveTo>
              <a:lnTo>
                <a:pt x="2740396" y="237803"/>
              </a:lnTo>
              <a:lnTo>
                <a:pt x="0" y="237803"/>
              </a:lnTo>
              <a:lnTo>
                <a:pt x="0" y="475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95690-27E8-AB48-A90D-40387E991EEC}">
      <dsp:nvSpPr>
        <dsp:cNvPr id="0" name=""/>
        <dsp:cNvSpPr/>
      </dsp:nvSpPr>
      <dsp:spPr>
        <a:xfrm>
          <a:off x="2874254" y="1470"/>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Immune mediated </a:t>
          </a:r>
          <a:r>
            <a:rPr lang="en-US" sz="2000" kern="1200" dirty="0" err="1"/>
            <a:t>haemolysis</a:t>
          </a:r>
          <a:endParaRPr lang="en-US" sz="2000" kern="1200" dirty="0"/>
        </a:p>
      </dsp:txBody>
      <dsp:txXfrm>
        <a:off x="2874254" y="1470"/>
        <a:ext cx="2264790" cy="1132395"/>
      </dsp:txXfrm>
    </dsp:sp>
    <dsp:sp modelId="{9467E70F-B0C3-C143-9A1F-E2293F852247}">
      <dsp:nvSpPr>
        <dsp:cNvPr id="0" name=""/>
        <dsp:cNvSpPr/>
      </dsp:nvSpPr>
      <dsp:spPr>
        <a:xfrm>
          <a:off x="133858" y="1609471"/>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Warm auto-antibody</a:t>
          </a:r>
        </a:p>
      </dsp:txBody>
      <dsp:txXfrm>
        <a:off x="133858" y="1609471"/>
        <a:ext cx="2264790" cy="1132395"/>
      </dsp:txXfrm>
    </dsp:sp>
    <dsp:sp modelId="{17A4437D-320B-2740-97F1-405FF654D279}">
      <dsp:nvSpPr>
        <dsp:cNvPr id="0" name=""/>
        <dsp:cNvSpPr/>
      </dsp:nvSpPr>
      <dsp:spPr>
        <a:xfrm>
          <a:off x="700055" y="3217472"/>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Auto-immune</a:t>
          </a:r>
        </a:p>
        <a:p>
          <a:pPr marL="0" lvl="0" indent="0" algn="ctr" defTabSz="889000" rtl="0">
            <a:lnSpc>
              <a:spcPct val="90000"/>
            </a:lnSpc>
            <a:spcBef>
              <a:spcPct val="0"/>
            </a:spcBef>
            <a:spcAft>
              <a:spcPct val="35000"/>
            </a:spcAft>
            <a:buNone/>
          </a:pPr>
          <a:r>
            <a:rPr lang="en-US" sz="2000" kern="1200" dirty="0"/>
            <a:t>Drugs</a:t>
          </a:r>
        </a:p>
        <a:p>
          <a:pPr marL="0" lvl="0" indent="0" algn="ctr" defTabSz="889000" rtl="0">
            <a:lnSpc>
              <a:spcPct val="90000"/>
            </a:lnSpc>
            <a:spcBef>
              <a:spcPct val="0"/>
            </a:spcBef>
            <a:spcAft>
              <a:spcPct val="35000"/>
            </a:spcAft>
            <a:buNone/>
          </a:pPr>
          <a:r>
            <a:rPr lang="en-US" sz="2000" kern="1200" dirty="0"/>
            <a:t>CLL</a:t>
          </a:r>
        </a:p>
      </dsp:txBody>
      <dsp:txXfrm>
        <a:off x="700055" y="3217472"/>
        <a:ext cx="2264790" cy="1132395"/>
      </dsp:txXfrm>
    </dsp:sp>
    <dsp:sp modelId="{3A652BF2-EE3C-D241-8DE5-73A35543EE69}">
      <dsp:nvSpPr>
        <dsp:cNvPr id="0" name=""/>
        <dsp:cNvSpPr/>
      </dsp:nvSpPr>
      <dsp:spPr>
        <a:xfrm>
          <a:off x="2874254" y="1609471"/>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Cold auto-antibody</a:t>
          </a:r>
        </a:p>
      </dsp:txBody>
      <dsp:txXfrm>
        <a:off x="2874254" y="1609471"/>
        <a:ext cx="2264790" cy="1132395"/>
      </dsp:txXfrm>
    </dsp:sp>
    <dsp:sp modelId="{DE9D2893-2C22-9044-8F6E-102B86FAEF8F}">
      <dsp:nvSpPr>
        <dsp:cNvPr id="0" name=""/>
        <dsp:cNvSpPr/>
      </dsp:nvSpPr>
      <dsp:spPr>
        <a:xfrm>
          <a:off x="3440452" y="3217472"/>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CHAD</a:t>
          </a:r>
        </a:p>
        <a:p>
          <a:pPr marL="0" lvl="0" indent="0" algn="ctr" defTabSz="889000" rtl="0">
            <a:lnSpc>
              <a:spcPct val="90000"/>
            </a:lnSpc>
            <a:spcBef>
              <a:spcPct val="0"/>
            </a:spcBef>
            <a:spcAft>
              <a:spcPct val="35000"/>
            </a:spcAft>
            <a:buNone/>
          </a:pPr>
          <a:r>
            <a:rPr lang="en-US" sz="2000" kern="1200" dirty="0"/>
            <a:t>Infections</a:t>
          </a:r>
        </a:p>
        <a:p>
          <a:pPr marL="0" lvl="0" indent="0" algn="ctr" defTabSz="889000" rtl="0">
            <a:lnSpc>
              <a:spcPct val="90000"/>
            </a:lnSpc>
            <a:spcBef>
              <a:spcPct val="0"/>
            </a:spcBef>
            <a:spcAft>
              <a:spcPct val="35000"/>
            </a:spcAft>
            <a:buNone/>
          </a:pPr>
          <a:r>
            <a:rPr lang="en-US" sz="2000" kern="1200" dirty="0"/>
            <a:t>Lymphoma</a:t>
          </a:r>
        </a:p>
      </dsp:txBody>
      <dsp:txXfrm>
        <a:off x="3440452" y="3217472"/>
        <a:ext cx="2264790" cy="1132395"/>
      </dsp:txXfrm>
    </dsp:sp>
    <dsp:sp modelId="{3C065760-41D8-2748-AC84-505BA610A46C}">
      <dsp:nvSpPr>
        <dsp:cNvPr id="0" name=""/>
        <dsp:cNvSpPr/>
      </dsp:nvSpPr>
      <dsp:spPr>
        <a:xfrm>
          <a:off x="5614651" y="1609471"/>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Alloantibody</a:t>
          </a:r>
        </a:p>
      </dsp:txBody>
      <dsp:txXfrm>
        <a:off x="5614651" y="1609471"/>
        <a:ext cx="2264790" cy="1132395"/>
      </dsp:txXfrm>
    </dsp:sp>
    <dsp:sp modelId="{48ACA83D-D791-E843-8D3B-10611218C0AB}">
      <dsp:nvSpPr>
        <dsp:cNvPr id="0" name=""/>
        <dsp:cNvSpPr/>
      </dsp:nvSpPr>
      <dsp:spPr>
        <a:xfrm>
          <a:off x="6180849" y="3217472"/>
          <a:ext cx="2264790" cy="1132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Transfusion reaction</a:t>
          </a:r>
        </a:p>
      </dsp:txBody>
      <dsp:txXfrm>
        <a:off x="6180849" y="3217472"/>
        <a:ext cx="2264790" cy="11323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5362283"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4123499" y="1338114"/>
          <a:ext cx="1284504" cy="611307"/>
        </a:xfrm>
        <a:custGeom>
          <a:avLst/>
          <a:gdLst/>
          <a:ahLst/>
          <a:cxnLst/>
          <a:rect l="0" t="0" r="0" b="0"/>
          <a:pathLst>
            <a:path>
              <a:moveTo>
                <a:pt x="0" y="0"/>
              </a:moveTo>
              <a:lnTo>
                <a:pt x="0" y="416588"/>
              </a:lnTo>
              <a:lnTo>
                <a:pt x="1284504" y="416588"/>
              </a:lnTo>
              <a:lnTo>
                <a:pt x="1284504"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2793274" y="3284138"/>
          <a:ext cx="91440" cy="611307"/>
        </a:xfrm>
        <a:custGeom>
          <a:avLst/>
          <a:gdLst/>
          <a:ahLst/>
          <a:cxnLst/>
          <a:rect l="0" t="0" r="0" b="0"/>
          <a:pathLst>
            <a:path>
              <a:moveTo>
                <a:pt x="45720" y="0"/>
              </a:moveTo>
              <a:lnTo>
                <a:pt x="45720" y="611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2838994" y="1338114"/>
          <a:ext cx="1284504" cy="611307"/>
        </a:xfrm>
        <a:custGeom>
          <a:avLst/>
          <a:gdLst/>
          <a:ahLst/>
          <a:cxnLst/>
          <a:rect l="0" t="0" r="0" b="0"/>
          <a:pathLst>
            <a:path>
              <a:moveTo>
                <a:pt x="1284504" y="0"/>
              </a:moveTo>
              <a:lnTo>
                <a:pt x="1284504" y="416588"/>
              </a:lnTo>
              <a:lnTo>
                <a:pt x="0" y="416588"/>
              </a:lnTo>
              <a:lnTo>
                <a:pt x="0" y="611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3072541" y="3397"/>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3306087" y="225266"/>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DAGT</a:t>
          </a:r>
        </a:p>
      </dsp:txBody>
      <dsp:txXfrm>
        <a:off x="3345179" y="264358"/>
        <a:ext cx="2023732" cy="1256532"/>
      </dsp:txXfrm>
    </dsp:sp>
    <dsp:sp modelId="{25BC09F4-CF2D-9243-933D-E7695FB0F9A0}">
      <dsp:nvSpPr>
        <dsp:cNvPr id="0" name=""/>
        <dsp:cNvSpPr/>
      </dsp:nvSpPr>
      <dsp:spPr>
        <a:xfrm>
          <a:off x="1788036"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2021583"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Positive</a:t>
          </a:r>
        </a:p>
      </dsp:txBody>
      <dsp:txXfrm>
        <a:off x="2060675" y="2210382"/>
        <a:ext cx="2023732" cy="1256532"/>
      </dsp:txXfrm>
    </dsp:sp>
    <dsp:sp modelId="{1062682D-7258-4746-98BC-B01E6CC1F2A9}">
      <dsp:nvSpPr>
        <dsp:cNvPr id="0" name=""/>
        <dsp:cNvSpPr/>
      </dsp:nvSpPr>
      <dsp:spPr>
        <a:xfrm>
          <a:off x="1788036"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2021583"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Immune mediated</a:t>
          </a:r>
        </a:p>
      </dsp:txBody>
      <dsp:txXfrm>
        <a:off x="2060675" y="4156406"/>
        <a:ext cx="2023732" cy="1256532"/>
      </dsp:txXfrm>
    </dsp:sp>
    <dsp:sp modelId="{ECB44370-FA88-2643-AF6E-96D0DA9F3D92}">
      <dsp:nvSpPr>
        <dsp:cNvPr id="0" name=""/>
        <dsp:cNvSpPr/>
      </dsp:nvSpPr>
      <dsp:spPr>
        <a:xfrm>
          <a:off x="4357045" y="1949421"/>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4590591" y="2171290"/>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Negative</a:t>
          </a:r>
        </a:p>
      </dsp:txBody>
      <dsp:txXfrm>
        <a:off x="4629683" y="2210382"/>
        <a:ext cx="2023732" cy="1256532"/>
      </dsp:txXfrm>
    </dsp:sp>
    <dsp:sp modelId="{E7A02B40-BD9E-844B-82BC-4EA6838B0CA1}">
      <dsp:nvSpPr>
        <dsp:cNvPr id="0" name=""/>
        <dsp:cNvSpPr/>
      </dsp:nvSpPr>
      <dsp:spPr>
        <a:xfrm>
          <a:off x="4357045" y="3895445"/>
          <a:ext cx="2101916" cy="1334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4590591" y="4117314"/>
          <a:ext cx="2101916" cy="1334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Non-immune mediated</a:t>
          </a:r>
        </a:p>
      </dsp:txBody>
      <dsp:txXfrm>
        <a:off x="4629683" y="4156406"/>
        <a:ext cx="2023732" cy="12565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EE366-D4B7-EC44-8FDE-B3E11A593A72}">
      <dsp:nvSpPr>
        <dsp:cNvPr id="0" name=""/>
        <dsp:cNvSpPr/>
      </dsp:nvSpPr>
      <dsp:spPr>
        <a:xfrm>
          <a:off x="4109357" y="1798543"/>
          <a:ext cx="2172962" cy="754251"/>
        </a:xfrm>
        <a:custGeom>
          <a:avLst/>
          <a:gdLst/>
          <a:ahLst/>
          <a:cxnLst/>
          <a:rect l="0" t="0" r="0" b="0"/>
          <a:pathLst>
            <a:path>
              <a:moveTo>
                <a:pt x="0" y="0"/>
              </a:moveTo>
              <a:lnTo>
                <a:pt x="0" y="377125"/>
              </a:lnTo>
              <a:lnTo>
                <a:pt x="2172962" y="377125"/>
              </a:lnTo>
              <a:lnTo>
                <a:pt x="2172962" y="7542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9E9151-DCDC-E740-8D45-8F4109D3C228}">
      <dsp:nvSpPr>
        <dsp:cNvPr id="0" name=""/>
        <dsp:cNvSpPr/>
      </dsp:nvSpPr>
      <dsp:spPr>
        <a:xfrm>
          <a:off x="1936394" y="1798543"/>
          <a:ext cx="2172962" cy="754251"/>
        </a:xfrm>
        <a:custGeom>
          <a:avLst/>
          <a:gdLst/>
          <a:ahLst/>
          <a:cxnLst/>
          <a:rect l="0" t="0" r="0" b="0"/>
          <a:pathLst>
            <a:path>
              <a:moveTo>
                <a:pt x="2172962" y="0"/>
              </a:moveTo>
              <a:lnTo>
                <a:pt x="2172962" y="377125"/>
              </a:lnTo>
              <a:lnTo>
                <a:pt x="0" y="377125"/>
              </a:lnTo>
              <a:lnTo>
                <a:pt x="0" y="7542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5EF31-AEEE-1449-959A-900CA922E623}">
      <dsp:nvSpPr>
        <dsp:cNvPr id="0" name=""/>
        <dsp:cNvSpPr/>
      </dsp:nvSpPr>
      <dsp:spPr>
        <a:xfrm>
          <a:off x="2313519" y="2706"/>
          <a:ext cx="3591674" cy="17958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err="1"/>
            <a:t>Haemolysis</a:t>
          </a:r>
          <a:endParaRPr lang="en-US" sz="6000" kern="1200" dirty="0"/>
        </a:p>
      </dsp:txBody>
      <dsp:txXfrm>
        <a:off x="2313519" y="2706"/>
        <a:ext cx="3591674" cy="1795837"/>
      </dsp:txXfrm>
    </dsp:sp>
    <dsp:sp modelId="{DEB624EA-F7B1-F34C-9A57-4383B73966FA}">
      <dsp:nvSpPr>
        <dsp:cNvPr id="0" name=""/>
        <dsp:cNvSpPr/>
      </dsp:nvSpPr>
      <dsp:spPr>
        <a:xfrm>
          <a:off x="140556" y="2552794"/>
          <a:ext cx="3591674" cy="17958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Acquired</a:t>
          </a:r>
        </a:p>
      </dsp:txBody>
      <dsp:txXfrm>
        <a:off x="140556" y="2552794"/>
        <a:ext cx="3591674" cy="1795837"/>
      </dsp:txXfrm>
    </dsp:sp>
    <dsp:sp modelId="{2ECC8A2F-40C3-7844-9264-4CB8B50FEF75}">
      <dsp:nvSpPr>
        <dsp:cNvPr id="0" name=""/>
        <dsp:cNvSpPr/>
      </dsp:nvSpPr>
      <dsp:spPr>
        <a:xfrm>
          <a:off x="4486482" y="2552794"/>
          <a:ext cx="3591674" cy="17958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Congenital</a:t>
          </a:r>
        </a:p>
      </dsp:txBody>
      <dsp:txXfrm>
        <a:off x="4486482" y="2552794"/>
        <a:ext cx="3591674" cy="17958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351111" y="2994297"/>
          <a:ext cx="91440" cy="557442"/>
        </a:xfrm>
        <a:custGeom>
          <a:avLst/>
          <a:gdLst/>
          <a:ahLst/>
          <a:cxnLst/>
          <a:rect l="0" t="0" r="0" b="0"/>
          <a:pathLst>
            <a:path>
              <a:moveTo>
                <a:pt x="45720" y="0"/>
              </a:moveTo>
              <a:lnTo>
                <a:pt x="45720" y="5574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225511" y="1219746"/>
          <a:ext cx="1171320" cy="557442"/>
        </a:xfrm>
        <a:custGeom>
          <a:avLst/>
          <a:gdLst/>
          <a:ahLst/>
          <a:cxnLst/>
          <a:rect l="0" t="0" r="0" b="0"/>
          <a:pathLst>
            <a:path>
              <a:moveTo>
                <a:pt x="0" y="0"/>
              </a:moveTo>
              <a:lnTo>
                <a:pt x="0" y="379880"/>
              </a:lnTo>
              <a:lnTo>
                <a:pt x="1171320" y="379880"/>
              </a:lnTo>
              <a:lnTo>
                <a:pt x="1171320" y="5574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4008470" y="2994297"/>
          <a:ext cx="91440" cy="557442"/>
        </a:xfrm>
        <a:custGeom>
          <a:avLst/>
          <a:gdLst/>
          <a:ahLst/>
          <a:cxnLst/>
          <a:rect l="0" t="0" r="0" b="0"/>
          <a:pathLst>
            <a:path>
              <a:moveTo>
                <a:pt x="45720" y="0"/>
              </a:moveTo>
              <a:lnTo>
                <a:pt x="45720" y="5574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054190" y="1219746"/>
          <a:ext cx="1171320" cy="557442"/>
        </a:xfrm>
        <a:custGeom>
          <a:avLst/>
          <a:gdLst/>
          <a:ahLst/>
          <a:cxnLst/>
          <a:rect l="0" t="0" r="0" b="0"/>
          <a:pathLst>
            <a:path>
              <a:moveTo>
                <a:pt x="1171320" y="0"/>
              </a:moveTo>
              <a:lnTo>
                <a:pt x="1171320" y="379880"/>
              </a:lnTo>
              <a:lnTo>
                <a:pt x="0" y="379880"/>
              </a:lnTo>
              <a:lnTo>
                <a:pt x="0" y="5574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267158" y="2638"/>
          <a:ext cx="1916706" cy="12171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480125" y="204957"/>
          <a:ext cx="1916706" cy="1217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Reticulocyte count</a:t>
          </a:r>
        </a:p>
      </dsp:txBody>
      <dsp:txXfrm>
        <a:off x="4515773" y="240605"/>
        <a:ext cx="1845410" cy="1145812"/>
      </dsp:txXfrm>
    </dsp:sp>
    <dsp:sp modelId="{25BC09F4-CF2D-9243-933D-E7695FB0F9A0}">
      <dsp:nvSpPr>
        <dsp:cNvPr id="0" name=""/>
        <dsp:cNvSpPr/>
      </dsp:nvSpPr>
      <dsp:spPr>
        <a:xfrm>
          <a:off x="3095837" y="1777188"/>
          <a:ext cx="1916706" cy="12171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08804" y="1979507"/>
          <a:ext cx="1916706" cy="1217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Increased</a:t>
          </a:r>
        </a:p>
      </dsp:txBody>
      <dsp:txXfrm>
        <a:off x="3344452" y="2015155"/>
        <a:ext cx="1845410" cy="1145812"/>
      </dsp:txXfrm>
    </dsp:sp>
    <dsp:sp modelId="{1062682D-7258-4746-98BC-B01E6CC1F2A9}">
      <dsp:nvSpPr>
        <dsp:cNvPr id="0" name=""/>
        <dsp:cNvSpPr/>
      </dsp:nvSpPr>
      <dsp:spPr>
        <a:xfrm>
          <a:off x="3095837" y="3551739"/>
          <a:ext cx="1916706" cy="12171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08804" y="3754058"/>
          <a:ext cx="1916706" cy="1217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Acute blood loss</a:t>
          </a:r>
        </a:p>
        <a:p>
          <a:pPr marL="0" lvl="0" indent="0" algn="ctr" defTabSz="889000" rtl="0">
            <a:lnSpc>
              <a:spcPct val="90000"/>
            </a:lnSpc>
            <a:spcBef>
              <a:spcPct val="0"/>
            </a:spcBef>
            <a:spcAft>
              <a:spcPct val="35000"/>
            </a:spcAft>
            <a:buNone/>
          </a:pPr>
          <a:r>
            <a:rPr lang="en-US" sz="2000" kern="1200" dirty="0" err="1"/>
            <a:t>Haemolysis</a:t>
          </a:r>
          <a:endParaRPr lang="en-US" sz="2000" kern="1200" dirty="0"/>
        </a:p>
      </dsp:txBody>
      <dsp:txXfrm>
        <a:off x="3344452" y="3789706"/>
        <a:ext cx="1845410" cy="1145812"/>
      </dsp:txXfrm>
    </dsp:sp>
    <dsp:sp modelId="{ECB44370-FA88-2643-AF6E-96D0DA9F3D92}">
      <dsp:nvSpPr>
        <dsp:cNvPr id="0" name=""/>
        <dsp:cNvSpPr/>
      </dsp:nvSpPr>
      <dsp:spPr>
        <a:xfrm>
          <a:off x="5438478" y="1777188"/>
          <a:ext cx="1916706" cy="12171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651446" y="1979507"/>
          <a:ext cx="1916706" cy="1217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Normal or low</a:t>
          </a:r>
        </a:p>
      </dsp:txBody>
      <dsp:txXfrm>
        <a:off x="5687094" y="2015155"/>
        <a:ext cx="1845410" cy="1145812"/>
      </dsp:txXfrm>
    </dsp:sp>
    <dsp:sp modelId="{E7A02B40-BD9E-844B-82BC-4EA6838B0CA1}">
      <dsp:nvSpPr>
        <dsp:cNvPr id="0" name=""/>
        <dsp:cNvSpPr/>
      </dsp:nvSpPr>
      <dsp:spPr>
        <a:xfrm>
          <a:off x="5438478" y="3551739"/>
          <a:ext cx="1916706" cy="12171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651446" y="3754058"/>
          <a:ext cx="1916706" cy="1217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Infiltration</a:t>
          </a:r>
        </a:p>
        <a:p>
          <a:pPr marL="0" lvl="0" indent="0" algn="ctr" defTabSz="889000" rtl="0">
            <a:lnSpc>
              <a:spcPct val="90000"/>
            </a:lnSpc>
            <a:spcBef>
              <a:spcPct val="0"/>
            </a:spcBef>
            <a:spcAft>
              <a:spcPct val="35000"/>
            </a:spcAft>
            <a:buNone/>
          </a:pPr>
          <a:r>
            <a:rPr lang="en-US" sz="2000" kern="1200" dirty="0"/>
            <a:t>Anaemia of chronic disease</a:t>
          </a:r>
        </a:p>
      </dsp:txBody>
      <dsp:txXfrm>
        <a:off x="5687094" y="3789706"/>
        <a:ext cx="1845410" cy="11458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7DA7-97F5-6B4B-BD4D-F2321480BEB6}">
      <dsp:nvSpPr>
        <dsp:cNvPr id="0" name=""/>
        <dsp:cNvSpPr/>
      </dsp:nvSpPr>
      <dsp:spPr>
        <a:xfrm>
          <a:off x="5257800" y="1804736"/>
          <a:ext cx="3719932" cy="693736"/>
        </a:xfrm>
        <a:custGeom>
          <a:avLst/>
          <a:gdLst/>
          <a:ahLst/>
          <a:cxnLst/>
          <a:rect l="0" t="0" r="0" b="0"/>
          <a:pathLst>
            <a:path>
              <a:moveTo>
                <a:pt x="0" y="0"/>
              </a:moveTo>
              <a:lnTo>
                <a:pt x="0" y="370932"/>
              </a:lnTo>
              <a:lnTo>
                <a:pt x="3719932" y="370932"/>
              </a:lnTo>
              <a:lnTo>
                <a:pt x="3719932"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B196E7-EEAC-FC4C-9B6D-D9D1A5EC82CD}">
      <dsp:nvSpPr>
        <dsp:cNvPr id="0" name=""/>
        <dsp:cNvSpPr/>
      </dsp:nvSpPr>
      <dsp:spPr>
        <a:xfrm>
          <a:off x="5212080" y="1804736"/>
          <a:ext cx="91440" cy="693736"/>
        </a:xfrm>
        <a:custGeom>
          <a:avLst/>
          <a:gdLst/>
          <a:ahLst/>
          <a:cxnLst/>
          <a:rect l="0" t="0" r="0" b="0"/>
          <a:pathLst>
            <a:path>
              <a:moveTo>
                <a:pt x="45720" y="0"/>
              </a:moveTo>
              <a:lnTo>
                <a:pt x="4572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BB0B-F3A6-364D-8D72-634A799CC94A}">
      <dsp:nvSpPr>
        <dsp:cNvPr id="0" name=""/>
        <dsp:cNvSpPr/>
      </dsp:nvSpPr>
      <dsp:spPr>
        <a:xfrm>
          <a:off x="1537867" y="1804736"/>
          <a:ext cx="3719932" cy="693736"/>
        </a:xfrm>
        <a:custGeom>
          <a:avLst/>
          <a:gdLst/>
          <a:ahLst/>
          <a:cxnLst/>
          <a:rect l="0" t="0" r="0" b="0"/>
          <a:pathLst>
            <a:path>
              <a:moveTo>
                <a:pt x="3719932" y="0"/>
              </a:moveTo>
              <a:lnTo>
                <a:pt x="3719932" y="370932"/>
              </a:lnTo>
              <a:lnTo>
                <a:pt x="0" y="370932"/>
              </a:lnTo>
              <a:lnTo>
                <a:pt x="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39C60-FCB0-F549-B964-7667F6998C72}">
      <dsp:nvSpPr>
        <dsp:cNvPr id="0" name=""/>
        <dsp:cNvSpPr/>
      </dsp:nvSpPr>
      <dsp:spPr>
        <a:xfrm>
          <a:off x="3720638" y="267574"/>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Red cell indices</a:t>
          </a:r>
        </a:p>
      </dsp:txBody>
      <dsp:txXfrm>
        <a:off x="3720638" y="267574"/>
        <a:ext cx="3074323" cy="1537161"/>
      </dsp:txXfrm>
    </dsp:sp>
    <dsp:sp modelId="{EE87D36E-8E58-E446-AD27-26DFBD95F625}">
      <dsp:nvSpPr>
        <dsp:cNvPr id="0" name=""/>
        <dsp:cNvSpPr/>
      </dsp:nvSpPr>
      <dsp:spPr>
        <a:xfrm>
          <a:off x="706"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Microcytic</a:t>
          </a:r>
        </a:p>
      </dsp:txBody>
      <dsp:txXfrm>
        <a:off x="706" y="2498473"/>
        <a:ext cx="3074323" cy="1537161"/>
      </dsp:txXfrm>
    </dsp:sp>
    <dsp:sp modelId="{8E633646-1834-904C-BD60-B47FFF69BD7A}">
      <dsp:nvSpPr>
        <dsp:cNvPr id="0" name=""/>
        <dsp:cNvSpPr/>
      </dsp:nvSpPr>
      <dsp:spPr>
        <a:xfrm>
          <a:off x="3720638"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Normocytic</a:t>
          </a:r>
        </a:p>
      </dsp:txBody>
      <dsp:txXfrm>
        <a:off x="3720638" y="2498473"/>
        <a:ext cx="3074323" cy="1537161"/>
      </dsp:txXfrm>
    </dsp:sp>
    <dsp:sp modelId="{65B6F0D9-E749-184C-A671-ED69093DEC4A}">
      <dsp:nvSpPr>
        <dsp:cNvPr id="0" name=""/>
        <dsp:cNvSpPr/>
      </dsp:nvSpPr>
      <dsp:spPr>
        <a:xfrm>
          <a:off x="7440570"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Macrocytic</a:t>
          </a:r>
        </a:p>
      </dsp:txBody>
      <dsp:txXfrm>
        <a:off x="7440570" y="2498473"/>
        <a:ext cx="3074323" cy="15371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407948" y="2994625"/>
          <a:ext cx="91440" cy="557802"/>
        </a:xfrm>
        <a:custGeom>
          <a:avLst/>
          <a:gdLst/>
          <a:ahLst/>
          <a:cxnLst/>
          <a:rect l="0" t="0" r="0" b="0"/>
          <a:pathLst>
            <a:path>
              <a:moveTo>
                <a:pt x="45720" y="0"/>
              </a:moveTo>
              <a:lnTo>
                <a:pt x="45720" y="557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281589" y="1218926"/>
          <a:ext cx="1172078" cy="557802"/>
        </a:xfrm>
        <a:custGeom>
          <a:avLst/>
          <a:gdLst/>
          <a:ahLst/>
          <a:cxnLst/>
          <a:rect l="0" t="0" r="0" b="0"/>
          <a:pathLst>
            <a:path>
              <a:moveTo>
                <a:pt x="0" y="0"/>
              </a:moveTo>
              <a:lnTo>
                <a:pt x="0" y="380126"/>
              </a:lnTo>
              <a:lnTo>
                <a:pt x="1172078" y="380126"/>
              </a:lnTo>
              <a:lnTo>
                <a:pt x="1172078" y="557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4063791" y="2994625"/>
          <a:ext cx="91440" cy="557802"/>
        </a:xfrm>
        <a:custGeom>
          <a:avLst/>
          <a:gdLst/>
          <a:ahLst/>
          <a:cxnLst/>
          <a:rect l="0" t="0" r="0" b="0"/>
          <a:pathLst>
            <a:path>
              <a:moveTo>
                <a:pt x="45720" y="0"/>
              </a:moveTo>
              <a:lnTo>
                <a:pt x="45720" y="557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109511" y="1218926"/>
          <a:ext cx="1172078" cy="557802"/>
        </a:xfrm>
        <a:custGeom>
          <a:avLst/>
          <a:gdLst/>
          <a:ahLst/>
          <a:cxnLst/>
          <a:rect l="0" t="0" r="0" b="0"/>
          <a:pathLst>
            <a:path>
              <a:moveTo>
                <a:pt x="1172078" y="0"/>
              </a:moveTo>
              <a:lnTo>
                <a:pt x="1172078" y="380126"/>
              </a:lnTo>
              <a:lnTo>
                <a:pt x="0" y="380126"/>
              </a:lnTo>
              <a:lnTo>
                <a:pt x="0" y="557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322616" y="1029"/>
          <a:ext cx="1917947" cy="1217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535721" y="203479"/>
          <a:ext cx="1917947" cy="1217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B12/folate assay</a:t>
          </a:r>
        </a:p>
        <a:p>
          <a:pPr marL="0" lvl="0" indent="0" algn="ctr" defTabSz="800100" rtl="0">
            <a:lnSpc>
              <a:spcPct val="90000"/>
            </a:lnSpc>
            <a:spcBef>
              <a:spcPct val="0"/>
            </a:spcBef>
            <a:spcAft>
              <a:spcPct val="35000"/>
            </a:spcAft>
            <a:buNone/>
          </a:pPr>
          <a:r>
            <a:rPr lang="en-US" sz="1800" kern="1200" dirty="0"/>
            <a:t>Bone marrow</a:t>
          </a:r>
        </a:p>
      </dsp:txBody>
      <dsp:txXfrm>
        <a:off x="4571392" y="239150"/>
        <a:ext cx="1846605" cy="1146554"/>
      </dsp:txXfrm>
    </dsp:sp>
    <dsp:sp modelId="{25BC09F4-CF2D-9243-933D-E7695FB0F9A0}">
      <dsp:nvSpPr>
        <dsp:cNvPr id="0" name=""/>
        <dsp:cNvSpPr/>
      </dsp:nvSpPr>
      <dsp:spPr>
        <a:xfrm>
          <a:off x="3150537" y="1776729"/>
          <a:ext cx="1917947" cy="1217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63642" y="1979179"/>
          <a:ext cx="1917947" cy="1217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Megaloblastic</a:t>
          </a:r>
        </a:p>
      </dsp:txBody>
      <dsp:txXfrm>
        <a:off x="3399313" y="2014850"/>
        <a:ext cx="1846605" cy="1146554"/>
      </dsp:txXfrm>
    </dsp:sp>
    <dsp:sp modelId="{1062682D-7258-4746-98BC-B01E6CC1F2A9}">
      <dsp:nvSpPr>
        <dsp:cNvPr id="0" name=""/>
        <dsp:cNvSpPr/>
      </dsp:nvSpPr>
      <dsp:spPr>
        <a:xfrm>
          <a:off x="3150537" y="3552428"/>
          <a:ext cx="1917947" cy="1217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63642" y="3754878"/>
          <a:ext cx="1917947" cy="1217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a:t>
          </a:r>
          <a:r>
            <a:rPr lang="en-US" sz="1800" kern="1200" baseline="0" dirty="0"/>
            <a:t> deficiency</a:t>
          </a:r>
        </a:p>
        <a:p>
          <a:pPr marL="0" lvl="0" indent="0" algn="ctr" defTabSz="800100" rtl="0">
            <a:lnSpc>
              <a:spcPct val="90000"/>
            </a:lnSpc>
            <a:spcBef>
              <a:spcPct val="0"/>
            </a:spcBef>
            <a:spcAft>
              <a:spcPct val="35000"/>
            </a:spcAft>
            <a:buNone/>
          </a:pPr>
          <a:r>
            <a:rPr lang="en-US" sz="1800" kern="1200" baseline="0" dirty="0"/>
            <a:t>Folate deficiency</a:t>
          </a:r>
          <a:endParaRPr lang="en-US" sz="1800" kern="1200" dirty="0"/>
        </a:p>
      </dsp:txBody>
      <dsp:txXfrm>
        <a:off x="3399313" y="3790549"/>
        <a:ext cx="1846605" cy="1146554"/>
      </dsp:txXfrm>
    </dsp:sp>
    <dsp:sp modelId="{ECB44370-FA88-2643-AF6E-96D0DA9F3D92}">
      <dsp:nvSpPr>
        <dsp:cNvPr id="0" name=""/>
        <dsp:cNvSpPr/>
      </dsp:nvSpPr>
      <dsp:spPr>
        <a:xfrm>
          <a:off x="5494695" y="1776729"/>
          <a:ext cx="1917947" cy="1217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707800" y="1979179"/>
          <a:ext cx="1917947" cy="1217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Non-megaloblastic</a:t>
          </a:r>
        </a:p>
      </dsp:txBody>
      <dsp:txXfrm>
        <a:off x="5743471" y="2014850"/>
        <a:ext cx="1846605" cy="1146554"/>
      </dsp:txXfrm>
    </dsp:sp>
    <dsp:sp modelId="{E7A02B40-BD9E-844B-82BC-4EA6838B0CA1}">
      <dsp:nvSpPr>
        <dsp:cNvPr id="0" name=""/>
        <dsp:cNvSpPr/>
      </dsp:nvSpPr>
      <dsp:spPr>
        <a:xfrm>
          <a:off x="5494695" y="3552428"/>
          <a:ext cx="1917947" cy="1217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707800" y="3754878"/>
          <a:ext cx="1917947" cy="1217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t>Dyserythropoeisis</a:t>
          </a:r>
          <a:endParaRPr lang="en-US" sz="1800" kern="1200" dirty="0"/>
        </a:p>
      </dsp:txBody>
      <dsp:txXfrm>
        <a:off x="5743471" y="3790549"/>
        <a:ext cx="1846605" cy="11465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399654" y="2994495"/>
          <a:ext cx="91440" cy="557660"/>
        </a:xfrm>
        <a:custGeom>
          <a:avLst/>
          <a:gdLst/>
          <a:ahLst/>
          <a:cxnLst/>
          <a:rect l="0" t="0" r="0" b="0"/>
          <a:pathLst>
            <a:path>
              <a:moveTo>
                <a:pt x="45720" y="0"/>
              </a:moveTo>
              <a:lnTo>
                <a:pt x="45720" y="5576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273595" y="1219250"/>
          <a:ext cx="1171778" cy="557660"/>
        </a:xfrm>
        <a:custGeom>
          <a:avLst/>
          <a:gdLst/>
          <a:ahLst/>
          <a:cxnLst/>
          <a:rect l="0" t="0" r="0" b="0"/>
          <a:pathLst>
            <a:path>
              <a:moveTo>
                <a:pt x="0" y="0"/>
              </a:moveTo>
              <a:lnTo>
                <a:pt x="0" y="380029"/>
              </a:lnTo>
              <a:lnTo>
                <a:pt x="1171778" y="380029"/>
              </a:lnTo>
              <a:lnTo>
                <a:pt x="1171778" y="5576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4056096" y="2994495"/>
          <a:ext cx="91440" cy="557660"/>
        </a:xfrm>
        <a:custGeom>
          <a:avLst/>
          <a:gdLst/>
          <a:ahLst/>
          <a:cxnLst/>
          <a:rect l="0" t="0" r="0" b="0"/>
          <a:pathLst>
            <a:path>
              <a:moveTo>
                <a:pt x="45720" y="0"/>
              </a:moveTo>
              <a:lnTo>
                <a:pt x="45720" y="5576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101816" y="1219250"/>
          <a:ext cx="1171778" cy="557660"/>
        </a:xfrm>
        <a:custGeom>
          <a:avLst/>
          <a:gdLst/>
          <a:ahLst/>
          <a:cxnLst/>
          <a:rect l="0" t="0" r="0" b="0"/>
          <a:pathLst>
            <a:path>
              <a:moveTo>
                <a:pt x="1171778" y="0"/>
              </a:moveTo>
              <a:lnTo>
                <a:pt x="1171778" y="380029"/>
              </a:lnTo>
              <a:lnTo>
                <a:pt x="0" y="380029"/>
              </a:lnTo>
              <a:lnTo>
                <a:pt x="0" y="5576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314867" y="1666"/>
          <a:ext cx="1917456" cy="1217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527918" y="204064"/>
          <a:ext cx="1917456" cy="1217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B12/folate assay</a:t>
          </a:r>
        </a:p>
        <a:p>
          <a:pPr marL="0" lvl="0" indent="0" algn="ctr" defTabSz="800100" rtl="0">
            <a:lnSpc>
              <a:spcPct val="90000"/>
            </a:lnSpc>
            <a:spcBef>
              <a:spcPct val="0"/>
            </a:spcBef>
            <a:spcAft>
              <a:spcPct val="35000"/>
            </a:spcAft>
            <a:buNone/>
          </a:pPr>
          <a:r>
            <a:rPr lang="en-US" sz="1800" kern="1200" dirty="0"/>
            <a:t>Bone marrow</a:t>
          </a:r>
        </a:p>
      </dsp:txBody>
      <dsp:txXfrm>
        <a:off x="4563580" y="239726"/>
        <a:ext cx="1846132" cy="1146260"/>
      </dsp:txXfrm>
    </dsp:sp>
    <dsp:sp modelId="{25BC09F4-CF2D-9243-933D-E7695FB0F9A0}">
      <dsp:nvSpPr>
        <dsp:cNvPr id="0" name=""/>
        <dsp:cNvSpPr/>
      </dsp:nvSpPr>
      <dsp:spPr>
        <a:xfrm>
          <a:off x="3143088" y="1776911"/>
          <a:ext cx="1917456" cy="1217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56139" y="1979309"/>
          <a:ext cx="1917456" cy="1217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Megaloblastic</a:t>
          </a:r>
        </a:p>
      </dsp:txBody>
      <dsp:txXfrm>
        <a:off x="3391801" y="2014971"/>
        <a:ext cx="1846132" cy="1146260"/>
      </dsp:txXfrm>
    </dsp:sp>
    <dsp:sp modelId="{1062682D-7258-4746-98BC-B01E6CC1F2A9}">
      <dsp:nvSpPr>
        <dsp:cNvPr id="0" name=""/>
        <dsp:cNvSpPr/>
      </dsp:nvSpPr>
      <dsp:spPr>
        <a:xfrm>
          <a:off x="3143088" y="3552155"/>
          <a:ext cx="1917456" cy="1217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56139" y="3754554"/>
          <a:ext cx="1917456" cy="1217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a:t>
          </a:r>
          <a:r>
            <a:rPr lang="en-US" sz="1800" kern="1200" baseline="0" dirty="0"/>
            <a:t> deficiency</a:t>
          </a:r>
        </a:p>
        <a:p>
          <a:pPr marL="0" lvl="0" indent="0" algn="ctr" defTabSz="800100" rtl="0">
            <a:lnSpc>
              <a:spcPct val="90000"/>
            </a:lnSpc>
            <a:spcBef>
              <a:spcPct val="0"/>
            </a:spcBef>
            <a:spcAft>
              <a:spcPct val="35000"/>
            </a:spcAft>
            <a:buNone/>
          </a:pPr>
          <a:r>
            <a:rPr lang="en-US" sz="1800" kern="1200" baseline="0" dirty="0"/>
            <a:t>Folate deficiency</a:t>
          </a:r>
          <a:endParaRPr lang="en-US" sz="1800" kern="1200" dirty="0"/>
        </a:p>
      </dsp:txBody>
      <dsp:txXfrm>
        <a:off x="3391801" y="3790216"/>
        <a:ext cx="1846132" cy="1146260"/>
      </dsp:txXfrm>
    </dsp:sp>
    <dsp:sp modelId="{ECB44370-FA88-2643-AF6E-96D0DA9F3D92}">
      <dsp:nvSpPr>
        <dsp:cNvPr id="0" name=""/>
        <dsp:cNvSpPr/>
      </dsp:nvSpPr>
      <dsp:spPr>
        <a:xfrm>
          <a:off x="5486646" y="1776911"/>
          <a:ext cx="1917456" cy="1217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699697" y="1979309"/>
          <a:ext cx="1917456" cy="1217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Non-megaloblastic</a:t>
          </a:r>
        </a:p>
      </dsp:txBody>
      <dsp:txXfrm>
        <a:off x="5735359" y="2014971"/>
        <a:ext cx="1846132" cy="1146260"/>
      </dsp:txXfrm>
    </dsp:sp>
    <dsp:sp modelId="{E7A02B40-BD9E-844B-82BC-4EA6838B0CA1}">
      <dsp:nvSpPr>
        <dsp:cNvPr id="0" name=""/>
        <dsp:cNvSpPr/>
      </dsp:nvSpPr>
      <dsp:spPr>
        <a:xfrm>
          <a:off x="5486646" y="3552155"/>
          <a:ext cx="1917456" cy="1217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699697" y="3754554"/>
          <a:ext cx="1917456" cy="1217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t>Dyserythropoeisis</a:t>
          </a:r>
          <a:endParaRPr lang="en-US" sz="1800" kern="1200" dirty="0"/>
        </a:p>
      </dsp:txBody>
      <dsp:txXfrm>
        <a:off x="5735359" y="3790216"/>
        <a:ext cx="1846132" cy="1146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7DA7-97F5-6B4B-BD4D-F2321480BEB6}">
      <dsp:nvSpPr>
        <dsp:cNvPr id="0" name=""/>
        <dsp:cNvSpPr/>
      </dsp:nvSpPr>
      <dsp:spPr>
        <a:xfrm>
          <a:off x="5257800" y="1804736"/>
          <a:ext cx="3719932" cy="693736"/>
        </a:xfrm>
        <a:custGeom>
          <a:avLst/>
          <a:gdLst/>
          <a:ahLst/>
          <a:cxnLst/>
          <a:rect l="0" t="0" r="0" b="0"/>
          <a:pathLst>
            <a:path>
              <a:moveTo>
                <a:pt x="0" y="0"/>
              </a:moveTo>
              <a:lnTo>
                <a:pt x="0" y="370932"/>
              </a:lnTo>
              <a:lnTo>
                <a:pt x="3719932" y="370932"/>
              </a:lnTo>
              <a:lnTo>
                <a:pt x="3719932"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B196E7-EEAC-FC4C-9B6D-D9D1A5EC82CD}">
      <dsp:nvSpPr>
        <dsp:cNvPr id="0" name=""/>
        <dsp:cNvSpPr/>
      </dsp:nvSpPr>
      <dsp:spPr>
        <a:xfrm>
          <a:off x="5212080" y="1804736"/>
          <a:ext cx="91440" cy="693736"/>
        </a:xfrm>
        <a:custGeom>
          <a:avLst/>
          <a:gdLst/>
          <a:ahLst/>
          <a:cxnLst/>
          <a:rect l="0" t="0" r="0" b="0"/>
          <a:pathLst>
            <a:path>
              <a:moveTo>
                <a:pt x="45720" y="0"/>
              </a:moveTo>
              <a:lnTo>
                <a:pt x="4572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BB0B-F3A6-364D-8D72-634A799CC94A}">
      <dsp:nvSpPr>
        <dsp:cNvPr id="0" name=""/>
        <dsp:cNvSpPr/>
      </dsp:nvSpPr>
      <dsp:spPr>
        <a:xfrm>
          <a:off x="1537867" y="1804736"/>
          <a:ext cx="3719932" cy="693736"/>
        </a:xfrm>
        <a:custGeom>
          <a:avLst/>
          <a:gdLst/>
          <a:ahLst/>
          <a:cxnLst/>
          <a:rect l="0" t="0" r="0" b="0"/>
          <a:pathLst>
            <a:path>
              <a:moveTo>
                <a:pt x="3719932" y="0"/>
              </a:moveTo>
              <a:lnTo>
                <a:pt x="3719932" y="370932"/>
              </a:lnTo>
              <a:lnTo>
                <a:pt x="0" y="370932"/>
              </a:lnTo>
              <a:lnTo>
                <a:pt x="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39C60-FCB0-F549-B964-7667F6998C72}">
      <dsp:nvSpPr>
        <dsp:cNvPr id="0" name=""/>
        <dsp:cNvSpPr/>
      </dsp:nvSpPr>
      <dsp:spPr>
        <a:xfrm>
          <a:off x="3720638" y="267574"/>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Red cell indices</a:t>
          </a:r>
        </a:p>
      </dsp:txBody>
      <dsp:txXfrm>
        <a:off x="3720638" y="267574"/>
        <a:ext cx="3074323" cy="1537161"/>
      </dsp:txXfrm>
    </dsp:sp>
    <dsp:sp modelId="{EE87D36E-8E58-E446-AD27-26DFBD95F625}">
      <dsp:nvSpPr>
        <dsp:cNvPr id="0" name=""/>
        <dsp:cNvSpPr/>
      </dsp:nvSpPr>
      <dsp:spPr>
        <a:xfrm>
          <a:off x="706"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Microcytic</a:t>
          </a:r>
        </a:p>
      </dsp:txBody>
      <dsp:txXfrm>
        <a:off x="706" y="2498473"/>
        <a:ext cx="3074323" cy="1537161"/>
      </dsp:txXfrm>
    </dsp:sp>
    <dsp:sp modelId="{8E633646-1834-904C-BD60-B47FFF69BD7A}">
      <dsp:nvSpPr>
        <dsp:cNvPr id="0" name=""/>
        <dsp:cNvSpPr/>
      </dsp:nvSpPr>
      <dsp:spPr>
        <a:xfrm>
          <a:off x="3720638"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Normocytic</a:t>
          </a:r>
        </a:p>
      </dsp:txBody>
      <dsp:txXfrm>
        <a:off x="3720638" y="2498473"/>
        <a:ext cx="3074323" cy="1537161"/>
      </dsp:txXfrm>
    </dsp:sp>
    <dsp:sp modelId="{65B6F0D9-E749-184C-A671-ED69093DEC4A}">
      <dsp:nvSpPr>
        <dsp:cNvPr id="0" name=""/>
        <dsp:cNvSpPr/>
      </dsp:nvSpPr>
      <dsp:spPr>
        <a:xfrm>
          <a:off x="7440570"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Macrocytic</a:t>
          </a:r>
        </a:p>
      </dsp:txBody>
      <dsp:txXfrm>
        <a:off x="7440570" y="2498473"/>
        <a:ext cx="3074323" cy="15371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421103" y="3032977"/>
          <a:ext cx="91440" cy="564689"/>
        </a:xfrm>
        <a:custGeom>
          <a:avLst/>
          <a:gdLst/>
          <a:ahLst/>
          <a:cxnLst/>
          <a:rect l="0" t="0" r="0" b="0"/>
          <a:pathLst>
            <a:path>
              <a:moveTo>
                <a:pt x="45720" y="0"/>
              </a:moveTo>
              <a:lnTo>
                <a:pt x="45720" y="5646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280274" y="1235356"/>
          <a:ext cx="1186548" cy="564689"/>
        </a:xfrm>
        <a:custGeom>
          <a:avLst/>
          <a:gdLst/>
          <a:ahLst/>
          <a:cxnLst/>
          <a:rect l="0" t="0" r="0" b="0"/>
          <a:pathLst>
            <a:path>
              <a:moveTo>
                <a:pt x="0" y="0"/>
              </a:moveTo>
              <a:lnTo>
                <a:pt x="0" y="384819"/>
              </a:lnTo>
              <a:lnTo>
                <a:pt x="1186548" y="384819"/>
              </a:lnTo>
              <a:lnTo>
                <a:pt x="1186548" y="5646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4048005" y="3032977"/>
          <a:ext cx="91440" cy="564689"/>
        </a:xfrm>
        <a:custGeom>
          <a:avLst/>
          <a:gdLst/>
          <a:ahLst/>
          <a:cxnLst/>
          <a:rect l="0" t="0" r="0" b="0"/>
          <a:pathLst>
            <a:path>
              <a:moveTo>
                <a:pt x="45720" y="0"/>
              </a:moveTo>
              <a:lnTo>
                <a:pt x="45720" y="5646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093725" y="1235356"/>
          <a:ext cx="1186548" cy="564689"/>
        </a:xfrm>
        <a:custGeom>
          <a:avLst/>
          <a:gdLst/>
          <a:ahLst/>
          <a:cxnLst/>
          <a:rect l="0" t="0" r="0" b="0"/>
          <a:pathLst>
            <a:path>
              <a:moveTo>
                <a:pt x="1186548" y="0"/>
              </a:moveTo>
              <a:lnTo>
                <a:pt x="1186548" y="384819"/>
              </a:lnTo>
              <a:lnTo>
                <a:pt x="0" y="384819"/>
              </a:lnTo>
              <a:lnTo>
                <a:pt x="0" y="5646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309461" y="2424"/>
          <a:ext cx="1941625" cy="1232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525197" y="207373"/>
          <a:ext cx="1941625" cy="1232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B12/folate assay</a:t>
          </a:r>
        </a:p>
        <a:p>
          <a:pPr marL="0" lvl="0" indent="0" algn="ctr" defTabSz="800100" rtl="0">
            <a:lnSpc>
              <a:spcPct val="90000"/>
            </a:lnSpc>
            <a:spcBef>
              <a:spcPct val="0"/>
            </a:spcBef>
            <a:spcAft>
              <a:spcPct val="35000"/>
            </a:spcAft>
            <a:buNone/>
          </a:pPr>
          <a:r>
            <a:rPr lang="en-US" sz="1800" kern="1200" dirty="0"/>
            <a:t>Bone marrow</a:t>
          </a:r>
        </a:p>
      </dsp:txBody>
      <dsp:txXfrm>
        <a:off x="4561308" y="243484"/>
        <a:ext cx="1869403" cy="1160710"/>
      </dsp:txXfrm>
    </dsp:sp>
    <dsp:sp modelId="{25BC09F4-CF2D-9243-933D-E7695FB0F9A0}">
      <dsp:nvSpPr>
        <dsp:cNvPr id="0" name=""/>
        <dsp:cNvSpPr/>
      </dsp:nvSpPr>
      <dsp:spPr>
        <a:xfrm>
          <a:off x="3122912" y="1800045"/>
          <a:ext cx="1941625" cy="1232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38648" y="2004995"/>
          <a:ext cx="1941625" cy="1232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Megaloblastic</a:t>
          </a:r>
        </a:p>
      </dsp:txBody>
      <dsp:txXfrm>
        <a:off x="3374759" y="2041106"/>
        <a:ext cx="1869403" cy="1160710"/>
      </dsp:txXfrm>
    </dsp:sp>
    <dsp:sp modelId="{1062682D-7258-4746-98BC-B01E6CC1F2A9}">
      <dsp:nvSpPr>
        <dsp:cNvPr id="0" name=""/>
        <dsp:cNvSpPr/>
      </dsp:nvSpPr>
      <dsp:spPr>
        <a:xfrm>
          <a:off x="3122912" y="3597667"/>
          <a:ext cx="1941625" cy="1232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38648" y="3802616"/>
          <a:ext cx="1941625" cy="1232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B12</a:t>
          </a:r>
          <a:r>
            <a:rPr lang="en-US" sz="1800" kern="1200" baseline="0" dirty="0"/>
            <a:t> deficiency</a:t>
          </a:r>
        </a:p>
        <a:p>
          <a:pPr marL="0" lvl="0" indent="0" algn="ctr" defTabSz="800100" rtl="0">
            <a:lnSpc>
              <a:spcPct val="90000"/>
            </a:lnSpc>
            <a:spcBef>
              <a:spcPct val="0"/>
            </a:spcBef>
            <a:spcAft>
              <a:spcPct val="35000"/>
            </a:spcAft>
            <a:buNone/>
          </a:pPr>
          <a:r>
            <a:rPr lang="en-US" sz="1800" kern="1200" baseline="0" dirty="0"/>
            <a:t>Folate deficiency</a:t>
          </a:r>
          <a:endParaRPr lang="en-US" sz="1800" kern="1200" dirty="0"/>
        </a:p>
      </dsp:txBody>
      <dsp:txXfrm>
        <a:off x="3374759" y="3838727"/>
        <a:ext cx="1869403" cy="1160710"/>
      </dsp:txXfrm>
    </dsp:sp>
    <dsp:sp modelId="{ECB44370-FA88-2643-AF6E-96D0DA9F3D92}">
      <dsp:nvSpPr>
        <dsp:cNvPr id="0" name=""/>
        <dsp:cNvSpPr/>
      </dsp:nvSpPr>
      <dsp:spPr>
        <a:xfrm>
          <a:off x="5496010" y="1800045"/>
          <a:ext cx="1941625" cy="1232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711746" y="2004995"/>
          <a:ext cx="1941625" cy="1232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Non-megaloblastic</a:t>
          </a:r>
        </a:p>
      </dsp:txBody>
      <dsp:txXfrm>
        <a:off x="5747857" y="2041106"/>
        <a:ext cx="1869403" cy="1160710"/>
      </dsp:txXfrm>
    </dsp:sp>
    <dsp:sp modelId="{E7A02B40-BD9E-844B-82BC-4EA6838B0CA1}">
      <dsp:nvSpPr>
        <dsp:cNvPr id="0" name=""/>
        <dsp:cNvSpPr/>
      </dsp:nvSpPr>
      <dsp:spPr>
        <a:xfrm>
          <a:off x="5496010" y="3597667"/>
          <a:ext cx="1941625" cy="1232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711746" y="3802616"/>
          <a:ext cx="1941625" cy="1232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t>Dyserythropoeisis</a:t>
          </a:r>
          <a:endParaRPr lang="en-US" sz="1800" kern="1200" dirty="0"/>
        </a:p>
      </dsp:txBody>
      <dsp:txXfrm>
        <a:off x="5747857" y="3838727"/>
        <a:ext cx="1869403" cy="116071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67A07-7F3E-5943-801B-24A770BE2F1B}">
      <dsp:nvSpPr>
        <dsp:cNvPr id="0" name=""/>
        <dsp:cNvSpPr/>
      </dsp:nvSpPr>
      <dsp:spPr>
        <a:xfrm>
          <a:off x="6130564" y="2742218"/>
          <a:ext cx="339929" cy="1042450"/>
        </a:xfrm>
        <a:custGeom>
          <a:avLst/>
          <a:gdLst/>
          <a:ahLst/>
          <a:cxnLst/>
          <a:rect l="0" t="0" r="0" b="0"/>
          <a:pathLst>
            <a:path>
              <a:moveTo>
                <a:pt x="0" y="0"/>
              </a:moveTo>
              <a:lnTo>
                <a:pt x="0" y="1042450"/>
              </a:lnTo>
              <a:lnTo>
                <a:pt x="339929" y="10424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57DA7-97F5-6B4B-BD4D-F2321480BEB6}">
      <dsp:nvSpPr>
        <dsp:cNvPr id="0" name=""/>
        <dsp:cNvSpPr/>
      </dsp:nvSpPr>
      <dsp:spPr>
        <a:xfrm>
          <a:off x="4294945" y="1133098"/>
          <a:ext cx="2742097" cy="476021"/>
        </a:xfrm>
        <a:custGeom>
          <a:avLst/>
          <a:gdLst/>
          <a:ahLst/>
          <a:cxnLst/>
          <a:rect l="0" t="0" r="0" b="0"/>
          <a:pathLst>
            <a:path>
              <a:moveTo>
                <a:pt x="0" y="0"/>
              </a:moveTo>
              <a:lnTo>
                <a:pt x="0" y="238070"/>
              </a:lnTo>
              <a:lnTo>
                <a:pt x="2742097" y="238070"/>
              </a:lnTo>
              <a:lnTo>
                <a:pt x="2742097" y="47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F2CD21-F571-4341-89DD-FA69593E29FD}">
      <dsp:nvSpPr>
        <dsp:cNvPr id="0" name=""/>
        <dsp:cNvSpPr/>
      </dsp:nvSpPr>
      <dsp:spPr>
        <a:xfrm>
          <a:off x="3388466" y="2742218"/>
          <a:ext cx="339929" cy="1042450"/>
        </a:xfrm>
        <a:custGeom>
          <a:avLst/>
          <a:gdLst/>
          <a:ahLst/>
          <a:cxnLst/>
          <a:rect l="0" t="0" r="0" b="0"/>
          <a:pathLst>
            <a:path>
              <a:moveTo>
                <a:pt x="0" y="0"/>
              </a:moveTo>
              <a:lnTo>
                <a:pt x="0" y="1042450"/>
              </a:lnTo>
              <a:lnTo>
                <a:pt x="339929" y="10424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B196E7-EEAC-FC4C-9B6D-D9D1A5EC82CD}">
      <dsp:nvSpPr>
        <dsp:cNvPr id="0" name=""/>
        <dsp:cNvSpPr/>
      </dsp:nvSpPr>
      <dsp:spPr>
        <a:xfrm>
          <a:off x="4249225" y="1133098"/>
          <a:ext cx="91440" cy="476021"/>
        </a:xfrm>
        <a:custGeom>
          <a:avLst/>
          <a:gdLst/>
          <a:ahLst/>
          <a:cxnLst/>
          <a:rect l="0" t="0" r="0" b="0"/>
          <a:pathLst>
            <a:path>
              <a:moveTo>
                <a:pt x="45720" y="0"/>
              </a:moveTo>
              <a:lnTo>
                <a:pt x="45720" y="47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5026F9-84A3-8C4B-B021-F0988AC53398}">
      <dsp:nvSpPr>
        <dsp:cNvPr id="0" name=""/>
        <dsp:cNvSpPr/>
      </dsp:nvSpPr>
      <dsp:spPr>
        <a:xfrm>
          <a:off x="646368" y="2742218"/>
          <a:ext cx="339929" cy="1042450"/>
        </a:xfrm>
        <a:custGeom>
          <a:avLst/>
          <a:gdLst/>
          <a:ahLst/>
          <a:cxnLst/>
          <a:rect l="0" t="0" r="0" b="0"/>
          <a:pathLst>
            <a:path>
              <a:moveTo>
                <a:pt x="0" y="0"/>
              </a:moveTo>
              <a:lnTo>
                <a:pt x="0" y="1042450"/>
              </a:lnTo>
              <a:lnTo>
                <a:pt x="339929" y="10424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BB0B-F3A6-364D-8D72-634A799CC94A}">
      <dsp:nvSpPr>
        <dsp:cNvPr id="0" name=""/>
        <dsp:cNvSpPr/>
      </dsp:nvSpPr>
      <dsp:spPr>
        <a:xfrm>
          <a:off x="1552847" y="1133098"/>
          <a:ext cx="2742097" cy="476021"/>
        </a:xfrm>
        <a:custGeom>
          <a:avLst/>
          <a:gdLst/>
          <a:ahLst/>
          <a:cxnLst/>
          <a:rect l="0" t="0" r="0" b="0"/>
          <a:pathLst>
            <a:path>
              <a:moveTo>
                <a:pt x="2742097" y="0"/>
              </a:moveTo>
              <a:lnTo>
                <a:pt x="2742097" y="238070"/>
              </a:lnTo>
              <a:lnTo>
                <a:pt x="0" y="238070"/>
              </a:lnTo>
              <a:lnTo>
                <a:pt x="0" y="47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39C60-FCB0-F549-B964-7667F6998C72}">
      <dsp:nvSpPr>
        <dsp:cNvPr id="0" name=""/>
        <dsp:cNvSpPr/>
      </dsp:nvSpPr>
      <dsp:spPr>
        <a:xfrm>
          <a:off x="3161847" y="0"/>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Red cell indices</a:t>
          </a:r>
        </a:p>
      </dsp:txBody>
      <dsp:txXfrm>
        <a:off x="3161847" y="0"/>
        <a:ext cx="2266196" cy="1133098"/>
      </dsp:txXfrm>
    </dsp:sp>
    <dsp:sp modelId="{EE87D36E-8E58-E446-AD27-26DFBD95F625}">
      <dsp:nvSpPr>
        <dsp:cNvPr id="0" name=""/>
        <dsp:cNvSpPr/>
      </dsp:nvSpPr>
      <dsp:spPr>
        <a:xfrm>
          <a:off x="419749" y="1609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Microcytic</a:t>
          </a:r>
        </a:p>
      </dsp:txBody>
      <dsp:txXfrm>
        <a:off x="419749" y="1609119"/>
        <a:ext cx="2266196" cy="1133098"/>
      </dsp:txXfrm>
    </dsp:sp>
    <dsp:sp modelId="{4D17ADD8-A384-BC41-AB6A-1DBC0BC7451A}">
      <dsp:nvSpPr>
        <dsp:cNvPr id="0" name=""/>
        <dsp:cNvSpPr/>
      </dsp:nvSpPr>
      <dsp:spPr>
        <a:xfrm>
          <a:off x="986298" y="3218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Serum ferritin</a:t>
          </a:r>
        </a:p>
      </dsp:txBody>
      <dsp:txXfrm>
        <a:off x="986298" y="3218119"/>
        <a:ext cx="2266196" cy="1133098"/>
      </dsp:txXfrm>
    </dsp:sp>
    <dsp:sp modelId="{8E633646-1834-904C-BD60-B47FFF69BD7A}">
      <dsp:nvSpPr>
        <dsp:cNvPr id="0" name=""/>
        <dsp:cNvSpPr/>
      </dsp:nvSpPr>
      <dsp:spPr>
        <a:xfrm>
          <a:off x="3161847" y="1609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Normocytic</a:t>
          </a:r>
        </a:p>
      </dsp:txBody>
      <dsp:txXfrm>
        <a:off x="3161847" y="1609119"/>
        <a:ext cx="2266196" cy="1133098"/>
      </dsp:txXfrm>
    </dsp:sp>
    <dsp:sp modelId="{D162F104-132A-1545-98F6-2F3B50211919}">
      <dsp:nvSpPr>
        <dsp:cNvPr id="0" name=""/>
        <dsp:cNvSpPr/>
      </dsp:nvSpPr>
      <dsp:spPr>
        <a:xfrm>
          <a:off x="3728396" y="3218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Reticulocyte count</a:t>
          </a:r>
        </a:p>
      </dsp:txBody>
      <dsp:txXfrm>
        <a:off x="3728396" y="3218119"/>
        <a:ext cx="2266196" cy="1133098"/>
      </dsp:txXfrm>
    </dsp:sp>
    <dsp:sp modelId="{65B6F0D9-E749-184C-A671-ED69093DEC4A}">
      <dsp:nvSpPr>
        <dsp:cNvPr id="0" name=""/>
        <dsp:cNvSpPr/>
      </dsp:nvSpPr>
      <dsp:spPr>
        <a:xfrm>
          <a:off x="5903944" y="1609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Macrocytic</a:t>
          </a:r>
        </a:p>
      </dsp:txBody>
      <dsp:txXfrm>
        <a:off x="5903944" y="1609119"/>
        <a:ext cx="2266196" cy="1133098"/>
      </dsp:txXfrm>
    </dsp:sp>
    <dsp:sp modelId="{6942C7B3-AC43-5B45-B219-4CFFC0F495A9}">
      <dsp:nvSpPr>
        <dsp:cNvPr id="0" name=""/>
        <dsp:cNvSpPr/>
      </dsp:nvSpPr>
      <dsp:spPr>
        <a:xfrm>
          <a:off x="6470494" y="3218119"/>
          <a:ext cx="2266196" cy="113309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en-US" sz="3100" kern="1200" dirty="0"/>
            <a:t>B12/folate</a:t>
          </a:r>
        </a:p>
        <a:p>
          <a:pPr marL="0" lvl="0" indent="0" algn="ctr" defTabSz="1377950" rtl="0">
            <a:lnSpc>
              <a:spcPct val="90000"/>
            </a:lnSpc>
            <a:spcBef>
              <a:spcPct val="0"/>
            </a:spcBef>
            <a:spcAft>
              <a:spcPct val="35000"/>
            </a:spcAft>
            <a:buNone/>
          </a:pPr>
          <a:r>
            <a:rPr lang="en-US" sz="3100" kern="1200" dirty="0"/>
            <a:t>Bone marrow</a:t>
          </a:r>
        </a:p>
      </dsp:txBody>
      <dsp:txXfrm>
        <a:off x="6470494" y="3218119"/>
        <a:ext cx="2266196" cy="11330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AFDB7-519F-2D48-ADB7-C76CCB4F505D}">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AC8523-23A1-A44B-8F7F-3C53A8119A59}">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Questions ?</a:t>
          </a:r>
        </a:p>
      </dsp:txBody>
      <dsp:txXfrm>
        <a:off x="585701" y="1066737"/>
        <a:ext cx="4337991" cy="2693452"/>
      </dsp:txXfrm>
    </dsp:sp>
    <dsp:sp modelId="{EB11C337-0150-7842-892C-E9927D9F60AE}">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4A183-A9C6-6D4C-9F15-C46E8B2359DC}">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Email: s.drummond1@nhs.net</a:t>
          </a:r>
        </a:p>
      </dsp:txBody>
      <dsp:txXfrm>
        <a:off x="6092527" y="1066737"/>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3927473"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2814309" y="1204750"/>
          <a:ext cx="1158883" cy="551523"/>
        </a:xfrm>
        <a:custGeom>
          <a:avLst/>
          <a:gdLst/>
          <a:ahLst/>
          <a:cxnLst/>
          <a:rect l="0" t="0" r="0" b="0"/>
          <a:pathLst>
            <a:path>
              <a:moveTo>
                <a:pt x="0" y="0"/>
              </a:moveTo>
              <a:lnTo>
                <a:pt x="0" y="375847"/>
              </a:lnTo>
              <a:lnTo>
                <a:pt x="1158883" y="375847"/>
              </a:lnTo>
              <a:lnTo>
                <a:pt x="1158883"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1609706"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1655426" y="1204750"/>
          <a:ext cx="1158883" cy="551523"/>
        </a:xfrm>
        <a:custGeom>
          <a:avLst/>
          <a:gdLst/>
          <a:ahLst/>
          <a:cxnLst/>
          <a:rect l="0" t="0" r="0" b="0"/>
          <a:pathLst>
            <a:path>
              <a:moveTo>
                <a:pt x="1158883" y="0"/>
              </a:moveTo>
              <a:lnTo>
                <a:pt x="1158883" y="375847"/>
              </a:lnTo>
              <a:lnTo>
                <a:pt x="0" y="375847"/>
              </a:lnTo>
              <a:lnTo>
                <a:pt x="0"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1866132" y="565"/>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2076838" y="200736"/>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Serum ferritin</a:t>
          </a:r>
          <a:endParaRPr lang="en-US" sz="2000" kern="1200" dirty="0"/>
        </a:p>
      </dsp:txBody>
      <dsp:txXfrm>
        <a:off x="2112107" y="236005"/>
        <a:ext cx="1825817" cy="1133647"/>
      </dsp:txXfrm>
    </dsp:sp>
    <dsp:sp modelId="{25BC09F4-CF2D-9243-933D-E7695FB0F9A0}">
      <dsp:nvSpPr>
        <dsp:cNvPr id="0" name=""/>
        <dsp:cNvSpPr/>
      </dsp:nvSpPr>
      <dsp:spPr>
        <a:xfrm>
          <a:off x="707248"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917954"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Low</a:t>
          </a:r>
          <a:endParaRPr lang="en-US" sz="2000" kern="1200" dirty="0"/>
        </a:p>
      </dsp:txBody>
      <dsp:txXfrm>
        <a:off x="953223" y="1991714"/>
        <a:ext cx="1825817" cy="1133647"/>
      </dsp:txXfrm>
    </dsp:sp>
    <dsp:sp modelId="{1062682D-7258-4746-98BC-B01E6CC1F2A9}">
      <dsp:nvSpPr>
        <dsp:cNvPr id="0" name=""/>
        <dsp:cNvSpPr/>
      </dsp:nvSpPr>
      <dsp:spPr>
        <a:xfrm>
          <a:off x="707248"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917954"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Iron deficiency</a:t>
          </a:r>
          <a:endParaRPr lang="en-US" sz="2000" kern="1200" dirty="0"/>
        </a:p>
      </dsp:txBody>
      <dsp:txXfrm>
        <a:off x="953223" y="3747423"/>
        <a:ext cx="1825817" cy="1133647"/>
      </dsp:txXfrm>
    </dsp:sp>
    <dsp:sp modelId="{ECB44370-FA88-2643-AF6E-96D0DA9F3D92}">
      <dsp:nvSpPr>
        <dsp:cNvPr id="0" name=""/>
        <dsp:cNvSpPr/>
      </dsp:nvSpPr>
      <dsp:spPr>
        <a:xfrm>
          <a:off x="3025016"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3235722"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Normal or increased</a:t>
          </a:r>
          <a:endParaRPr lang="en-US" sz="2000" kern="1200" dirty="0"/>
        </a:p>
      </dsp:txBody>
      <dsp:txXfrm>
        <a:off x="3270991" y="1991714"/>
        <a:ext cx="1825817" cy="1133647"/>
      </dsp:txXfrm>
    </dsp:sp>
    <dsp:sp modelId="{E7A02B40-BD9E-844B-82BC-4EA6838B0CA1}">
      <dsp:nvSpPr>
        <dsp:cNvPr id="0" name=""/>
        <dsp:cNvSpPr/>
      </dsp:nvSpPr>
      <dsp:spPr>
        <a:xfrm>
          <a:off x="3025016"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3235722"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t>Thalassaemia</a:t>
          </a:r>
          <a:endParaRPr lang="en-US" sz="2000" kern="1200" dirty="0"/>
        </a:p>
        <a:p>
          <a:pPr marL="0" lvl="0" indent="0" algn="ctr" defTabSz="889000" rtl="0">
            <a:lnSpc>
              <a:spcPct val="90000"/>
            </a:lnSpc>
            <a:spcBef>
              <a:spcPct val="0"/>
            </a:spcBef>
            <a:spcAft>
              <a:spcPct val="35000"/>
            </a:spcAft>
            <a:buNone/>
          </a:pPr>
          <a:r>
            <a:rPr lang="en-US" sz="2000" kern="1200" dirty="0"/>
            <a:t>Anaemia of chronic disease</a:t>
          </a:r>
        </a:p>
      </dsp:txBody>
      <dsp:txXfrm>
        <a:off x="3270991" y="3747423"/>
        <a:ext cx="1825817" cy="1133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3927473"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2814309" y="1204750"/>
          <a:ext cx="1158883" cy="551523"/>
        </a:xfrm>
        <a:custGeom>
          <a:avLst/>
          <a:gdLst/>
          <a:ahLst/>
          <a:cxnLst/>
          <a:rect l="0" t="0" r="0" b="0"/>
          <a:pathLst>
            <a:path>
              <a:moveTo>
                <a:pt x="0" y="0"/>
              </a:moveTo>
              <a:lnTo>
                <a:pt x="0" y="375847"/>
              </a:lnTo>
              <a:lnTo>
                <a:pt x="1158883" y="375847"/>
              </a:lnTo>
              <a:lnTo>
                <a:pt x="1158883"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1609706"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1655426" y="1204750"/>
          <a:ext cx="1158883" cy="551523"/>
        </a:xfrm>
        <a:custGeom>
          <a:avLst/>
          <a:gdLst/>
          <a:ahLst/>
          <a:cxnLst/>
          <a:rect l="0" t="0" r="0" b="0"/>
          <a:pathLst>
            <a:path>
              <a:moveTo>
                <a:pt x="1158883" y="0"/>
              </a:moveTo>
              <a:lnTo>
                <a:pt x="1158883" y="375847"/>
              </a:lnTo>
              <a:lnTo>
                <a:pt x="0" y="375847"/>
              </a:lnTo>
              <a:lnTo>
                <a:pt x="0"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1866132" y="565"/>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2076838" y="200736"/>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Serum ferritin</a:t>
          </a:r>
          <a:endParaRPr lang="en-US" sz="2000" kern="1200" dirty="0"/>
        </a:p>
      </dsp:txBody>
      <dsp:txXfrm>
        <a:off x="2112107" y="236005"/>
        <a:ext cx="1825817" cy="1133647"/>
      </dsp:txXfrm>
    </dsp:sp>
    <dsp:sp modelId="{25BC09F4-CF2D-9243-933D-E7695FB0F9A0}">
      <dsp:nvSpPr>
        <dsp:cNvPr id="0" name=""/>
        <dsp:cNvSpPr/>
      </dsp:nvSpPr>
      <dsp:spPr>
        <a:xfrm>
          <a:off x="707248"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917954"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Low</a:t>
          </a:r>
          <a:endParaRPr lang="en-US" sz="2000" kern="1200" dirty="0"/>
        </a:p>
      </dsp:txBody>
      <dsp:txXfrm>
        <a:off x="953223" y="1991714"/>
        <a:ext cx="1825817" cy="1133647"/>
      </dsp:txXfrm>
    </dsp:sp>
    <dsp:sp modelId="{1062682D-7258-4746-98BC-B01E6CC1F2A9}">
      <dsp:nvSpPr>
        <dsp:cNvPr id="0" name=""/>
        <dsp:cNvSpPr/>
      </dsp:nvSpPr>
      <dsp:spPr>
        <a:xfrm>
          <a:off x="707248"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917954"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Iron deficiency</a:t>
          </a:r>
          <a:endParaRPr lang="en-US" sz="2000" kern="1200" dirty="0"/>
        </a:p>
      </dsp:txBody>
      <dsp:txXfrm>
        <a:off x="953223" y="3747423"/>
        <a:ext cx="1825817" cy="1133647"/>
      </dsp:txXfrm>
    </dsp:sp>
    <dsp:sp modelId="{ECB44370-FA88-2643-AF6E-96D0DA9F3D92}">
      <dsp:nvSpPr>
        <dsp:cNvPr id="0" name=""/>
        <dsp:cNvSpPr/>
      </dsp:nvSpPr>
      <dsp:spPr>
        <a:xfrm>
          <a:off x="3025016"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3235722"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Normal or increased</a:t>
          </a:r>
          <a:endParaRPr lang="en-US" sz="2000" kern="1200" dirty="0"/>
        </a:p>
      </dsp:txBody>
      <dsp:txXfrm>
        <a:off x="3270991" y="1991714"/>
        <a:ext cx="1825817" cy="1133647"/>
      </dsp:txXfrm>
    </dsp:sp>
    <dsp:sp modelId="{E7A02B40-BD9E-844B-82BC-4EA6838B0CA1}">
      <dsp:nvSpPr>
        <dsp:cNvPr id="0" name=""/>
        <dsp:cNvSpPr/>
      </dsp:nvSpPr>
      <dsp:spPr>
        <a:xfrm>
          <a:off x="3025016"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3235722"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t>Thalassaemia</a:t>
          </a:r>
          <a:endParaRPr lang="en-US" sz="2000" kern="1200" dirty="0"/>
        </a:p>
        <a:p>
          <a:pPr marL="0" lvl="0" indent="0" algn="ctr" defTabSz="889000" rtl="0">
            <a:lnSpc>
              <a:spcPct val="90000"/>
            </a:lnSpc>
            <a:spcBef>
              <a:spcPct val="0"/>
            </a:spcBef>
            <a:spcAft>
              <a:spcPct val="35000"/>
            </a:spcAft>
            <a:buNone/>
          </a:pPr>
          <a:r>
            <a:rPr lang="en-US" sz="2000" kern="1200" dirty="0"/>
            <a:t>Anaemia of chronic disease</a:t>
          </a:r>
        </a:p>
      </dsp:txBody>
      <dsp:txXfrm>
        <a:off x="3270991" y="3747423"/>
        <a:ext cx="1825817" cy="1133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3927473"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2814309" y="1204750"/>
          <a:ext cx="1158883" cy="551523"/>
        </a:xfrm>
        <a:custGeom>
          <a:avLst/>
          <a:gdLst/>
          <a:ahLst/>
          <a:cxnLst/>
          <a:rect l="0" t="0" r="0" b="0"/>
          <a:pathLst>
            <a:path>
              <a:moveTo>
                <a:pt x="0" y="0"/>
              </a:moveTo>
              <a:lnTo>
                <a:pt x="0" y="375847"/>
              </a:lnTo>
              <a:lnTo>
                <a:pt x="1158883" y="375847"/>
              </a:lnTo>
              <a:lnTo>
                <a:pt x="1158883"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1609706" y="2960459"/>
          <a:ext cx="91440" cy="551523"/>
        </a:xfrm>
        <a:custGeom>
          <a:avLst/>
          <a:gdLst/>
          <a:ahLst/>
          <a:cxnLst/>
          <a:rect l="0" t="0" r="0" b="0"/>
          <a:pathLst>
            <a:path>
              <a:moveTo>
                <a:pt x="45720" y="0"/>
              </a:moveTo>
              <a:lnTo>
                <a:pt x="45720" y="551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1655426" y="1204750"/>
          <a:ext cx="1158883" cy="551523"/>
        </a:xfrm>
        <a:custGeom>
          <a:avLst/>
          <a:gdLst/>
          <a:ahLst/>
          <a:cxnLst/>
          <a:rect l="0" t="0" r="0" b="0"/>
          <a:pathLst>
            <a:path>
              <a:moveTo>
                <a:pt x="1158883" y="0"/>
              </a:moveTo>
              <a:lnTo>
                <a:pt x="1158883" y="375847"/>
              </a:lnTo>
              <a:lnTo>
                <a:pt x="0" y="375847"/>
              </a:lnTo>
              <a:lnTo>
                <a:pt x="0" y="551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1866132" y="565"/>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2076838" y="200736"/>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Serum ferritin</a:t>
          </a:r>
          <a:endParaRPr lang="en-US" sz="2000" kern="1200" dirty="0"/>
        </a:p>
      </dsp:txBody>
      <dsp:txXfrm>
        <a:off x="2112107" y="236005"/>
        <a:ext cx="1825817" cy="1133647"/>
      </dsp:txXfrm>
    </dsp:sp>
    <dsp:sp modelId="{25BC09F4-CF2D-9243-933D-E7695FB0F9A0}">
      <dsp:nvSpPr>
        <dsp:cNvPr id="0" name=""/>
        <dsp:cNvSpPr/>
      </dsp:nvSpPr>
      <dsp:spPr>
        <a:xfrm>
          <a:off x="707248"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917954"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Low</a:t>
          </a:r>
          <a:endParaRPr lang="en-US" sz="2000" kern="1200" dirty="0"/>
        </a:p>
      </dsp:txBody>
      <dsp:txXfrm>
        <a:off x="953223" y="1991714"/>
        <a:ext cx="1825817" cy="1133647"/>
      </dsp:txXfrm>
    </dsp:sp>
    <dsp:sp modelId="{1062682D-7258-4746-98BC-B01E6CC1F2A9}">
      <dsp:nvSpPr>
        <dsp:cNvPr id="0" name=""/>
        <dsp:cNvSpPr/>
      </dsp:nvSpPr>
      <dsp:spPr>
        <a:xfrm>
          <a:off x="707248"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917954"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Iron deficiency</a:t>
          </a:r>
          <a:endParaRPr lang="en-US" sz="2000" kern="1200" dirty="0"/>
        </a:p>
      </dsp:txBody>
      <dsp:txXfrm>
        <a:off x="953223" y="3747423"/>
        <a:ext cx="1825817" cy="1133647"/>
      </dsp:txXfrm>
    </dsp:sp>
    <dsp:sp modelId="{ECB44370-FA88-2643-AF6E-96D0DA9F3D92}">
      <dsp:nvSpPr>
        <dsp:cNvPr id="0" name=""/>
        <dsp:cNvSpPr/>
      </dsp:nvSpPr>
      <dsp:spPr>
        <a:xfrm>
          <a:off x="3025016" y="1756274"/>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3235722" y="1956445"/>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Normal or increased</a:t>
          </a:r>
          <a:endParaRPr lang="en-US" sz="2000" kern="1200" dirty="0"/>
        </a:p>
      </dsp:txBody>
      <dsp:txXfrm>
        <a:off x="3270991" y="1991714"/>
        <a:ext cx="1825817" cy="1133647"/>
      </dsp:txXfrm>
    </dsp:sp>
    <dsp:sp modelId="{E7A02B40-BD9E-844B-82BC-4EA6838B0CA1}">
      <dsp:nvSpPr>
        <dsp:cNvPr id="0" name=""/>
        <dsp:cNvSpPr/>
      </dsp:nvSpPr>
      <dsp:spPr>
        <a:xfrm>
          <a:off x="3025016" y="3511983"/>
          <a:ext cx="1896355" cy="1204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3235722" y="3712154"/>
          <a:ext cx="1896355" cy="1204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t>Thalassaemia</a:t>
          </a:r>
          <a:endParaRPr lang="en-US" sz="2000" kern="1200" dirty="0"/>
        </a:p>
        <a:p>
          <a:pPr marL="0" lvl="0" indent="0" algn="ctr" defTabSz="889000" rtl="0">
            <a:lnSpc>
              <a:spcPct val="90000"/>
            </a:lnSpc>
            <a:spcBef>
              <a:spcPct val="0"/>
            </a:spcBef>
            <a:spcAft>
              <a:spcPct val="35000"/>
            </a:spcAft>
            <a:buNone/>
          </a:pPr>
          <a:r>
            <a:rPr lang="en-US" sz="2000" kern="1200" dirty="0"/>
            <a:t>Anaemia of chronic disease</a:t>
          </a:r>
        </a:p>
      </dsp:txBody>
      <dsp:txXfrm>
        <a:off x="3270991" y="3747423"/>
        <a:ext cx="1825817" cy="11336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7DA7-97F5-6B4B-BD4D-F2321480BEB6}">
      <dsp:nvSpPr>
        <dsp:cNvPr id="0" name=""/>
        <dsp:cNvSpPr/>
      </dsp:nvSpPr>
      <dsp:spPr>
        <a:xfrm>
          <a:off x="5257800" y="1804736"/>
          <a:ext cx="3719932" cy="693736"/>
        </a:xfrm>
        <a:custGeom>
          <a:avLst/>
          <a:gdLst/>
          <a:ahLst/>
          <a:cxnLst/>
          <a:rect l="0" t="0" r="0" b="0"/>
          <a:pathLst>
            <a:path>
              <a:moveTo>
                <a:pt x="0" y="0"/>
              </a:moveTo>
              <a:lnTo>
                <a:pt x="0" y="370932"/>
              </a:lnTo>
              <a:lnTo>
                <a:pt x="3719932" y="370932"/>
              </a:lnTo>
              <a:lnTo>
                <a:pt x="3719932"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B196E7-EEAC-FC4C-9B6D-D9D1A5EC82CD}">
      <dsp:nvSpPr>
        <dsp:cNvPr id="0" name=""/>
        <dsp:cNvSpPr/>
      </dsp:nvSpPr>
      <dsp:spPr>
        <a:xfrm>
          <a:off x="5212080" y="1804736"/>
          <a:ext cx="91440" cy="693736"/>
        </a:xfrm>
        <a:custGeom>
          <a:avLst/>
          <a:gdLst/>
          <a:ahLst/>
          <a:cxnLst/>
          <a:rect l="0" t="0" r="0" b="0"/>
          <a:pathLst>
            <a:path>
              <a:moveTo>
                <a:pt x="45720" y="0"/>
              </a:moveTo>
              <a:lnTo>
                <a:pt x="4572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BB0B-F3A6-364D-8D72-634A799CC94A}">
      <dsp:nvSpPr>
        <dsp:cNvPr id="0" name=""/>
        <dsp:cNvSpPr/>
      </dsp:nvSpPr>
      <dsp:spPr>
        <a:xfrm>
          <a:off x="1537867" y="1804736"/>
          <a:ext cx="3719932" cy="693736"/>
        </a:xfrm>
        <a:custGeom>
          <a:avLst/>
          <a:gdLst/>
          <a:ahLst/>
          <a:cxnLst/>
          <a:rect l="0" t="0" r="0" b="0"/>
          <a:pathLst>
            <a:path>
              <a:moveTo>
                <a:pt x="3719932" y="0"/>
              </a:moveTo>
              <a:lnTo>
                <a:pt x="3719932" y="370932"/>
              </a:lnTo>
              <a:lnTo>
                <a:pt x="0" y="370932"/>
              </a:lnTo>
              <a:lnTo>
                <a:pt x="0" y="693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39C60-FCB0-F549-B964-7667F6998C72}">
      <dsp:nvSpPr>
        <dsp:cNvPr id="0" name=""/>
        <dsp:cNvSpPr/>
      </dsp:nvSpPr>
      <dsp:spPr>
        <a:xfrm>
          <a:off x="3720638" y="267574"/>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Red cell indices</a:t>
          </a:r>
        </a:p>
      </dsp:txBody>
      <dsp:txXfrm>
        <a:off x="3720638" y="267574"/>
        <a:ext cx="3074323" cy="1537161"/>
      </dsp:txXfrm>
    </dsp:sp>
    <dsp:sp modelId="{EE87D36E-8E58-E446-AD27-26DFBD95F625}">
      <dsp:nvSpPr>
        <dsp:cNvPr id="0" name=""/>
        <dsp:cNvSpPr/>
      </dsp:nvSpPr>
      <dsp:spPr>
        <a:xfrm>
          <a:off x="706"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Microcytic</a:t>
          </a:r>
        </a:p>
      </dsp:txBody>
      <dsp:txXfrm>
        <a:off x="706" y="2498473"/>
        <a:ext cx="3074323" cy="1537161"/>
      </dsp:txXfrm>
    </dsp:sp>
    <dsp:sp modelId="{8E633646-1834-904C-BD60-B47FFF69BD7A}">
      <dsp:nvSpPr>
        <dsp:cNvPr id="0" name=""/>
        <dsp:cNvSpPr/>
      </dsp:nvSpPr>
      <dsp:spPr>
        <a:xfrm>
          <a:off x="3720638"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Normocytic</a:t>
          </a:r>
        </a:p>
      </dsp:txBody>
      <dsp:txXfrm>
        <a:off x="3720638" y="2498473"/>
        <a:ext cx="3074323" cy="1537161"/>
      </dsp:txXfrm>
    </dsp:sp>
    <dsp:sp modelId="{65B6F0D9-E749-184C-A671-ED69093DEC4A}">
      <dsp:nvSpPr>
        <dsp:cNvPr id="0" name=""/>
        <dsp:cNvSpPr/>
      </dsp:nvSpPr>
      <dsp:spPr>
        <a:xfrm>
          <a:off x="7440570" y="2498473"/>
          <a:ext cx="3074323" cy="153716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en-US" sz="5000" kern="1200" dirty="0"/>
            <a:t>Macrocytic</a:t>
          </a:r>
        </a:p>
      </dsp:txBody>
      <dsp:txXfrm>
        <a:off x="7440570" y="2498473"/>
        <a:ext cx="3074323" cy="1537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305349" y="2946448"/>
          <a:ext cx="91440" cy="548935"/>
        </a:xfrm>
        <a:custGeom>
          <a:avLst/>
          <a:gdLst/>
          <a:ahLst/>
          <a:cxnLst/>
          <a:rect l="0" t="0" r="0" b="0"/>
          <a:pathLst>
            <a:path>
              <a:moveTo>
                <a:pt x="45720" y="0"/>
              </a:moveTo>
              <a:lnTo>
                <a:pt x="45720" y="5489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197624" y="1198978"/>
          <a:ext cx="1153445" cy="548935"/>
        </a:xfrm>
        <a:custGeom>
          <a:avLst/>
          <a:gdLst/>
          <a:ahLst/>
          <a:cxnLst/>
          <a:rect l="0" t="0" r="0" b="0"/>
          <a:pathLst>
            <a:path>
              <a:moveTo>
                <a:pt x="0" y="0"/>
              </a:moveTo>
              <a:lnTo>
                <a:pt x="0" y="374083"/>
              </a:lnTo>
              <a:lnTo>
                <a:pt x="1153445" y="374083"/>
              </a:lnTo>
              <a:lnTo>
                <a:pt x="1153445" y="548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3998458" y="2946448"/>
          <a:ext cx="91440" cy="548935"/>
        </a:xfrm>
        <a:custGeom>
          <a:avLst/>
          <a:gdLst/>
          <a:ahLst/>
          <a:cxnLst/>
          <a:rect l="0" t="0" r="0" b="0"/>
          <a:pathLst>
            <a:path>
              <a:moveTo>
                <a:pt x="45720" y="0"/>
              </a:moveTo>
              <a:lnTo>
                <a:pt x="45720" y="5489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044178" y="1198978"/>
          <a:ext cx="1153445" cy="548935"/>
        </a:xfrm>
        <a:custGeom>
          <a:avLst/>
          <a:gdLst/>
          <a:ahLst/>
          <a:cxnLst/>
          <a:rect l="0" t="0" r="0" b="0"/>
          <a:pathLst>
            <a:path>
              <a:moveTo>
                <a:pt x="1153445" y="0"/>
              </a:moveTo>
              <a:lnTo>
                <a:pt x="1153445" y="374083"/>
              </a:lnTo>
              <a:lnTo>
                <a:pt x="0" y="374083"/>
              </a:lnTo>
              <a:lnTo>
                <a:pt x="0" y="548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253896" y="444"/>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463613" y="19967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Reticulocyte count</a:t>
          </a:r>
        </a:p>
      </dsp:txBody>
      <dsp:txXfrm>
        <a:off x="4498717" y="234779"/>
        <a:ext cx="1817248" cy="1128326"/>
      </dsp:txXfrm>
    </dsp:sp>
    <dsp:sp modelId="{25BC09F4-CF2D-9243-933D-E7695FB0F9A0}">
      <dsp:nvSpPr>
        <dsp:cNvPr id="0" name=""/>
        <dsp:cNvSpPr/>
      </dsp:nvSpPr>
      <dsp:spPr>
        <a:xfrm>
          <a:off x="3100450" y="174791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10168" y="194714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Increased</a:t>
          </a:r>
        </a:p>
      </dsp:txBody>
      <dsp:txXfrm>
        <a:off x="3345272" y="1982249"/>
        <a:ext cx="1817248" cy="1128326"/>
      </dsp:txXfrm>
    </dsp:sp>
    <dsp:sp modelId="{1062682D-7258-4746-98BC-B01E6CC1F2A9}">
      <dsp:nvSpPr>
        <dsp:cNvPr id="0" name=""/>
        <dsp:cNvSpPr/>
      </dsp:nvSpPr>
      <dsp:spPr>
        <a:xfrm>
          <a:off x="3100450" y="349538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10168" y="369461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Acute blood loss</a:t>
          </a:r>
        </a:p>
        <a:p>
          <a:pPr marL="0" lvl="0" indent="0" algn="ctr" defTabSz="889000" rtl="0">
            <a:lnSpc>
              <a:spcPct val="90000"/>
            </a:lnSpc>
            <a:spcBef>
              <a:spcPct val="0"/>
            </a:spcBef>
            <a:spcAft>
              <a:spcPct val="35000"/>
            </a:spcAft>
            <a:buNone/>
          </a:pPr>
          <a:r>
            <a:rPr lang="en-US" sz="2000" kern="1200" dirty="0" err="1"/>
            <a:t>Haemolysis</a:t>
          </a:r>
          <a:endParaRPr lang="en-US" sz="2000" kern="1200" dirty="0"/>
        </a:p>
      </dsp:txBody>
      <dsp:txXfrm>
        <a:off x="3345272" y="3729719"/>
        <a:ext cx="1817248" cy="1128326"/>
      </dsp:txXfrm>
    </dsp:sp>
    <dsp:sp modelId="{ECB44370-FA88-2643-AF6E-96D0DA9F3D92}">
      <dsp:nvSpPr>
        <dsp:cNvPr id="0" name=""/>
        <dsp:cNvSpPr/>
      </dsp:nvSpPr>
      <dsp:spPr>
        <a:xfrm>
          <a:off x="5407341" y="174791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617059" y="194714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Normal or low</a:t>
          </a:r>
        </a:p>
      </dsp:txBody>
      <dsp:txXfrm>
        <a:off x="5652163" y="1982249"/>
        <a:ext cx="1817248" cy="1128326"/>
      </dsp:txXfrm>
    </dsp:sp>
    <dsp:sp modelId="{E7A02B40-BD9E-844B-82BC-4EA6838B0CA1}">
      <dsp:nvSpPr>
        <dsp:cNvPr id="0" name=""/>
        <dsp:cNvSpPr/>
      </dsp:nvSpPr>
      <dsp:spPr>
        <a:xfrm>
          <a:off x="5407341" y="349538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617059" y="369461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Infiltration</a:t>
          </a:r>
        </a:p>
        <a:p>
          <a:pPr marL="0" lvl="0" indent="0" algn="ctr" defTabSz="889000" rtl="0">
            <a:lnSpc>
              <a:spcPct val="90000"/>
            </a:lnSpc>
            <a:spcBef>
              <a:spcPct val="0"/>
            </a:spcBef>
            <a:spcAft>
              <a:spcPct val="35000"/>
            </a:spcAft>
            <a:buNone/>
          </a:pPr>
          <a:r>
            <a:rPr lang="en-US" sz="2000" kern="1200" dirty="0"/>
            <a:t>Anaemia of chronic disease</a:t>
          </a:r>
        </a:p>
      </dsp:txBody>
      <dsp:txXfrm>
        <a:off x="5652163" y="3729719"/>
        <a:ext cx="1817248" cy="1128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32A2-E1D6-5342-B79B-F75AB8B4539A}">
      <dsp:nvSpPr>
        <dsp:cNvPr id="0" name=""/>
        <dsp:cNvSpPr/>
      </dsp:nvSpPr>
      <dsp:spPr>
        <a:xfrm>
          <a:off x="6305349" y="2946448"/>
          <a:ext cx="91440" cy="548935"/>
        </a:xfrm>
        <a:custGeom>
          <a:avLst/>
          <a:gdLst/>
          <a:ahLst/>
          <a:cxnLst/>
          <a:rect l="0" t="0" r="0" b="0"/>
          <a:pathLst>
            <a:path>
              <a:moveTo>
                <a:pt x="45720" y="0"/>
              </a:moveTo>
              <a:lnTo>
                <a:pt x="45720" y="5489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2A4CF-F5DE-AA42-AD69-F1DAE77A1746}">
      <dsp:nvSpPr>
        <dsp:cNvPr id="0" name=""/>
        <dsp:cNvSpPr/>
      </dsp:nvSpPr>
      <dsp:spPr>
        <a:xfrm>
          <a:off x="5197624" y="1198978"/>
          <a:ext cx="1153445" cy="548935"/>
        </a:xfrm>
        <a:custGeom>
          <a:avLst/>
          <a:gdLst/>
          <a:ahLst/>
          <a:cxnLst/>
          <a:rect l="0" t="0" r="0" b="0"/>
          <a:pathLst>
            <a:path>
              <a:moveTo>
                <a:pt x="0" y="0"/>
              </a:moveTo>
              <a:lnTo>
                <a:pt x="0" y="374083"/>
              </a:lnTo>
              <a:lnTo>
                <a:pt x="1153445" y="374083"/>
              </a:lnTo>
              <a:lnTo>
                <a:pt x="1153445" y="548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1547F-AC80-234E-9949-B730880290D7}">
      <dsp:nvSpPr>
        <dsp:cNvPr id="0" name=""/>
        <dsp:cNvSpPr/>
      </dsp:nvSpPr>
      <dsp:spPr>
        <a:xfrm>
          <a:off x="3998458" y="2946448"/>
          <a:ext cx="91440" cy="548935"/>
        </a:xfrm>
        <a:custGeom>
          <a:avLst/>
          <a:gdLst/>
          <a:ahLst/>
          <a:cxnLst/>
          <a:rect l="0" t="0" r="0" b="0"/>
          <a:pathLst>
            <a:path>
              <a:moveTo>
                <a:pt x="45720" y="0"/>
              </a:moveTo>
              <a:lnTo>
                <a:pt x="45720" y="5489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24D6-5EC0-A845-A6D0-1956FBED4296}">
      <dsp:nvSpPr>
        <dsp:cNvPr id="0" name=""/>
        <dsp:cNvSpPr/>
      </dsp:nvSpPr>
      <dsp:spPr>
        <a:xfrm>
          <a:off x="4044178" y="1198978"/>
          <a:ext cx="1153445" cy="548935"/>
        </a:xfrm>
        <a:custGeom>
          <a:avLst/>
          <a:gdLst/>
          <a:ahLst/>
          <a:cxnLst/>
          <a:rect l="0" t="0" r="0" b="0"/>
          <a:pathLst>
            <a:path>
              <a:moveTo>
                <a:pt x="1153445" y="0"/>
              </a:moveTo>
              <a:lnTo>
                <a:pt x="1153445" y="374083"/>
              </a:lnTo>
              <a:lnTo>
                <a:pt x="0" y="374083"/>
              </a:lnTo>
              <a:lnTo>
                <a:pt x="0" y="548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99099-A67D-8042-93A0-1CCC85E69571}">
      <dsp:nvSpPr>
        <dsp:cNvPr id="0" name=""/>
        <dsp:cNvSpPr/>
      </dsp:nvSpPr>
      <dsp:spPr>
        <a:xfrm>
          <a:off x="4253896" y="444"/>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BA984-4F95-8A43-9B0B-63860DEADB29}">
      <dsp:nvSpPr>
        <dsp:cNvPr id="0" name=""/>
        <dsp:cNvSpPr/>
      </dsp:nvSpPr>
      <dsp:spPr>
        <a:xfrm>
          <a:off x="4463613" y="19967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Reticulocyte count</a:t>
          </a:r>
        </a:p>
      </dsp:txBody>
      <dsp:txXfrm>
        <a:off x="4498717" y="234779"/>
        <a:ext cx="1817248" cy="1128326"/>
      </dsp:txXfrm>
    </dsp:sp>
    <dsp:sp modelId="{25BC09F4-CF2D-9243-933D-E7695FB0F9A0}">
      <dsp:nvSpPr>
        <dsp:cNvPr id="0" name=""/>
        <dsp:cNvSpPr/>
      </dsp:nvSpPr>
      <dsp:spPr>
        <a:xfrm>
          <a:off x="3100450" y="174791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8CC08-3EF0-154A-B22E-6098FF033469}">
      <dsp:nvSpPr>
        <dsp:cNvPr id="0" name=""/>
        <dsp:cNvSpPr/>
      </dsp:nvSpPr>
      <dsp:spPr>
        <a:xfrm>
          <a:off x="3310168" y="194714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Increased</a:t>
          </a:r>
        </a:p>
      </dsp:txBody>
      <dsp:txXfrm>
        <a:off x="3345272" y="1982249"/>
        <a:ext cx="1817248" cy="1128326"/>
      </dsp:txXfrm>
    </dsp:sp>
    <dsp:sp modelId="{1062682D-7258-4746-98BC-B01E6CC1F2A9}">
      <dsp:nvSpPr>
        <dsp:cNvPr id="0" name=""/>
        <dsp:cNvSpPr/>
      </dsp:nvSpPr>
      <dsp:spPr>
        <a:xfrm>
          <a:off x="3100450" y="349538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2FA30-A987-9443-AE1E-DE6E94B68292}">
      <dsp:nvSpPr>
        <dsp:cNvPr id="0" name=""/>
        <dsp:cNvSpPr/>
      </dsp:nvSpPr>
      <dsp:spPr>
        <a:xfrm>
          <a:off x="3310168" y="369461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Acute blood loss</a:t>
          </a:r>
        </a:p>
        <a:p>
          <a:pPr marL="0" lvl="0" indent="0" algn="ctr" defTabSz="889000" rtl="0">
            <a:lnSpc>
              <a:spcPct val="90000"/>
            </a:lnSpc>
            <a:spcBef>
              <a:spcPct val="0"/>
            </a:spcBef>
            <a:spcAft>
              <a:spcPct val="35000"/>
            </a:spcAft>
            <a:buNone/>
          </a:pPr>
          <a:r>
            <a:rPr lang="en-US" sz="2000" kern="1200" dirty="0" err="1"/>
            <a:t>Haemolysis</a:t>
          </a:r>
          <a:endParaRPr lang="en-US" sz="2000" kern="1200" dirty="0"/>
        </a:p>
      </dsp:txBody>
      <dsp:txXfrm>
        <a:off x="3345272" y="3729719"/>
        <a:ext cx="1817248" cy="1128326"/>
      </dsp:txXfrm>
    </dsp:sp>
    <dsp:sp modelId="{ECB44370-FA88-2643-AF6E-96D0DA9F3D92}">
      <dsp:nvSpPr>
        <dsp:cNvPr id="0" name=""/>
        <dsp:cNvSpPr/>
      </dsp:nvSpPr>
      <dsp:spPr>
        <a:xfrm>
          <a:off x="5407341" y="174791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6623A-F66E-2341-8C24-1BB980B4FAEA}">
      <dsp:nvSpPr>
        <dsp:cNvPr id="0" name=""/>
        <dsp:cNvSpPr/>
      </dsp:nvSpPr>
      <dsp:spPr>
        <a:xfrm>
          <a:off x="5617059" y="194714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Normal or low</a:t>
          </a:r>
        </a:p>
      </dsp:txBody>
      <dsp:txXfrm>
        <a:off x="5652163" y="1982249"/>
        <a:ext cx="1817248" cy="1128326"/>
      </dsp:txXfrm>
    </dsp:sp>
    <dsp:sp modelId="{E7A02B40-BD9E-844B-82BC-4EA6838B0CA1}">
      <dsp:nvSpPr>
        <dsp:cNvPr id="0" name=""/>
        <dsp:cNvSpPr/>
      </dsp:nvSpPr>
      <dsp:spPr>
        <a:xfrm>
          <a:off x="5407341" y="3495383"/>
          <a:ext cx="1887456" cy="1198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1573-494A-5C47-87E6-2244027DEF36}">
      <dsp:nvSpPr>
        <dsp:cNvPr id="0" name=""/>
        <dsp:cNvSpPr/>
      </dsp:nvSpPr>
      <dsp:spPr>
        <a:xfrm>
          <a:off x="5617059" y="3694615"/>
          <a:ext cx="1887456" cy="11985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Infiltration</a:t>
          </a:r>
        </a:p>
        <a:p>
          <a:pPr marL="0" lvl="0" indent="0" algn="ctr" defTabSz="889000" rtl="0">
            <a:lnSpc>
              <a:spcPct val="90000"/>
            </a:lnSpc>
            <a:spcBef>
              <a:spcPct val="0"/>
            </a:spcBef>
            <a:spcAft>
              <a:spcPct val="35000"/>
            </a:spcAft>
            <a:buNone/>
          </a:pPr>
          <a:r>
            <a:rPr lang="en-US" sz="2000" kern="1200" dirty="0"/>
            <a:t>Anaemia of chronic disease</a:t>
          </a:r>
        </a:p>
      </dsp:txBody>
      <dsp:txXfrm>
        <a:off x="5652163" y="3729719"/>
        <a:ext cx="1817248" cy="11283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EE366-D4B7-EC44-8FDE-B3E11A593A72}">
      <dsp:nvSpPr>
        <dsp:cNvPr id="0" name=""/>
        <dsp:cNvSpPr/>
      </dsp:nvSpPr>
      <dsp:spPr>
        <a:xfrm>
          <a:off x="4373724" y="1798387"/>
          <a:ext cx="2173861" cy="754563"/>
        </a:xfrm>
        <a:custGeom>
          <a:avLst/>
          <a:gdLst/>
          <a:ahLst/>
          <a:cxnLst/>
          <a:rect l="0" t="0" r="0" b="0"/>
          <a:pathLst>
            <a:path>
              <a:moveTo>
                <a:pt x="0" y="0"/>
              </a:moveTo>
              <a:lnTo>
                <a:pt x="0" y="377281"/>
              </a:lnTo>
              <a:lnTo>
                <a:pt x="2173861" y="377281"/>
              </a:lnTo>
              <a:lnTo>
                <a:pt x="2173861" y="754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9E9151-DCDC-E740-8D45-8F4109D3C228}">
      <dsp:nvSpPr>
        <dsp:cNvPr id="0" name=""/>
        <dsp:cNvSpPr/>
      </dsp:nvSpPr>
      <dsp:spPr>
        <a:xfrm>
          <a:off x="2199862" y="1798387"/>
          <a:ext cx="2173861" cy="754563"/>
        </a:xfrm>
        <a:custGeom>
          <a:avLst/>
          <a:gdLst/>
          <a:ahLst/>
          <a:cxnLst/>
          <a:rect l="0" t="0" r="0" b="0"/>
          <a:pathLst>
            <a:path>
              <a:moveTo>
                <a:pt x="2173861" y="0"/>
              </a:moveTo>
              <a:lnTo>
                <a:pt x="2173861" y="377281"/>
              </a:lnTo>
              <a:lnTo>
                <a:pt x="0" y="377281"/>
              </a:lnTo>
              <a:lnTo>
                <a:pt x="0" y="754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5EF31-AEEE-1449-959A-900CA922E623}">
      <dsp:nvSpPr>
        <dsp:cNvPr id="0" name=""/>
        <dsp:cNvSpPr/>
      </dsp:nvSpPr>
      <dsp:spPr>
        <a:xfrm>
          <a:off x="2577144" y="1807"/>
          <a:ext cx="3593159" cy="1796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err="1"/>
            <a:t>Haemolysis</a:t>
          </a:r>
          <a:endParaRPr lang="en-US" sz="6000" kern="1200" dirty="0"/>
        </a:p>
      </dsp:txBody>
      <dsp:txXfrm>
        <a:off x="2577144" y="1807"/>
        <a:ext cx="3593159" cy="1796579"/>
      </dsp:txXfrm>
    </dsp:sp>
    <dsp:sp modelId="{DEB624EA-F7B1-F34C-9A57-4383B73966FA}">
      <dsp:nvSpPr>
        <dsp:cNvPr id="0" name=""/>
        <dsp:cNvSpPr/>
      </dsp:nvSpPr>
      <dsp:spPr>
        <a:xfrm>
          <a:off x="403282" y="2552950"/>
          <a:ext cx="3593159" cy="1796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Acquired</a:t>
          </a:r>
        </a:p>
      </dsp:txBody>
      <dsp:txXfrm>
        <a:off x="403282" y="2552950"/>
        <a:ext cx="3593159" cy="1796579"/>
      </dsp:txXfrm>
    </dsp:sp>
    <dsp:sp modelId="{2ECC8A2F-40C3-7844-9264-4CB8B50FEF75}">
      <dsp:nvSpPr>
        <dsp:cNvPr id="0" name=""/>
        <dsp:cNvSpPr/>
      </dsp:nvSpPr>
      <dsp:spPr>
        <a:xfrm>
          <a:off x="4751006" y="2552950"/>
          <a:ext cx="3593159" cy="1796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0">
            <a:lnSpc>
              <a:spcPct val="90000"/>
            </a:lnSpc>
            <a:spcBef>
              <a:spcPct val="0"/>
            </a:spcBef>
            <a:spcAft>
              <a:spcPct val="35000"/>
            </a:spcAft>
            <a:buNone/>
          </a:pPr>
          <a:r>
            <a:rPr lang="en-US" sz="6000" kern="1200" dirty="0"/>
            <a:t>Congenital</a:t>
          </a:r>
        </a:p>
      </dsp:txBody>
      <dsp:txXfrm>
        <a:off x="4751006" y="2552950"/>
        <a:ext cx="3593159" cy="17965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7DA85-2E70-CA4E-B564-B90097D0D864}" type="datetimeFigureOut">
              <a:rPr lang="en-US" smtClean="0"/>
              <a:t>11/13/2020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E90F7-CE65-7F4F-9891-83CCFA39BC5C}" type="slidenum">
              <a:rPr lang="en-US" smtClean="0"/>
              <a:t>‹#›</a:t>
            </a:fld>
            <a:endParaRPr lang="en-US"/>
          </a:p>
        </p:txBody>
      </p:sp>
    </p:spTree>
    <p:extLst>
      <p:ext uri="{BB962C8B-B14F-4D97-AF65-F5344CB8AC3E}">
        <p14:creationId xmlns:p14="http://schemas.microsoft.com/office/powerpoint/2010/main" val="17761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1</a:t>
            </a:fld>
            <a:endParaRPr lang="en-US"/>
          </a:p>
        </p:txBody>
      </p:sp>
    </p:spTree>
    <p:extLst>
      <p:ext uri="{BB962C8B-B14F-4D97-AF65-F5344CB8AC3E}">
        <p14:creationId xmlns:p14="http://schemas.microsoft.com/office/powerpoint/2010/main" val="392101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think about the appearance on the blood film- hypochromic/normochromic</a:t>
            </a:r>
          </a:p>
        </p:txBody>
      </p:sp>
      <p:sp>
        <p:nvSpPr>
          <p:cNvPr id="4" name="Slide Number Placeholder 3"/>
          <p:cNvSpPr>
            <a:spLocks noGrp="1"/>
          </p:cNvSpPr>
          <p:nvPr>
            <p:ph type="sldNum" sz="quarter" idx="5"/>
          </p:nvPr>
        </p:nvSpPr>
        <p:spPr/>
        <p:txBody>
          <a:bodyPr/>
          <a:lstStyle/>
          <a:p>
            <a:fld id="{545E90F7-CE65-7F4F-9891-83CCFA39BC5C}" type="slidenum">
              <a:rPr lang="en-US" smtClean="0"/>
              <a:t>12</a:t>
            </a:fld>
            <a:endParaRPr lang="en-US"/>
          </a:p>
        </p:txBody>
      </p:sp>
    </p:spTree>
    <p:extLst>
      <p:ext uri="{BB962C8B-B14F-4D97-AF65-F5344CB8AC3E}">
        <p14:creationId xmlns:p14="http://schemas.microsoft.com/office/powerpoint/2010/main" val="150929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think about the next investigation in patients presenting with </a:t>
            </a:r>
            <a:r>
              <a:rPr lang="en-US" dirty="0" err="1"/>
              <a:t>anaemia</a:t>
            </a:r>
            <a:endParaRPr lang="en-US" dirty="0"/>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13</a:t>
            </a:fld>
            <a:endParaRPr lang="en-US"/>
          </a:p>
        </p:txBody>
      </p:sp>
    </p:spTree>
    <p:extLst>
      <p:ext uri="{BB962C8B-B14F-4D97-AF65-F5344CB8AC3E}">
        <p14:creationId xmlns:p14="http://schemas.microsoft.com/office/powerpoint/2010/main" val="326259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Serum ferritin however is an acute phase reactant</a:t>
            </a:r>
          </a:p>
        </p:txBody>
      </p:sp>
      <p:sp>
        <p:nvSpPr>
          <p:cNvPr id="4" name="Slide Number Placeholder 3"/>
          <p:cNvSpPr>
            <a:spLocks noGrp="1"/>
          </p:cNvSpPr>
          <p:nvPr>
            <p:ph type="sldNum" sz="quarter" idx="5"/>
          </p:nvPr>
        </p:nvSpPr>
        <p:spPr/>
        <p:txBody>
          <a:bodyPr/>
          <a:lstStyle/>
          <a:p>
            <a:fld id="{545E90F7-CE65-7F4F-9891-83CCFA39BC5C}" type="slidenum">
              <a:rPr lang="en-US" smtClean="0"/>
              <a:t>14</a:t>
            </a:fld>
            <a:endParaRPr lang="en-US"/>
          </a:p>
        </p:txBody>
      </p:sp>
    </p:spTree>
    <p:extLst>
      <p:ext uri="{BB962C8B-B14F-4D97-AF65-F5344CB8AC3E}">
        <p14:creationId xmlns:p14="http://schemas.microsoft.com/office/powerpoint/2010/main" val="3428984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laboratory findings include low serum iron, increased TIBC and low transferrin saturation</a:t>
            </a:r>
          </a:p>
        </p:txBody>
      </p:sp>
      <p:sp>
        <p:nvSpPr>
          <p:cNvPr id="4" name="Slide Number Placeholder 3"/>
          <p:cNvSpPr>
            <a:spLocks noGrp="1"/>
          </p:cNvSpPr>
          <p:nvPr>
            <p:ph type="sldNum" sz="quarter" idx="5"/>
          </p:nvPr>
        </p:nvSpPr>
        <p:spPr/>
        <p:txBody>
          <a:bodyPr/>
          <a:lstStyle/>
          <a:p>
            <a:fld id="{545E90F7-CE65-7F4F-9891-83CCFA39BC5C}" type="slidenum">
              <a:rPr lang="en-US" smtClean="0"/>
              <a:t>15</a:t>
            </a:fld>
            <a:endParaRPr lang="en-US"/>
          </a:p>
        </p:txBody>
      </p:sp>
    </p:spTree>
    <p:extLst>
      <p:ext uri="{BB962C8B-B14F-4D97-AF65-F5344CB8AC3E}">
        <p14:creationId xmlns:p14="http://schemas.microsoft.com/office/powerpoint/2010/main" val="35457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is therefore essential for red blood cell production and cellular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iron body store is about 4g- two thirds of the body’s iron store is in </a:t>
            </a:r>
            <a:r>
              <a:rPr lang="en-US" dirty="0" err="1"/>
              <a:t>haemoglobin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Dietary iron is absorbed mostly in the duodenum and jejunum- about 5-10% of dietary iron is absorbed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Hepcidin is produced in the liver and regulates iron </a:t>
            </a:r>
            <a:r>
              <a:rPr lang="en-GB" dirty="0" err="1"/>
              <a:t>absorbtion</a:t>
            </a:r>
            <a:r>
              <a:rPr lang="en-GB" dirty="0"/>
              <a:t> by regulating the activity of </a:t>
            </a:r>
            <a:r>
              <a:rPr lang="en-GB" dirty="0" err="1"/>
              <a:t>ferroportin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Iron is transported by transferrin and stored in either ferritin or </a:t>
            </a:r>
            <a:r>
              <a:rPr lang="en-GB" dirty="0" err="1"/>
              <a:t>haemosiderin</a:t>
            </a:r>
            <a:r>
              <a:rPr lang="en-GB" dirty="0"/>
              <a:t> forms</a:t>
            </a:r>
          </a:p>
          <a:p>
            <a:r>
              <a:rPr lang="en-US" dirty="0"/>
              <a:t>There is no regulatory pathway for iron excretion- is lost through menstruation, skin desquamation and through </a:t>
            </a:r>
            <a:r>
              <a:rPr lang="en-US" dirty="0" err="1"/>
              <a:t>faeces</a:t>
            </a:r>
            <a:r>
              <a:rPr lang="en-US" dirty="0"/>
              <a:t>/urine</a:t>
            </a:r>
          </a:p>
          <a:p>
            <a:r>
              <a:rPr lang="en-US" dirty="0"/>
              <a:t>Once the body’s stores are full it is deposited in tissues</a:t>
            </a:r>
          </a:p>
        </p:txBody>
      </p:sp>
      <p:sp>
        <p:nvSpPr>
          <p:cNvPr id="4" name="Slide Number Placeholder 3"/>
          <p:cNvSpPr>
            <a:spLocks noGrp="1"/>
          </p:cNvSpPr>
          <p:nvPr>
            <p:ph type="sldNum" sz="quarter" idx="5"/>
          </p:nvPr>
        </p:nvSpPr>
        <p:spPr/>
        <p:txBody>
          <a:bodyPr/>
          <a:lstStyle/>
          <a:p>
            <a:fld id="{545E90F7-CE65-7F4F-9891-83CCFA39BC5C}" type="slidenum">
              <a:rPr lang="en-US" smtClean="0"/>
              <a:t>16</a:t>
            </a:fld>
            <a:endParaRPr lang="en-US"/>
          </a:p>
        </p:txBody>
      </p:sp>
    </p:spTree>
    <p:extLst>
      <p:ext uri="{BB962C8B-B14F-4D97-AF65-F5344CB8AC3E}">
        <p14:creationId xmlns:p14="http://schemas.microsoft.com/office/powerpoint/2010/main" val="52993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deficiency </a:t>
            </a:r>
            <a:r>
              <a:rPr lang="en-US" dirty="0" err="1"/>
              <a:t>anaemia</a:t>
            </a:r>
            <a:r>
              <a:rPr lang="en-US" dirty="0"/>
              <a:t> is common in women of reproductive age due to menstrual blood loss</a:t>
            </a:r>
          </a:p>
          <a:p>
            <a:r>
              <a:rPr lang="en-US" dirty="0"/>
              <a:t>Common causes of </a:t>
            </a:r>
            <a:r>
              <a:rPr lang="en-US" dirty="0" err="1"/>
              <a:t>anaemia</a:t>
            </a:r>
            <a:r>
              <a:rPr lang="en-US" dirty="0"/>
              <a:t> (blood loss- GI tract/menorrhagia, malabsorption </a:t>
            </a:r>
            <a:r>
              <a:rPr lang="en-US" dirty="0" err="1"/>
              <a:t>eg</a:t>
            </a:r>
            <a:r>
              <a:rPr lang="en-US" dirty="0"/>
              <a:t> coeliac disease, gastrectomy, physiological (growth spurts, pregnancy), dietary, frequent venesection.)</a:t>
            </a:r>
          </a:p>
          <a:p>
            <a:r>
              <a:rPr lang="en-US" dirty="0"/>
              <a:t>Commonly will present with pallor, specific signs include koilonychia, angular </a:t>
            </a:r>
            <a:r>
              <a:rPr lang="en-US" dirty="0" err="1"/>
              <a:t>chelitis</a:t>
            </a:r>
            <a:endParaRPr lang="en-US" dirty="0"/>
          </a:p>
          <a:p>
            <a:endParaRPr lang="en-US" dirty="0"/>
          </a:p>
          <a:p>
            <a:r>
              <a:rPr lang="en-US" dirty="0"/>
              <a:t>May see pencil cells and target cells on blood film</a:t>
            </a:r>
          </a:p>
        </p:txBody>
      </p:sp>
      <p:sp>
        <p:nvSpPr>
          <p:cNvPr id="4" name="Slide Number Placeholder 3"/>
          <p:cNvSpPr>
            <a:spLocks noGrp="1"/>
          </p:cNvSpPr>
          <p:nvPr>
            <p:ph type="sldNum" sz="quarter" idx="5"/>
          </p:nvPr>
        </p:nvSpPr>
        <p:spPr/>
        <p:txBody>
          <a:bodyPr/>
          <a:lstStyle/>
          <a:p>
            <a:fld id="{545E90F7-CE65-7F4F-9891-83CCFA39BC5C}" type="slidenum">
              <a:rPr lang="en-US" smtClean="0"/>
              <a:t>17</a:t>
            </a:fld>
            <a:endParaRPr lang="en-US"/>
          </a:p>
        </p:txBody>
      </p:sp>
    </p:spTree>
    <p:extLst>
      <p:ext uri="{BB962C8B-B14F-4D97-AF65-F5344CB8AC3E}">
        <p14:creationId xmlns:p14="http://schemas.microsoft.com/office/powerpoint/2010/main" val="302563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haemoglobin should show improvement at 3 to 4 weeks (by 20 g/L [2 g/dL]) with normalisation of haemoglobin after 2 to 4 months and replacement of iron stores after 6 months.[4] </a:t>
            </a:r>
            <a:endParaRPr lang="en-GB" dirty="0"/>
          </a:p>
          <a:p>
            <a:r>
              <a:rPr lang="en-US" dirty="0"/>
              <a:t>Oral iron can cause GI side effects and some patients cannot tolerate this- can give IV iron, this can be given as a day case</a:t>
            </a:r>
          </a:p>
        </p:txBody>
      </p:sp>
      <p:sp>
        <p:nvSpPr>
          <p:cNvPr id="4" name="Slide Number Placeholder 3"/>
          <p:cNvSpPr>
            <a:spLocks noGrp="1"/>
          </p:cNvSpPr>
          <p:nvPr>
            <p:ph type="sldNum" sz="quarter" idx="5"/>
          </p:nvPr>
        </p:nvSpPr>
        <p:spPr/>
        <p:txBody>
          <a:bodyPr/>
          <a:lstStyle/>
          <a:p>
            <a:fld id="{545E90F7-CE65-7F4F-9891-83CCFA39BC5C}" type="slidenum">
              <a:rPr lang="en-US" smtClean="0"/>
              <a:t>18</a:t>
            </a:fld>
            <a:endParaRPr lang="en-US"/>
          </a:p>
        </p:txBody>
      </p:sp>
    </p:spTree>
    <p:extLst>
      <p:ext uri="{BB962C8B-B14F-4D97-AF65-F5344CB8AC3E}">
        <p14:creationId xmlns:p14="http://schemas.microsoft.com/office/powerpoint/2010/main" val="2444672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Anaemia of chronic disease can be hypochromic microcytic but is more commonly normocytic so we will come back to that</a:t>
            </a:r>
          </a:p>
          <a:p>
            <a:r>
              <a:rPr lang="en-US" dirty="0"/>
              <a:t>Going to have a think about </a:t>
            </a:r>
            <a:r>
              <a:rPr lang="en-US" dirty="0" err="1"/>
              <a:t>thalassaemia</a:t>
            </a:r>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19</a:t>
            </a:fld>
            <a:endParaRPr lang="en-US"/>
          </a:p>
        </p:txBody>
      </p:sp>
    </p:spTree>
    <p:extLst>
      <p:ext uri="{BB962C8B-B14F-4D97-AF65-F5344CB8AC3E}">
        <p14:creationId xmlns:p14="http://schemas.microsoft.com/office/powerpoint/2010/main" val="583125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globins</a:t>
            </a:r>
            <a:r>
              <a:rPr lang="en-US" dirty="0"/>
              <a:t> related to alpha are located on chromosome 11, all </a:t>
            </a:r>
            <a:r>
              <a:rPr lang="en-US" dirty="0" err="1"/>
              <a:t>globins</a:t>
            </a:r>
            <a:r>
              <a:rPr lang="en-US" dirty="0"/>
              <a:t> related to beta are located on chromosome 16</a:t>
            </a:r>
          </a:p>
          <a:p>
            <a:r>
              <a:rPr lang="en-US" dirty="0" err="1"/>
              <a:t>Haemoglobin</a:t>
            </a:r>
            <a:r>
              <a:rPr lang="en-US" dirty="0"/>
              <a:t> production alters throughout development</a:t>
            </a:r>
          </a:p>
        </p:txBody>
      </p:sp>
      <p:sp>
        <p:nvSpPr>
          <p:cNvPr id="4" name="Slide Number Placeholder 3"/>
          <p:cNvSpPr>
            <a:spLocks noGrp="1"/>
          </p:cNvSpPr>
          <p:nvPr>
            <p:ph type="sldNum" sz="quarter" idx="5"/>
          </p:nvPr>
        </p:nvSpPr>
        <p:spPr/>
        <p:txBody>
          <a:bodyPr/>
          <a:lstStyle/>
          <a:p>
            <a:fld id="{545E90F7-CE65-7F4F-9891-83CCFA39BC5C}" type="slidenum">
              <a:rPr lang="en-US" smtClean="0"/>
              <a:t>20</a:t>
            </a:fld>
            <a:endParaRPr lang="en-US"/>
          </a:p>
        </p:txBody>
      </p:sp>
    </p:spTree>
    <p:extLst>
      <p:ext uri="{BB962C8B-B14F-4D97-AF65-F5344CB8AC3E}">
        <p14:creationId xmlns:p14="http://schemas.microsoft.com/office/powerpoint/2010/main" val="29949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Occur most frequently in Africa, Mediterranean, middle east and Asia</a:t>
            </a:r>
          </a:p>
          <a:p>
            <a:r>
              <a:rPr lang="en-US" dirty="0"/>
              <a:t>Autosomal recessive</a:t>
            </a:r>
          </a:p>
          <a:p>
            <a:r>
              <a:rPr lang="en-US" dirty="0"/>
              <a:t>Destruction is ineffective </a:t>
            </a:r>
            <a:r>
              <a:rPr lang="en-US" dirty="0" err="1"/>
              <a:t>erythropoesis</a:t>
            </a:r>
            <a:endParaRPr lang="en-US" dirty="0"/>
          </a:p>
          <a:p>
            <a:r>
              <a:rPr lang="en-US" dirty="0"/>
              <a:t>Can screen for antenatally</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least 4 different and distinct alpha-</a:t>
            </a:r>
            <a:r>
              <a:rPr lang="en-GB" sz="1200" kern="1200" dirty="0" err="1">
                <a:solidFill>
                  <a:schemeClr val="tx1"/>
                </a:solidFill>
                <a:effectLst/>
                <a:latin typeface="+mn-lt"/>
                <a:ea typeface="+mn-ea"/>
                <a:cs typeface="+mn-cs"/>
              </a:rPr>
              <a:t>thalassaemias</a:t>
            </a:r>
            <a:r>
              <a:rPr lang="en-GB" sz="1200" kern="1200" dirty="0">
                <a:solidFill>
                  <a:schemeClr val="tx1"/>
                </a:solidFill>
                <a:effectLst/>
                <a:latin typeface="+mn-lt"/>
                <a:ea typeface="+mn-ea"/>
                <a:cs typeface="+mn-cs"/>
              </a:rPr>
              <a:t>: silent carrier (1 affected alpha-globin gene), alpha-thalassaemia trait (2 affected alpha-globin genes), Hb H disease (typically 3 affected alpha-globin genes), and Hb Bart hydrops fetalis syndrome (typically deletion of all 4 alpha-globin genes). There are 2 major varieties of alpha-thalassaemia: alpha(0) thalassaemia (--/), in which both alpha-globin genes on the same chromosome are deleted, and alpha(+) thalassaemia (-alpha/), in which 1 of the 2 alpha- globin genes on the same chromosome is deleted or mutated. </a:t>
            </a:r>
            <a:endParaRPr lang="en-GB" dirty="0"/>
          </a:p>
          <a:p>
            <a:r>
              <a:rPr lang="en-GB" sz="1200" kern="1200" dirty="0">
                <a:solidFill>
                  <a:schemeClr val="tx1"/>
                </a:solidFill>
                <a:effectLst/>
                <a:latin typeface="+mn-lt"/>
                <a:ea typeface="+mn-ea"/>
                <a:cs typeface="+mn-cs"/>
              </a:rPr>
              <a:t>Haemoglobin Bart hydrops fetalis syndrome </a:t>
            </a:r>
            <a:endParaRPr lang="en-GB" dirty="0">
              <a:effectLst/>
            </a:endParaRPr>
          </a:p>
          <a:p>
            <a:r>
              <a:rPr lang="en-GB" sz="1200" kern="1200" dirty="0">
                <a:solidFill>
                  <a:schemeClr val="tx1"/>
                </a:solidFill>
                <a:effectLst/>
                <a:latin typeface="+mn-lt"/>
                <a:ea typeface="+mn-ea"/>
                <a:cs typeface="+mn-cs"/>
              </a:rPr>
              <a:t>• Haemoglobin Bart hydrops fetalis syndrome is typically caused when all 4 alpha-globin genes are deleted. </a:t>
            </a:r>
            <a:endParaRPr lang="en-GB" dirty="0">
              <a:effectLst/>
            </a:endParaRPr>
          </a:p>
          <a:p>
            <a:r>
              <a:rPr lang="en-GB" sz="1200" kern="1200" dirty="0">
                <a:solidFill>
                  <a:schemeClr val="tx1"/>
                </a:solidFill>
                <a:effectLst/>
                <a:latin typeface="+mn-lt"/>
                <a:ea typeface="+mn-ea"/>
                <a:cs typeface="+mn-cs"/>
              </a:rPr>
              <a:t>• It is also known as alpha-thalassaemia major or homozygous alpha(0) thalassaemia.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21</a:t>
            </a:fld>
            <a:endParaRPr lang="en-US"/>
          </a:p>
        </p:txBody>
      </p:sp>
    </p:spTree>
    <p:extLst>
      <p:ext uri="{BB962C8B-B14F-4D97-AF65-F5344CB8AC3E}">
        <p14:creationId xmlns:p14="http://schemas.microsoft.com/office/powerpoint/2010/main" val="25290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a:t>
            </a:fld>
            <a:endParaRPr lang="en-US"/>
          </a:p>
        </p:txBody>
      </p:sp>
    </p:spTree>
    <p:extLst>
      <p:ext uri="{BB962C8B-B14F-4D97-AF65-F5344CB8AC3E}">
        <p14:creationId xmlns:p14="http://schemas.microsoft.com/office/powerpoint/2010/main" val="32165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Beta </a:t>
            </a:r>
            <a:r>
              <a:rPr lang="en-US" dirty="0" err="1"/>
              <a:t>thalassaemia</a:t>
            </a:r>
            <a:r>
              <a:rPr lang="en-US" dirty="0"/>
              <a:t> intermedia presentation is variable and can be anything in between trait and major</a:t>
            </a:r>
          </a:p>
        </p:txBody>
      </p:sp>
      <p:sp>
        <p:nvSpPr>
          <p:cNvPr id="4" name="Slide Number Placeholder 3"/>
          <p:cNvSpPr>
            <a:spLocks noGrp="1"/>
          </p:cNvSpPr>
          <p:nvPr>
            <p:ph type="sldNum" sz="quarter" idx="5"/>
          </p:nvPr>
        </p:nvSpPr>
        <p:spPr/>
        <p:txBody>
          <a:bodyPr/>
          <a:lstStyle/>
          <a:p>
            <a:fld id="{545E90F7-CE65-7F4F-9891-83CCFA39BC5C}" type="slidenum">
              <a:rPr lang="en-US" smtClean="0"/>
              <a:t>22</a:t>
            </a:fld>
            <a:endParaRPr lang="en-US"/>
          </a:p>
        </p:txBody>
      </p:sp>
    </p:spTree>
    <p:extLst>
      <p:ext uri="{BB962C8B-B14F-4D97-AF65-F5344CB8AC3E}">
        <p14:creationId xmlns:p14="http://schemas.microsoft.com/office/powerpoint/2010/main" val="4287814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presents in infancy</a:t>
            </a:r>
          </a:p>
          <a:p>
            <a:r>
              <a:rPr lang="en-US" dirty="0"/>
              <a:t>Frontal and parietal bossing</a:t>
            </a:r>
          </a:p>
          <a:p>
            <a:r>
              <a:rPr lang="en-US" dirty="0"/>
              <a:t>Hair on end appearance due to increased marrow activity</a:t>
            </a:r>
          </a:p>
          <a:p>
            <a:r>
              <a:rPr lang="en-US" dirty="0"/>
              <a:t>May require splenectomy due to hypersplenism and splenomegaly</a:t>
            </a:r>
          </a:p>
          <a:p>
            <a:r>
              <a:rPr lang="en-US" dirty="0"/>
              <a:t>Stem cell transplantation is the only curative treatment- this should be considered early before significant iron overload</a:t>
            </a:r>
          </a:p>
          <a:p>
            <a:r>
              <a:rPr lang="en-US" dirty="0"/>
              <a:t>Also need to consider genetic counselling</a:t>
            </a:r>
          </a:p>
        </p:txBody>
      </p:sp>
      <p:sp>
        <p:nvSpPr>
          <p:cNvPr id="4" name="Slide Number Placeholder 3"/>
          <p:cNvSpPr>
            <a:spLocks noGrp="1"/>
          </p:cNvSpPr>
          <p:nvPr>
            <p:ph type="sldNum" sz="quarter" idx="5"/>
          </p:nvPr>
        </p:nvSpPr>
        <p:spPr/>
        <p:txBody>
          <a:bodyPr/>
          <a:lstStyle/>
          <a:p>
            <a:fld id="{545E90F7-CE65-7F4F-9891-83CCFA39BC5C}" type="slidenum">
              <a:rPr lang="en-US" smtClean="0"/>
              <a:t>23</a:t>
            </a:fld>
            <a:endParaRPr lang="en-US"/>
          </a:p>
        </p:txBody>
      </p:sp>
    </p:spTree>
    <p:extLst>
      <p:ext uri="{BB962C8B-B14F-4D97-AF65-F5344CB8AC3E}">
        <p14:creationId xmlns:p14="http://schemas.microsoft.com/office/powerpoint/2010/main" val="485211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other things you may see is a dilutional </a:t>
            </a:r>
            <a:r>
              <a:rPr lang="en-US" dirty="0" err="1"/>
              <a:t>anaemia</a:t>
            </a:r>
            <a:r>
              <a:rPr lang="en-US" dirty="0"/>
              <a:t> this is usually iatrogenic secondary to IV fluids</a:t>
            </a:r>
          </a:p>
        </p:txBody>
      </p:sp>
      <p:sp>
        <p:nvSpPr>
          <p:cNvPr id="4" name="Slide Number Placeholder 3"/>
          <p:cNvSpPr>
            <a:spLocks noGrp="1"/>
          </p:cNvSpPr>
          <p:nvPr>
            <p:ph type="sldNum" sz="quarter" idx="5"/>
          </p:nvPr>
        </p:nvSpPr>
        <p:spPr/>
        <p:txBody>
          <a:bodyPr/>
          <a:lstStyle/>
          <a:p>
            <a:fld id="{545E90F7-CE65-7F4F-9891-83CCFA39BC5C}" type="slidenum">
              <a:rPr lang="en-US" smtClean="0"/>
              <a:t>24</a:t>
            </a:fld>
            <a:endParaRPr lang="en-US"/>
          </a:p>
        </p:txBody>
      </p:sp>
    </p:spTree>
    <p:extLst>
      <p:ext uri="{BB962C8B-B14F-4D97-AF65-F5344CB8AC3E}">
        <p14:creationId xmlns:p14="http://schemas.microsoft.com/office/powerpoint/2010/main" val="142608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Reticulocytes</a:t>
            </a:r>
          </a:p>
          <a:p>
            <a:r>
              <a:rPr lang="en-US" dirty="0"/>
              <a:t>In acute blood loss the cells themselves are normal there are simply not enough of them- there has not been sufficient time to develop IDA or to mount a reticulocyte response on acute blood loss</a:t>
            </a:r>
          </a:p>
          <a:p>
            <a:r>
              <a:rPr lang="en-US" dirty="0"/>
              <a:t>If reticulocytes are low or normal this is inappropriate and suggests the bone marrow is not working</a:t>
            </a:r>
          </a:p>
        </p:txBody>
      </p:sp>
      <p:sp>
        <p:nvSpPr>
          <p:cNvPr id="4" name="Slide Number Placeholder 3"/>
          <p:cNvSpPr>
            <a:spLocks noGrp="1"/>
          </p:cNvSpPr>
          <p:nvPr>
            <p:ph type="sldNum" sz="quarter" idx="5"/>
          </p:nvPr>
        </p:nvSpPr>
        <p:spPr/>
        <p:txBody>
          <a:bodyPr/>
          <a:lstStyle/>
          <a:p>
            <a:fld id="{545E90F7-CE65-7F4F-9891-83CCFA39BC5C}" type="slidenum">
              <a:rPr lang="en-US" smtClean="0"/>
              <a:t>25</a:t>
            </a:fld>
            <a:endParaRPr lang="en-US"/>
          </a:p>
        </p:txBody>
      </p:sp>
    </p:spTree>
    <p:extLst>
      <p:ext uri="{BB962C8B-B14F-4D97-AF65-F5344CB8AC3E}">
        <p14:creationId xmlns:p14="http://schemas.microsoft.com/office/powerpoint/2010/main" val="3525365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26</a:t>
            </a:fld>
            <a:endParaRPr lang="en-US"/>
          </a:p>
        </p:txBody>
      </p:sp>
    </p:spTree>
    <p:extLst>
      <p:ext uri="{BB962C8B-B14F-4D97-AF65-F5344CB8AC3E}">
        <p14:creationId xmlns:p14="http://schemas.microsoft.com/office/powerpoint/2010/main" val="325193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Rate of production does not keep up with the rate of loss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Extravascular haemolysis is accelerated RBC destruction by the reticuloendothelial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Intravascular haemolysis results from red cell destruction within the vasculature, due to complement-mediated lysis or direct red cell trauma from a prosthetic heart valve or microangiopathic process. </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27</a:t>
            </a:fld>
            <a:endParaRPr lang="en-US"/>
          </a:p>
        </p:txBody>
      </p:sp>
    </p:spTree>
    <p:extLst>
      <p:ext uri="{BB962C8B-B14F-4D97-AF65-F5344CB8AC3E}">
        <p14:creationId xmlns:p14="http://schemas.microsoft.com/office/powerpoint/2010/main" val="2086394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29</a:t>
            </a:fld>
            <a:endParaRPr lang="en-US"/>
          </a:p>
        </p:txBody>
      </p:sp>
    </p:spTree>
    <p:extLst>
      <p:ext uri="{BB962C8B-B14F-4D97-AF65-F5344CB8AC3E}">
        <p14:creationId xmlns:p14="http://schemas.microsoft.com/office/powerpoint/2010/main" val="980651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known as the Coombs test</a:t>
            </a:r>
          </a:p>
        </p:txBody>
      </p:sp>
      <p:sp>
        <p:nvSpPr>
          <p:cNvPr id="4" name="Slide Number Placeholder 3"/>
          <p:cNvSpPr>
            <a:spLocks noGrp="1"/>
          </p:cNvSpPr>
          <p:nvPr>
            <p:ph type="sldNum" sz="quarter" idx="5"/>
          </p:nvPr>
        </p:nvSpPr>
        <p:spPr/>
        <p:txBody>
          <a:bodyPr/>
          <a:lstStyle/>
          <a:p>
            <a:fld id="{545E90F7-CE65-7F4F-9891-83CCFA39BC5C}" type="slidenum">
              <a:rPr lang="en-US" smtClean="0"/>
              <a:t>30</a:t>
            </a:fld>
            <a:endParaRPr lang="en-US"/>
          </a:p>
        </p:txBody>
      </p:sp>
    </p:spTree>
    <p:extLst>
      <p:ext uri="{BB962C8B-B14F-4D97-AF65-F5344CB8AC3E}">
        <p14:creationId xmlns:p14="http://schemas.microsoft.com/office/powerpoint/2010/main" val="30823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31</a:t>
            </a:fld>
            <a:endParaRPr lang="en-US"/>
          </a:p>
        </p:txBody>
      </p:sp>
    </p:spTree>
    <p:extLst>
      <p:ext uri="{BB962C8B-B14F-4D97-AF65-F5344CB8AC3E}">
        <p14:creationId xmlns:p14="http://schemas.microsoft.com/office/powerpoint/2010/main" val="52883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32</a:t>
            </a:fld>
            <a:endParaRPr lang="en-US"/>
          </a:p>
        </p:txBody>
      </p:sp>
    </p:spTree>
    <p:extLst>
      <p:ext uri="{BB962C8B-B14F-4D97-AF65-F5344CB8AC3E}">
        <p14:creationId xmlns:p14="http://schemas.microsoft.com/office/powerpoint/2010/main" val="2667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a:t>
            </a:fld>
            <a:endParaRPr lang="en-US"/>
          </a:p>
        </p:txBody>
      </p:sp>
    </p:spTree>
    <p:extLst>
      <p:ext uri="{BB962C8B-B14F-4D97-AF65-F5344CB8AC3E}">
        <p14:creationId xmlns:p14="http://schemas.microsoft.com/office/powerpoint/2010/main" val="1394939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33</a:t>
            </a:fld>
            <a:endParaRPr lang="en-US"/>
          </a:p>
        </p:txBody>
      </p:sp>
    </p:spTree>
    <p:extLst>
      <p:ext uri="{BB962C8B-B14F-4D97-AF65-F5344CB8AC3E}">
        <p14:creationId xmlns:p14="http://schemas.microsoft.com/office/powerpoint/2010/main" val="667896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autoantibody is the commonest form</a:t>
            </a:r>
          </a:p>
          <a:p>
            <a:r>
              <a:rPr lang="en-US" dirty="0"/>
              <a:t>Autoimmune diseases such as SLE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Drugs </a:t>
            </a:r>
            <a:r>
              <a:rPr lang="en-US" dirty="0" err="1"/>
              <a:t>eg</a:t>
            </a:r>
            <a:r>
              <a:rPr lang="en-US" dirty="0"/>
              <a:t> </a:t>
            </a:r>
            <a:r>
              <a:rPr lang="en-US" dirty="0" err="1"/>
              <a:t>cephalsporins</a:t>
            </a:r>
            <a:r>
              <a:rPr lang="en-US" dirty="0"/>
              <a:t>, ibuprofen</a:t>
            </a:r>
          </a:p>
          <a:p>
            <a:r>
              <a:rPr lang="en-US" dirty="0"/>
              <a:t>Autoimmune can be treated with steroids</a:t>
            </a:r>
          </a:p>
          <a:p>
            <a:endParaRPr lang="en-US" dirty="0"/>
          </a:p>
          <a:p>
            <a:r>
              <a:rPr lang="en-US" dirty="0"/>
              <a:t>Cold auto-antibody is a problem mostly in the peripheral circulation</a:t>
            </a:r>
          </a:p>
          <a:p>
            <a:r>
              <a:rPr lang="en-US" dirty="0"/>
              <a:t>CHAD= cold </a:t>
            </a:r>
            <a:r>
              <a:rPr lang="en-US" dirty="0" err="1"/>
              <a:t>haemagglutinating</a:t>
            </a:r>
            <a:r>
              <a:rPr lang="en-US" dirty="0"/>
              <a:t> disease</a:t>
            </a:r>
          </a:p>
          <a:p>
            <a:r>
              <a:rPr lang="en-US" dirty="0"/>
              <a:t>Infections such as mycoplasma pneumoniae and infectious mononucleosis</a:t>
            </a:r>
          </a:p>
          <a:p>
            <a:endParaRPr lang="en-US" dirty="0"/>
          </a:p>
          <a:p>
            <a:r>
              <a:rPr lang="en-US" dirty="0"/>
              <a:t>Transfusion reaction in the chronically transfused- usually due to ABO incompatibility</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34</a:t>
            </a:fld>
            <a:endParaRPr lang="en-US"/>
          </a:p>
        </p:txBody>
      </p:sp>
    </p:spTree>
    <p:extLst>
      <p:ext uri="{BB962C8B-B14F-4D97-AF65-F5344CB8AC3E}">
        <p14:creationId xmlns:p14="http://schemas.microsoft.com/office/powerpoint/2010/main" val="3428184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35</a:t>
            </a:fld>
            <a:endParaRPr lang="en-US"/>
          </a:p>
        </p:txBody>
      </p:sp>
    </p:spTree>
    <p:extLst>
      <p:ext uri="{BB962C8B-B14F-4D97-AF65-F5344CB8AC3E}">
        <p14:creationId xmlns:p14="http://schemas.microsoft.com/office/powerpoint/2010/main" val="175265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lead poisoning- lead competed with zinc which is an important co-factor in </a:t>
            </a:r>
            <a:r>
              <a:rPr lang="en-US" dirty="0" err="1"/>
              <a:t>haem</a:t>
            </a:r>
            <a:r>
              <a:rPr lang="en-US" dirty="0"/>
              <a:t> synthesis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discuss non-immune mediated </a:t>
            </a:r>
            <a:r>
              <a:rPr lang="en-US" dirty="0" err="1"/>
              <a:t>haemolysis</a:t>
            </a:r>
            <a:r>
              <a:rPr lang="en-US" dirty="0"/>
              <a:t> in another lecture as these are also associated with bleeding disorders- MAHA</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36</a:t>
            </a:fld>
            <a:endParaRPr lang="en-US"/>
          </a:p>
        </p:txBody>
      </p:sp>
    </p:spTree>
    <p:extLst>
      <p:ext uri="{BB962C8B-B14F-4D97-AF65-F5344CB8AC3E}">
        <p14:creationId xmlns:p14="http://schemas.microsoft.com/office/powerpoint/2010/main" val="18238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38</a:t>
            </a:fld>
            <a:endParaRPr lang="en-US"/>
          </a:p>
        </p:txBody>
      </p:sp>
    </p:spTree>
    <p:extLst>
      <p:ext uri="{BB962C8B-B14F-4D97-AF65-F5344CB8AC3E}">
        <p14:creationId xmlns:p14="http://schemas.microsoft.com/office/powerpoint/2010/main" val="3242483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congenital </a:t>
            </a:r>
            <a:r>
              <a:rPr lang="en-US" dirty="0" err="1"/>
              <a:t>anaemias</a:t>
            </a:r>
            <a:r>
              <a:rPr lang="en-US" dirty="0"/>
              <a:t> reduce the red cell survival and result in </a:t>
            </a:r>
            <a:r>
              <a:rPr lang="en-US" dirty="0" err="1"/>
              <a:t>haemolysis</a:t>
            </a:r>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39</a:t>
            </a:fld>
            <a:endParaRPr lang="en-US"/>
          </a:p>
        </p:txBody>
      </p:sp>
    </p:spTree>
    <p:extLst>
      <p:ext uri="{BB962C8B-B14F-4D97-AF65-F5344CB8AC3E}">
        <p14:creationId xmlns:p14="http://schemas.microsoft.com/office/powerpoint/2010/main" val="967427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Affects approximately 1:5000 Northern Europeans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Defects can occur in any of the five proteins: Alpha-</a:t>
            </a:r>
            <a:r>
              <a:rPr lang="en-GB" sz="1200" kern="1200" dirty="0" err="1">
                <a:solidFill>
                  <a:schemeClr val="tx1"/>
                </a:solidFill>
                <a:effectLst/>
                <a:latin typeface="+mn-lt"/>
                <a:ea typeface="+mn-ea"/>
                <a:cs typeface="+mn-cs"/>
              </a:rPr>
              <a:t>spectrin</a:t>
            </a:r>
            <a:r>
              <a:rPr lang="en-GB" sz="1200" kern="1200" dirty="0">
                <a:solidFill>
                  <a:schemeClr val="tx1"/>
                </a:solidFill>
                <a:effectLst/>
                <a:latin typeface="+mn-lt"/>
                <a:ea typeface="+mn-ea"/>
                <a:cs typeface="+mn-cs"/>
              </a:rPr>
              <a:t> • Beta-</a:t>
            </a:r>
            <a:r>
              <a:rPr lang="en-GB" sz="1200" kern="1200" dirty="0" err="1">
                <a:solidFill>
                  <a:schemeClr val="tx1"/>
                </a:solidFill>
                <a:effectLst/>
                <a:latin typeface="+mn-lt"/>
                <a:ea typeface="+mn-ea"/>
                <a:cs typeface="+mn-cs"/>
              </a:rPr>
              <a:t>spectrin</a:t>
            </a:r>
            <a:r>
              <a:rPr lang="en-GB" sz="1200" kern="1200" dirty="0">
                <a:solidFill>
                  <a:schemeClr val="tx1"/>
                </a:solidFill>
                <a:effectLst/>
                <a:latin typeface="+mn-lt"/>
                <a:ea typeface="+mn-ea"/>
                <a:cs typeface="+mn-cs"/>
              </a:rPr>
              <a:t> • Ankyrin, Band 3 protein • Protein 4.2. </a:t>
            </a:r>
            <a:endParaRPr lang="en-GB" dirty="0"/>
          </a:p>
          <a:p>
            <a:r>
              <a:rPr lang="en-US" dirty="0"/>
              <a:t>Loss of lipid from RBC membrane leads to spherical cells with reduced surface area</a:t>
            </a:r>
          </a:p>
          <a:p>
            <a:r>
              <a:rPr lang="en-US" dirty="0"/>
              <a:t>Cells are destroyed in the spleen</a:t>
            </a:r>
          </a:p>
          <a:p>
            <a:r>
              <a:rPr lang="en-US" dirty="0"/>
              <a:t>Cells use more glucose than normal cells to try and maintain red cell shape</a:t>
            </a:r>
          </a:p>
          <a:p>
            <a:r>
              <a:rPr lang="en-US" dirty="0"/>
              <a:t>Red cell membrane is a bipolar lipid layer</a:t>
            </a:r>
          </a:p>
          <a:p>
            <a:endParaRPr lang="en-US" dirty="0"/>
          </a:p>
          <a:p>
            <a:r>
              <a:rPr lang="en-US" dirty="0"/>
              <a:t>Other rarer membrane disorders include hereditary elliptocytosis</a:t>
            </a:r>
          </a:p>
        </p:txBody>
      </p:sp>
      <p:sp>
        <p:nvSpPr>
          <p:cNvPr id="4" name="Slide Number Placeholder 3"/>
          <p:cNvSpPr>
            <a:spLocks noGrp="1"/>
          </p:cNvSpPr>
          <p:nvPr>
            <p:ph type="sldNum" sz="quarter" idx="5"/>
          </p:nvPr>
        </p:nvSpPr>
        <p:spPr/>
        <p:txBody>
          <a:bodyPr/>
          <a:lstStyle/>
          <a:p>
            <a:fld id="{545E90F7-CE65-7F4F-9891-83CCFA39BC5C}" type="slidenum">
              <a:rPr lang="en-US" smtClean="0"/>
              <a:t>40</a:t>
            </a:fld>
            <a:endParaRPr lang="en-US"/>
          </a:p>
        </p:txBody>
      </p:sp>
    </p:spTree>
    <p:extLst>
      <p:ext uri="{BB962C8B-B14F-4D97-AF65-F5344CB8AC3E}">
        <p14:creationId xmlns:p14="http://schemas.microsoft.com/office/powerpoint/2010/main" val="782587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Osmotic frailty test</a:t>
            </a:r>
          </a:p>
          <a:p>
            <a:endParaRPr lang="en-US" dirty="0"/>
          </a:p>
          <a:p>
            <a:r>
              <a:rPr lang="en-US" dirty="0"/>
              <a:t>Usually few symptoms</a:t>
            </a:r>
          </a:p>
          <a:p>
            <a:r>
              <a:rPr lang="en-US" dirty="0"/>
              <a:t>Can have aplastic crisis </a:t>
            </a:r>
            <a:r>
              <a:rPr lang="en-US" dirty="0" err="1"/>
              <a:t>eg</a:t>
            </a:r>
            <a:r>
              <a:rPr lang="en-US" dirty="0"/>
              <a:t> due to </a:t>
            </a:r>
            <a:r>
              <a:rPr lang="en-US" dirty="0" err="1"/>
              <a:t>parvovarius</a:t>
            </a:r>
            <a:r>
              <a:rPr lang="en-US" dirty="0"/>
              <a:t> infection</a:t>
            </a:r>
          </a:p>
          <a:p>
            <a:r>
              <a:rPr lang="en-US" dirty="0" err="1"/>
              <a:t>Haemolysis</a:t>
            </a:r>
            <a:r>
              <a:rPr lang="en-US" dirty="0"/>
              <a:t> is increased during intercurrent infection</a:t>
            </a:r>
          </a:p>
          <a:p>
            <a:endParaRPr lang="en-US" dirty="0"/>
          </a:p>
          <a:p>
            <a:r>
              <a:rPr lang="en-US" dirty="0"/>
              <a:t>Can be diagnosed by confirming </a:t>
            </a:r>
            <a:r>
              <a:rPr lang="en-US" dirty="0" err="1"/>
              <a:t>reticucytosis</a:t>
            </a:r>
            <a:r>
              <a:rPr lang="en-US" dirty="0"/>
              <a:t> and typical blood film appearance, with negative DAGT </a:t>
            </a:r>
          </a:p>
        </p:txBody>
      </p:sp>
      <p:sp>
        <p:nvSpPr>
          <p:cNvPr id="4" name="Slide Number Placeholder 3"/>
          <p:cNvSpPr>
            <a:spLocks noGrp="1"/>
          </p:cNvSpPr>
          <p:nvPr>
            <p:ph type="sldNum" sz="quarter" idx="5"/>
          </p:nvPr>
        </p:nvSpPr>
        <p:spPr/>
        <p:txBody>
          <a:bodyPr/>
          <a:lstStyle/>
          <a:p>
            <a:fld id="{545E90F7-CE65-7F4F-9891-83CCFA39BC5C}" type="slidenum">
              <a:rPr lang="en-US" smtClean="0"/>
              <a:t>41</a:t>
            </a:fld>
            <a:endParaRPr lang="en-US"/>
          </a:p>
        </p:txBody>
      </p:sp>
    </p:spTree>
    <p:extLst>
      <p:ext uri="{BB962C8B-B14F-4D97-AF65-F5344CB8AC3E}">
        <p14:creationId xmlns:p14="http://schemas.microsoft.com/office/powerpoint/2010/main" val="261462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Glucose- 6- phosphate dehydrogenase</a:t>
            </a:r>
          </a:p>
          <a:p>
            <a:r>
              <a:rPr lang="en-US" dirty="0"/>
              <a:t>Involved in the phosphate pentose shunt pathway- generates NADP, NADPH and glutathione for maintenance of Hb and RBC membrane integrity and reverse oxidative damage to RBC membrane and RBC component</a:t>
            </a:r>
          </a:p>
          <a:p>
            <a:r>
              <a:rPr lang="en-US" dirty="0"/>
              <a:t>Confers protection against malaria in carrier state</a:t>
            </a:r>
          </a:p>
          <a:p>
            <a:r>
              <a:rPr lang="en-US" dirty="0"/>
              <a:t>Others include pyruvate kinase deficiency</a:t>
            </a:r>
          </a:p>
        </p:txBody>
      </p:sp>
      <p:sp>
        <p:nvSpPr>
          <p:cNvPr id="4" name="Slide Number Placeholder 3"/>
          <p:cNvSpPr>
            <a:spLocks noGrp="1"/>
          </p:cNvSpPr>
          <p:nvPr>
            <p:ph type="sldNum" sz="quarter" idx="5"/>
          </p:nvPr>
        </p:nvSpPr>
        <p:spPr/>
        <p:txBody>
          <a:bodyPr/>
          <a:lstStyle/>
          <a:p>
            <a:fld id="{545E90F7-CE65-7F4F-9891-83CCFA39BC5C}" type="slidenum">
              <a:rPr lang="en-US" smtClean="0"/>
              <a:t>42</a:t>
            </a:fld>
            <a:endParaRPr lang="en-US"/>
          </a:p>
        </p:txBody>
      </p:sp>
    </p:spTree>
    <p:extLst>
      <p:ext uri="{BB962C8B-B14F-4D97-AF65-F5344CB8AC3E}">
        <p14:creationId xmlns:p14="http://schemas.microsoft.com/office/powerpoint/2010/main" val="2358911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induced </a:t>
            </a:r>
            <a:r>
              <a:rPr lang="en-US" dirty="0" err="1"/>
              <a:t>anaemia</a:t>
            </a:r>
            <a:r>
              <a:rPr lang="en-US" dirty="0"/>
              <a:t> begins 1-3 days after drug ingestion, </a:t>
            </a:r>
            <a:r>
              <a:rPr lang="en-US" dirty="0" err="1"/>
              <a:t>anaemia</a:t>
            </a:r>
            <a:r>
              <a:rPr lang="en-US" dirty="0"/>
              <a:t> most severe 7-10 days after ingestion</a:t>
            </a:r>
          </a:p>
          <a:p>
            <a:r>
              <a:rPr lang="en-US" dirty="0"/>
              <a:t>Urine becomes dark (intravascular </a:t>
            </a:r>
            <a:r>
              <a:rPr lang="en-US" dirty="0" err="1"/>
              <a:t>haemolysis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cells develop Heinz body inclusions (</a:t>
            </a:r>
            <a:r>
              <a:rPr lang="en-GB" sz="1200" kern="1200" dirty="0">
                <a:solidFill>
                  <a:schemeClr val="tx1"/>
                </a:solidFill>
                <a:effectLst/>
                <a:latin typeface="+mn-lt"/>
                <a:ea typeface="+mn-ea"/>
                <a:cs typeface="+mn-cs"/>
              </a:rPr>
              <a:t>fragments of denatured haemoglobin)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Acute haemolytic events are usually self limiting</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43</a:t>
            </a:fld>
            <a:endParaRPr lang="en-US"/>
          </a:p>
        </p:txBody>
      </p:sp>
    </p:spTree>
    <p:extLst>
      <p:ext uri="{BB962C8B-B14F-4D97-AF65-F5344CB8AC3E}">
        <p14:creationId xmlns:p14="http://schemas.microsoft.com/office/powerpoint/2010/main" val="138851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Haemopoesis</a:t>
            </a:r>
            <a:r>
              <a:rPr lang="en-US" dirty="0"/>
              <a:t> is the process by which blood cells are made</a:t>
            </a:r>
          </a:p>
          <a:p>
            <a:r>
              <a:rPr lang="en-US" dirty="0"/>
              <a:t>In infants all </a:t>
            </a:r>
            <a:r>
              <a:rPr lang="en-US" dirty="0" err="1"/>
              <a:t>haemopoesis</a:t>
            </a:r>
            <a:r>
              <a:rPr lang="en-US" dirty="0"/>
              <a:t> can occur in all bones but with age there is progressive fatty replacement of bone marrow. In adults this is restricted to the central skeleton and proximal ends of long bones</a:t>
            </a:r>
          </a:p>
          <a:p>
            <a:r>
              <a:rPr lang="en-US" dirty="0"/>
              <a:t>Properties of stem cells: </a:t>
            </a:r>
          </a:p>
          <a:p>
            <a:pPr marL="171450" indent="-171450">
              <a:buFontTx/>
              <a:buChar char="-"/>
            </a:pPr>
            <a:r>
              <a:rPr lang="en-US" dirty="0"/>
              <a:t>Able to self renew</a:t>
            </a:r>
          </a:p>
          <a:p>
            <a:pPr marL="171450" indent="-171450">
              <a:buFontTx/>
              <a:buChar char="-"/>
            </a:pPr>
            <a:r>
              <a:rPr lang="en-US" dirty="0"/>
              <a:t>Ables to proliferate and differentiate into progenitor cells which are committed to one specific cell line</a:t>
            </a:r>
          </a:p>
          <a:p>
            <a:pPr marL="0" indent="0">
              <a:buFontTx/>
              <a:buNone/>
            </a:pPr>
            <a:r>
              <a:rPr lang="en-US" dirty="0"/>
              <a:t>Process is regulated by growth factors</a:t>
            </a:r>
          </a:p>
        </p:txBody>
      </p:sp>
      <p:sp>
        <p:nvSpPr>
          <p:cNvPr id="4" name="Slide Number Placeholder 3"/>
          <p:cNvSpPr>
            <a:spLocks noGrp="1"/>
          </p:cNvSpPr>
          <p:nvPr>
            <p:ph type="sldNum" sz="quarter" idx="5"/>
          </p:nvPr>
        </p:nvSpPr>
        <p:spPr/>
        <p:txBody>
          <a:bodyPr/>
          <a:lstStyle/>
          <a:p>
            <a:fld id="{118F7F26-7B5E-4E48-A82F-59D57550D4F8}" type="slidenum">
              <a:rPr lang="en-US" smtClean="0"/>
              <a:t>6</a:t>
            </a:fld>
            <a:endParaRPr lang="en-US"/>
          </a:p>
        </p:txBody>
      </p:sp>
    </p:spTree>
    <p:extLst>
      <p:ext uri="{BB962C8B-B14F-4D97-AF65-F5344CB8AC3E}">
        <p14:creationId xmlns:p14="http://schemas.microsoft.com/office/powerpoint/2010/main" val="123006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globins</a:t>
            </a:r>
            <a:r>
              <a:rPr lang="en-US" dirty="0"/>
              <a:t> related to alpha are located on chromosome 11, all </a:t>
            </a:r>
            <a:r>
              <a:rPr lang="en-US" dirty="0" err="1"/>
              <a:t>globins</a:t>
            </a:r>
            <a:r>
              <a:rPr lang="en-US" dirty="0"/>
              <a:t> related to beta are located on chromosome 16</a:t>
            </a:r>
          </a:p>
          <a:p>
            <a:r>
              <a:rPr lang="en-US" dirty="0" err="1"/>
              <a:t>Haemoglobin</a:t>
            </a:r>
            <a:r>
              <a:rPr lang="en-US" dirty="0"/>
              <a:t> production alters throughout development</a:t>
            </a:r>
          </a:p>
        </p:txBody>
      </p:sp>
      <p:sp>
        <p:nvSpPr>
          <p:cNvPr id="4" name="Slide Number Placeholder 3"/>
          <p:cNvSpPr>
            <a:spLocks noGrp="1"/>
          </p:cNvSpPr>
          <p:nvPr>
            <p:ph type="sldNum" sz="quarter" idx="5"/>
          </p:nvPr>
        </p:nvSpPr>
        <p:spPr/>
        <p:txBody>
          <a:bodyPr/>
          <a:lstStyle/>
          <a:p>
            <a:fld id="{545E90F7-CE65-7F4F-9891-83CCFA39BC5C}" type="slidenum">
              <a:rPr lang="en-US" smtClean="0"/>
              <a:t>44</a:t>
            </a:fld>
            <a:endParaRPr lang="en-US"/>
          </a:p>
        </p:txBody>
      </p:sp>
    </p:spTree>
    <p:extLst>
      <p:ext uri="{BB962C8B-B14F-4D97-AF65-F5344CB8AC3E}">
        <p14:creationId xmlns:p14="http://schemas.microsoft.com/office/powerpoint/2010/main" val="3789644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Sickle cell disease is an inherited </a:t>
            </a:r>
            <a:r>
              <a:rPr lang="en-US" dirty="0" err="1"/>
              <a:t>haemaglobinopathy</a:t>
            </a:r>
            <a:r>
              <a:rPr lang="en-US" dirty="0"/>
              <a:t> in which Hb </a:t>
            </a:r>
            <a:r>
              <a:rPr lang="en-US" dirty="0" err="1"/>
              <a:t>polymerises</a:t>
            </a:r>
            <a:r>
              <a:rPr lang="en-US" dirty="0"/>
              <a:t> at low oxygen tension altering the shape of RBC</a:t>
            </a:r>
          </a:p>
          <a:p>
            <a:endParaRPr lang="en-US" dirty="0"/>
          </a:p>
          <a:p>
            <a:r>
              <a:rPr lang="en-US" dirty="0"/>
              <a:t>Protection against malaria for heterozygotes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sickle cell anaemia, valine replaces glutamic acid at the sixth amino acid of the beta globin chain, as a result of a recessive single gene mutation</a:t>
            </a:r>
            <a:endParaRPr lang="en-US" dirty="0"/>
          </a:p>
          <a:p>
            <a:r>
              <a:rPr lang="en-US" dirty="0"/>
              <a:t>Sickle cells do not flow well through small vessels and are more adherent to the normal vascular endothelium</a:t>
            </a:r>
          </a:p>
          <a:p>
            <a:r>
              <a:rPr lang="en-US" dirty="0"/>
              <a:t>Results in chronic </a:t>
            </a:r>
            <a:r>
              <a:rPr lang="en-US" dirty="0" err="1"/>
              <a:t>haemolysis</a:t>
            </a:r>
            <a:endParaRPr lang="en-US" dirty="0"/>
          </a:p>
          <a:p>
            <a:endParaRPr lang="en-US" dirty="0"/>
          </a:p>
          <a:p>
            <a:r>
              <a:rPr lang="en-US" dirty="0"/>
              <a:t>Diagnosis confirmed with Hb electrophoresis or high performance liquid chromatography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Screening in place so most are picked up in the neonatal period</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45</a:t>
            </a:fld>
            <a:endParaRPr lang="en-US"/>
          </a:p>
        </p:txBody>
      </p:sp>
    </p:spTree>
    <p:extLst>
      <p:ext uri="{BB962C8B-B14F-4D97-AF65-F5344CB8AC3E}">
        <p14:creationId xmlns:p14="http://schemas.microsoft.com/office/powerpoint/2010/main" val="412363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clinical features are variable</a:t>
            </a:r>
          </a:p>
          <a:p>
            <a:r>
              <a:rPr lang="en-US" dirty="0"/>
              <a:t>Chronic </a:t>
            </a:r>
            <a:r>
              <a:rPr lang="en-US" dirty="0" err="1"/>
              <a:t>haemolytic</a:t>
            </a:r>
            <a:r>
              <a:rPr lang="en-US" dirty="0"/>
              <a:t> </a:t>
            </a:r>
            <a:r>
              <a:rPr lang="en-US" dirty="0" err="1"/>
              <a:t>anaemia</a:t>
            </a:r>
            <a:r>
              <a:rPr lang="en-US" dirty="0"/>
              <a:t>- generally well adapted</a:t>
            </a:r>
          </a:p>
          <a:p>
            <a:r>
              <a:rPr lang="en-US" dirty="0"/>
              <a:t>Triggers for </a:t>
            </a:r>
            <a:r>
              <a:rPr lang="en-US" dirty="0" err="1"/>
              <a:t>vaso</a:t>
            </a:r>
            <a:r>
              <a:rPr lang="en-US" dirty="0"/>
              <a:t>-occlusive crisis include infection, dehydration, menstruation, hypoxia and temperature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Functional </a:t>
            </a:r>
            <a:r>
              <a:rPr lang="en-US" dirty="0" err="1"/>
              <a:t>hyposplenism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Chest crises- </a:t>
            </a:r>
            <a:r>
              <a:rPr lang="en-GB" dirty="0"/>
              <a:t>chest pain, fever, dyspnoea, tachypnoea, hypoxaemia, and a new pulmonary infiltrate on chest x-ray</a:t>
            </a:r>
            <a:endParaRPr lang="en-US" dirty="0"/>
          </a:p>
          <a:p>
            <a:endParaRPr lang="en-US" dirty="0"/>
          </a:p>
          <a:p>
            <a:r>
              <a:rPr lang="en-GB" sz="1200" b="0" i="0" u="none" strike="noStrike" kern="1200" dirty="0">
                <a:solidFill>
                  <a:schemeClr val="tx1"/>
                </a:solidFill>
                <a:effectLst/>
                <a:latin typeface="+mn-lt"/>
                <a:ea typeface="+mn-ea"/>
                <a:cs typeface="+mn-cs"/>
              </a:rPr>
              <a:t>Polychromatophilic RBCs (reticulocytes) are present (small single arrow). Target cell (large single arrow) and sickle cell (double arrow) can be seen in this view.</a:t>
            </a:r>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46</a:t>
            </a:fld>
            <a:endParaRPr lang="en-US"/>
          </a:p>
        </p:txBody>
      </p:sp>
    </p:spTree>
    <p:extLst>
      <p:ext uri="{BB962C8B-B14F-4D97-AF65-F5344CB8AC3E}">
        <p14:creationId xmlns:p14="http://schemas.microsoft.com/office/powerpoint/2010/main" val="2351018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Hydroxyurea increases </a:t>
            </a:r>
            <a:r>
              <a:rPr lang="en-US" dirty="0" err="1"/>
              <a:t>HbF</a:t>
            </a:r>
            <a:r>
              <a:rPr lang="en-US" dirty="0"/>
              <a:t> – decreases the concentration of Hb S and inhibits </a:t>
            </a:r>
            <a:r>
              <a:rPr lang="en-US" dirty="0" err="1"/>
              <a:t>polymerisation</a:t>
            </a:r>
            <a:endParaRPr lang="en-US" dirty="0"/>
          </a:p>
          <a:p>
            <a:r>
              <a:rPr lang="en-US" dirty="0"/>
              <a:t>Transcranial doppler US for stroke prevention</a:t>
            </a:r>
          </a:p>
          <a:p>
            <a:r>
              <a:rPr lang="en-US" dirty="0"/>
              <a:t>Newer gene therapies are still experimental</a:t>
            </a:r>
          </a:p>
        </p:txBody>
      </p:sp>
      <p:sp>
        <p:nvSpPr>
          <p:cNvPr id="4" name="Slide Number Placeholder 3"/>
          <p:cNvSpPr>
            <a:spLocks noGrp="1"/>
          </p:cNvSpPr>
          <p:nvPr>
            <p:ph type="sldNum" sz="quarter" idx="5"/>
          </p:nvPr>
        </p:nvSpPr>
        <p:spPr/>
        <p:txBody>
          <a:bodyPr/>
          <a:lstStyle/>
          <a:p>
            <a:fld id="{545E90F7-CE65-7F4F-9891-83CCFA39BC5C}" type="slidenum">
              <a:rPr lang="en-US" smtClean="0"/>
              <a:t>47</a:t>
            </a:fld>
            <a:endParaRPr lang="en-US"/>
          </a:p>
        </p:txBody>
      </p:sp>
    </p:spTree>
    <p:extLst>
      <p:ext uri="{BB962C8B-B14F-4D97-AF65-F5344CB8AC3E}">
        <p14:creationId xmlns:p14="http://schemas.microsoft.com/office/powerpoint/2010/main" val="335697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48</a:t>
            </a:fld>
            <a:endParaRPr lang="en-US"/>
          </a:p>
        </p:txBody>
      </p:sp>
    </p:spTree>
    <p:extLst>
      <p:ext uri="{BB962C8B-B14F-4D97-AF65-F5344CB8AC3E}">
        <p14:creationId xmlns:p14="http://schemas.microsoft.com/office/powerpoint/2010/main" val="2310463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GB" sz="1200" kern="1200" dirty="0">
                <a:solidFill>
                  <a:schemeClr val="tx1"/>
                </a:solidFill>
                <a:effectLst/>
                <a:latin typeface="+mn-lt"/>
                <a:ea typeface="+mn-ea"/>
                <a:cs typeface="+mn-cs"/>
              </a:rPr>
              <a:t>Proinflammatory cytokines trigger a cascade of events, mediated via upregulation of hepcidin, that decrease RBC production (by lowering serum iron and erythropoietin levels) and </a:t>
            </a:r>
          </a:p>
          <a:p>
            <a:pPr fontAlgn="auto"/>
            <a:r>
              <a:rPr lang="en-GB" sz="1200" kern="1200" dirty="0">
                <a:solidFill>
                  <a:schemeClr val="tx1"/>
                </a:solidFill>
                <a:effectLst/>
                <a:latin typeface="+mn-lt"/>
                <a:ea typeface="+mn-ea"/>
                <a:cs typeface="+mn-cs"/>
              </a:rPr>
              <a:t>increase RBC destruction (by stimulating erythrophagocytosis and oxygen free radical formation)</a:t>
            </a:r>
          </a:p>
          <a:p>
            <a:pPr fontAlgn="auto"/>
            <a:endParaRPr lang="en-GB" sz="1200" kern="1200" dirty="0">
              <a:solidFill>
                <a:schemeClr val="tx1"/>
              </a:solidFill>
              <a:effectLst/>
              <a:latin typeface="+mn-lt"/>
              <a:ea typeface="+mn-ea"/>
              <a:cs typeface="+mn-cs"/>
            </a:endParaRPr>
          </a:p>
          <a:p>
            <a:pPr fontAlgn="auto"/>
            <a:r>
              <a:rPr lang="en-GB" sz="1200" kern="1200" dirty="0">
                <a:solidFill>
                  <a:schemeClr val="tx1"/>
                </a:solidFill>
                <a:effectLst/>
                <a:latin typeface="+mn-lt"/>
                <a:ea typeface="+mn-ea"/>
                <a:cs typeface="+mn-cs"/>
              </a:rPr>
              <a:t>Pro-inflammatory cytokines cause the liver to increase hepcidin production. Hepcidin decreases the number of </a:t>
            </a:r>
            <a:r>
              <a:rPr lang="en-GB" sz="1200" kern="1200" dirty="0" err="1">
                <a:solidFill>
                  <a:schemeClr val="tx1"/>
                </a:solidFill>
                <a:effectLst/>
                <a:latin typeface="+mn-lt"/>
                <a:ea typeface="+mn-ea"/>
                <a:cs typeface="+mn-cs"/>
              </a:rPr>
              <a:t>ferroportin</a:t>
            </a:r>
            <a:r>
              <a:rPr lang="en-GB" sz="1200" kern="1200" dirty="0">
                <a:solidFill>
                  <a:schemeClr val="tx1"/>
                </a:solidFill>
                <a:effectLst/>
                <a:latin typeface="+mn-lt"/>
                <a:ea typeface="+mn-ea"/>
                <a:cs typeface="+mn-cs"/>
              </a:rPr>
              <a:t> molecules on cell membranes preventing iron store release</a:t>
            </a:r>
          </a:p>
          <a:p>
            <a:pPr fontAlgn="auto"/>
            <a:endParaRPr lang="en-US" dirty="0"/>
          </a:p>
          <a:p>
            <a:r>
              <a:rPr lang="en-GB" sz="1200" kern="1200" dirty="0">
                <a:solidFill>
                  <a:schemeClr val="tx1"/>
                </a:solidFill>
                <a:effectLst/>
                <a:latin typeface="+mn-lt"/>
                <a:ea typeface="+mn-ea"/>
                <a:cs typeface="+mn-cs"/>
              </a:rPr>
              <a:t>The ACD syndrome is defined by the following constellation of laboratory test results: </a:t>
            </a:r>
            <a:endParaRPr lang="en-GB" dirty="0"/>
          </a:p>
          <a:p>
            <a:r>
              <a:rPr lang="en-GB" sz="1200" kern="1200" dirty="0">
                <a:solidFill>
                  <a:schemeClr val="tx1"/>
                </a:solidFill>
                <a:effectLst/>
                <a:latin typeface="+mn-lt"/>
                <a:ea typeface="+mn-ea"/>
                <a:cs typeface="+mn-cs"/>
              </a:rPr>
              <a:t>• Mild to moderate anaemia that is either normocytic normochromic or microcytic hypochromic • Otherwise normal red blood cell (RBC) morphology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Normal or elevated serum ferritin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Transferrin saturation &lt;15%. </a:t>
            </a:r>
            <a:endParaRPr lang="en-GB" dirty="0"/>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49</a:t>
            </a:fld>
            <a:endParaRPr lang="en-US"/>
          </a:p>
        </p:txBody>
      </p:sp>
    </p:spTree>
    <p:extLst>
      <p:ext uri="{BB962C8B-B14F-4D97-AF65-F5344CB8AC3E}">
        <p14:creationId xmlns:p14="http://schemas.microsoft.com/office/powerpoint/2010/main" val="962842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51</a:t>
            </a:fld>
            <a:endParaRPr lang="en-US"/>
          </a:p>
        </p:txBody>
      </p:sp>
    </p:spTree>
    <p:extLst>
      <p:ext uri="{BB962C8B-B14F-4D97-AF65-F5344CB8AC3E}">
        <p14:creationId xmlns:p14="http://schemas.microsoft.com/office/powerpoint/2010/main" val="2483794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B12 and folate are both required for DNA synthesis</a:t>
            </a:r>
          </a:p>
          <a:p>
            <a:r>
              <a:rPr lang="en-US" dirty="0"/>
              <a:t>Bone marrow problem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Megaloblastic: deficiency of DNA production or maturation resulting in the appearance of large immature RBCs (megaloblasts) and </a:t>
            </a:r>
            <a:r>
              <a:rPr lang="en-GB" sz="1200" kern="1200" dirty="0" err="1">
                <a:solidFill>
                  <a:schemeClr val="tx1"/>
                </a:solidFill>
                <a:effectLst/>
                <a:latin typeface="+mn-lt"/>
                <a:ea typeface="+mn-ea"/>
                <a:cs typeface="+mn-cs"/>
              </a:rPr>
              <a:t>hypersegmented</a:t>
            </a:r>
            <a:r>
              <a:rPr lang="en-GB" sz="1200" kern="1200" dirty="0">
                <a:solidFill>
                  <a:schemeClr val="tx1"/>
                </a:solidFill>
                <a:effectLst/>
                <a:latin typeface="+mn-lt"/>
                <a:ea typeface="+mn-ea"/>
                <a:cs typeface="+mn-cs"/>
              </a:rPr>
              <a:t> neutrophils in the circulation. </a:t>
            </a:r>
            <a:endParaRPr lang="en-GB" dirty="0"/>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52</a:t>
            </a:fld>
            <a:endParaRPr lang="en-US"/>
          </a:p>
        </p:txBody>
      </p:sp>
    </p:spTree>
    <p:extLst>
      <p:ext uri="{BB962C8B-B14F-4D97-AF65-F5344CB8AC3E}">
        <p14:creationId xmlns:p14="http://schemas.microsoft.com/office/powerpoint/2010/main" val="1039038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B12 and folate are both required for DNA synthesis</a:t>
            </a:r>
          </a:p>
          <a:p>
            <a:r>
              <a:rPr lang="en-US" dirty="0"/>
              <a:t>Bone marrow problem</a:t>
            </a:r>
          </a:p>
          <a:p>
            <a:endParaRPr lang="en-US" dirty="0"/>
          </a:p>
          <a:p>
            <a:r>
              <a:rPr lang="en-US" dirty="0"/>
              <a:t>Megaloblastic is an abnormal appearance of the bone marrow which is characterized by delayed nuclear maturation relative to the cytoplasm. Affects all three cell lines. It results from deficient nucleic acid synthesis </a:t>
            </a:r>
          </a:p>
        </p:txBody>
      </p:sp>
      <p:sp>
        <p:nvSpPr>
          <p:cNvPr id="4" name="Slide Number Placeholder 3"/>
          <p:cNvSpPr>
            <a:spLocks noGrp="1"/>
          </p:cNvSpPr>
          <p:nvPr>
            <p:ph type="sldNum" sz="quarter" idx="5"/>
          </p:nvPr>
        </p:nvSpPr>
        <p:spPr/>
        <p:txBody>
          <a:bodyPr/>
          <a:lstStyle/>
          <a:p>
            <a:fld id="{545E90F7-CE65-7F4F-9891-83CCFA39BC5C}" type="slidenum">
              <a:rPr lang="en-US" smtClean="0"/>
              <a:t>53</a:t>
            </a:fld>
            <a:endParaRPr lang="en-US"/>
          </a:p>
        </p:txBody>
      </p:sp>
    </p:spTree>
    <p:extLst>
      <p:ext uri="{BB962C8B-B14F-4D97-AF65-F5344CB8AC3E}">
        <p14:creationId xmlns:p14="http://schemas.microsoft.com/office/powerpoint/2010/main" val="2688745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Pernicious </a:t>
            </a:r>
            <a:r>
              <a:rPr lang="en-US" dirty="0" err="1"/>
              <a:t>anaemia</a:t>
            </a:r>
            <a:r>
              <a:rPr lang="en-US" dirty="0"/>
              <a:t> is an autoimmune condition- gastric parietal cell or intrinsic factor antibodies which result in low B12 uptake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Hypersegmented</a:t>
            </a:r>
            <a:r>
              <a:rPr lang="en-US" dirty="0"/>
              <a:t> neutrophils on films</a:t>
            </a:r>
          </a:p>
          <a:p>
            <a:r>
              <a:rPr lang="en-US" dirty="0"/>
              <a:t>B12 stores can last for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Leucopenia and thrombocytopenia are common</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54</a:t>
            </a:fld>
            <a:endParaRPr lang="en-US"/>
          </a:p>
        </p:txBody>
      </p:sp>
    </p:spTree>
    <p:extLst>
      <p:ext uri="{BB962C8B-B14F-4D97-AF65-F5344CB8AC3E}">
        <p14:creationId xmlns:p14="http://schemas.microsoft.com/office/powerpoint/2010/main" val="253058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in the bone marrow red cells are nucleated, as the red cells develop the nucleus condenses and is extruded before release in the circulation</a:t>
            </a:r>
          </a:p>
          <a:p>
            <a:r>
              <a:rPr lang="en-US" dirty="0"/>
              <a:t>Reticulocytes are immature red blood cells which retain RNA and these can be used as a measure of RBC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Erythropoeitin</a:t>
            </a:r>
            <a:r>
              <a:rPr lang="en-US" dirty="0"/>
              <a:t> is mainly produced is the peritubular cells of the kidney (90%) and 10% produced in liver and elsewhere</a:t>
            </a:r>
          </a:p>
          <a:p>
            <a:r>
              <a:rPr lang="en-US" dirty="0"/>
              <a:t>RBC are removed by macrophages in liver, spleen and marrow</a:t>
            </a:r>
          </a:p>
          <a:p>
            <a:r>
              <a:rPr lang="en-US" dirty="0"/>
              <a:t>Relevant when considering HbA1c</a:t>
            </a:r>
          </a:p>
        </p:txBody>
      </p:sp>
      <p:sp>
        <p:nvSpPr>
          <p:cNvPr id="4" name="Slide Number Placeholder 3"/>
          <p:cNvSpPr>
            <a:spLocks noGrp="1"/>
          </p:cNvSpPr>
          <p:nvPr>
            <p:ph type="sldNum" sz="quarter" idx="5"/>
          </p:nvPr>
        </p:nvSpPr>
        <p:spPr/>
        <p:txBody>
          <a:bodyPr/>
          <a:lstStyle/>
          <a:p>
            <a:fld id="{545E90F7-CE65-7F4F-9891-83CCFA39BC5C}" type="slidenum">
              <a:rPr lang="en-US" smtClean="0"/>
              <a:t>7</a:t>
            </a:fld>
            <a:endParaRPr lang="en-US"/>
          </a:p>
        </p:txBody>
      </p:sp>
    </p:spTree>
    <p:extLst>
      <p:ext uri="{BB962C8B-B14F-4D97-AF65-F5344CB8AC3E}">
        <p14:creationId xmlns:p14="http://schemas.microsoft.com/office/powerpoint/2010/main" val="2327150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Sub-acute combined spinal degeneration is progressive neurological degeneration of the posterior and lateral columns of the spinal cord. Patients present with ataxia, decreased vibration sense, muscle weakness, and hyporeflexia.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55</a:t>
            </a:fld>
            <a:endParaRPr lang="en-US"/>
          </a:p>
        </p:txBody>
      </p:sp>
    </p:spTree>
    <p:extLst>
      <p:ext uri="{BB962C8B-B14F-4D97-AF65-F5344CB8AC3E}">
        <p14:creationId xmlns:p14="http://schemas.microsoft.com/office/powerpoint/2010/main" val="1441737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B12 and folate are both required for DNA synthesis</a:t>
            </a:r>
          </a:p>
          <a:p>
            <a:r>
              <a:rPr lang="en-US" dirty="0"/>
              <a:t>Bone marrow problem</a:t>
            </a:r>
          </a:p>
        </p:txBody>
      </p:sp>
      <p:sp>
        <p:nvSpPr>
          <p:cNvPr id="4" name="Slide Number Placeholder 3"/>
          <p:cNvSpPr>
            <a:spLocks noGrp="1"/>
          </p:cNvSpPr>
          <p:nvPr>
            <p:ph type="sldNum" sz="quarter" idx="5"/>
          </p:nvPr>
        </p:nvSpPr>
        <p:spPr/>
        <p:txBody>
          <a:bodyPr/>
          <a:lstStyle/>
          <a:p>
            <a:fld id="{545E90F7-CE65-7F4F-9891-83CCFA39BC5C}" type="slidenum">
              <a:rPr lang="en-US" smtClean="0"/>
              <a:t>56</a:t>
            </a:fld>
            <a:endParaRPr lang="en-US"/>
          </a:p>
        </p:txBody>
      </p:sp>
    </p:spTree>
    <p:extLst>
      <p:ext uri="{BB962C8B-B14F-4D97-AF65-F5344CB8AC3E}">
        <p14:creationId xmlns:p14="http://schemas.microsoft.com/office/powerpoint/2010/main" val="3232089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include angular stomatitis</a:t>
            </a:r>
          </a:p>
          <a:p>
            <a:r>
              <a:rPr lang="en-US" dirty="0"/>
              <a:t>Folate deficiency in pregnancy can lead to neural tube defects</a:t>
            </a:r>
          </a:p>
          <a:p>
            <a:endParaRPr lang="en-US" dirty="0"/>
          </a:p>
          <a:p>
            <a:r>
              <a:rPr lang="en-US" dirty="0"/>
              <a:t>Blood film and marrow appearances are identical in b12 and folate deficiencies</a:t>
            </a:r>
          </a:p>
          <a:p>
            <a:r>
              <a:rPr lang="en-US" dirty="0"/>
              <a:t>Stores last for 4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Megaloblastic </a:t>
            </a:r>
            <a:r>
              <a:rPr lang="en-US" dirty="0" err="1"/>
              <a:t>anaemia</a:t>
            </a:r>
            <a:r>
              <a:rPr lang="en-US" dirty="0"/>
              <a:t> should never be treated with folic acid alone. If they lack B12 then folic acid can precipitate subacute combined degeneration of the cord</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57</a:t>
            </a:fld>
            <a:endParaRPr lang="en-US"/>
          </a:p>
        </p:txBody>
      </p:sp>
    </p:spTree>
    <p:extLst>
      <p:ext uri="{BB962C8B-B14F-4D97-AF65-F5344CB8AC3E}">
        <p14:creationId xmlns:p14="http://schemas.microsoft.com/office/powerpoint/2010/main" val="3089766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has a direct suppressive effect on erythropoiesis which results in an increased MCV- toxic and reversible effect</a:t>
            </a:r>
          </a:p>
        </p:txBody>
      </p:sp>
      <p:sp>
        <p:nvSpPr>
          <p:cNvPr id="4" name="Slide Number Placeholder 3"/>
          <p:cNvSpPr>
            <a:spLocks noGrp="1"/>
          </p:cNvSpPr>
          <p:nvPr>
            <p:ph type="sldNum" sz="quarter" idx="5"/>
          </p:nvPr>
        </p:nvSpPr>
        <p:spPr/>
        <p:txBody>
          <a:bodyPr/>
          <a:lstStyle/>
          <a:p>
            <a:fld id="{545E90F7-CE65-7F4F-9891-83CCFA39BC5C}" type="slidenum">
              <a:rPr lang="en-US" smtClean="0"/>
              <a:t>58</a:t>
            </a:fld>
            <a:endParaRPr lang="en-US"/>
          </a:p>
        </p:txBody>
      </p:sp>
    </p:spTree>
    <p:extLst>
      <p:ext uri="{BB962C8B-B14F-4D97-AF65-F5344CB8AC3E}">
        <p14:creationId xmlns:p14="http://schemas.microsoft.com/office/powerpoint/2010/main" val="2260492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59</a:t>
            </a:fld>
            <a:endParaRPr lang="en-US"/>
          </a:p>
        </p:txBody>
      </p:sp>
    </p:spTree>
    <p:extLst>
      <p:ext uri="{BB962C8B-B14F-4D97-AF65-F5344CB8AC3E}">
        <p14:creationId xmlns:p14="http://schemas.microsoft.com/office/powerpoint/2010/main" val="4120138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2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a:t>
            </a:r>
            <a:r>
              <a:rPr lang="en-US" dirty="0" err="1"/>
              <a:t>anaemia</a:t>
            </a:r>
            <a:r>
              <a:rPr lang="en-US" dirty="0"/>
              <a:t> defined?</a:t>
            </a:r>
          </a:p>
          <a:p>
            <a:pPr lvl="1"/>
            <a:r>
              <a:rPr lang="en-US" dirty="0"/>
              <a:t>Below normal </a:t>
            </a:r>
            <a:r>
              <a:rPr lang="en-US" dirty="0" err="1"/>
              <a:t>haemoglobin</a:t>
            </a:r>
            <a:r>
              <a:rPr lang="en-US" dirty="0"/>
              <a:t> for age and sex</a:t>
            </a:r>
          </a:p>
          <a:p>
            <a:pPr lvl="0" rtl="0"/>
            <a:r>
              <a:rPr lang="en-GB" sz="1200" kern="1200" dirty="0">
                <a:solidFill>
                  <a:schemeClr val="tx1"/>
                </a:solidFill>
                <a:effectLst/>
                <a:latin typeface="+mn-lt"/>
                <a:ea typeface="+mn-ea"/>
                <a:cs typeface="+mn-cs"/>
              </a:rPr>
              <a:t>WHO defines anaemia as: haemoglobin &lt;130 g/L (13 g/dL) in men aged ≥15 years; &lt;120 g/L (12 g/dL) in non-pregnant women aged ≥15 years; and &lt;110 g/L (11 g/dL) in pregnant women </a:t>
            </a:r>
            <a:endParaRPr lang="en-GB" dirty="0"/>
          </a:p>
          <a:p>
            <a:pPr lvl="1"/>
            <a:endParaRPr lang="en-US" dirty="0"/>
          </a:p>
          <a:p>
            <a:endParaRPr lang="en-US" dirty="0"/>
          </a:p>
          <a:p>
            <a:r>
              <a:rPr lang="en-US" dirty="0"/>
              <a:t>Red cell indices</a:t>
            </a:r>
          </a:p>
          <a:p>
            <a:r>
              <a:rPr lang="en-US" dirty="0"/>
              <a:t>Mean corpuscular volume (MCV)</a:t>
            </a:r>
          </a:p>
          <a:p>
            <a:r>
              <a:rPr lang="en-US" dirty="0"/>
              <a:t>Mean corpuscular l </a:t>
            </a:r>
            <a:r>
              <a:rPr lang="en-US" dirty="0" err="1"/>
              <a:t>haemoglobin</a:t>
            </a:r>
            <a:r>
              <a:rPr lang="en-US" dirty="0"/>
              <a:t> (MCH)</a:t>
            </a:r>
          </a:p>
          <a:p>
            <a:endParaRPr lang="en-US" dirty="0"/>
          </a:p>
          <a:p>
            <a:r>
              <a:rPr lang="en-US" dirty="0"/>
              <a:t>Helps to guide further investigations</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8</a:t>
            </a:fld>
            <a:endParaRPr lang="en-US"/>
          </a:p>
        </p:txBody>
      </p:sp>
    </p:spTree>
    <p:extLst>
      <p:ext uri="{BB962C8B-B14F-4D97-AF65-F5344CB8AC3E}">
        <p14:creationId xmlns:p14="http://schemas.microsoft.com/office/powerpoint/2010/main" val="205776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tissues complaining due to a lack of oxygen</a:t>
            </a:r>
          </a:p>
          <a:p>
            <a:r>
              <a:rPr lang="en-US" dirty="0"/>
              <a:t>No absolute number whether symptoms will occur- varies, also depends on speed of onset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Rate at which </a:t>
            </a:r>
            <a:r>
              <a:rPr lang="en-US" dirty="0" err="1"/>
              <a:t>anaemia</a:t>
            </a:r>
            <a:r>
              <a:rPr lang="en-US" dirty="0"/>
              <a:t> develops can be important as a rapid change can overwhelm the body’s compensatory mechanisms (BMJ </a:t>
            </a:r>
            <a:r>
              <a:rPr lang="en-US" dirty="0" err="1"/>
              <a:t>BestPractice</a:t>
            </a:r>
            <a:r>
              <a:rPr lang="en-US" dirty="0"/>
              <a:t> Assessment of Anaemia)</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9</a:t>
            </a:fld>
            <a:endParaRPr lang="en-US"/>
          </a:p>
        </p:txBody>
      </p:sp>
    </p:spTree>
    <p:extLst>
      <p:ext uri="{BB962C8B-B14F-4D97-AF65-F5344CB8AC3E}">
        <p14:creationId xmlns:p14="http://schemas.microsoft.com/office/powerpoint/2010/main" val="247751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may point to specific causes</a:t>
            </a:r>
          </a:p>
        </p:txBody>
      </p:sp>
      <p:sp>
        <p:nvSpPr>
          <p:cNvPr id="4" name="Slide Number Placeholder 3"/>
          <p:cNvSpPr>
            <a:spLocks noGrp="1"/>
          </p:cNvSpPr>
          <p:nvPr>
            <p:ph type="sldNum" sz="quarter" idx="5"/>
          </p:nvPr>
        </p:nvSpPr>
        <p:spPr/>
        <p:txBody>
          <a:bodyPr/>
          <a:lstStyle/>
          <a:p>
            <a:fld id="{545E90F7-CE65-7F4F-9891-83CCFA39BC5C}" type="slidenum">
              <a:rPr lang="en-US" smtClean="0"/>
              <a:t>10</a:t>
            </a:fld>
            <a:endParaRPr lang="en-US"/>
          </a:p>
        </p:txBody>
      </p:sp>
    </p:spTree>
    <p:extLst>
      <p:ext uri="{BB962C8B-B14F-4D97-AF65-F5344CB8AC3E}">
        <p14:creationId xmlns:p14="http://schemas.microsoft.com/office/powerpoint/2010/main" val="27160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think of </a:t>
            </a:r>
            <a:r>
              <a:rPr lang="en-US" dirty="0" err="1"/>
              <a:t>anaemia</a:t>
            </a:r>
            <a:r>
              <a:rPr lang="en-US" dirty="0"/>
              <a:t> as being a problem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-Production of RBC </a:t>
            </a:r>
            <a:r>
              <a:rPr lang="en-US" dirty="0" err="1"/>
              <a:t>eg</a:t>
            </a:r>
            <a:r>
              <a:rPr lang="en-US" dirty="0"/>
              <a:t> problem with the bone marrow (cellularity, stroma,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Problem with the product itself (</a:t>
            </a:r>
            <a:r>
              <a:rPr lang="en-US" dirty="0" err="1"/>
              <a:t>eg</a:t>
            </a:r>
            <a:r>
              <a:rPr lang="en-US" dirty="0"/>
              <a:t> membrane, enzymes or </a:t>
            </a:r>
            <a:r>
              <a:rPr lang="en-US" dirty="0" err="1"/>
              <a:t>haemoglobin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destruction or loss </a:t>
            </a:r>
            <a:r>
              <a:rPr lang="en-US" dirty="0" err="1"/>
              <a:t>eg</a:t>
            </a:r>
            <a:r>
              <a:rPr lang="en-US" dirty="0"/>
              <a:t> blood loss, </a:t>
            </a:r>
            <a:r>
              <a:rPr lang="en-US" dirty="0" err="1"/>
              <a:t>haemolysis</a:t>
            </a:r>
            <a:r>
              <a:rPr lang="en-US" dirty="0"/>
              <a:t>, hypersplenism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Importantly </a:t>
            </a:r>
            <a:r>
              <a:rPr lang="en-US" dirty="0" err="1"/>
              <a:t>anaemia</a:t>
            </a:r>
            <a:r>
              <a:rPr lang="en-US" dirty="0"/>
              <a:t> is not a diagnosis- need to identify underlying cause</a:t>
            </a:r>
          </a:p>
          <a:p>
            <a:endParaRPr lang="en-US" dirty="0"/>
          </a:p>
        </p:txBody>
      </p:sp>
      <p:sp>
        <p:nvSpPr>
          <p:cNvPr id="4" name="Slide Number Placeholder 3"/>
          <p:cNvSpPr>
            <a:spLocks noGrp="1"/>
          </p:cNvSpPr>
          <p:nvPr>
            <p:ph type="sldNum" sz="quarter" idx="5"/>
          </p:nvPr>
        </p:nvSpPr>
        <p:spPr/>
        <p:txBody>
          <a:bodyPr/>
          <a:lstStyle/>
          <a:p>
            <a:fld id="{545E90F7-CE65-7F4F-9891-83CCFA39BC5C}" type="slidenum">
              <a:rPr lang="en-US" smtClean="0"/>
              <a:t>11</a:t>
            </a:fld>
            <a:endParaRPr lang="en-US"/>
          </a:p>
        </p:txBody>
      </p:sp>
    </p:spTree>
    <p:extLst>
      <p:ext uri="{BB962C8B-B14F-4D97-AF65-F5344CB8AC3E}">
        <p14:creationId xmlns:p14="http://schemas.microsoft.com/office/powerpoint/2010/main" val="275421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349788-E037-4A25-BE12-2CF8478C9A65}"/>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97FC0E7E-80E2-450D-A10C-903CDC05FA4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8F8317B-350C-4B44-BB7A-E9C5F23F0764}"/>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303897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119A86-3883-4AE5-9410-8BD5533F5ABB}"/>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50E10D81-CB70-44BB-81F9-CB60F79BF04E}"/>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76FED260-BD88-4564-8EB0-37D7CC4D8CA7}"/>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287203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0EE3BF-F9FA-4EE7-B3BE-9F886081D044}"/>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FC365796-B0A7-40CA-B1FD-CCD6A7972F2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A318884-9911-49FF-9A1C-F2C531E73649}"/>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280413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C15075-2100-43BD-9725-688CFE400530}"/>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C6A9A252-5425-4426-AF40-EEE17966E5D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E3C9AE8-AB27-4CCD-A49F-2132A27D4271}"/>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25713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603CF1-A808-4C9E-BFB6-9C65EC4C5303}"/>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6000D56C-8C79-4C29-982B-FC9CAF0A949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F4946AB8-20AD-4F32-ACF5-5B03641E7209}"/>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167214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94A1B3E-E5B7-439D-BEA4-42987DB746CC}"/>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6" name="Footer Placeholder 4">
            <a:extLst>
              <a:ext uri="{FF2B5EF4-FFF2-40B4-BE49-F238E27FC236}">
                <a16:creationId xmlns:a16="http://schemas.microsoft.com/office/drawing/2014/main" id="{D233DB56-5981-4C18-B7E4-2C5086927B56}"/>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C61897B2-EB95-410F-B532-CA133C862514}"/>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131540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DD4881A-DC38-43F5-B5ED-C78377C3A6F5}"/>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8" name="Footer Placeholder 4">
            <a:extLst>
              <a:ext uri="{FF2B5EF4-FFF2-40B4-BE49-F238E27FC236}">
                <a16:creationId xmlns:a16="http://schemas.microsoft.com/office/drawing/2014/main" id="{B2165423-4595-4438-AA03-135F5C924664}"/>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5BABD042-531B-40CA-BB2E-9A2BB3F1996A}"/>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329102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AD2EC60-77FE-4F11-85C7-996352A7404F}"/>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4" name="Footer Placeholder 4">
            <a:extLst>
              <a:ext uri="{FF2B5EF4-FFF2-40B4-BE49-F238E27FC236}">
                <a16:creationId xmlns:a16="http://schemas.microsoft.com/office/drawing/2014/main" id="{7F850703-CFFC-4548-AFE2-7606CBAE6922}"/>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D8F50877-369B-45D1-95D0-A5FC24F92F53}"/>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22639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694D85-DFE1-48BC-A0A2-06A491FDD470}"/>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3" name="Footer Placeholder 4">
            <a:extLst>
              <a:ext uri="{FF2B5EF4-FFF2-40B4-BE49-F238E27FC236}">
                <a16:creationId xmlns:a16="http://schemas.microsoft.com/office/drawing/2014/main" id="{DD6B3389-754A-40BE-8587-4134AD3E7D20}"/>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43792EDE-6B46-48CB-A8A2-5A4D1122B7BB}"/>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188122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2F5A2FC-2132-463E-8B67-BBAA14E63ACE}"/>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6" name="Footer Placeholder 4">
            <a:extLst>
              <a:ext uri="{FF2B5EF4-FFF2-40B4-BE49-F238E27FC236}">
                <a16:creationId xmlns:a16="http://schemas.microsoft.com/office/drawing/2014/main" id="{B710948B-85A1-4517-BAC2-D61B4715C0D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72105DE7-6475-4A0E-8FA4-632A67AAFAFE}"/>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180762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B5CD7E1-4A1F-40B3-B7F2-E97B17D40E45}"/>
              </a:ext>
            </a:extLst>
          </p:cNvPr>
          <p:cNvSpPr>
            <a:spLocks noGrp="1"/>
          </p:cNvSpPr>
          <p:nvPr>
            <p:ph type="dt" sz="half" idx="10"/>
          </p:nvPr>
        </p:nvSpPr>
        <p:spPr/>
        <p:txBody>
          <a:bodyPr/>
          <a:lstStyle>
            <a:lvl1pPr>
              <a:defRPr/>
            </a:lvl1pPr>
          </a:lstStyle>
          <a:p>
            <a:fld id="{47312680-C4AC-3A48-81B1-0D0A4D55CAB8}" type="datetimeFigureOut">
              <a:rPr lang="en-US" smtClean="0"/>
              <a:t>11/13/2020</a:t>
            </a:fld>
            <a:endParaRPr lang="en-US"/>
          </a:p>
        </p:txBody>
      </p:sp>
      <p:sp>
        <p:nvSpPr>
          <p:cNvPr id="6" name="Footer Placeholder 4">
            <a:extLst>
              <a:ext uri="{FF2B5EF4-FFF2-40B4-BE49-F238E27FC236}">
                <a16:creationId xmlns:a16="http://schemas.microsoft.com/office/drawing/2014/main" id="{FB38E634-B295-450A-80DB-37BA7D7778E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7F56F4F7-EA55-4D8C-A410-85BD5FC4EDF9}"/>
              </a:ext>
            </a:extLst>
          </p:cNvPr>
          <p:cNvSpPr>
            <a:spLocks noGrp="1"/>
          </p:cNvSpPr>
          <p:nvPr>
            <p:ph type="sldNum" sz="quarter" idx="12"/>
          </p:nvPr>
        </p:nvSpPr>
        <p:spPr/>
        <p:txBody>
          <a:bodyPr/>
          <a:lstStyle>
            <a:lvl1pPr>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140238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3BC154-B474-48B6-B282-60B071098C72}"/>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6FEC792F-D5DF-4B30-ABC4-2386E64C224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BDEEDBA-B91C-4868-AC73-19DD10E5092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312680-C4AC-3A48-81B1-0D0A4D55CAB8}" type="datetimeFigureOut">
              <a:rPr lang="en-US" smtClean="0"/>
              <a:t>11/13/2020</a:t>
            </a:fld>
            <a:endParaRPr lang="en-US"/>
          </a:p>
        </p:txBody>
      </p:sp>
      <p:sp>
        <p:nvSpPr>
          <p:cNvPr id="5" name="Footer Placeholder 4">
            <a:extLst>
              <a:ext uri="{FF2B5EF4-FFF2-40B4-BE49-F238E27FC236}">
                <a16:creationId xmlns:a16="http://schemas.microsoft.com/office/drawing/2014/main" id="{934BDE3F-AF11-4A13-8052-94BA02CCE7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5EED6-119B-4A3C-A4E5-5D991AE8B2BD}"/>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fld id="{AFAA8369-797E-0D41-8A73-129FCD3FB172}" type="slidenum">
              <a:rPr lang="en-US" smtClean="0"/>
              <a:t>‹#›</a:t>
            </a:fld>
            <a:endParaRPr lang="en-US"/>
          </a:p>
        </p:txBody>
      </p:sp>
    </p:spTree>
    <p:extLst>
      <p:ext uri="{BB962C8B-B14F-4D97-AF65-F5344CB8AC3E}">
        <p14:creationId xmlns:p14="http://schemas.microsoft.com/office/powerpoint/2010/main" val="5506877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quackmeded.co.uk/"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1053-9EBE-E14F-93C6-E6BEE188F02C}"/>
              </a:ext>
            </a:extLst>
          </p:cNvPr>
          <p:cNvSpPr>
            <a:spLocks noGrp="1"/>
          </p:cNvSpPr>
          <p:nvPr>
            <p:ph type="ctrTitle"/>
          </p:nvPr>
        </p:nvSpPr>
        <p:spPr>
          <a:xfrm>
            <a:off x="3225365" y="722741"/>
            <a:ext cx="5096060" cy="4307148"/>
          </a:xfrm>
        </p:spPr>
        <p:txBody>
          <a:bodyPr anchor="ctr">
            <a:normAutofit/>
          </a:bodyPr>
          <a:lstStyle/>
          <a:p>
            <a:r>
              <a:rPr lang="en-US" dirty="0"/>
              <a:t>Anaemia</a:t>
            </a:r>
          </a:p>
        </p:txBody>
      </p:sp>
      <p:sp>
        <p:nvSpPr>
          <p:cNvPr id="3" name="Subtitle 2">
            <a:extLst>
              <a:ext uri="{FF2B5EF4-FFF2-40B4-BE49-F238E27FC236}">
                <a16:creationId xmlns:a16="http://schemas.microsoft.com/office/drawing/2014/main" id="{2292601D-1EB9-AB47-B89F-569125EDD61B}"/>
              </a:ext>
            </a:extLst>
          </p:cNvPr>
          <p:cNvSpPr>
            <a:spLocks noGrp="1"/>
          </p:cNvSpPr>
          <p:nvPr>
            <p:ph type="subTitle" idx="1"/>
          </p:nvPr>
        </p:nvSpPr>
        <p:spPr>
          <a:xfrm>
            <a:off x="4294716" y="3871580"/>
            <a:ext cx="3602567" cy="1096899"/>
          </a:xfrm>
        </p:spPr>
        <p:txBody>
          <a:bodyPr anchor="ctr">
            <a:normAutofit/>
          </a:bodyPr>
          <a:lstStyle/>
          <a:p>
            <a:r>
              <a:rPr lang="en-US" dirty="0"/>
              <a:t>Samantha Drummond</a:t>
            </a:r>
          </a:p>
          <a:p>
            <a:r>
              <a:rPr lang="en-US" dirty="0"/>
              <a:t>Clinical Teaching Fellow                                 in </a:t>
            </a:r>
            <a:r>
              <a:rPr lang="en-US" dirty="0" err="1"/>
              <a:t>Haematology</a:t>
            </a:r>
            <a:endParaRPr lang="en-US" dirty="0"/>
          </a:p>
        </p:txBody>
      </p:sp>
    </p:spTree>
    <p:extLst>
      <p:ext uri="{BB962C8B-B14F-4D97-AF65-F5344CB8AC3E}">
        <p14:creationId xmlns:p14="http://schemas.microsoft.com/office/powerpoint/2010/main" val="197095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E123-5BCF-B94C-8D80-9FFA10FC8179}"/>
              </a:ext>
            </a:extLst>
          </p:cNvPr>
          <p:cNvSpPr>
            <a:spLocks noGrp="1"/>
          </p:cNvSpPr>
          <p:nvPr>
            <p:ph type="title"/>
          </p:nvPr>
        </p:nvSpPr>
        <p:spPr/>
        <p:txBody>
          <a:bodyPr>
            <a:normAutofit/>
          </a:bodyPr>
          <a:lstStyle/>
          <a:p>
            <a:r>
              <a:rPr lang="en-US" dirty="0"/>
              <a:t>Clinical considerations in </a:t>
            </a:r>
            <a:r>
              <a:rPr lang="en-US" dirty="0" err="1"/>
              <a:t>anaemia</a:t>
            </a:r>
            <a:br>
              <a:rPr lang="en-US" dirty="0"/>
            </a:br>
            <a:r>
              <a:rPr lang="en-US" dirty="0"/>
              <a:t>-Examination</a:t>
            </a:r>
          </a:p>
        </p:txBody>
      </p:sp>
      <p:sp>
        <p:nvSpPr>
          <p:cNvPr id="3" name="Content Placeholder 2">
            <a:extLst>
              <a:ext uri="{FF2B5EF4-FFF2-40B4-BE49-F238E27FC236}">
                <a16:creationId xmlns:a16="http://schemas.microsoft.com/office/drawing/2014/main" id="{0336F85A-3523-2B46-BFD8-0F773B5D34C7}"/>
              </a:ext>
            </a:extLst>
          </p:cNvPr>
          <p:cNvSpPr>
            <a:spLocks noGrp="1"/>
          </p:cNvSpPr>
          <p:nvPr>
            <p:ph idx="1"/>
          </p:nvPr>
        </p:nvSpPr>
        <p:spPr>
          <a:xfrm>
            <a:off x="677332" y="2160589"/>
            <a:ext cx="4410718" cy="3880773"/>
          </a:xfrm>
        </p:spPr>
        <p:txBody>
          <a:bodyPr>
            <a:normAutofit/>
          </a:bodyPr>
          <a:lstStyle/>
          <a:p>
            <a:r>
              <a:rPr lang="en-US" dirty="0"/>
              <a:t>Signs</a:t>
            </a:r>
          </a:p>
          <a:p>
            <a:pPr lvl="1"/>
            <a:r>
              <a:rPr lang="en-US" dirty="0"/>
              <a:t>Pallor</a:t>
            </a:r>
          </a:p>
          <a:p>
            <a:pPr lvl="1"/>
            <a:r>
              <a:rPr lang="en-US" dirty="0"/>
              <a:t>Koilonychia</a:t>
            </a:r>
          </a:p>
          <a:p>
            <a:pPr lvl="1"/>
            <a:r>
              <a:rPr lang="en-US" dirty="0"/>
              <a:t>Glossitis</a:t>
            </a:r>
          </a:p>
          <a:p>
            <a:pPr lvl="1"/>
            <a:r>
              <a:rPr lang="en-US" dirty="0"/>
              <a:t>Angular stomatitis</a:t>
            </a:r>
          </a:p>
          <a:p>
            <a:pPr lvl="1"/>
            <a:r>
              <a:rPr lang="en-US" dirty="0"/>
              <a:t>Hepato-splenomegaly</a:t>
            </a:r>
          </a:p>
          <a:p>
            <a:pPr lvl="1"/>
            <a:r>
              <a:rPr lang="en-US" dirty="0"/>
              <a:t>Jaundice</a:t>
            </a:r>
          </a:p>
        </p:txBody>
      </p:sp>
      <p:pic>
        <p:nvPicPr>
          <p:cNvPr id="6" name="Picture 5">
            <a:extLst>
              <a:ext uri="{FF2B5EF4-FFF2-40B4-BE49-F238E27FC236}">
                <a16:creationId xmlns:a16="http://schemas.microsoft.com/office/drawing/2014/main" id="{EB5F18E2-686B-E842-9EE6-A090C8FF202B}"/>
              </a:ext>
            </a:extLst>
          </p:cNvPr>
          <p:cNvPicPr>
            <a:picLocks noChangeAspect="1"/>
          </p:cNvPicPr>
          <p:nvPr/>
        </p:nvPicPr>
        <p:blipFill>
          <a:blip r:embed="rId3"/>
          <a:stretch>
            <a:fillRect/>
          </a:stretch>
        </p:blipFill>
        <p:spPr>
          <a:xfrm>
            <a:off x="6378482" y="2159663"/>
            <a:ext cx="1835727" cy="1826549"/>
          </a:xfrm>
          <a:prstGeom prst="rect">
            <a:avLst/>
          </a:prstGeom>
        </p:spPr>
      </p:pic>
      <p:pic>
        <p:nvPicPr>
          <p:cNvPr id="4" name="Picture 3">
            <a:extLst>
              <a:ext uri="{FF2B5EF4-FFF2-40B4-BE49-F238E27FC236}">
                <a16:creationId xmlns:a16="http://schemas.microsoft.com/office/drawing/2014/main" id="{BD956413-FAA3-A04F-9AE0-59C74EE6575C}"/>
              </a:ext>
            </a:extLst>
          </p:cNvPr>
          <p:cNvPicPr>
            <a:picLocks noChangeAspect="1"/>
          </p:cNvPicPr>
          <p:nvPr/>
        </p:nvPicPr>
        <p:blipFill>
          <a:blip r:embed="rId4"/>
          <a:stretch>
            <a:fillRect/>
          </a:stretch>
        </p:blipFill>
        <p:spPr>
          <a:xfrm>
            <a:off x="5701107" y="4214812"/>
            <a:ext cx="3190478" cy="1826549"/>
          </a:xfrm>
          <a:prstGeom prst="rect">
            <a:avLst/>
          </a:prstGeom>
        </p:spPr>
      </p:pic>
    </p:spTree>
    <p:extLst>
      <p:ext uri="{BB962C8B-B14F-4D97-AF65-F5344CB8AC3E}">
        <p14:creationId xmlns:p14="http://schemas.microsoft.com/office/powerpoint/2010/main" val="237527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19B4-424D-7742-B296-4C6154F90C30}"/>
              </a:ext>
            </a:extLst>
          </p:cNvPr>
          <p:cNvSpPr>
            <a:spLocks noGrp="1"/>
          </p:cNvSpPr>
          <p:nvPr>
            <p:ph type="title"/>
          </p:nvPr>
        </p:nvSpPr>
        <p:spPr/>
        <p:txBody>
          <a:bodyPr anchor="t">
            <a:normAutofit/>
          </a:bodyPr>
          <a:lstStyle/>
          <a:p>
            <a:r>
              <a:rPr lang="en-US" dirty="0"/>
              <a:t>How to classify </a:t>
            </a:r>
            <a:r>
              <a:rPr lang="en-US" dirty="0" err="1"/>
              <a:t>anaemia</a:t>
            </a:r>
            <a:endParaRPr lang="en-US" dirty="0"/>
          </a:p>
        </p:txBody>
      </p:sp>
      <p:sp>
        <p:nvSpPr>
          <p:cNvPr id="3" name="Content Placeholder 2">
            <a:extLst>
              <a:ext uri="{FF2B5EF4-FFF2-40B4-BE49-F238E27FC236}">
                <a16:creationId xmlns:a16="http://schemas.microsoft.com/office/drawing/2014/main" id="{ECF46CDD-7BD1-2B4A-86DF-FA4B495C1BBE}"/>
              </a:ext>
            </a:extLst>
          </p:cNvPr>
          <p:cNvSpPr>
            <a:spLocks noGrp="1"/>
          </p:cNvSpPr>
          <p:nvPr>
            <p:ph idx="1"/>
          </p:nvPr>
        </p:nvSpPr>
        <p:spPr>
          <a:xfrm>
            <a:off x="677334" y="2160589"/>
            <a:ext cx="3957349" cy="3749323"/>
          </a:xfrm>
        </p:spPr>
        <p:txBody>
          <a:bodyPr>
            <a:normAutofit/>
          </a:bodyPr>
          <a:lstStyle/>
          <a:p>
            <a:r>
              <a:rPr lang="en-US" dirty="0"/>
              <a:t>How do we classify </a:t>
            </a:r>
            <a:r>
              <a:rPr lang="en-US" dirty="0" err="1"/>
              <a:t>anaemia</a:t>
            </a:r>
            <a:r>
              <a:rPr lang="en-US" dirty="0"/>
              <a:t>?</a:t>
            </a:r>
          </a:p>
          <a:p>
            <a:pPr lvl="1"/>
            <a:r>
              <a:rPr lang="en-US" dirty="0"/>
              <a:t>Problem with production</a:t>
            </a:r>
          </a:p>
          <a:p>
            <a:pPr lvl="1"/>
            <a:r>
              <a:rPr lang="en-US" dirty="0"/>
              <a:t>Problem with product </a:t>
            </a:r>
          </a:p>
          <a:p>
            <a:pPr lvl="1"/>
            <a:r>
              <a:rPr lang="en-US" dirty="0"/>
              <a:t>Due to destruction or loss</a:t>
            </a:r>
          </a:p>
          <a:p>
            <a:endParaRPr lang="en-US" dirty="0"/>
          </a:p>
          <a:p>
            <a:r>
              <a:rPr lang="en-US" dirty="0"/>
              <a:t>Morphological description</a:t>
            </a:r>
          </a:p>
          <a:p>
            <a:pPr lvl="1"/>
            <a:r>
              <a:rPr lang="en-US" dirty="0"/>
              <a:t>Hypochromic microcytic</a:t>
            </a:r>
          </a:p>
          <a:p>
            <a:pPr lvl="1"/>
            <a:r>
              <a:rPr lang="en-US" dirty="0"/>
              <a:t>Normochromic normocytic</a:t>
            </a:r>
          </a:p>
          <a:p>
            <a:pPr lvl="1"/>
            <a:r>
              <a:rPr lang="en-US" dirty="0"/>
              <a:t>Macrocytic</a:t>
            </a:r>
          </a:p>
          <a:p>
            <a:endParaRPr lang="en-US" dirty="0"/>
          </a:p>
        </p:txBody>
      </p:sp>
      <p:pic>
        <p:nvPicPr>
          <p:cNvPr id="5" name="Picture 4">
            <a:extLst>
              <a:ext uri="{FF2B5EF4-FFF2-40B4-BE49-F238E27FC236}">
                <a16:creationId xmlns:a16="http://schemas.microsoft.com/office/drawing/2014/main" id="{8EA2F434-776A-BB45-ADE0-80425755DC98}"/>
              </a:ext>
            </a:extLst>
          </p:cNvPr>
          <p:cNvPicPr>
            <a:picLocks noChangeAspect="1"/>
          </p:cNvPicPr>
          <p:nvPr/>
        </p:nvPicPr>
        <p:blipFill>
          <a:blip r:embed="rId3"/>
          <a:stretch>
            <a:fillRect/>
          </a:stretch>
        </p:blipFill>
        <p:spPr>
          <a:xfrm>
            <a:off x="4987137" y="2159331"/>
            <a:ext cx="4204989" cy="2501968"/>
          </a:xfrm>
          <a:prstGeom prst="rect">
            <a:avLst/>
          </a:prstGeom>
        </p:spPr>
      </p:pic>
    </p:spTree>
    <p:extLst>
      <p:ext uri="{BB962C8B-B14F-4D97-AF65-F5344CB8AC3E}">
        <p14:creationId xmlns:p14="http://schemas.microsoft.com/office/powerpoint/2010/main" val="306435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3F20-D43D-8B48-B940-7C8DA78B2FCB}"/>
              </a:ext>
            </a:extLst>
          </p:cNvPr>
          <p:cNvSpPr>
            <a:spLocks noGrp="1"/>
          </p:cNvSpPr>
          <p:nvPr>
            <p:ph type="title"/>
          </p:nvPr>
        </p:nvSpPr>
        <p:spPr/>
        <p:txBody>
          <a:bodyPr/>
          <a:lstStyle/>
          <a:p>
            <a:r>
              <a:rPr lang="en-US" dirty="0"/>
              <a:t>Approach to </a:t>
            </a:r>
            <a:r>
              <a:rPr lang="en-US" dirty="0" err="1"/>
              <a:t>anaemia</a:t>
            </a:r>
            <a:endParaRPr lang="en-US" dirty="0"/>
          </a:p>
        </p:txBody>
      </p:sp>
      <p:graphicFrame>
        <p:nvGraphicFramePr>
          <p:cNvPr id="6" name="Content Placeholder 5">
            <a:extLst>
              <a:ext uri="{FF2B5EF4-FFF2-40B4-BE49-F238E27FC236}">
                <a16:creationId xmlns:a16="http://schemas.microsoft.com/office/drawing/2014/main" id="{8A0E586D-DA90-D844-B2F4-4B96DEE29670}"/>
              </a:ext>
            </a:extLst>
          </p:cNvPr>
          <p:cNvGraphicFramePr>
            <a:graphicFrameLocks noGrp="1"/>
          </p:cNvGraphicFramePr>
          <p:nvPr>
            <p:ph idx="1"/>
            <p:extLst>
              <p:ext uri="{D42A27DB-BD31-4B8C-83A1-F6EECF244321}">
                <p14:modId xmlns:p14="http://schemas.microsoft.com/office/powerpoint/2010/main" val="563498328"/>
              </p:ext>
            </p:extLst>
          </p:nvPr>
        </p:nvGraphicFramePr>
        <p:xfrm>
          <a:off x="838200" y="136531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7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3F20-D43D-8B48-B940-7C8DA78B2FCB}"/>
              </a:ext>
            </a:extLst>
          </p:cNvPr>
          <p:cNvSpPr>
            <a:spLocks noGrp="1"/>
          </p:cNvSpPr>
          <p:nvPr>
            <p:ph type="title"/>
          </p:nvPr>
        </p:nvSpPr>
        <p:spPr/>
        <p:txBody>
          <a:bodyPr/>
          <a:lstStyle/>
          <a:p>
            <a:r>
              <a:rPr lang="en-US" dirty="0"/>
              <a:t>Approach to </a:t>
            </a:r>
            <a:r>
              <a:rPr lang="en-US" dirty="0" err="1"/>
              <a:t>anaemia</a:t>
            </a:r>
            <a:endParaRPr lang="en-US" dirty="0"/>
          </a:p>
        </p:txBody>
      </p:sp>
      <p:graphicFrame>
        <p:nvGraphicFramePr>
          <p:cNvPr id="6" name="Content Placeholder 5">
            <a:extLst>
              <a:ext uri="{FF2B5EF4-FFF2-40B4-BE49-F238E27FC236}">
                <a16:creationId xmlns:a16="http://schemas.microsoft.com/office/drawing/2014/main" id="{8A0E586D-DA90-D844-B2F4-4B96DEE29670}"/>
              </a:ext>
            </a:extLst>
          </p:cNvPr>
          <p:cNvGraphicFramePr>
            <a:graphicFrameLocks noGrp="1"/>
          </p:cNvGraphicFramePr>
          <p:nvPr>
            <p:ph idx="1"/>
            <p:extLst>
              <p:ext uri="{D42A27DB-BD31-4B8C-83A1-F6EECF244321}">
                <p14:modId xmlns:p14="http://schemas.microsoft.com/office/powerpoint/2010/main" val="4094122269"/>
              </p:ext>
            </p:extLst>
          </p:nvPr>
        </p:nvGraphicFramePr>
        <p:xfrm>
          <a:off x="838200" y="14026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EC7AEF14-C2D5-814A-A251-333D291D0277}"/>
              </a:ext>
            </a:extLst>
          </p:cNvPr>
          <p:cNvSpPr/>
          <p:nvPr/>
        </p:nvSpPr>
        <p:spPr>
          <a:xfrm>
            <a:off x="897049" y="4061274"/>
            <a:ext cx="2951747" cy="1320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764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Microcytic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161951348"/>
              </p:ext>
            </p:extLst>
          </p:nvPr>
        </p:nvGraphicFramePr>
        <p:xfrm>
          <a:off x="3176337" y="1331495"/>
          <a:ext cx="5839326" cy="4916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942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C801FB13-9E08-354B-B35B-0E3805CA3F6F}"/>
              </a:ext>
            </a:extLst>
          </p:cNvPr>
          <p:cNvGraphicFramePr>
            <a:graphicFrameLocks/>
          </p:cNvGraphicFramePr>
          <p:nvPr>
            <p:extLst>
              <p:ext uri="{D42A27DB-BD31-4B8C-83A1-F6EECF244321}">
                <p14:modId xmlns:p14="http://schemas.microsoft.com/office/powerpoint/2010/main" val="415813816"/>
              </p:ext>
            </p:extLst>
          </p:nvPr>
        </p:nvGraphicFramePr>
        <p:xfrm>
          <a:off x="3176337" y="1331495"/>
          <a:ext cx="5839326" cy="4916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Microcytic </a:t>
            </a:r>
            <a:r>
              <a:rPr lang="en-US" dirty="0" err="1"/>
              <a:t>anaemia</a:t>
            </a:r>
            <a:endParaRPr lang="en-US" dirty="0"/>
          </a:p>
        </p:txBody>
      </p:sp>
      <p:sp>
        <p:nvSpPr>
          <p:cNvPr id="5" name="Oval 4">
            <a:extLst>
              <a:ext uri="{FF2B5EF4-FFF2-40B4-BE49-F238E27FC236}">
                <a16:creationId xmlns:a16="http://schemas.microsoft.com/office/drawing/2014/main" id="{46D2D42F-59BB-3043-AAB1-61D777A24DF6}"/>
              </a:ext>
            </a:extLst>
          </p:cNvPr>
          <p:cNvSpPr/>
          <p:nvPr/>
        </p:nvSpPr>
        <p:spPr>
          <a:xfrm>
            <a:off x="3882190" y="5150268"/>
            <a:ext cx="2277979" cy="10587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542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584-9629-D94C-AC7A-AB70B4D145FA}"/>
              </a:ext>
            </a:extLst>
          </p:cNvPr>
          <p:cNvSpPr>
            <a:spLocks noGrp="1"/>
          </p:cNvSpPr>
          <p:nvPr>
            <p:ph type="title"/>
          </p:nvPr>
        </p:nvSpPr>
        <p:spPr/>
        <p:txBody>
          <a:bodyPr/>
          <a:lstStyle/>
          <a:p>
            <a:r>
              <a:rPr lang="en-US" dirty="0"/>
              <a:t>Iron metabolism</a:t>
            </a:r>
          </a:p>
        </p:txBody>
      </p:sp>
      <p:sp>
        <p:nvSpPr>
          <p:cNvPr id="3" name="Content Placeholder 2">
            <a:extLst>
              <a:ext uri="{FF2B5EF4-FFF2-40B4-BE49-F238E27FC236}">
                <a16:creationId xmlns:a16="http://schemas.microsoft.com/office/drawing/2014/main" id="{EDBBD377-99B8-C543-98A3-16A72EFC8279}"/>
              </a:ext>
            </a:extLst>
          </p:cNvPr>
          <p:cNvSpPr>
            <a:spLocks noGrp="1"/>
          </p:cNvSpPr>
          <p:nvPr>
            <p:ph idx="1"/>
          </p:nvPr>
        </p:nvSpPr>
        <p:spPr/>
        <p:txBody>
          <a:bodyPr/>
          <a:lstStyle/>
          <a:p>
            <a:r>
              <a:rPr lang="en-US" dirty="0"/>
              <a:t>Iron is required for the formation of </a:t>
            </a:r>
            <a:r>
              <a:rPr lang="en-US" dirty="0" err="1"/>
              <a:t>haemoglobin</a:t>
            </a:r>
            <a:r>
              <a:rPr lang="en-US" dirty="0"/>
              <a:t>, myoglobin and </a:t>
            </a:r>
            <a:r>
              <a:rPr lang="en-US" dirty="0" err="1"/>
              <a:t>haem</a:t>
            </a:r>
            <a:r>
              <a:rPr lang="en-US" dirty="0"/>
              <a:t> enzymes</a:t>
            </a:r>
          </a:p>
          <a:p>
            <a:r>
              <a:rPr lang="en-US" dirty="0"/>
              <a:t>Dietary iron is absorbed from the duodenum and upper jejunum</a:t>
            </a:r>
          </a:p>
          <a:p>
            <a:r>
              <a:rPr lang="en-US" dirty="0"/>
              <a:t>Transported across cell membrane be </a:t>
            </a:r>
            <a:r>
              <a:rPr lang="en-US" dirty="0" err="1"/>
              <a:t>ferroportin</a:t>
            </a:r>
            <a:r>
              <a:rPr lang="en-US" dirty="0"/>
              <a:t> 1</a:t>
            </a:r>
          </a:p>
          <a:p>
            <a:r>
              <a:rPr lang="en-US" dirty="0"/>
              <a:t>Regulated by hepcidin</a:t>
            </a:r>
          </a:p>
          <a:p>
            <a:r>
              <a:rPr lang="en-US" dirty="0"/>
              <a:t>Transported in plasma bound to transferrin and stored as ferritin</a:t>
            </a:r>
            <a:endParaRPr lang="en-GB" dirty="0"/>
          </a:p>
          <a:p>
            <a:r>
              <a:rPr lang="en-US" dirty="0"/>
              <a:t>Iron lost through urine, </a:t>
            </a:r>
            <a:r>
              <a:rPr lang="en-US" dirty="0" err="1"/>
              <a:t>faeces</a:t>
            </a:r>
            <a:r>
              <a:rPr lang="en-US" dirty="0"/>
              <a:t> and skin desquamation</a:t>
            </a:r>
          </a:p>
        </p:txBody>
      </p:sp>
    </p:spTree>
    <p:extLst>
      <p:ext uri="{BB962C8B-B14F-4D97-AF65-F5344CB8AC3E}">
        <p14:creationId xmlns:p14="http://schemas.microsoft.com/office/powerpoint/2010/main" val="2918338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DAC0-2569-A74A-8D09-F014E29D24D6}"/>
              </a:ext>
            </a:extLst>
          </p:cNvPr>
          <p:cNvSpPr>
            <a:spLocks noGrp="1"/>
          </p:cNvSpPr>
          <p:nvPr>
            <p:ph type="title"/>
          </p:nvPr>
        </p:nvSpPr>
        <p:spPr/>
        <p:txBody>
          <a:bodyPr anchor="t">
            <a:normAutofit/>
          </a:bodyPr>
          <a:lstStyle/>
          <a:p>
            <a:r>
              <a:rPr lang="en-US" dirty="0"/>
              <a:t>Iron deficiency </a:t>
            </a:r>
            <a:r>
              <a:rPr lang="en-US" dirty="0" err="1"/>
              <a:t>anaemia</a:t>
            </a:r>
            <a:endParaRPr lang="en-US" dirty="0"/>
          </a:p>
        </p:txBody>
      </p:sp>
      <p:sp>
        <p:nvSpPr>
          <p:cNvPr id="3" name="Content Placeholder 2">
            <a:extLst>
              <a:ext uri="{FF2B5EF4-FFF2-40B4-BE49-F238E27FC236}">
                <a16:creationId xmlns:a16="http://schemas.microsoft.com/office/drawing/2014/main" id="{C534B26A-5663-CA4F-9729-25486B2E8706}"/>
              </a:ext>
            </a:extLst>
          </p:cNvPr>
          <p:cNvSpPr>
            <a:spLocks noGrp="1"/>
          </p:cNvSpPr>
          <p:nvPr>
            <p:ph idx="1"/>
          </p:nvPr>
        </p:nvSpPr>
        <p:spPr>
          <a:xfrm>
            <a:off x="677334" y="2160589"/>
            <a:ext cx="3957349" cy="3880773"/>
          </a:xfrm>
        </p:spPr>
        <p:txBody>
          <a:bodyPr>
            <a:normAutofit/>
          </a:bodyPr>
          <a:lstStyle/>
          <a:p>
            <a:r>
              <a:rPr lang="en-US" dirty="0"/>
              <a:t>Commonest cause of </a:t>
            </a:r>
            <a:r>
              <a:rPr lang="en-US" dirty="0" err="1"/>
              <a:t>anaemia</a:t>
            </a:r>
            <a:r>
              <a:rPr lang="en-US" dirty="0"/>
              <a:t> worldwide</a:t>
            </a:r>
          </a:p>
          <a:p>
            <a:r>
              <a:rPr lang="en-US" dirty="0" err="1"/>
              <a:t>Aetiology</a:t>
            </a:r>
            <a:endParaRPr lang="en-US" dirty="0"/>
          </a:p>
          <a:p>
            <a:pPr lvl="1"/>
            <a:r>
              <a:rPr lang="en-US" dirty="0"/>
              <a:t>Dietary</a:t>
            </a:r>
          </a:p>
          <a:p>
            <a:pPr lvl="1"/>
            <a:r>
              <a:rPr lang="en-US" dirty="0" err="1"/>
              <a:t>Malabsoprtion</a:t>
            </a:r>
            <a:r>
              <a:rPr lang="en-US" dirty="0"/>
              <a:t> (e.g. gastrectomy, coeliac)</a:t>
            </a:r>
          </a:p>
          <a:p>
            <a:pPr lvl="1"/>
            <a:r>
              <a:rPr lang="en-US" dirty="0"/>
              <a:t>Blood loss (e.g. GI tract, menstruation)</a:t>
            </a:r>
          </a:p>
          <a:p>
            <a:pPr lvl="1"/>
            <a:r>
              <a:rPr lang="en-US" dirty="0"/>
              <a:t>Increased requirements (e.g. pregnancy)</a:t>
            </a:r>
          </a:p>
        </p:txBody>
      </p:sp>
      <p:pic>
        <p:nvPicPr>
          <p:cNvPr id="5" name="Picture 4">
            <a:extLst>
              <a:ext uri="{FF2B5EF4-FFF2-40B4-BE49-F238E27FC236}">
                <a16:creationId xmlns:a16="http://schemas.microsoft.com/office/drawing/2014/main" id="{9132EA78-85E6-5045-8733-B9300F9B27DC}"/>
              </a:ext>
            </a:extLst>
          </p:cNvPr>
          <p:cNvPicPr>
            <a:picLocks noChangeAspect="1"/>
          </p:cNvPicPr>
          <p:nvPr/>
        </p:nvPicPr>
        <p:blipFill rotWithShape="1">
          <a:blip r:embed="rId3"/>
          <a:srcRect l="2779" r="12211" b="-4"/>
          <a:stretch/>
        </p:blipFill>
        <p:spPr>
          <a:xfrm>
            <a:off x="6798218" y="1027907"/>
            <a:ext cx="4415050" cy="3882362"/>
          </a:xfrm>
          <a:prstGeom prst="rect">
            <a:avLst/>
          </a:prstGeom>
        </p:spPr>
      </p:pic>
    </p:spTree>
    <p:extLst>
      <p:ext uri="{BB962C8B-B14F-4D97-AF65-F5344CB8AC3E}">
        <p14:creationId xmlns:p14="http://schemas.microsoft.com/office/powerpoint/2010/main" val="151620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DF9E0C-AD43-6A49-87EC-FDAB068CEFA2}"/>
              </a:ext>
            </a:extLst>
          </p:cNvPr>
          <p:cNvSpPr>
            <a:spLocks noGrp="1"/>
          </p:cNvSpPr>
          <p:nvPr>
            <p:ph type="title"/>
          </p:nvPr>
        </p:nvSpPr>
        <p:spPr/>
        <p:txBody>
          <a:bodyPr anchor="t">
            <a:normAutofit/>
          </a:bodyPr>
          <a:lstStyle/>
          <a:p>
            <a:r>
              <a:rPr lang="en-US" dirty="0"/>
              <a:t>Iron deficiency </a:t>
            </a:r>
            <a:r>
              <a:rPr lang="en-US" dirty="0" err="1"/>
              <a:t>anaemia</a:t>
            </a:r>
            <a:endParaRPr lang="en-US" dirty="0"/>
          </a:p>
        </p:txBody>
      </p:sp>
      <p:sp>
        <p:nvSpPr>
          <p:cNvPr id="3" name="Content Placeholder 2">
            <a:extLst>
              <a:ext uri="{FF2B5EF4-FFF2-40B4-BE49-F238E27FC236}">
                <a16:creationId xmlns:a16="http://schemas.microsoft.com/office/drawing/2014/main" id="{4EED283C-BF1A-F64A-A2E7-9AF21E5D4368}"/>
              </a:ext>
            </a:extLst>
          </p:cNvPr>
          <p:cNvSpPr>
            <a:spLocks noGrp="1"/>
          </p:cNvSpPr>
          <p:nvPr>
            <p:ph idx="1"/>
          </p:nvPr>
        </p:nvSpPr>
        <p:spPr>
          <a:xfrm>
            <a:off x="869840" y="1759632"/>
            <a:ext cx="8596668" cy="5213226"/>
          </a:xfrm>
        </p:spPr>
        <p:txBody>
          <a:bodyPr>
            <a:normAutofit/>
          </a:bodyPr>
          <a:lstStyle/>
          <a:p>
            <a:r>
              <a:rPr lang="en-US" dirty="0"/>
              <a:t>Need to consider appropriate investigations</a:t>
            </a:r>
          </a:p>
          <a:p>
            <a:pPr lvl="1"/>
            <a:r>
              <a:rPr lang="en-US" dirty="0"/>
              <a:t>Upper GI endoscopy, colonoscopy</a:t>
            </a:r>
          </a:p>
          <a:p>
            <a:pPr lvl="1"/>
            <a:r>
              <a:rPr lang="en-US" dirty="0"/>
              <a:t>Coeliac serology</a:t>
            </a:r>
          </a:p>
          <a:p>
            <a:pPr lvl="1"/>
            <a:r>
              <a:rPr lang="en-US" dirty="0"/>
              <a:t>?no further investigations</a:t>
            </a:r>
          </a:p>
          <a:p>
            <a:pPr marL="457200" lvl="1" indent="0">
              <a:buNone/>
            </a:pPr>
            <a:endParaRPr lang="en-US" dirty="0"/>
          </a:p>
          <a:p>
            <a:r>
              <a:rPr lang="en-US" dirty="0"/>
              <a:t>Management</a:t>
            </a:r>
          </a:p>
          <a:p>
            <a:pPr lvl="1"/>
            <a:r>
              <a:rPr lang="en-US" dirty="0"/>
              <a:t>Iron replacement	</a:t>
            </a:r>
          </a:p>
          <a:p>
            <a:pPr lvl="2"/>
            <a:r>
              <a:rPr lang="en-US" dirty="0"/>
              <a:t>Oral </a:t>
            </a:r>
          </a:p>
          <a:p>
            <a:pPr lvl="2"/>
            <a:r>
              <a:rPr lang="en-US" dirty="0"/>
              <a:t>IV</a:t>
            </a:r>
          </a:p>
          <a:p>
            <a:pPr lvl="1"/>
            <a:r>
              <a:rPr lang="en-US" dirty="0"/>
              <a:t>Transfusion</a:t>
            </a:r>
          </a:p>
          <a:p>
            <a:endParaRPr lang="en-US" dirty="0"/>
          </a:p>
        </p:txBody>
      </p:sp>
      <p:pic>
        <p:nvPicPr>
          <p:cNvPr id="5" name="Picture 4">
            <a:extLst>
              <a:ext uri="{FF2B5EF4-FFF2-40B4-BE49-F238E27FC236}">
                <a16:creationId xmlns:a16="http://schemas.microsoft.com/office/drawing/2014/main" id="{D2CC5CC2-CC77-2841-B411-93815E496AF0}"/>
              </a:ext>
            </a:extLst>
          </p:cNvPr>
          <p:cNvPicPr>
            <a:picLocks noChangeAspect="1"/>
          </p:cNvPicPr>
          <p:nvPr/>
        </p:nvPicPr>
        <p:blipFill>
          <a:blip r:embed="rId3"/>
          <a:stretch>
            <a:fillRect/>
          </a:stretch>
        </p:blipFill>
        <p:spPr>
          <a:xfrm>
            <a:off x="7203239" y="3766790"/>
            <a:ext cx="2953413" cy="1198910"/>
          </a:xfrm>
          <a:prstGeom prst="rect">
            <a:avLst/>
          </a:prstGeom>
        </p:spPr>
      </p:pic>
      <p:pic>
        <p:nvPicPr>
          <p:cNvPr id="7" name="Picture 6">
            <a:extLst>
              <a:ext uri="{FF2B5EF4-FFF2-40B4-BE49-F238E27FC236}">
                <a16:creationId xmlns:a16="http://schemas.microsoft.com/office/drawing/2014/main" id="{AB0E9651-56E8-854E-B742-5D4060BB0E0F}"/>
              </a:ext>
            </a:extLst>
          </p:cNvPr>
          <p:cNvPicPr>
            <a:picLocks noChangeAspect="1"/>
          </p:cNvPicPr>
          <p:nvPr/>
        </p:nvPicPr>
        <p:blipFill>
          <a:blip r:embed="rId4"/>
          <a:stretch>
            <a:fillRect/>
          </a:stretch>
        </p:blipFill>
        <p:spPr>
          <a:xfrm>
            <a:off x="4975668" y="4965700"/>
            <a:ext cx="3530600" cy="1892300"/>
          </a:xfrm>
          <a:prstGeom prst="rect">
            <a:avLst/>
          </a:prstGeom>
        </p:spPr>
      </p:pic>
    </p:spTree>
    <p:extLst>
      <p:ext uri="{BB962C8B-B14F-4D97-AF65-F5344CB8AC3E}">
        <p14:creationId xmlns:p14="http://schemas.microsoft.com/office/powerpoint/2010/main" val="329007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Microcytic </a:t>
            </a:r>
            <a:r>
              <a:rPr lang="en-US" dirty="0" err="1"/>
              <a:t>anaemia</a:t>
            </a:r>
            <a:endParaRPr lang="en-US" dirty="0"/>
          </a:p>
        </p:txBody>
      </p:sp>
      <p:graphicFrame>
        <p:nvGraphicFramePr>
          <p:cNvPr id="6" name="Content Placeholder 3">
            <a:extLst>
              <a:ext uri="{FF2B5EF4-FFF2-40B4-BE49-F238E27FC236}">
                <a16:creationId xmlns:a16="http://schemas.microsoft.com/office/drawing/2014/main" id="{CE6224DE-61D0-DB40-AA94-98678CC56870}"/>
              </a:ext>
            </a:extLst>
          </p:cNvPr>
          <p:cNvGraphicFramePr>
            <a:graphicFrameLocks/>
          </p:cNvGraphicFramePr>
          <p:nvPr>
            <p:extLst>
              <p:ext uri="{D42A27DB-BD31-4B8C-83A1-F6EECF244321}">
                <p14:modId xmlns:p14="http://schemas.microsoft.com/office/powerpoint/2010/main" val="2647602694"/>
              </p:ext>
            </p:extLst>
          </p:nvPr>
        </p:nvGraphicFramePr>
        <p:xfrm>
          <a:off x="3176337" y="1331495"/>
          <a:ext cx="5839326" cy="4916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923BC78B-CDA2-4244-AFD3-F8A9FB11AAC6}"/>
              </a:ext>
            </a:extLst>
          </p:cNvPr>
          <p:cNvSpPr/>
          <p:nvPr/>
        </p:nvSpPr>
        <p:spPr>
          <a:xfrm>
            <a:off x="6217074" y="5013156"/>
            <a:ext cx="2277979" cy="5614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78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42D3-23EB-42B9-B4B7-FDB572AA66BB}"/>
              </a:ext>
            </a:extLst>
          </p:cNvPr>
          <p:cNvSpPr>
            <a:spLocks noGrp="1"/>
          </p:cNvSpPr>
          <p:nvPr>
            <p:ph type="title"/>
          </p:nvPr>
        </p:nvSpPr>
        <p:spPr/>
        <p:txBody>
          <a:bodyPr/>
          <a:lstStyle/>
          <a:p>
            <a:r>
              <a:rPr lang="en-GB" b="1" dirty="0"/>
              <a:t>Disclaimer*</a:t>
            </a:r>
          </a:p>
        </p:txBody>
      </p:sp>
      <p:sp>
        <p:nvSpPr>
          <p:cNvPr id="3" name="Content Placeholder 2">
            <a:extLst>
              <a:ext uri="{FF2B5EF4-FFF2-40B4-BE49-F238E27FC236}">
                <a16:creationId xmlns:a16="http://schemas.microsoft.com/office/drawing/2014/main" id="{8A82AC80-4905-4EEE-BEDF-D98A5114D02D}"/>
              </a:ext>
            </a:extLst>
          </p:cNvPr>
          <p:cNvSpPr>
            <a:spLocks noGrp="1"/>
          </p:cNvSpPr>
          <p:nvPr>
            <p:ph idx="1"/>
          </p:nvPr>
        </p:nvSpPr>
        <p:spPr/>
        <p:txBody>
          <a:bodyPr/>
          <a:lstStyle/>
          <a:p>
            <a:r>
              <a:rPr lang="en-GB" dirty="0"/>
              <a:t>Please note that QUACK is a regional teaching programme operating across GG&amp;C, Lanarkshire and Ayrshire &amp; Arran. </a:t>
            </a:r>
          </a:p>
          <a:p>
            <a:endParaRPr lang="en-GB" dirty="0"/>
          </a:p>
          <a:p>
            <a:r>
              <a:rPr lang="en-GB" dirty="0"/>
              <a:t>This presentation outlines general management, though local variances e.g. antibiotic prescription may vary slightly depending on your local trust</a:t>
            </a:r>
          </a:p>
          <a:p>
            <a:endParaRPr lang="en-GB" dirty="0"/>
          </a:p>
          <a:p>
            <a:r>
              <a:rPr lang="en-GB" dirty="0"/>
              <a:t>Remember to check your local guidelines</a:t>
            </a:r>
          </a:p>
        </p:txBody>
      </p:sp>
    </p:spTree>
    <p:extLst>
      <p:ext uri="{BB962C8B-B14F-4D97-AF65-F5344CB8AC3E}">
        <p14:creationId xmlns:p14="http://schemas.microsoft.com/office/powerpoint/2010/main" val="368455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07F0-B02B-AA4D-B58F-918D6DAAEACC}"/>
              </a:ext>
            </a:extLst>
          </p:cNvPr>
          <p:cNvSpPr>
            <a:spLocks noGrp="1"/>
          </p:cNvSpPr>
          <p:nvPr>
            <p:ph type="title"/>
          </p:nvPr>
        </p:nvSpPr>
        <p:spPr/>
        <p:txBody>
          <a:bodyPr anchor="t">
            <a:normAutofit/>
          </a:bodyPr>
          <a:lstStyle/>
          <a:p>
            <a:r>
              <a:rPr lang="en-US" err="1"/>
              <a:t>Haemaglobinopathies</a:t>
            </a:r>
            <a:endParaRPr lang="en-US"/>
          </a:p>
        </p:txBody>
      </p:sp>
      <p:sp>
        <p:nvSpPr>
          <p:cNvPr id="3" name="Content Placeholder 2">
            <a:extLst>
              <a:ext uri="{FF2B5EF4-FFF2-40B4-BE49-F238E27FC236}">
                <a16:creationId xmlns:a16="http://schemas.microsoft.com/office/drawing/2014/main" id="{B4026612-5499-434E-8FD6-7B1F8FBEDBA7}"/>
              </a:ext>
            </a:extLst>
          </p:cNvPr>
          <p:cNvSpPr>
            <a:spLocks noGrp="1"/>
          </p:cNvSpPr>
          <p:nvPr>
            <p:ph idx="1"/>
          </p:nvPr>
        </p:nvSpPr>
        <p:spPr>
          <a:xfrm>
            <a:off x="677334" y="2160590"/>
            <a:ext cx="5220430" cy="3701270"/>
          </a:xfrm>
        </p:spPr>
        <p:txBody>
          <a:bodyPr>
            <a:normAutofit/>
          </a:bodyPr>
          <a:lstStyle/>
          <a:p>
            <a:r>
              <a:rPr lang="en-US" dirty="0" err="1"/>
              <a:t>Haemoglobin</a:t>
            </a:r>
            <a:endParaRPr lang="en-US" dirty="0"/>
          </a:p>
          <a:p>
            <a:pPr lvl="1"/>
            <a:r>
              <a:rPr lang="en-US" dirty="0"/>
              <a:t>4 protein subunits (2α and 2β) </a:t>
            </a:r>
          </a:p>
          <a:p>
            <a:pPr lvl="1"/>
            <a:r>
              <a:rPr lang="en-US" dirty="0"/>
              <a:t>Each subunit linked to a </a:t>
            </a:r>
            <a:r>
              <a:rPr lang="en-US" dirty="0" err="1"/>
              <a:t>haem</a:t>
            </a:r>
            <a:r>
              <a:rPr lang="en-US" dirty="0"/>
              <a:t> group</a:t>
            </a:r>
          </a:p>
          <a:p>
            <a:r>
              <a:rPr lang="en-US" dirty="0"/>
              <a:t>Adult </a:t>
            </a:r>
            <a:r>
              <a:rPr lang="en-US" dirty="0" err="1"/>
              <a:t>haemoglobin</a:t>
            </a:r>
            <a:r>
              <a:rPr lang="en-US" dirty="0"/>
              <a:t> predominantly </a:t>
            </a:r>
            <a:r>
              <a:rPr lang="en-US" dirty="0" err="1"/>
              <a:t>HbA</a:t>
            </a:r>
            <a:r>
              <a:rPr lang="en-US" dirty="0"/>
              <a:t> (α</a:t>
            </a:r>
            <a:r>
              <a:rPr lang="en-US" baseline="-25000" dirty="0"/>
              <a:t>2</a:t>
            </a:r>
            <a:r>
              <a:rPr lang="en-US" dirty="0"/>
              <a:t>β</a:t>
            </a:r>
            <a:r>
              <a:rPr lang="en-US" baseline="-25000" dirty="0"/>
              <a:t>2</a:t>
            </a:r>
            <a:r>
              <a:rPr lang="en-US" dirty="0"/>
              <a:t>)</a:t>
            </a:r>
          </a:p>
          <a:p>
            <a:endParaRPr lang="en-US" dirty="0"/>
          </a:p>
          <a:p>
            <a:r>
              <a:rPr lang="en-US" dirty="0"/>
              <a:t>Disorders are related to:	</a:t>
            </a:r>
          </a:p>
          <a:p>
            <a:pPr lvl="1"/>
            <a:r>
              <a:rPr lang="en-US" dirty="0"/>
              <a:t>Structural abnormalities of Hb</a:t>
            </a:r>
          </a:p>
          <a:p>
            <a:pPr lvl="1"/>
            <a:r>
              <a:rPr lang="en-US" dirty="0"/>
              <a:t>Imbalanced globin chain production</a:t>
            </a:r>
          </a:p>
        </p:txBody>
      </p:sp>
      <p:pic>
        <p:nvPicPr>
          <p:cNvPr id="5" name="Picture 4">
            <a:extLst>
              <a:ext uri="{FF2B5EF4-FFF2-40B4-BE49-F238E27FC236}">
                <a16:creationId xmlns:a16="http://schemas.microsoft.com/office/drawing/2014/main" id="{4DE7714C-0C51-5B42-8F59-EAE49B793DFF}"/>
              </a:ext>
            </a:extLst>
          </p:cNvPr>
          <p:cNvPicPr>
            <a:picLocks noChangeAspect="1"/>
          </p:cNvPicPr>
          <p:nvPr/>
        </p:nvPicPr>
        <p:blipFill>
          <a:blip r:embed="rId3"/>
          <a:stretch>
            <a:fillRect/>
          </a:stretch>
        </p:blipFill>
        <p:spPr>
          <a:xfrm>
            <a:off x="6087417" y="2159000"/>
            <a:ext cx="3145536" cy="2547884"/>
          </a:xfrm>
          <a:prstGeom prst="rect">
            <a:avLst/>
          </a:prstGeom>
        </p:spPr>
      </p:pic>
    </p:spTree>
    <p:extLst>
      <p:ext uri="{BB962C8B-B14F-4D97-AF65-F5344CB8AC3E}">
        <p14:creationId xmlns:p14="http://schemas.microsoft.com/office/powerpoint/2010/main" val="303826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9A78-2A53-3244-AAE6-2F481D5E5221}"/>
              </a:ext>
            </a:extLst>
          </p:cNvPr>
          <p:cNvSpPr>
            <a:spLocks noGrp="1"/>
          </p:cNvSpPr>
          <p:nvPr>
            <p:ph type="title"/>
          </p:nvPr>
        </p:nvSpPr>
        <p:spPr/>
        <p:txBody>
          <a:bodyPr/>
          <a:lstStyle/>
          <a:p>
            <a:r>
              <a:rPr lang="en-US" dirty="0" err="1"/>
              <a:t>Thalassaemia</a:t>
            </a:r>
            <a:endParaRPr lang="en-US" dirty="0"/>
          </a:p>
        </p:txBody>
      </p:sp>
      <p:sp>
        <p:nvSpPr>
          <p:cNvPr id="3" name="Content Placeholder 2">
            <a:extLst>
              <a:ext uri="{FF2B5EF4-FFF2-40B4-BE49-F238E27FC236}">
                <a16:creationId xmlns:a16="http://schemas.microsoft.com/office/drawing/2014/main" id="{1EF077D2-2DDB-D946-99EE-0B5D3C895E2D}"/>
              </a:ext>
            </a:extLst>
          </p:cNvPr>
          <p:cNvSpPr>
            <a:spLocks noGrp="1"/>
          </p:cNvSpPr>
          <p:nvPr>
            <p:ph idx="1"/>
          </p:nvPr>
        </p:nvSpPr>
        <p:spPr/>
        <p:txBody>
          <a:bodyPr/>
          <a:lstStyle/>
          <a:p>
            <a:r>
              <a:rPr lang="en-US" dirty="0"/>
              <a:t>Reduced or absent globin chain production</a:t>
            </a:r>
          </a:p>
          <a:p>
            <a:r>
              <a:rPr lang="en-US" dirty="0"/>
              <a:t>Results in: </a:t>
            </a:r>
          </a:p>
          <a:p>
            <a:pPr lvl="1"/>
            <a:r>
              <a:rPr lang="en-US" dirty="0"/>
              <a:t>Premature </a:t>
            </a:r>
            <a:r>
              <a:rPr lang="en-US" dirty="0" err="1"/>
              <a:t>haemolysis</a:t>
            </a:r>
            <a:r>
              <a:rPr lang="en-US" dirty="0"/>
              <a:t> of red blood cells in peripheral circulation</a:t>
            </a:r>
          </a:p>
          <a:p>
            <a:pPr lvl="1"/>
            <a:r>
              <a:rPr lang="en-US" dirty="0"/>
              <a:t>Destruction of erythroid precursors in bone marrow and extramedullary sites</a:t>
            </a:r>
          </a:p>
          <a:p>
            <a:r>
              <a:rPr lang="en-US" dirty="0"/>
              <a:t>Named after affected gene</a:t>
            </a:r>
          </a:p>
          <a:p>
            <a:r>
              <a:rPr lang="en-US" dirty="0"/>
              <a:t>Severity varies depending on type of mutation or deletion</a:t>
            </a:r>
          </a:p>
          <a:p>
            <a:endParaRPr lang="en-US" dirty="0"/>
          </a:p>
        </p:txBody>
      </p:sp>
    </p:spTree>
    <p:extLst>
      <p:ext uri="{BB962C8B-B14F-4D97-AF65-F5344CB8AC3E}">
        <p14:creationId xmlns:p14="http://schemas.microsoft.com/office/powerpoint/2010/main" val="3085392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DB97-997A-B646-B6A9-55A7619BC4E6}"/>
              </a:ext>
            </a:extLst>
          </p:cNvPr>
          <p:cNvSpPr>
            <a:spLocks noGrp="1"/>
          </p:cNvSpPr>
          <p:nvPr>
            <p:ph type="title"/>
          </p:nvPr>
        </p:nvSpPr>
        <p:spPr/>
        <p:txBody>
          <a:bodyPr/>
          <a:lstStyle/>
          <a:p>
            <a:r>
              <a:rPr lang="el-GR" dirty="0"/>
              <a:t>β</a:t>
            </a:r>
            <a:r>
              <a:rPr lang="en-US" dirty="0"/>
              <a:t> </a:t>
            </a:r>
            <a:r>
              <a:rPr lang="en-US" dirty="0" err="1"/>
              <a:t>Thalassaemia</a:t>
            </a:r>
            <a:endParaRPr lang="en-US" dirty="0"/>
          </a:p>
        </p:txBody>
      </p:sp>
      <p:sp>
        <p:nvSpPr>
          <p:cNvPr id="3" name="Content Placeholder 2">
            <a:extLst>
              <a:ext uri="{FF2B5EF4-FFF2-40B4-BE49-F238E27FC236}">
                <a16:creationId xmlns:a16="http://schemas.microsoft.com/office/drawing/2014/main" id="{0E6CE945-0A1F-F241-970A-776FC1A291D6}"/>
              </a:ext>
            </a:extLst>
          </p:cNvPr>
          <p:cNvSpPr>
            <a:spLocks noGrp="1"/>
          </p:cNvSpPr>
          <p:nvPr>
            <p:ph idx="1"/>
          </p:nvPr>
        </p:nvSpPr>
        <p:spPr/>
        <p:txBody>
          <a:bodyPr/>
          <a:lstStyle/>
          <a:p>
            <a:r>
              <a:rPr lang="en-US" dirty="0"/>
              <a:t>Most commonly due to point mutations</a:t>
            </a:r>
          </a:p>
          <a:p>
            <a:r>
              <a:rPr lang="en-US" dirty="0"/>
              <a:t>Reduced or absent β globin synthesis</a:t>
            </a:r>
          </a:p>
          <a:p>
            <a:endParaRPr lang="en-US" dirty="0"/>
          </a:p>
          <a:p>
            <a:r>
              <a:rPr lang="el-GR" dirty="0"/>
              <a:t>β</a:t>
            </a:r>
            <a:r>
              <a:rPr lang="en-US" dirty="0"/>
              <a:t> </a:t>
            </a:r>
            <a:r>
              <a:rPr lang="en-US" dirty="0" err="1"/>
              <a:t>thalassaemia</a:t>
            </a:r>
            <a:r>
              <a:rPr lang="en-US" dirty="0"/>
              <a:t> trait</a:t>
            </a:r>
          </a:p>
          <a:p>
            <a:pPr lvl="1"/>
            <a:r>
              <a:rPr lang="en-US" dirty="0"/>
              <a:t>Carrier state</a:t>
            </a:r>
          </a:p>
          <a:p>
            <a:pPr lvl="1"/>
            <a:r>
              <a:rPr lang="en-US" dirty="0"/>
              <a:t>Treatment not usually required</a:t>
            </a:r>
          </a:p>
          <a:p>
            <a:r>
              <a:rPr lang="en-GB" dirty="0"/>
              <a:t> </a:t>
            </a:r>
            <a:r>
              <a:rPr lang="el-GR" dirty="0"/>
              <a:t>β </a:t>
            </a:r>
            <a:r>
              <a:rPr lang="en-GB" dirty="0"/>
              <a:t>thalassaemia intermedia</a:t>
            </a:r>
          </a:p>
          <a:p>
            <a:pPr lvl="1"/>
            <a:r>
              <a:rPr lang="en-GB" dirty="0"/>
              <a:t>Variable presentation, moderate anaemia</a:t>
            </a:r>
          </a:p>
          <a:p>
            <a:pPr lvl="1"/>
            <a:r>
              <a:rPr lang="en-GB" dirty="0"/>
              <a:t>Usually not transfusion dependent</a:t>
            </a:r>
            <a:endParaRPr lang="en-US" dirty="0"/>
          </a:p>
          <a:p>
            <a:endParaRPr lang="en-US" dirty="0"/>
          </a:p>
          <a:p>
            <a:endParaRPr lang="en-US" dirty="0"/>
          </a:p>
        </p:txBody>
      </p:sp>
    </p:spTree>
    <p:extLst>
      <p:ext uri="{BB962C8B-B14F-4D97-AF65-F5344CB8AC3E}">
        <p14:creationId xmlns:p14="http://schemas.microsoft.com/office/powerpoint/2010/main" val="70806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577C4-9D9F-E54F-8FF7-9EEA6D20C68B}"/>
              </a:ext>
            </a:extLst>
          </p:cNvPr>
          <p:cNvSpPr>
            <a:spLocks noGrp="1"/>
          </p:cNvSpPr>
          <p:nvPr>
            <p:ph type="title"/>
          </p:nvPr>
        </p:nvSpPr>
        <p:spPr/>
        <p:txBody>
          <a:bodyPr/>
          <a:lstStyle/>
          <a:p>
            <a:r>
              <a:rPr lang="el-GR" dirty="0"/>
              <a:t>β</a:t>
            </a:r>
            <a:r>
              <a:rPr lang="en-US" dirty="0"/>
              <a:t> </a:t>
            </a:r>
            <a:r>
              <a:rPr lang="en-US" dirty="0" err="1"/>
              <a:t>Thalassaemia</a:t>
            </a:r>
            <a:endParaRPr lang="en-US" dirty="0"/>
          </a:p>
        </p:txBody>
      </p:sp>
      <p:sp>
        <p:nvSpPr>
          <p:cNvPr id="3" name="Content Placeholder 2">
            <a:extLst>
              <a:ext uri="{FF2B5EF4-FFF2-40B4-BE49-F238E27FC236}">
                <a16:creationId xmlns:a16="http://schemas.microsoft.com/office/drawing/2014/main" id="{9EB76BE5-34E3-EB41-9B3B-8237B67256D3}"/>
              </a:ext>
            </a:extLst>
          </p:cNvPr>
          <p:cNvSpPr>
            <a:spLocks noGrp="1"/>
          </p:cNvSpPr>
          <p:nvPr>
            <p:ph idx="1"/>
          </p:nvPr>
        </p:nvSpPr>
        <p:spPr>
          <a:xfrm>
            <a:off x="677332" y="2160589"/>
            <a:ext cx="4410718" cy="3880773"/>
          </a:xfrm>
        </p:spPr>
        <p:txBody>
          <a:bodyPr>
            <a:normAutofit/>
          </a:bodyPr>
          <a:lstStyle/>
          <a:p>
            <a:r>
              <a:rPr lang="el-GR" dirty="0"/>
              <a:t>β </a:t>
            </a:r>
            <a:r>
              <a:rPr lang="en-GB" dirty="0"/>
              <a:t>thalassaemia major</a:t>
            </a:r>
          </a:p>
          <a:p>
            <a:pPr lvl="1"/>
            <a:r>
              <a:rPr lang="en-GB" dirty="0"/>
              <a:t>Abnormalities of both </a:t>
            </a:r>
            <a:r>
              <a:rPr lang="el-GR" dirty="0"/>
              <a:t>β</a:t>
            </a:r>
            <a:r>
              <a:rPr lang="en-GB" dirty="0"/>
              <a:t> globin genes </a:t>
            </a:r>
          </a:p>
          <a:p>
            <a:pPr lvl="1"/>
            <a:r>
              <a:rPr lang="en-GB" dirty="0"/>
              <a:t>Moderate to severe anaemia</a:t>
            </a:r>
          </a:p>
          <a:p>
            <a:pPr lvl="1"/>
            <a:r>
              <a:rPr lang="en-GB" dirty="0"/>
              <a:t>Failure to thrive</a:t>
            </a:r>
          </a:p>
          <a:p>
            <a:pPr lvl="1"/>
            <a:r>
              <a:rPr lang="en-GB" dirty="0"/>
              <a:t>Hepatosplenomegaly</a:t>
            </a:r>
          </a:p>
          <a:p>
            <a:pPr lvl="1"/>
            <a:r>
              <a:rPr lang="en-GB" dirty="0"/>
              <a:t>Jaundice</a:t>
            </a:r>
          </a:p>
          <a:p>
            <a:pPr lvl="1"/>
            <a:r>
              <a:rPr lang="en-GB" dirty="0"/>
              <a:t>Skeletal abnormalities</a:t>
            </a:r>
          </a:p>
          <a:p>
            <a:pPr lvl="1"/>
            <a:r>
              <a:rPr lang="en-GB" dirty="0"/>
              <a:t>Regular lifelong blood transfusion</a:t>
            </a:r>
          </a:p>
          <a:p>
            <a:pPr lvl="1"/>
            <a:r>
              <a:rPr lang="en-GB" dirty="0"/>
              <a:t>Iron overload- requires chelation</a:t>
            </a:r>
          </a:p>
          <a:p>
            <a:pPr lvl="1"/>
            <a:r>
              <a:rPr lang="en-GB" dirty="0"/>
              <a:t>Stem cell transplantation</a:t>
            </a:r>
          </a:p>
        </p:txBody>
      </p:sp>
      <p:pic>
        <p:nvPicPr>
          <p:cNvPr id="5" name="Picture 4">
            <a:extLst>
              <a:ext uri="{FF2B5EF4-FFF2-40B4-BE49-F238E27FC236}">
                <a16:creationId xmlns:a16="http://schemas.microsoft.com/office/drawing/2014/main" id="{ADFE8F06-9F11-1243-B2CF-D8967D824E50}"/>
              </a:ext>
            </a:extLst>
          </p:cNvPr>
          <p:cNvPicPr>
            <a:picLocks noChangeAspect="1"/>
          </p:cNvPicPr>
          <p:nvPr/>
        </p:nvPicPr>
        <p:blipFill>
          <a:blip r:embed="rId3"/>
          <a:stretch>
            <a:fillRect/>
          </a:stretch>
        </p:blipFill>
        <p:spPr>
          <a:xfrm>
            <a:off x="6565726" y="2159663"/>
            <a:ext cx="1461239" cy="1826549"/>
          </a:xfrm>
          <a:prstGeom prst="rect">
            <a:avLst/>
          </a:prstGeom>
        </p:spPr>
      </p:pic>
      <p:pic>
        <p:nvPicPr>
          <p:cNvPr id="6" name="Picture 5">
            <a:extLst>
              <a:ext uri="{FF2B5EF4-FFF2-40B4-BE49-F238E27FC236}">
                <a16:creationId xmlns:a16="http://schemas.microsoft.com/office/drawing/2014/main" id="{6D0F7A3C-C5F6-C941-813F-626960BC9B62}"/>
              </a:ext>
            </a:extLst>
          </p:cNvPr>
          <p:cNvPicPr>
            <a:picLocks noChangeAspect="1"/>
          </p:cNvPicPr>
          <p:nvPr/>
        </p:nvPicPr>
        <p:blipFill>
          <a:blip r:embed="rId4"/>
          <a:stretch>
            <a:fillRect/>
          </a:stretch>
        </p:blipFill>
        <p:spPr>
          <a:xfrm>
            <a:off x="6062192" y="4214812"/>
            <a:ext cx="2468309" cy="1826549"/>
          </a:xfrm>
          <a:prstGeom prst="rect">
            <a:avLst/>
          </a:prstGeom>
        </p:spPr>
      </p:pic>
    </p:spTree>
    <p:extLst>
      <p:ext uri="{BB962C8B-B14F-4D97-AF65-F5344CB8AC3E}">
        <p14:creationId xmlns:p14="http://schemas.microsoft.com/office/powerpoint/2010/main" val="2759449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3F20-D43D-8B48-B940-7C8DA78B2FCB}"/>
              </a:ext>
            </a:extLst>
          </p:cNvPr>
          <p:cNvSpPr>
            <a:spLocks noGrp="1"/>
          </p:cNvSpPr>
          <p:nvPr>
            <p:ph type="title"/>
          </p:nvPr>
        </p:nvSpPr>
        <p:spPr/>
        <p:txBody>
          <a:bodyPr/>
          <a:lstStyle/>
          <a:p>
            <a:r>
              <a:rPr lang="en-US" dirty="0"/>
              <a:t>Approach to </a:t>
            </a:r>
            <a:r>
              <a:rPr lang="en-US" dirty="0" err="1"/>
              <a:t>anaemia</a:t>
            </a:r>
            <a:endParaRPr lang="en-US" dirty="0"/>
          </a:p>
        </p:txBody>
      </p:sp>
      <p:graphicFrame>
        <p:nvGraphicFramePr>
          <p:cNvPr id="6" name="Content Placeholder 5">
            <a:extLst>
              <a:ext uri="{FF2B5EF4-FFF2-40B4-BE49-F238E27FC236}">
                <a16:creationId xmlns:a16="http://schemas.microsoft.com/office/drawing/2014/main" id="{8A0E586D-DA90-D844-B2F4-4B96DEE29670}"/>
              </a:ext>
            </a:extLst>
          </p:cNvPr>
          <p:cNvGraphicFramePr>
            <a:graphicFrameLocks noGrp="1"/>
          </p:cNvGraphicFramePr>
          <p:nvPr>
            <p:ph idx="1"/>
            <p:extLst>
              <p:ext uri="{D42A27DB-BD31-4B8C-83A1-F6EECF244321}">
                <p14:modId xmlns:p14="http://schemas.microsoft.com/office/powerpoint/2010/main" val="1155795700"/>
              </p:ext>
            </p:extLst>
          </p:nvPr>
        </p:nvGraphicFramePr>
        <p:xfrm>
          <a:off x="838200" y="1375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963F9D50-6E99-944C-9E82-49AD42351D2A}"/>
              </a:ext>
            </a:extLst>
          </p:cNvPr>
          <p:cNvSpPr/>
          <p:nvPr/>
        </p:nvSpPr>
        <p:spPr>
          <a:xfrm>
            <a:off x="4572000" y="3912638"/>
            <a:ext cx="3054219" cy="15246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35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Normocytic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nvPr>
        </p:nvGraphicFramePr>
        <p:xfrm>
          <a:off x="850232" y="1315453"/>
          <a:ext cx="10604966" cy="4893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0779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Normocytic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2926065152"/>
              </p:ext>
            </p:extLst>
          </p:nvPr>
        </p:nvGraphicFramePr>
        <p:xfrm>
          <a:off x="850232" y="1315453"/>
          <a:ext cx="10604966" cy="4893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3CE26FE1-A3B1-8748-9E32-CA68DA961A23}"/>
              </a:ext>
            </a:extLst>
          </p:cNvPr>
          <p:cNvSpPr/>
          <p:nvPr/>
        </p:nvSpPr>
        <p:spPr>
          <a:xfrm>
            <a:off x="4130389" y="5703882"/>
            <a:ext cx="2005263" cy="4659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22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B7DC-4A24-C94F-98B5-05681C215596}"/>
              </a:ext>
            </a:extLst>
          </p:cNvPr>
          <p:cNvSpPr>
            <a:spLocks noGrp="1"/>
          </p:cNvSpPr>
          <p:nvPr>
            <p:ph type="title"/>
          </p:nvPr>
        </p:nvSpPr>
        <p:spPr/>
        <p:txBody>
          <a:bodyPr/>
          <a:lstStyle/>
          <a:p>
            <a:r>
              <a:rPr lang="en-US" dirty="0" err="1"/>
              <a:t>Haemolytic</a:t>
            </a:r>
            <a:r>
              <a:rPr lang="en-US" dirty="0"/>
              <a:t> </a:t>
            </a:r>
            <a:r>
              <a:rPr lang="en-US" dirty="0" err="1"/>
              <a:t>anaemia</a:t>
            </a:r>
            <a:endParaRPr lang="en-US" dirty="0"/>
          </a:p>
        </p:txBody>
      </p:sp>
      <p:sp>
        <p:nvSpPr>
          <p:cNvPr id="3" name="Content Placeholder 2">
            <a:extLst>
              <a:ext uri="{FF2B5EF4-FFF2-40B4-BE49-F238E27FC236}">
                <a16:creationId xmlns:a16="http://schemas.microsoft.com/office/drawing/2014/main" id="{6BC2E92C-C069-634C-B139-6BDB0DA1E4F8}"/>
              </a:ext>
            </a:extLst>
          </p:cNvPr>
          <p:cNvSpPr>
            <a:spLocks noGrp="1"/>
          </p:cNvSpPr>
          <p:nvPr>
            <p:ph idx="1"/>
          </p:nvPr>
        </p:nvSpPr>
        <p:spPr/>
        <p:txBody>
          <a:bodyPr>
            <a:normAutofit/>
          </a:bodyPr>
          <a:lstStyle/>
          <a:p>
            <a:r>
              <a:rPr lang="en-US" dirty="0" err="1"/>
              <a:t>Haemolytic</a:t>
            </a:r>
            <a:r>
              <a:rPr lang="en-US" dirty="0"/>
              <a:t> </a:t>
            </a:r>
            <a:r>
              <a:rPr lang="en-US" dirty="0" err="1"/>
              <a:t>anaemia</a:t>
            </a:r>
            <a:r>
              <a:rPr lang="en-US" dirty="0"/>
              <a:t> is characterized by a reduction in red cell lifespan</a:t>
            </a:r>
          </a:p>
          <a:p>
            <a:r>
              <a:rPr lang="en-US" dirty="0"/>
              <a:t>Can either be extravascular or intravascular</a:t>
            </a:r>
          </a:p>
          <a:p>
            <a:endParaRPr lang="en-US" dirty="0"/>
          </a:p>
          <a:p>
            <a:r>
              <a:rPr lang="en-US" dirty="0"/>
              <a:t>Confirm </a:t>
            </a:r>
            <a:r>
              <a:rPr lang="en-US" dirty="0" err="1"/>
              <a:t>haemolysis</a:t>
            </a:r>
            <a:r>
              <a:rPr lang="en-US" dirty="0"/>
              <a:t> is occurring</a:t>
            </a:r>
          </a:p>
          <a:p>
            <a:pPr lvl="1"/>
            <a:r>
              <a:rPr lang="en-US" dirty="0"/>
              <a:t>FBC</a:t>
            </a:r>
          </a:p>
          <a:p>
            <a:pPr lvl="1"/>
            <a:r>
              <a:rPr lang="en-US" dirty="0"/>
              <a:t>Peripheral blood film- polychromasia, spherocytosis, fragmentation</a:t>
            </a:r>
          </a:p>
          <a:p>
            <a:pPr lvl="1"/>
            <a:r>
              <a:rPr lang="en-US" dirty="0"/>
              <a:t>Increased reticulocytes</a:t>
            </a:r>
          </a:p>
          <a:p>
            <a:pPr lvl="1"/>
            <a:r>
              <a:rPr lang="en-US" dirty="0"/>
              <a:t>Increased serum bilirubin (unconjugated)</a:t>
            </a:r>
          </a:p>
          <a:p>
            <a:pPr lvl="1"/>
            <a:r>
              <a:rPr lang="en-US" dirty="0"/>
              <a:t>Low/absent haptoglobin (bind free Hb)</a:t>
            </a:r>
          </a:p>
          <a:p>
            <a:pPr lvl="1"/>
            <a:r>
              <a:rPr lang="en-US" dirty="0"/>
              <a:t>High LDH</a:t>
            </a:r>
          </a:p>
          <a:p>
            <a:pPr lvl="1"/>
            <a:endParaRPr lang="en-US" dirty="0"/>
          </a:p>
        </p:txBody>
      </p:sp>
    </p:spTree>
    <p:extLst>
      <p:ext uri="{BB962C8B-B14F-4D97-AF65-F5344CB8AC3E}">
        <p14:creationId xmlns:p14="http://schemas.microsoft.com/office/powerpoint/2010/main" val="613267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65FB4C3-E184-1F42-BCEC-530D7CA954EC}"/>
              </a:ext>
            </a:extLst>
          </p:cNvPr>
          <p:cNvGraphicFramePr>
            <a:graphicFrameLocks noGrp="1"/>
          </p:cNvGraphicFramePr>
          <p:nvPr>
            <p:ph idx="1"/>
            <p:extLst>
              <p:ext uri="{D42A27DB-BD31-4B8C-83A1-F6EECF244321}">
                <p14:modId xmlns:p14="http://schemas.microsoft.com/office/powerpoint/2010/main" val="3490347544"/>
              </p:ext>
            </p:extLst>
          </p:nvPr>
        </p:nvGraphicFramePr>
        <p:xfrm>
          <a:off x="838200" y="1825625"/>
          <a:ext cx="874744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3296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65FB4C3-E184-1F42-BCEC-530D7CA954EC}"/>
              </a:ext>
            </a:extLst>
          </p:cNvPr>
          <p:cNvGraphicFramePr>
            <a:graphicFrameLocks noGrp="1"/>
          </p:cNvGraphicFramePr>
          <p:nvPr>
            <p:ph idx="1"/>
            <p:extLst>
              <p:ext uri="{D42A27DB-BD31-4B8C-83A1-F6EECF244321}">
                <p14:modId xmlns:p14="http://schemas.microsoft.com/office/powerpoint/2010/main" val="1303347027"/>
              </p:ext>
            </p:extLst>
          </p:nvPr>
        </p:nvGraphicFramePr>
        <p:xfrm>
          <a:off x="838200" y="1825625"/>
          <a:ext cx="931972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B1BD97BD-555E-CF4F-9BEA-C51F1F6D1463}"/>
              </a:ext>
            </a:extLst>
          </p:cNvPr>
          <p:cNvSpPr/>
          <p:nvPr/>
        </p:nvSpPr>
        <p:spPr>
          <a:xfrm>
            <a:off x="1679510" y="4477920"/>
            <a:ext cx="3261652" cy="16844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00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F523-1CB4-3C41-B0EA-3D22477A7BE0}"/>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B529A26E-05D7-5A47-9634-C9124C12F867}"/>
              </a:ext>
            </a:extLst>
          </p:cNvPr>
          <p:cNvSpPr>
            <a:spLocks noGrp="1"/>
          </p:cNvSpPr>
          <p:nvPr>
            <p:ph idx="1"/>
          </p:nvPr>
        </p:nvSpPr>
        <p:spPr/>
        <p:txBody>
          <a:bodyPr/>
          <a:lstStyle/>
          <a:p>
            <a:pPr marL="0" indent="0">
              <a:buNone/>
            </a:pPr>
            <a:r>
              <a:rPr lang="en-US" dirty="0"/>
              <a:t>By the end of this lecture you should be able to:</a:t>
            </a:r>
          </a:p>
          <a:p>
            <a:r>
              <a:rPr lang="en-US" dirty="0"/>
              <a:t>Define </a:t>
            </a:r>
            <a:r>
              <a:rPr lang="en-US" dirty="0" err="1"/>
              <a:t>anaemia</a:t>
            </a:r>
            <a:endParaRPr lang="en-US" dirty="0"/>
          </a:p>
          <a:p>
            <a:r>
              <a:rPr lang="en-US" dirty="0"/>
              <a:t>Describe the presentation of </a:t>
            </a:r>
            <a:r>
              <a:rPr lang="en-US" dirty="0" err="1"/>
              <a:t>anaemia</a:t>
            </a:r>
            <a:endParaRPr lang="en-US" dirty="0"/>
          </a:p>
          <a:p>
            <a:r>
              <a:rPr lang="en-US" dirty="0"/>
              <a:t>Describe the pathophysiology of </a:t>
            </a:r>
            <a:r>
              <a:rPr lang="en-US" dirty="0" err="1"/>
              <a:t>anaemia</a:t>
            </a:r>
            <a:endParaRPr lang="en-US" dirty="0"/>
          </a:p>
          <a:p>
            <a:r>
              <a:rPr lang="en-US" dirty="0"/>
              <a:t>Outline the morphological approach to assessment of </a:t>
            </a:r>
            <a:r>
              <a:rPr lang="en-US" dirty="0" err="1"/>
              <a:t>anaemia</a:t>
            </a:r>
            <a:endParaRPr lang="en-US" dirty="0"/>
          </a:p>
          <a:p>
            <a:r>
              <a:rPr lang="en-US" dirty="0"/>
              <a:t>Suggest appropriate further investigation of </a:t>
            </a:r>
            <a:r>
              <a:rPr lang="en-US" dirty="0" err="1"/>
              <a:t>anaemia</a:t>
            </a:r>
            <a:endParaRPr lang="en-US" dirty="0"/>
          </a:p>
          <a:p>
            <a:r>
              <a:rPr lang="en-US" dirty="0"/>
              <a:t>Outline appropriate initial management of </a:t>
            </a:r>
            <a:r>
              <a:rPr lang="en-US" dirty="0" err="1"/>
              <a:t>anaemia</a:t>
            </a:r>
            <a:endParaRPr lang="en-US" dirty="0"/>
          </a:p>
        </p:txBody>
      </p:sp>
    </p:spTree>
    <p:extLst>
      <p:ext uri="{BB962C8B-B14F-4D97-AF65-F5344CB8AC3E}">
        <p14:creationId xmlns:p14="http://schemas.microsoft.com/office/powerpoint/2010/main" val="260195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4940-E10A-8642-BB83-DB4921F5818B}"/>
              </a:ext>
            </a:extLst>
          </p:cNvPr>
          <p:cNvSpPr>
            <a:spLocks noGrp="1"/>
          </p:cNvSpPr>
          <p:nvPr>
            <p:ph type="title"/>
          </p:nvPr>
        </p:nvSpPr>
        <p:spPr/>
        <p:txBody>
          <a:bodyPr/>
          <a:lstStyle/>
          <a:p>
            <a:r>
              <a:rPr lang="en-US" dirty="0"/>
              <a:t>Acquired </a:t>
            </a:r>
            <a:r>
              <a:rPr lang="en-US" dirty="0" err="1"/>
              <a:t>haemolytic</a:t>
            </a:r>
            <a:r>
              <a:rPr lang="en-US" dirty="0"/>
              <a:t> </a:t>
            </a:r>
            <a:r>
              <a:rPr lang="en-US" dirty="0" err="1"/>
              <a:t>anaemia</a:t>
            </a:r>
            <a:endParaRPr lang="en-US" dirty="0"/>
          </a:p>
        </p:txBody>
      </p:sp>
      <p:sp>
        <p:nvSpPr>
          <p:cNvPr id="3" name="Content Placeholder 2">
            <a:extLst>
              <a:ext uri="{FF2B5EF4-FFF2-40B4-BE49-F238E27FC236}">
                <a16:creationId xmlns:a16="http://schemas.microsoft.com/office/drawing/2014/main" id="{FB1C5FBF-45D9-5348-A37B-8D980BCCD1E6}"/>
              </a:ext>
            </a:extLst>
          </p:cNvPr>
          <p:cNvSpPr>
            <a:spLocks noGrp="1"/>
          </p:cNvSpPr>
          <p:nvPr>
            <p:ph idx="1"/>
          </p:nvPr>
        </p:nvSpPr>
        <p:spPr/>
        <p:txBody>
          <a:bodyPr>
            <a:normAutofit/>
          </a:bodyPr>
          <a:lstStyle/>
          <a:p>
            <a:r>
              <a:rPr lang="en-US" dirty="0"/>
              <a:t>Can be immune or non-immune mediated</a:t>
            </a:r>
          </a:p>
          <a:p>
            <a:r>
              <a:rPr lang="en-US" dirty="0"/>
              <a:t>Differentiate via the direct antiglobulin test (DAGT)</a:t>
            </a:r>
          </a:p>
          <a:p>
            <a:endParaRPr lang="en-US" dirty="0"/>
          </a:p>
          <a:p>
            <a:r>
              <a:rPr lang="en-US" dirty="0"/>
              <a:t>DAGT</a:t>
            </a:r>
          </a:p>
          <a:p>
            <a:pPr lvl="1"/>
            <a:r>
              <a:rPr lang="en-US" dirty="0"/>
              <a:t>Detects antibody or complement on red cells</a:t>
            </a:r>
          </a:p>
          <a:p>
            <a:pPr lvl="1"/>
            <a:r>
              <a:rPr lang="en-US" dirty="0"/>
              <a:t>Reagent contains either</a:t>
            </a:r>
          </a:p>
          <a:p>
            <a:pPr lvl="2"/>
            <a:r>
              <a:rPr lang="en-US" dirty="0"/>
              <a:t>Anti-human IgG</a:t>
            </a:r>
          </a:p>
          <a:p>
            <a:pPr lvl="2"/>
            <a:r>
              <a:rPr lang="en-US" dirty="0"/>
              <a:t>Anti complement</a:t>
            </a:r>
          </a:p>
          <a:p>
            <a:pPr lvl="1"/>
            <a:r>
              <a:rPr lang="en-US" dirty="0"/>
              <a:t>Reagent binds to antibody (or complement) on red cell surface and causes agglutination in vitro</a:t>
            </a:r>
          </a:p>
          <a:p>
            <a:pPr lvl="1"/>
            <a:r>
              <a:rPr lang="en-US" dirty="0"/>
              <a:t>Implies immune basis for </a:t>
            </a:r>
            <a:r>
              <a:rPr lang="en-US" dirty="0" err="1"/>
              <a:t>haemolysis</a:t>
            </a:r>
            <a:endParaRPr lang="en-US" dirty="0"/>
          </a:p>
          <a:p>
            <a:endParaRPr lang="en-US" dirty="0"/>
          </a:p>
          <a:p>
            <a:endParaRPr lang="en-US" dirty="0"/>
          </a:p>
        </p:txBody>
      </p:sp>
    </p:spTree>
    <p:extLst>
      <p:ext uri="{BB962C8B-B14F-4D97-AF65-F5344CB8AC3E}">
        <p14:creationId xmlns:p14="http://schemas.microsoft.com/office/powerpoint/2010/main" val="1568736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27C3E4E-DE3F-F24D-9A32-E752F4B70B3F}"/>
              </a:ext>
            </a:extLst>
          </p:cNvPr>
          <p:cNvPicPr>
            <a:picLocks noGrp="1" noChangeAspect="1"/>
          </p:cNvPicPr>
          <p:nvPr>
            <p:ph idx="1"/>
          </p:nvPr>
        </p:nvPicPr>
        <p:blipFill>
          <a:blip r:embed="rId3"/>
          <a:stretch>
            <a:fillRect/>
          </a:stretch>
        </p:blipFill>
        <p:spPr>
          <a:xfrm>
            <a:off x="159527" y="99267"/>
            <a:ext cx="9359900" cy="5448300"/>
          </a:xfrm>
        </p:spPr>
      </p:pic>
    </p:spTree>
    <p:extLst>
      <p:ext uri="{BB962C8B-B14F-4D97-AF65-F5344CB8AC3E}">
        <p14:creationId xmlns:p14="http://schemas.microsoft.com/office/powerpoint/2010/main" val="243689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6917EE-9CFF-E24D-B230-17E676809AF5}"/>
              </a:ext>
            </a:extLst>
          </p:cNvPr>
          <p:cNvGraphicFramePr>
            <a:graphicFrameLocks noGrp="1"/>
          </p:cNvGraphicFramePr>
          <p:nvPr>
            <p:ph idx="1"/>
            <p:extLst>
              <p:ext uri="{D42A27DB-BD31-4B8C-83A1-F6EECF244321}">
                <p14:modId xmlns:p14="http://schemas.microsoft.com/office/powerpoint/2010/main" val="1066042452"/>
              </p:ext>
            </p:extLst>
          </p:nvPr>
        </p:nvGraphicFramePr>
        <p:xfrm>
          <a:off x="793629" y="586596"/>
          <a:ext cx="8480545" cy="5455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3791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6917EE-9CFF-E24D-B230-17E676809AF5}"/>
              </a:ext>
            </a:extLst>
          </p:cNvPr>
          <p:cNvGraphicFramePr>
            <a:graphicFrameLocks noGrp="1"/>
          </p:cNvGraphicFramePr>
          <p:nvPr>
            <p:ph idx="1"/>
          </p:nvPr>
        </p:nvGraphicFramePr>
        <p:xfrm>
          <a:off x="793629" y="586596"/>
          <a:ext cx="8480545" cy="5455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1637A916-27C6-4F4B-942D-0CD9C2F9B7B4}"/>
              </a:ext>
            </a:extLst>
          </p:cNvPr>
          <p:cNvSpPr/>
          <p:nvPr/>
        </p:nvSpPr>
        <p:spPr>
          <a:xfrm>
            <a:off x="2518912" y="4687668"/>
            <a:ext cx="2639693" cy="148021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887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ECAB-A51E-3A48-A081-9AE3CAD456B1}"/>
              </a:ext>
            </a:extLst>
          </p:cNvPr>
          <p:cNvSpPr>
            <a:spLocks noGrp="1"/>
          </p:cNvSpPr>
          <p:nvPr>
            <p:ph type="title"/>
          </p:nvPr>
        </p:nvSpPr>
        <p:spPr/>
        <p:txBody>
          <a:bodyPr/>
          <a:lstStyle/>
          <a:p>
            <a:r>
              <a:rPr lang="en-US" dirty="0"/>
              <a:t>Immune-mediated </a:t>
            </a:r>
            <a:r>
              <a:rPr lang="en-US" dirty="0" err="1"/>
              <a:t>haemolytic</a:t>
            </a:r>
            <a:r>
              <a:rPr lang="en-US" dirty="0"/>
              <a:t> anemia</a:t>
            </a:r>
          </a:p>
        </p:txBody>
      </p:sp>
      <p:graphicFrame>
        <p:nvGraphicFramePr>
          <p:cNvPr id="4" name="Content Placeholder 3">
            <a:extLst>
              <a:ext uri="{FF2B5EF4-FFF2-40B4-BE49-F238E27FC236}">
                <a16:creationId xmlns:a16="http://schemas.microsoft.com/office/drawing/2014/main" id="{549A6FC6-1990-B544-87EA-8F5063F59901}"/>
              </a:ext>
            </a:extLst>
          </p:cNvPr>
          <p:cNvGraphicFramePr>
            <a:graphicFrameLocks noGrp="1"/>
          </p:cNvGraphicFramePr>
          <p:nvPr>
            <p:ph idx="1"/>
            <p:extLst>
              <p:ext uri="{D42A27DB-BD31-4B8C-83A1-F6EECF244321}">
                <p14:modId xmlns:p14="http://schemas.microsoft.com/office/powerpoint/2010/main" val="2006631775"/>
              </p:ext>
            </p:extLst>
          </p:nvPr>
        </p:nvGraphicFramePr>
        <p:xfrm>
          <a:off x="377891" y="1825625"/>
          <a:ext cx="85794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019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6917EE-9CFF-E24D-B230-17E676809AF5}"/>
              </a:ext>
            </a:extLst>
          </p:cNvPr>
          <p:cNvGraphicFramePr>
            <a:graphicFrameLocks noGrp="1"/>
          </p:cNvGraphicFramePr>
          <p:nvPr>
            <p:ph idx="1"/>
          </p:nvPr>
        </p:nvGraphicFramePr>
        <p:xfrm>
          <a:off x="793629" y="586596"/>
          <a:ext cx="8480545" cy="5455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56E9AE05-C001-FD44-97F0-27CD776A439A}"/>
              </a:ext>
            </a:extLst>
          </p:cNvPr>
          <p:cNvSpPr/>
          <p:nvPr/>
        </p:nvSpPr>
        <p:spPr>
          <a:xfrm>
            <a:off x="5181599" y="4663908"/>
            <a:ext cx="2656349" cy="13781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423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B707-5913-5D4F-8401-567CDD0FA7AB}"/>
              </a:ext>
            </a:extLst>
          </p:cNvPr>
          <p:cNvSpPr>
            <a:spLocks noGrp="1"/>
          </p:cNvSpPr>
          <p:nvPr>
            <p:ph type="title"/>
          </p:nvPr>
        </p:nvSpPr>
        <p:spPr/>
        <p:txBody>
          <a:bodyPr/>
          <a:lstStyle/>
          <a:p>
            <a:r>
              <a:rPr lang="en-US" dirty="0"/>
              <a:t>Non-immune mediated </a:t>
            </a:r>
            <a:r>
              <a:rPr lang="en-US" dirty="0" err="1"/>
              <a:t>haemolysis</a:t>
            </a:r>
            <a:br>
              <a:rPr lang="en-US" dirty="0"/>
            </a:br>
            <a:endParaRPr lang="en-US" dirty="0"/>
          </a:p>
        </p:txBody>
      </p:sp>
      <p:sp>
        <p:nvSpPr>
          <p:cNvPr id="3" name="Content Placeholder 2">
            <a:extLst>
              <a:ext uri="{FF2B5EF4-FFF2-40B4-BE49-F238E27FC236}">
                <a16:creationId xmlns:a16="http://schemas.microsoft.com/office/drawing/2014/main" id="{D11D4B0C-E3D6-0049-9115-A5FD1DA958CF}"/>
              </a:ext>
            </a:extLst>
          </p:cNvPr>
          <p:cNvSpPr>
            <a:spLocks noGrp="1"/>
          </p:cNvSpPr>
          <p:nvPr>
            <p:ph idx="1"/>
          </p:nvPr>
        </p:nvSpPr>
        <p:spPr/>
        <p:txBody>
          <a:bodyPr>
            <a:normAutofit/>
          </a:bodyPr>
          <a:lstStyle/>
          <a:p>
            <a:r>
              <a:rPr lang="en-US" dirty="0"/>
              <a:t>Infection</a:t>
            </a:r>
          </a:p>
          <a:p>
            <a:pPr lvl="1"/>
            <a:r>
              <a:rPr lang="en-US" dirty="0"/>
              <a:t>Malaria </a:t>
            </a:r>
          </a:p>
          <a:p>
            <a:pPr lvl="1"/>
            <a:r>
              <a:rPr lang="en-US" dirty="0"/>
              <a:t>Viral</a:t>
            </a:r>
          </a:p>
          <a:p>
            <a:r>
              <a:rPr lang="en-US" dirty="0"/>
              <a:t>Mechanical</a:t>
            </a:r>
          </a:p>
          <a:p>
            <a:pPr lvl="1"/>
            <a:r>
              <a:rPr lang="en-US" dirty="0"/>
              <a:t>Valve replacement</a:t>
            </a:r>
          </a:p>
          <a:p>
            <a:pPr lvl="1"/>
            <a:r>
              <a:rPr lang="en-US" dirty="0"/>
              <a:t>Microangiopathic </a:t>
            </a:r>
            <a:r>
              <a:rPr lang="en-US" dirty="0" err="1"/>
              <a:t>haemolytic</a:t>
            </a:r>
            <a:r>
              <a:rPr lang="en-US" dirty="0"/>
              <a:t> </a:t>
            </a:r>
            <a:r>
              <a:rPr lang="en-US" dirty="0" err="1"/>
              <a:t>anaemia</a:t>
            </a:r>
            <a:r>
              <a:rPr lang="en-US" dirty="0"/>
              <a:t> (MAHA)</a:t>
            </a:r>
          </a:p>
          <a:p>
            <a:pPr lvl="1"/>
            <a:r>
              <a:rPr lang="en-US" dirty="0"/>
              <a:t>March </a:t>
            </a:r>
            <a:r>
              <a:rPr lang="en-US" dirty="0" err="1"/>
              <a:t>haemoglobinuria</a:t>
            </a:r>
            <a:endParaRPr lang="en-US" dirty="0"/>
          </a:p>
          <a:p>
            <a:r>
              <a:rPr lang="en-US" dirty="0"/>
              <a:t>Chemical and physical</a:t>
            </a:r>
          </a:p>
          <a:p>
            <a:pPr lvl="1"/>
            <a:r>
              <a:rPr lang="en-US" dirty="0" err="1"/>
              <a:t>Methaemaglobinaemia</a:t>
            </a:r>
            <a:endParaRPr lang="en-US" dirty="0"/>
          </a:p>
          <a:p>
            <a:pPr lvl="1"/>
            <a:r>
              <a:rPr lang="en-US" dirty="0"/>
              <a:t>Lead poisoning</a:t>
            </a:r>
          </a:p>
          <a:p>
            <a:pPr lvl="1"/>
            <a:r>
              <a:rPr lang="en-US" dirty="0"/>
              <a:t>Burns</a:t>
            </a:r>
          </a:p>
        </p:txBody>
      </p:sp>
    </p:spTree>
    <p:extLst>
      <p:ext uri="{BB962C8B-B14F-4D97-AF65-F5344CB8AC3E}">
        <p14:creationId xmlns:p14="http://schemas.microsoft.com/office/powerpoint/2010/main" val="3409700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9891-F0EE-0B45-96FA-2B7D032FA653}"/>
              </a:ext>
            </a:extLst>
          </p:cNvPr>
          <p:cNvSpPr>
            <a:spLocks noGrp="1"/>
          </p:cNvSpPr>
          <p:nvPr>
            <p:ph type="title"/>
          </p:nvPr>
        </p:nvSpPr>
        <p:spPr/>
        <p:txBody>
          <a:bodyPr/>
          <a:lstStyle/>
          <a:p>
            <a:r>
              <a:rPr lang="en-US" dirty="0"/>
              <a:t>Management of </a:t>
            </a:r>
            <a:r>
              <a:rPr lang="en-US" dirty="0" err="1"/>
              <a:t>haemolytic</a:t>
            </a:r>
            <a:r>
              <a:rPr lang="en-US" dirty="0"/>
              <a:t> </a:t>
            </a:r>
            <a:r>
              <a:rPr lang="en-US" dirty="0" err="1"/>
              <a:t>anaemia</a:t>
            </a:r>
            <a:endParaRPr lang="en-US" dirty="0"/>
          </a:p>
        </p:txBody>
      </p:sp>
      <p:sp>
        <p:nvSpPr>
          <p:cNvPr id="3" name="Content Placeholder 2">
            <a:extLst>
              <a:ext uri="{FF2B5EF4-FFF2-40B4-BE49-F238E27FC236}">
                <a16:creationId xmlns:a16="http://schemas.microsoft.com/office/drawing/2014/main" id="{0901255F-72CE-2147-9162-CADB434CC532}"/>
              </a:ext>
            </a:extLst>
          </p:cNvPr>
          <p:cNvSpPr>
            <a:spLocks noGrp="1"/>
          </p:cNvSpPr>
          <p:nvPr>
            <p:ph idx="1"/>
          </p:nvPr>
        </p:nvSpPr>
        <p:spPr/>
        <p:txBody>
          <a:bodyPr/>
          <a:lstStyle/>
          <a:p>
            <a:r>
              <a:rPr lang="en-US" dirty="0"/>
              <a:t>Support bone marrow function</a:t>
            </a:r>
          </a:p>
          <a:p>
            <a:pPr lvl="1"/>
            <a:r>
              <a:rPr lang="en-US" dirty="0"/>
              <a:t>Folic acid</a:t>
            </a:r>
          </a:p>
          <a:p>
            <a:r>
              <a:rPr lang="en-US" dirty="0"/>
              <a:t>Correct underlying cause</a:t>
            </a:r>
          </a:p>
          <a:p>
            <a:pPr lvl="1"/>
            <a:r>
              <a:rPr lang="en-US" dirty="0"/>
              <a:t>Immunosuppression</a:t>
            </a:r>
          </a:p>
          <a:p>
            <a:pPr lvl="1"/>
            <a:r>
              <a:rPr lang="en-US" dirty="0"/>
              <a:t>Stop causative drug</a:t>
            </a:r>
          </a:p>
          <a:p>
            <a:r>
              <a:rPr lang="en-US" dirty="0"/>
              <a:t>Remove site of RBC destruction</a:t>
            </a:r>
          </a:p>
          <a:p>
            <a:pPr lvl="1"/>
            <a:r>
              <a:rPr lang="en-US" dirty="0"/>
              <a:t>Splenectomy</a:t>
            </a:r>
          </a:p>
          <a:p>
            <a:r>
              <a:rPr lang="en-US" dirty="0"/>
              <a:t>Consider transfusion</a:t>
            </a:r>
          </a:p>
        </p:txBody>
      </p:sp>
    </p:spTree>
    <p:extLst>
      <p:ext uri="{BB962C8B-B14F-4D97-AF65-F5344CB8AC3E}">
        <p14:creationId xmlns:p14="http://schemas.microsoft.com/office/powerpoint/2010/main" val="3468448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7983-7C26-6A43-86AE-4018DB859241}"/>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365FB4C3-E184-1F42-BCEC-530D7CA954EC}"/>
              </a:ext>
            </a:extLst>
          </p:cNvPr>
          <p:cNvGraphicFramePr>
            <a:graphicFrameLocks noGrp="1"/>
          </p:cNvGraphicFramePr>
          <p:nvPr>
            <p:ph idx="1"/>
            <p:extLst>
              <p:ext uri="{D42A27DB-BD31-4B8C-83A1-F6EECF244321}">
                <p14:modId xmlns:p14="http://schemas.microsoft.com/office/powerpoint/2010/main" val="3975263794"/>
              </p:ext>
            </p:extLst>
          </p:nvPr>
        </p:nvGraphicFramePr>
        <p:xfrm>
          <a:off x="838201" y="1825625"/>
          <a:ext cx="821871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C87A747-4D52-FE49-A0E5-A36CDF9BA2C7}"/>
              </a:ext>
            </a:extLst>
          </p:cNvPr>
          <p:cNvSpPr/>
          <p:nvPr/>
        </p:nvSpPr>
        <p:spPr>
          <a:xfrm>
            <a:off x="5380653" y="4457030"/>
            <a:ext cx="3442506" cy="15849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998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91A4-DD9C-854E-8720-35149FB1F783}"/>
              </a:ext>
            </a:extLst>
          </p:cNvPr>
          <p:cNvSpPr>
            <a:spLocks noGrp="1"/>
          </p:cNvSpPr>
          <p:nvPr>
            <p:ph type="title"/>
          </p:nvPr>
        </p:nvSpPr>
        <p:spPr/>
        <p:txBody>
          <a:bodyPr/>
          <a:lstStyle/>
          <a:p>
            <a:r>
              <a:rPr lang="en-US" dirty="0"/>
              <a:t>Congenital </a:t>
            </a:r>
            <a:r>
              <a:rPr lang="en-US" dirty="0" err="1"/>
              <a:t>haemolytic</a:t>
            </a:r>
            <a:r>
              <a:rPr lang="en-US" dirty="0"/>
              <a:t> </a:t>
            </a:r>
            <a:r>
              <a:rPr lang="en-US" dirty="0" err="1"/>
              <a:t>anaemia</a:t>
            </a:r>
            <a:endParaRPr lang="en-US" dirty="0"/>
          </a:p>
        </p:txBody>
      </p:sp>
      <p:sp>
        <p:nvSpPr>
          <p:cNvPr id="3" name="Content Placeholder 2">
            <a:extLst>
              <a:ext uri="{FF2B5EF4-FFF2-40B4-BE49-F238E27FC236}">
                <a16:creationId xmlns:a16="http://schemas.microsoft.com/office/drawing/2014/main" id="{C609D000-ECD6-0644-AF8B-DFEDA5511712}"/>
              </a:ext>
            </a:extLst>
          </p:cNvPr>
          <p:cNvSpPr>
            <a:spLocks noGrp="1"/>
          </p:cNvSpPr>
          <p:nvPr>
            <p:ph idx="1"/>
          </p:nvPr>
        </p:nvSpPr>
        <p:spPr/>
        <p:txBody>
          <a:bodyPr/>
          <a:lstStyle/>
          <a:p>
            <a:r>
              <a:rPr lang="en-US" dirty="0"/>
              <a:t>Where is the problem?</a:t>
            </a:r>
          </a:p>
          <a:p>
            <a:pPr lvl="1"/>
            <a:r>
              <a:rPr lang="en-US" dirty="0"/>
              <a:t>Red cell membrane</a:t>
            </a:r>
          </a:p>
          <a:p>
            <a:pPr lvl="1"/>
            <a:r>
              <a:rPr lang="en-US" dirty="0"/>
              <a:t>Enzymes/metabolic pathways</a:t>
            </a:r>
          </a:p>
          <a:p>
            <a:pPr lvl="1"/>
            <a:r>
              <a:rPr lang="en-US" dirty="0" err="1"/>
              <a:t>Haemoglobin</a:t>
            </a:r>
            <a:endParaRPr lang="en-US" dirty="0"/>
          </a:p>
        </p:txBody>
      </p:sp>
    </p:spTree>
    <p:extLst>
      <p:ext uri="{BB962C8B-B14F-4D97-AF65-F5344CB8AC3E}">
        <p14:creationId xmlns:p14="http://schemas.microsoft.com/office/powerpoint/2010/main" val="1540386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AB14-BA38-9446-8FBB-B2EBDF894933}"/>
              </a:ext>
            </a:extLst>
          </p:cNvPr>
          <p:cNvSpPr>
            <a:spLocks noGrp="1"/>
          </p:cNvSpPr>
          <p:nvPr>
            <p:ph type="title"/>
          </p:nvPr>
        </p:nvSpPr>
        <p:spPr>
          <a:xfrm>
            <a:off x="643467" y="816638"/>
            <a:ext cx="3367359" cy="856652"/>
          </a:xfrm>
        </p:spPr>
        <p:txBody>
          <a:bodyPr anchor="ctr">
            <a:normAutofit/>
          </a:bodyPr>
          <a:lstStyle/>
          <a:p>
            <a:r>
              <a:rPr lang="en-US" dirty="0"/>
              <a:t>Overview</a:t>
            </a:r>
          </a:p>
        </p:txBody>
      </p:sp>
      <p:sp>
        <p:nvSpPr>
          <p:cNvPr id="3" name="Content Placeholder 2">
            <a:extLst>
              <a:ext uri="{FF2B5EF4-FFF2-40B4-BE49-F238E27FC236}">
                <a16:creationId xmlns:a16="http://schemas.microsoft.com/office/drawing/2014/main" id="{AEBC826F-A7AD-C34A-BFC9-4CE9E31516C3}"/>
              </a:ext>
            </a:extLst>
          </p:cNvPr>
          <p:cNvSpPr>
            <a:spLocks noGrp="1"/>
          </p:cNvSpPr>
          <p:nvPr>
            <p:ph idx="1"/>
          </p:nvPr>
        </p:nvSpPr>
        <p:spPr>
          <a:xfrm>
            <a:off x="710556" y="2170922"/>
            <a:ext cx="4619706" cy="3285721"/>
          </a:xfrm>
        </p:spPr>
        <p:txBody>
          <a:bodyPr anchor="ctr">
            <a:normAutofit/>
          </a:bodyPr>
          <a:lstStyle/>
          <a:p>
            <a:r>
              <a:rPr lang="en-US" dirty="0"/>
              <a:t>Brief overview</a:t>
            </a:r>
          </a:p>
          <a:p>
            <a:r>
              <a:rPr lang="en-US" dirty="0"/>
              <a:t>Red cell production</a:t>
            </a:r>
          </a:p>
          <a:p>
            <a:r>
              <a:rPr lang="en-US" dirty="0"/>
              <a:t>Clinical presentation of </a:t>
            </a:r>
            <a:r>
              <a:rPr lang="en-US" dirty="0" err="1"/>
              <a:t>anaemia</a:t>
            </a:r>
            <a:endParaRPr lang="en-US" dirty="0"/>
          </a:p>
          <a:p>
            <a:r>
              <a:rPr lang="en-US" dirty="0"/>
              <a:t>Anaemia</a:t>
            </a:r>
          </a:p>
          <a:p>
            <a:pPr lvl="1"/>
            <a:r>
              <a:rPr lang="en-US" dirty="0"/>
              <a:t>How to classify </a:t>
            </a:r>
            <a:r>
              <a:rPr lang="en-US" dirty="0" err="1"/>
              <a:t>anaemia</a:t>
            </a:r>
            <a:endParaRPr lang="en-US" dirty="0"/>
          </a:p>
          <a:p>
            <a:pPr lvl="1"/>
            <a:r>
              <a:rPr lang="en-US" dirty="0"/>
              <a:t>Investigations</a:t>
            </a:r>
          </a:p>
          <a:p>
            <a:pPr lvl="1"/>
            <a:r>
              <a:rPr lang="en-US" dirty="0"/>
              <a:t>Management</a:t>
            </a:r>
          </a:p>
        </p:txBody>
      </p:sp>
    </p:spTree>
    <p:extLst>
      <p:ext uri="{BB962C8B-B14F-4D97-AF65-F5344CB8AC3E}">
        <p14:creationId xmlns:p14="http://schemas.microsoft.com/office/powerpoint/2010/main" val="3798277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1FE9-60E9-B44F-B845-F50C9568B87F}"/>
              </a:ext>
            </a:extLst>
          </p:cNvPr>
          <p:cNvSpPr>
            <a:spLocks noGrp="1"/>
          </p:cNvSpPr>
          <p:nvPr>
            <p:ph type="title"/>
          </p:nvPr>
        </p:nvSpPr>
        <p:spPr/>
        <p:txBody>
          <a:bodyPr anchor="t">
            <a:normAutofit/>
          </a:bodyPr>
          <a:lstStyle/>
          <a:p>
            <a:r>
              <a:rPr lang="en-US"/>
              <a:t>Red cell membrane defects</a:t>
            </a:r>
          </a:p>
        </p:txBody>
      </p:sp>
      <p:sp>
        <p:nvSpPr>
          <p:cNvPr id="3" name="Content Placeholder 2">
            <a:extLst>
              <a:ext uri="{FF2B5EF4-FFF2-40B4-BE49-F238E27FC236}">
                <a16:creationId xmlns:a16="http://schemas.microsoft.com/office/drawing/2014/main" id="{4259C13C-333D-3A47-9299-5275A4BAFAD6}"/>
              </a:ext>
            </a:extLst>
          </p:cNvPr>
          <p:cNvSpPr>
            <a:spLocks noGrp="1"/>
          </p:cNvSpPr>
          <p:nvPr>
            <p:ph idx="1"/>
          </p:nvPr>
        </p:nvSpPr>
        <p:spPr>
          <a:xfrm>
            <a:off x="677334" y="2160589"/>
            <a:ext cx="3957349" cy="3749323"/>
          </a:xfrm>
        </p:spPr>
        <p:txBody>
          <a:bodyPr>
            <a:normAutofit/>
          </a:bodyPr>
          <a:lstStyle/>
          <a:p>
            <a:r>
              <a:rPr lang="en-US" dirty="0"/>
              <a:t>Hereditary spherocytosis</a:t>
            </a:r>
          </a:p>
          <a:p>
            <a:pPr lvl="1"/>
            <a:r>
              <a:rPr lang="en-US" dirty="0"/>
              <a:t>Most commonly autosomal dominant</a:t>
            </a:r>
          </a:p>
          <a:p>
            <a:pPr lvl="1"/>
            <a:r>
              <a:rPr lang="en-US" dirty="0"/>
              <a:t>Many different mutations which result in same defect</a:t>
            </a:r>
          </a:p>
          <a:p>
            <a:pPr lvl="1"/>
            <a:r>
              <a:rPr lang="en-US" dirty="0"/>
              <a:t>Abnormal RBC cytoskeleton</a:t>
            </a:r>
          </a:p>
          <a:p>
            <a:pPr lvl="1"/>
            <a:r>
              <a:rPr lang="en-US" dirty="0"/>
              <a:t>Loss of membrane deformability</a:t>
            </a:r>
          </a:p>
          <a:p>
            <a:pPr lvl="1"/>
            <a:r>
              <a:rPr lang="en-US" dirty="0"/>
              <a:t>Cells are recognized as defective and destroyed prematurely</a:t>
            </a:r>
          </a:p>
          <a:p>
            <a:pPr lvl="1"/>
            <a:r>
              <a:rPr lang="en-US" dirty="0"/>
              <a:t>Cells appear spherical</a:t>
            </a:r>
          </a:p>
          <a:p>
            <a:pPr lvl="1"/>
            <a:endParaRPr lang="en-US" dirty="0"/>
          </a:p>
          <a:p>
            <a:pPr marL="0" indent="0">
              <a:buNone/>
            </a:pPr>
            <a:endParaRPr lang="en-US" dirty="0"/>
          </a:p>
        </p:txBody>
      </p:sp>
      <p:pic>
        <p:nvPicPr>
          <p:cNvPr id="7" name="Picture 6">
            <a:extLst>
              <a:ext uri="{FF2B5EF4-FFF2-40B4-BE49-F238E27FC236}">
                <a16:creationId xmlns:a16="http://schemas.microsoft.com/office/drawing/2014/main" id="{F5B402FC-A2B4-CB48-8540-6FCDA02535C7}"/>
              </a:ext>
            </a:extLst>
          </p:cNvPr>
          <p:cNvPicPr>
            <a:picLocks noChangeAspect="1"/>
          </p:cNvPicPr>
          <p:nvPr/>
        </p:nvPicPr>
        <p:blipFill>
          <a:blip r:embed="rId3"/>
          <a:stretch>
            <a:fillRect/>
          </a:stretch>
        </p:blipFill>
        <p:spPr>
          <a:xfrm>
            <a:off x="4987137" y="2159331"/>
            <a:ext cx="4204989" cy="1913268"/>
          </a:xfrm>
          <a:prstGeom prst="rect">
            <a:avLst/>
          </a:prstGeom>
        </p:spPr>
      </p:pic>
    </p:spTree>
    <p:extLst>
      <p:ext uri="{BB962C8B-B14F-4D97-AF65-F5344CB8AC3E}">
        <p14:creationId xmlns:p14="http://schemas.microsoft.com/office/powerpoint/2010/main" val="227245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6D7C-6C4B-DC47-BD77-3B08B74D2C07}"/>
              </a:ext>
            </a:extLst>
          </p:cNvPr>
          <p:cNvSpPr>
            <a:spLocks noGrp="1"/>
          </p:cNvSpPr>
          <p:nvPr>
            <p:ph type="title"/>
          </p:nvPr>
        </p:nvSpPr>
        <p:spPr/>
        <p:txBody>
          <a:bodyPr anchor="t">
            <a:normAutofit/>
          </a:bodyPr>
          <a:lstStyle/>
          <a:p>
            <a:r>
              <a:rPr lang="en-US" dirty="0"/>
              <a:t>Hereditary spherocytosis</a:t>
            </a:r>
          </a:p>
        </p:txBody>
      </p:sp>
      <p:sp>
        <p:nvSpPr>
          <p:cNvPr id="3" name="Content Placeholder 2">
            <a:extLst>
              <a:ext uri="{FF2B5EF4-FFF2-40B4-BE49-F238E27FC236}">
                <a16:creationId xmlns:a16="http://schemas.microsoft.com/office/drawing/2014/main" id="{4D4DCDA9-6FD9-884A-8CE3-D5FDD3BE9CAA}"/>
              </a:ext>
            </a:extLst>
          </p:cNvPr>
          <p:cNvSpPr>
            <a:spLocks noGrp="1"/>
          </p:cNvSpPr>
          <p:nvPr>
            <p:ph idx="1"/>
          </p:nvPr>
        </p:nvSpPr>
        <p:spPr>
          <a:xfrm>
            <a:off x="677334" y="2160590"/>
            <a:ext cx="5220430" cy="3701270"/>
          </a:xfrm>
        </p:spPr>
        <p:txBody>
          <a:bodyPr>
            <a:normAutofit/>
          </a:bodyPr>
          <a:lstStyle/>
          <a:p>
            <a:r>
              <a:rPr lang="en-US" dirty="0"/>
              <a:t>Clinical presentation</a:t>
            </a:r>
          </a:p>
          <a:p>
            <a:pPr lvl="1"/>
            <a:r>
              <a:rPr lang="en-US" dirty="0"/>
              <a:t>Anaemia</a:t>
            </a:r>
          </a:p>
          <a:p>
            <a:pPr lvl="1"/>
            <a:r>
              <a:rPr lang="en-US" dirty="0"/>
              <a:t>Jaundice</a:t>
            </a:r>
          </a:p>
          <a:p>
            <a:pPr lvl="1"/>
            <a:r>
              <a:rPr lang="en-US" dirty="0"/>
              <a:t>Splenomegaly</a:t>
            </a:r>
          </a:p>
          <a:p>
            <a:pPr lvl="1"/>
            <a:r>
              <a:rPr lang="en-US" dirty="0"/>
              <a:t>Pigment gallstones</a:t>
            </a:r>
          </a:p>
          <a:p>
            <a:r>
              <a:rPr lang="en-US" dirty="0"/>
              <a:t>Management</a:t>
            </a:r>
          </a:p>
          <a:p>
            <a:pPr lvl="1"/>
            <a:r>
              <a:rPr lang="en-US" dirty="0"/>
              <a:t>Folic acid</a:t>
            </a:r>
          </a:p>
          <a:p>
            <a:pPr lvl="1"/>
            <a:r>
              <a:rPr lang="en-US" dirty="0"/>
              <a:t>Splenectomy ± cholecystectomy</a:t>
            </a:r>
          </a:p>
          <a:p>
            <a:pPr lvl="1"/>
            <a:r>
              <a:rPr lang="en-US" dirty="0"/>
              <a:t>Transfusion</a:t>
            </a:r>
          </a:p>
          <a:p>
            <a:endParaRPr lang="en-US" dirty="0"/>
          </a:p>
        </p:txBody>
      </p:sp>
      <p:pic>
        <p:nvPicPr>
          <p:cNvPr id="4" name="Picture 3">
            <a:extLst>
              <a:ext uri="{FF2B5EF4-FFF2-40B4-BE49-F238E27FC236}">
                <a16:creationId xmlns:a16="http://schemas.microsoft.com/office/drawing/2014/main" id="{8CB8A503-65F3-D94B-85EC-E96F65D549CC}"/>
              </a:ext>
            </a:extLst>
          </p:cNvPr>
          <p:cNvPicPr>
            <a:picLocks noChangeAspect="1"/>
          </p:cNvPicPr>
          <p:nvPr/>
        </p:nvPicPr>
        <p:blipFill>
          <a:blip r:embed="rId3"/>
          <a:stretch>
            <a:fillRect/>
          </a:stretch>
        </p:blipFill>
        <p:spPr>
          <a:xfrm>
            <a:off x="6087417" y="2159000"/>
            <a:ext cx="3145536" cy="2374879"/>
          </a:xfrm>
          <a:prstGeom prst="rect">
            <a:avLst/>
          </a:prstGeom>
        </p:spPr>
      </p:pic>
    </p:spTree>
    <p:extLst>
      <p:ext uri="{BB962C8B-B14F-4D97-AF65-F5344CB8AC3E}">
        <p14:creationId xmlns:p14="http://schemas.microsoft.com/office/powerpoint/2010/main" val="1884083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5434-AE83-6847-B1B4-D11E0480EEA5}"/>
              </a:ext>
            </a:extLst>
          </p:cNvPr>
          <p:cNvSpPr>
            <a:spLocks noGrp="1"/>
          </p:cNvSpPr>
          <p:nvPr>
            <p:ph type="title"/>
          </p:nvPr>
        </p:nvSpPr>
        <p:spPr/>
        <p:txBody>
          <a:bodyPr anchor="t">
            <a:normAutofit/>
          </a:bodyPr>
          <a:lstStyle/>
          <a:p>
            <a:r>
              <a:rPr lang="en-US"/>
              <a:t>Red cell metabolism disorders</a:t>
            </a:r>
          </a:p>
        </p:txBody>
      </p:sp>
      <p:sp>
        <p:nvSpPr>
          <p:cNvPr id="3" name="Content Placeholder 2">
            <a:extLst>
              <a:ext uri="{FF2B5EF4-FFF2-40B4-BE49-F238E27FC236}">
                <a16:creationId xmlns:a16="http://schemas.microsoft.com/office/drawing/2014/main" id="{FF9CF70D-7190-0847-B8EF-5862B1D0D57F}"/>
              </a:ext>
            </a:extLst>
          </p:cNvPr>
          <p:cNvSpPr>
            <a:spLocks noGrp="1"/>
          </p:cNvSpPr>
          <p:nvPr>
            <p:ph idx="1"/>
          </p:nvPr>
        </p:nvSpPr>
        <p:spPr>
          <a:xfrm>
            <a:off x="677334" y="2160590"/>
            <a:ext cx="5220430" cy="3701270"/>
          </a:xfrm>
        </p:spPr>
        <p:txBody>
          <a:bodyPr>
            <a:normAutofit/>
          </a:bodyPr>
          <a:lstStyle/>
          <a:p>
            <a:r>
              <a:rPr lang="en-US" dirty="0"/>
              <a:t>Glucose-6-phosphate dehydrogenase (G6PD) deficiency</a:t>
            </a:r>
          </a:p>
          <a:p>
            <a:pPr lvl="1"/>
            <a:r>
              <a:rPr lang="en-US" dirty="0"/>
              <a:t>G6PD protects red cell proteins from oxidative damage</a:t>
            </a:r>
          </a:p>
          <a:p>
            <a:pPr lvl="1"/>
            <a:r>
              <a:rPr lang="en-US" dirty="0"/>
              <a:t>Most commonly X linked</a:t>
            </a:r>
          </a:p>
          <a:p>
            <a:pPr lvl="1"/>
            <a:r>
              <a:rPr lang="en-US" dirty="0"/>
              <a:t>Variable clinical presentation</a:t>
            </a:r>
          </a:p>
          <a:p>
            <a:pPr lvl="2"/>
            <a:r>
              <a:rPr lang="en-US" dirty="0"/>
              <a:t>Most patients asymptomatic</a:t>
            </a:r>
          </a:p>
          <a:p>
            <a:pPr lvl="2"/>
            <a:r>
              <a:rPr lang="en-US" dirty="0"/>
              <a:t> Symptoms can include </a:t>
            </a:r>
            <a:r>
              <a:rPr lang="en-US" dirty="0" err="1"/>
              <a:t>anaemia</a:t>
            </a:r>
            <a:r>
              <a:rPr lang="en-US" dirty="0"/>
              <a:t>, neonatal jaundice, splenomegaly and pigment gallstones</a:t>
            </a:r>
          </a:p>
          <a:p>
            <a:pPr lvl="1"/>
            <a:r>
              <a:rPr lang="en-US" dirty="0"/>
              <a:t>Cells appear as bite or blister cells</a:t>
            </a:r>
          </a:p>
          <a:p>
            <a:pPr lvl="1"/>
            <a:endParaRPr lang="en-US" dirty="0"/>
          </a:p>
        </p:txBody>
      </p:sp>
      <p:pic>
        <p:nvPicPr>
          <p:cNvPr id="5" name="Picture 4">
            <a:extLst>
              <a:ext uri="{FF2B5EF4-FFF2-40B4-BE49-F238E27FC236}">
                <a16:creationId xmlns:a16="http://schemas.microsoft.com/office/drawing/2014/main" id="{AC0E4C41-4DD1-F84F-95AB-A1DFFD6AC947}"/>
              </a:ext>
            </a:extLst>
          </p:cNvPr>
          <p:cNvPicPr>
            <a:picLocks noChangeAspect="1"/>
          </p:cNvPicPr>
          <p:nvPr/>
        </p:nvPicPr>
        <p:blipFill rotWithShape="1">
          <a:blip r:embed="rId3"/>
          <a:srcRect l="1218" r="4111" b="2"/>
          <a:stretch/>
        </p:blipFill>
        <p:spPr>
          <a:xfrm>
            <a:off x="6087417" y="2159000"/>
            <a:ext cx="3145536" cy="2766005"/>
          </a:xfrm>
          <a:prstGeom prst="rect">
            <a:avLst/>
          </a:prstGeom>
        </p:spPr>
      </p:pic>
    </p:spTree>
    <p:extLst>
      <p:ext uri="{BB962C8B-B14F-4D97-AF65-F5344CB8AC3E}">
        <p14:creationId xmlns:p14="http://schemas.microsoft.com/office/powerpoint/2010/main" val="2490861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4BD9-362B-A64E-A85A-CAF2E49B68CA}"/>
              </a:ext>
            </a:extLst>
          </p:cNvPr>
          <p:cNvSpPr>
            <a:spLocks noGrp="1"/>
          </p:cNvSpPr>
          <p:nvPr>
            <p:ph type="title"/>
          </p:nvPr>
        </p:nvSpPr>
        <p:spPr/>
        <p:txBody>
          <a:bodyPr/>
          <a:lstStyle/>
          <a:p>
            <a:r>
              <a:rPr lang="en-US" dirty="0"/>
              <a:t>G6PD deficiency</a:t>
            </a:r>
          </a:p>
        </p:txBody>
      </p:sp>
      <p:sp>
        <p:nvSpPr>
          <p:cNvPr id="3" name="Content Placeholder 2">
            <a:extLst>
              <a:ext uri="{FF2B5EF4-FFF2-40B4-BE49-F238E27FC236}">
                <a16:creationId xmlns:a16="http://schemas.microsoft.com/office/drawing/2014/main" id="{ED52BACE-2867-B94A-B5E5-8F0A34E51F03}"/>
              </a:ext>
            </a:extLst>
          </p:cNvPr>
          <p:cNvSpPr>
            <a:spLocks noGrp="1"/>
          </p:cNvSpPr>
          <p:nvPr>
            <p:ph idx="1"/>
          </p:nvPr>
        </p:nvSpPr>
        <p:spPr/>
        <p:txBody>
          <a:bodyPr/>
          <a:lstStyle/>
          <a:p>
            <a:r>
              <a:rPr lang="en-US" dirty="0" err="1"/>
              <a:t>Haemolysis</a:t>
            </a:r>
            <a:r>
              <a:rPr lang="en-US" dirty="0"/>
              <a:t> triggers</a:t>
            </a:r>
          </a:p>
          <a:p>
            <a:pPr lvl="1"/>
            <a:r>
              <a:rPr lang="en-US" dirty="0"/>
              <a:t>Infection</a:t>
            </a:r>
          </a:p>
          <a:p>
            <a:pPr lvl="1"/>
            <a:r>
              <a:rPr lang="en-US" dirty="0"/>
              <a:t>Broad beans </a:t>
            </a:r>
          </a:p>
          <a:p>
            <a:pPr lvl="1"/>
            <a:r>
              <a:rPr lang="en-US" dirty="0"/>
              <a:t>Drugs (e.g. anti-</a:t>
            </a:r>
            <a:r>
              <a:rPr lang="en-US" dirty="0" err="1"/>
              <a:t>malarials</a:t>
            </a:r>
            <a:r>
              <a:rPr lang="en-US" dirty="0"/>
              <a:t>, nitrofurantoin, dapsone, sulfonamides)</a:t>
            </a:r>
          </a:p>
          <a:p>
            <a:pPr marL="457200" lvl="1" indent="0">
              <a:buNone/>
            </a:pPr>
            <a:endParaRPr lang="en-US" dirty="0"/>
          </a:p>
          <a:p>
            <a:r>
              <a:rPr lang="en-US" dirty="0"/>
              <a:t>Treatment of acute </a:t>
            </a:r>
            <a:r>
              <a:rPr lang="en-US" dirty="0" err="1"/>
              <a:t>haemolysis</a:t>
            </a:r>
            <a:endParaRPr lang="en-US" dirty="0"/>
          </a:p>
          <a:p>
            <a:pPr lvl="1"/>
            <a:r>
              <a:rPr lang="en-US" dirty="0"/>
              <a:t>Folic acid supplementation</a:t>
            </a:r>
          </a:p>
          <a:p>
            <a:pPr lvl="1"/>
            <a:r>
              <a:rPr lang="en-US" dirty="0"/>
              <a:t>Supportive care</a:t>
            </a:r>
          </a:p>
          <a:p>
            <a:pPr lvl="1"/>
            <a:r>
              <a:rPr lang="en-US" dirty="0"/>
              <a:t>Transfusion if severe symptomatic </a:t>
            </a:r>
            <a:r>
              <a:rPr lang="en-US" dirty="0" err="1"/>
              <a:t>anaemia</a:t>
            </a:r>
            <a:endParaRPr lang="en-US" dirty="0"/>
          </a:p>
          <a:p>
            <a:endParaRPr lang="en-US" dirty="0"/>
          </a:p>
        </p:txBody>
      </p:sp>
    </p:spTree>
    <p:extLst>
      <p:ext uri="{BB962C8B-B14F-4D97-AF65-F5344CB8AC3E}">
        <p14:creationId xmlns:p14="http://schemas.microsoft.com/office/powerpoint/2010/main" val="2198167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07F0-B02B-AA4D-B58F-918D6DAAEACC}"/>
              </a:ext>
            </a:extLst>
          </p:cNvPr>
          <p:cNvSpPr>
            <a:spLocks noGrp="1"/>
          </p:cNvSpPr>
          <p:nvPr>
            <p:ph type="title"/>
          </p:nvPr>
        </p:nvSpPr>
        <p:spPr/>
        <p:txBody>
          <a:bodyPr anchor="t">
            <a:normAutofit/>
          </a:bodyPr>
          <a:lstStyle/>
          <a:p>
            <a:r>
              <a:rPr lang="en-US" err="1"/>
              <a:t>Haemaglobinopathies</a:t>
            </a:r>
            <a:endParaRPr lang="en-US"/>
          </a:p>
        </p:txBody>
      </p:sp>
      <p:sp>
        <p:nvSpPr>
          <p:cNvPr id="3" name="Content Placeholder 2">
            <a:extLst>
              <a:ext uri="{FF2B5EF4-FFF2-40B4-BE49-F238E27FC236}">
                <a16:creationId xmlns:a16="http://schemas.microsoft.com/office/drawing/2014/main" id="{B4026612-5499-434E-8FD6-7B1F8FBEDBA7}"/>
              </a:ext>
            </a:extLst>
          </p:cNvPr>
          <p:cNvSpPr>
            <a:spLocks noGrp="1"/>
          </p:cNvSpPr>
          <p:nvPr>
            <p:ph idx="1"/>
          </p:nvPr>
        </p:nvSpPr>
        <p:spPr>
          <a:xfrm>
            <a:off x="677334" y="2160590"/>
            <a:ext cx="5220430" cy="3701270"/>
          </a:xfrm>
        </p:spPr>
        <p:txBody>
          <a:bodyPr>
            <a:normAutofit/>
          </a:bodyPr>
          <a:lstStyle/>
          <a:p>
            <a:r>
              <a:rPr lang="en-US" dirty="0" err="1"/>
              <a:t>Haemoglobin</a:t>
            </a:r>
            <a:endParaRPr lang="en-US" dirty="0"/>
          </a:p>
          <a:p>
            <a:pPr lvl="1"/>
            <a:r>
              <a:rPr lang="en-US" dirty="0"/>
              <a:t>4 protein subunits (2α and 2β) </a:t>
            </a:r>
          </a:p>
          <a:p>
            <a:pPr lvl="1"/>
            <a:r>
              <a:rPr lang="en-US" dirty="0"/>
              <a:t>Each subunit linked to a </a:t>
            </a:r>
            <a:r>
              <a:rPr lang="en-US" dirty="0" err="1"/>
              <a:t>haem</a:t>
            </a:r>
            <a:r>
              <a:rPr lang="en-US" dirty="0"/>
              <a:t> group</a:t>
            </a:r>
          </a:p>
          <a:p>
            <a:r>
              <a:rPr lang="en-US" dirty="0"/>
              <a:t>Adult </a:t>
            </a:r>
            <a:r>
              <a:rPr lang="en-US" dirty="0" err="1"/>
              <a:t>haemoglobin</a:t>
            </a:r>
            <a:r>
              <a:rPr lang="en-US" dirty="0"/>
              <a:t> predominantly </a:t>
            </a:r>
            <a:r>
              <a:rPr lang="en-US" dirty="0" err="1"/>
              <a:t>HbA</a:t>
            </a:r>
            <a:r>
              <a:rPr lang="en-US" dirty="0"/>
              <a:t> (α</a:t>
            </a:r>
            <a:r>
              <a:rPr lang="en-US" baseline="-25000" dirty="0"/>
              <a:t>2</a:t>
            </a:r>
            <a:r>
              <a:rPr lang="en-US" dirty="0"/>
              <a:t>β</a:t>
            </a:r>
            <a:r>
              <a:rPr lang="en-US" baseline="-25000" dirty="0"/>
              <a:t>2</a:t>
            </a:r>
            <a:r>
              <a:rPr lang="en-US" dirty="0"/>
              <a:t>)</a:t>
            </a:r>
          </a:p>
          <a:p>
            <a:endParaRPr lang="en-US" dirty="0"/>
          </a:p>
          <a:p>
            <a:r>
              <a:rPr lang="en-US" dirty="0"/>
              <a:t>Disorders are related to:	</a:t>
            </a:r>
          </a:p>
          <a:p>
            <a:pPr lvl="1"/>
            <a:r>
              <a:rPr lang="en-US" dirty="0"/>
              <a:t>Structural abnormalities of Hb</a:t>
            </a:r>
          </a:p>
          <a:p>
            <a:pPr lvl="1"/>
            <a:r>
              <a:rPr lang="en-US" dirty="0"/>
              <a:t>Imbalanced globin chain production</a:t>
            </a:r>
          </a:p>
        </p:txBody>
      </p:sp>
      <p:pic>
        <p:nvPicPr>
          <p:cNvPr id="5" name="Picture 4">
            <a:extLst>
              <a:ext uri="{FF2B5EF4-FFF2-40B4-BE49-F238E27FC236}">
                <a16:creationId xmlns:a16="http://schemas.microsoft.com/office/drawing/2014/main" id="{4DE7714C-0C51-5B42-8F59-EAE49B793DFF}"/>
              </a:ext>
            </a:extLst>
          </p:cNvPr>
          <p:cNvPicPr>
            <a:picLocks noChangeAspect="1"/>
          </p:cNvPicPr>
          <p:nvPr/>
        </p:nvPicPr>
        <p:blipFill>
          <a:blip r:embed="rId3"/>
          <a:stretch>
            <a:fillRect/>
          </a:stretch>
        </p:blipFill>
        <p:spPr>
          <a:xfrm>
            <a:off x="6087417" y="2159000"/>
            <a:ext cx="3145536" cy="2547884"/>
          </a:xfrm>
          <a:prstGeom prst="rect">
            <a:avLst/>
          </a:prstGeom>
        </p:spPr>
      </p:pic>
    </p:spTree>
    <p:extLst>
      <p:ext uri="{BB962C8B-B14F-4D97-AF65-F5344CB8AC3E}">
        <p14:creationId xmlns:p14="http://schemas.microsoft.com/office/powerpoint/2010/main" val="1922314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537F-2841-4446-B949-BCB7065229D4}"/>
              </a:ext>
            </a:extLst>
          </p:cNvPr>
          <p:cNvSpPr>
            <a:spLocks noGrp="1"/>
          </p:cNvSpPr>
          <p:nvPr>
            <p:ph type="title"/>
          </p:nvPr>
        </p:nvSpPr>
        <p:spPr/>
        <p:txBody>
          <a:bodyPr anchor="t">
            <a:normAutofit/>
          </a:bodyPr>
          <a:lstStyle/>
          <a:p>
            <a:r>
              <a:rPr lang="en-US" dirty="0"/>
              <a:t>Sickle cell disease</a:t>
            </a:r>
          </a:p>
        </p:txBody>
      </p:sp>
      <p:sp>
        <p:nvSpPr>
          <p:cNvPr id="3" name="Content Placeholder 2">
            <a:extLst>
              <a:ext uri="{FF2B5EF4-FFF2-40B4-BE49-F238E27FC236}">
                <a16:creationId xmlns:a16="http://schemas.microsoft.com/office/drawing/2014/main" id="{A2962765-9B75-2841-82A4-CE8C9770F429}"/>
              </a:ext>
            </a:extLst>
          </p:cNvPr>
          <p:cNvSpPr>
            <a:spLocks noGrp="1"/>
          </p:cNvSpPr>
          <p:nvPr>
            <p:ph idx="1"/>
          </p:nvPr>
        </p:nvSpPr>
        <p:spPr>
          <a:xfrm>
            <a:off x="677334" y="2160590"/>
            <a:ext cx="5220430" cy="3701270"/>
          </a:xfrm>
        </p:spPr>
        <p:txBody>
          <a:bodyPr>
            <a:normAutofit lnSpcReduction="10000"/>
          </a:bodyPr>
          <a:lstStyle/>
          <a:p>
            <a:pPr>
              <a:lnSpc>
                <a:spcPct val="90000"/>
              </a:lnSpc>
            </a:pPr>
            <a:r>
              <a:rPr lang="en-US" dirty="0"/>
              <a:t>Autosomal recessive</a:t>
            </a:r>
          </a:p>
          <a:p>
            <a:pPr>
              <a:lnSpc>
                <a:spcPct val="90000"/>
              </a:lnSpc>
            </a:pPr>
            <a:r>
              <a:rPr lang="en-US" dirty="0"/>
              <a:t>Sickle </a:t>
            </a:r>
            <a:r>
              <a:rPr lang="en-US" dirty="0" err="1"/>
              <a:t>haemoglobin</a:t>
            </a:r>
            <a:endParaRPr lang="en-US" dirty="0"/>
          </a:p>
          <a:p>
            <a:pPr lvl="1">
              <a:lnSpc>
                <a:spcPct val="90000"/>
              </a:lnSpc>
            </a:pPr>
            <a:r>
              <a:rPr lang="en-US" dirty="0"/>
              <a:t>2 alpha chains</a:t>
            </a:r>
          </a:p>
          <a:p>
            <a:pPr lvl="1">
              <a:lnSpc>
                <a:spcPct val="90000"/>
              </a:lnSpc>
            </a:pPr>
            <a:r>
              <a:rPr lang="en-US" dirty="0"/>
              <a:t>2 beta (sickle) chains- point mutation </a:t>
            </a:r>
          </a:p>
          <a:p>
            <a:pPr>
              <a:lnSpc>
                <a:spcPct val="90000"/>
              </a:lnSpc>
            </a:pPr>
            <a:endParaRPr lang="en-US" dirty="0"/>
          </a:p>
          <a:p>
            <a:pPr>
              <a:lnSpc>
                <a:spcPct val="90000"/>
              </a:lnSpc>
            </a:pPr>
            <a:r>
              <a:rPr lang="en-US" dirty="0" err="1"/>
              <a:t>HbS</a:t>
            </a:r>
            <a:r>
              <a:rPr lang="en-US" dirty="0"/>
              <a:t> deform under conditions of reduced oxygenation</a:t>
            </a:r>
          </a:p>
          <a:p>
            <a:pPr>
              <a:lnSpc>
                <a:spcPct val="90000"/>
              </a:lnSpc>
            </a:pPr>
            <a:r>
              <a:rPr lang="en-US" dirty="0"/>
              <a:t>Forms characteristic sickle cells resulting in reduced flow</a:t>
            </a:r>
          </a:p>
          <a:p>
            <a:pPr>
              <a:lnSpc>
                <a:spcPct val="90000"/>
              </a:lnSpc>
            </a:pPr>
            <a:r>
              <a:rPr lang="en-US" dirty="0"/>
              <a:t>This results in vascular occlusion and sickle cell crises</a:t>
            </a:r>
          </a:p>
          <a:p>
            <a:pPr>
              <a:lnSpc>
                <a:spcPct val="90000"/>
              </a:lnSpc>
            </a:pPr>
            <a:endParaRPr lang="en-US" dirty="0"/>
          </a:p>
          <a:p>
            <a:pPr marL="0" indent="0">
              <a:lnSpc>
                <a:spcPct val="90000"/>
              </a:lnSpc>
              <a:buNone/>
            </a:pPr>
            <a:endParaRPr lang="en-US" dirty="0"/>
          </a:p>
        </p:txBody>
      </p:sp>
      <p:pic>
        <p:nvPicPr>
          <p:cNvPr id="7" name="Picture 2" descr="/var/folders/9m/s9fs6q7n6wl7w2p1dmrtx67h0000gn/T/com.microsoft.Powerpoint/WebArchiveCopyPasteTempFiles/SCD1.png">
            <a:extLst>
              <a:ext uri="{FF2B5EF4-FFF2-40B4-BE49-F238E27FC236}">
                <a16:creationId xmlns:a16="http://schemas.microsoft.com/office/drawing/2014/main" id="{F1BE9126-C25B-984A-B416-D13FC0F317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7417" y="2159000"/>
            <a:ext cx="3145536" cy="2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40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277E-522A-5642-9829-537DF84FCCB5}"/>
              </a:ext>
            </a:extLst>
          </p:cNvPr>
          <p:cNvSpPr>
            <a:spLocks noGrp="1"/>
          </p:cNvSpPr>
          <p:nvPr>
            <p:ph type="title"/>
          </p:nvPr>
        </p:nvSpPr>
        <p:spPr>
          <a:xfrm>
            <a:off x="677334" y="609600"/>
            <a:ext cx="5222281" cy="1320800"/>
          </a:xfrm>
        </p:spPr>
        <p:txBody>
          <a:bodyPr>
            <a:normAutofit/>
          </a:bodyPr>
          <a:lstStyle/>
          <a:p>
            <a:r>
              <a:rPr lang="en-US" dirty="0"/>
              <a:t>Clinical features</a:t>
            </a:r>
          </a:p>
        </p:txBody>
      </p:sp>
      <p:sp>
        <p:nvSpPr>
          <p:cNvPr id="3" name="Content Placeholder 2">
            <a:extLst>
              <a:ext uri="{FF2B5EF4-FFF2-40B4-BE49-F238E27FC236}">
                <a16:creationId xmlns:a16="http://schemas.microsoft.com/office/drawing/2014/main" id="{640B74E3-EF3F-9141-B682-6386B063F8DA}"/>
              </a:ext>
            </a:extLst>
          </p:cNvPr>
          <p:cNvSpPr>
            <a:spLocks noGrp="1"/>
          </p:cNvSpPr>
          <p:nvPr>
            <p:ph idx="1"/>
          </p:nvPr>
        </p:nvSpPr>
        <p:spPr>
          <a:xfrm>
            <a:off x="681001" y="2160589"/>
            <a:ext cx="5211607" cy="3880773"/>
          </a:xfrm>
        </p:spPr>
        <p:txBody>
          <a:bodyPr>
            <a:normAutofit/>
          </a:bodyPr>
          <a:lstStyle/>
          <a:p>
            <a:r>
              <a:rPr lang="en-US" dirty="0"/>
              <a:t>Anaemia</a:t>
            </a:r>
          </a:p>
          <a:p>
            <a:r>
              <a:rPr lang="en-US" dirty="0"/>
              <a:t>Infection</a:t>
            </a:r>
          </a:p>
          <a:p>
            <a:r>
              <a:rPr lang="en-US" dirty="0"/>
              <a:t>Jaundice</a:t>
            </a:r>
          </a:p>
          <a:p>
            <a:r>
              <a:rPr lang="en-US" dirty="0"/>
              <a:t>Vaso-occlusive crisis</a:t>
            </a:r>
          </a:p>
          <a:p>
            <a:r>
              <a:rPr lang="en-US" dirty="0"/>
              <a:t>Chest crisis </a:t>
            </a:r>
          </a:p>
          <a:p>
            <a:r>
              <a:rPr lang="en-US" dirty="0"/>
              <a:t>Sequestration crisis</a:t>
            </a:r>
          </a:p>
          <a:p>
            <a:r>
              <a:rPr lang="en-US" dirty="0"/>
              <a:t>Gallstones</a:t>
            </a:r>
          </a:p>
          <a:p>
            <a:r>
              <a:rPr lang="en-US" dirty="0"/>
              <a:t>Stroke</a:t>
            </a:r>
          </a:p>
          <a:p>
            <a:r>
              <a:rPr lang="en-US" dirty="0"/>
              <a:t>Leg ulceration</a:t>
            </a:r>
          </a:p>
        </p:txBody>
      </p:sp>
      <p:pic>
        <p:nvPicPr>
          <p:cNvPr id="5" name="Picture 4">
            <a:extLst>
              <a:ext uri="{FF2B5EF4-FFF2-40B4-BE49-F238E27FC236}">
                <a16:creationId xmlns:a16="http://schemas.microsoft.com/office/drawing/2014/main" id="{CC96B96B-6715-DA41-8A1B-BFBBE6DBC818}"/>
              </a:ext>
            </a:extLst>
          </p:cNvPr>
          <p:cNvPicPr>
            <a:picLocks noChangeAspect="1"/>
          </p:cNvPicPr>
          <p:nvPr/>
        </p:nvPicPr>
        <p:blipFill rotWithShape="1">
          <a:blip r:embed="rId3"/>
          <a:srcRect l="11159" r="7644" b="1"/>
          <a:stretch/>
        </p:blipFill>
        <p:spPr>
          <a:xfrm>
            <a:off x="5563348" y="838199"/>
            <a:ext cx="3144597" cy="3127248"/>
          </a:xfrm>
          <a:prstGeom prst="rect">
            <a:avLst/>
          </a:prstGeom>
        </p:spPr>
      </p:pic>
      <p:pic>
        <p:nvPicPr>
          <p:cNvPr id="6" name="Picture 5" descr="A picture containing indoor, clothing, brown, water&#10;&#10;Description automatically generated">
            <a:extLst>
              <a:ext uri="{FF2B5EF4-FFF2-40B4-BE49-F238E27FC236}">
                <a16:creationId xmlns:a16="http://schemas.microsoft.com/office/drawing/2014/main" id="{E0E4EF21-0CF0-B948-8F83-03443F6FC87A}"/>
              </a:ext>
            </a:extLst>
          </p:cNvPr>
          <p:cNvPicPr/>
          <p:nvPr/>
        </p:nvPicPr>
        <p:blipFill rotWithShape="1">
          <a:blip r:embed="rId4">
            <a:extLst>
              <a:ext uri="{28A0092B-C50C-407E-A947-70E740481C1C}">
                <a14:useLocalDpi xmlns:a14="http://schemas.microsoft.com/office/drawing/2010/main" val="0"/>
              </a:ext>
            </a:extLst>
          </a:blip>
          <a:srcRect t="3842" r="-6" b="14387"/>
          <a:stretch/>
        </p:blipFill>
        <p:spPr>
          <a:xfrm>
            <a:off x="5563348" y="4194046"/>
            <a:ext cx="3144597" cy="2076245"/>
          </a:xfrm>
          <a:prstGeom prst="rect">
            <a:avLst/>
          </a:prstGeom>
        </p:spPr>
      </p:pic>
    </p:spTree>
    <p:extLst>
      <p:ext uri="{BB962C8B-B14F-4D97-AF65-F5344CB8AC3E}">
        <p14:creationId xmlns:p14="http://schemas.microsoft.com/office/powerpoint/2010/main" val="1168064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27A0-97AC-954E-BA57-D594410BF0C8}"/>
              </a:ext>
            </a:extLst>
          </p:cNvPr>
          <p:cNvSpPr>
            <a:spLocks noGrp="1"/>
          </p:cNvSpPr>
          <p:nvPr>
            <p:ph type="title"/>
          </p:nvPr>
        </p:nvSpPr>
        <p:spPr/>
        <p:txBody>
          <a:bodyPr/>
          <a:lstStyle/>
          <a:p>
            <a:r>
              <a:rPr lang="en-US" dirty="0"/>
              <a:t>Management of sickle cell disease</a:t>
            </a:r>
            <a:br>
              <a:rPr lang="en-US" dirty="0"/>
            </a:br>
            <a:endParaRPr lang="en-US" dirty="0"/>
          </a:p>
        </p:txBody>
      </p:sp>
      <p:sp>
        <p:nvSpPr>
          <p:cNvPr id="3" name="Content Placeholder 2">
            <a:extLst>
              <a:ext uri="{FF2B5EF4-FFF2-40B4-BE49-F238E27FC236}">
                <a16:creationId xmlns:a16="http://schemas.microsoft.com/office/drawing/2014/main" id="{5F856457-5E31-B546-B592-C7EF169A8361}"/>
              </a:ext>
            </a:extLst>
          </p:cNvPr>
          <p:cNvSpPr>
            <a:spLocks noGrp="1"/>
          </p:cNvSpPr>
          <p:nvPr>
            <p:ph idx="1"/>
          </p:nvPr>
        </p:nvSpPr>
        <p:spPr/>
        <p:txBody>
          <a:bodyPr/>
          <a:lstStyle/>
          <a:p>
            <a:r>
              <a:rPr lang="en-US" dirty="0"/>
              <a:t>Prophylactic treatment</a:t>
            </a:r>
          </a:p>
          <a:p>
            <a:pPr lvl="1"/>
            <a:r>
              <a:rPr lang="en-US" dirty="0"/>
              <a:t>Vaccination, antibiotics, folic acid</a:t>
            </a:r>
          </a:p>
          <a:p>
            <a:r>
              <a:rPr lang="en-US" dirty="0"/>
              <a:t>Acute events</a:t>
            </a:r>
          </a:p>
          <a:p>
            <a:pPr lvl="1"/>
            <a:r>
              <a:rPr lang="en-US" dirty="0"/>
              <a:t>Management of precipitating factors e.g. dehydration, infection</a:t>
            </a:r>
          </a:p>
          <a:p>
            <a:pPr lvl="1"/>
            <a:r>
              <a:rPr lang="en-US" dirty="0"/>
              <a:t>Pain control</a:t>
            </a:r>
          </a:p>
          <a:p>
            <a:r>
              <a:rPr lang="en-US" dirty="0"/>
              <a:t>Transfusion</a:t>
            </a:r>
          </a:p>
          <a:p>
            <a:r>
              <a:rPr lang="en-US" dirty="0"/>
              <a:t>Disease modifying drugs</a:t>
            </a:r>
          </a:p>
          <a:p>
            <a:pPr lvl="1"/>
            <a:r>
              <a:rPr lang="en-US" dirty="0"/>
              <a:t>Hydroxyurea</a:t>
            </a:r>
          </a:p>
          <a:p>
            <a:r>
              <a:rPr lang="en-US" dirty="0"/>
              <a:t>Transplant </a:t>
            </a:r>
          </a:p>
          <a:p>
            <a:pPr lvl="1"/>
            <a:r>
              <a:rPr lang="en-US" dirty="0"/>
              <a:t>Bone marrow transplantation</a:t>
            </a:r>
          </a:p>
        </p:txBody>
      </p:sp>
    </p:spTree>
    <p:extLst>
      <p:ext uri="{BB962C8B-B14F-4D97-AF65-F5344CB8AC3E}">
        <p14:creationId xmlns:p14="http://schemas.microsoft.com/office/powerpoint/2010/main" val="1933634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Normocytic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3086735024"/>
              </p:ext>
            </p:extLst>
          </p:nvPr>
        </p:nvGraphicFramePr>
        <p:xfrm>
          <a:off x="946484" y="1235242"/>
          <a:ext cx="10663990" cy="4973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352A5F0C-65BD-AA4F-80C3-7F5A3D2CEE0B}"/>
              </a:ext>
            </a:extLst>
          </p:cNvPr>
          <p:cNvSpPr/>
          <p:nvPr/>
        </p:nvSpPr>
        <p:spPr>
          <a:xfrm>
            <a:off x="6612294" y="5470357"/>
            <a:ext cx="1940767" cy="7386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033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4AA5-1B2E-824A-BC11-212C921EECC1}"/>
              </a:ext>
            </a:extLst>
          </p:cNvPr>
          <p:cNvSpPr>
            <a:spLocks noGrp="1"/>
          </p:cNvSpPr>
          <p:nvPr>
            <p:ph type="title"/>
          </p:nvPr>
        </p:nvSpPr>
        <p:spPr/>
        <p:txBody>
          <a:bodyPr/>
          <a:lstStyle/>
          <a:p>
            <a:r>
              <a:rPr lang="en-US" dirty="0"/>
              <a:t>Anaemia of chronic disease</a:t>
            </a:r>
          </a:p>
        </p:txBody>
      </p:sp>
      <p:sp>
        <p:nvSpPr>
          <p:cNvPr id="3" name="Content Placeholder 2">
            <a:extLst>
              <a:ext uri="{FF2B5EF4-FFF2-40B4-BE49-F238E27FC236}">
                <a16:creationId xmlns:a16="http://schemas.microsoft.com/office/drawing/2014/main" id="{1854B235-3699-6B48-A668-3E85FA091238}"/>
              </a:ext>
            </a:extLst>
          </p:cNvPr>
          <p:cNvSpPr>
            <a:spLocks noGrp="1"/>
          </p:cNvSpPr>
          <p:nvPr>
            <p:ph idx="1"/>
          </p:nvPr>
        </p:nvSpPr>
        <p:spPr/>
        <p:txBody>
          <a:bodyPr/>
          <a:lstStyle/>
          <a:p>
            <a:r>
              <a:rPr lang="en-US" dirty="0"/>
              <a:t>Mostly normochromic normocytic (80%)</a:t>
            </a:r>
          </a:p>
          <a:p>
            <a:pPr lvl="1"/>
            <a:r>
              <a:rPr lang="en-US" dirty="0"/>
              <a:t>A smaller proportion is hypochromic microcytic</a:t>
            </a:r>
          </a:p>
          <a:p>
            <a:r>
              <a:rPr lang="en-US" dirty="0"/>
              <a:t>Cytokine driven suppression of red cell production</a:t>
            </a:r>
          </a:p>
          <a:p>
            <a:r>
              <a:rPr lang="en-US" dirty="0"/>
              <a:t>Treatment is usually of the underlying condition</a:t>
            </a:r>
          </a:p>
          <a:p>
            <a:r>
              <a:rPr lang="en-US" dirty="0"/>
              <a:t>Can treat with transfusion or EPO (if particularly symptomatic)</a:t>
            </a:r>
          </a:p>
        </p:txBody>
      </p:sp>
    </p:spTree>
    <p:extLst>
      <p:ext uri="{BB962C8B-B14F-4D97-AF65-F5344CB8AC3E}">
        <p14:creationId xmlns:p14="http://schemas.microsoft.com/office/powerpoint/2010/main" val="36635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C5AB-1818-2646-BDFC-5F3C0A97C099}"/>
              </a:ext>
            </a:extLst>
          </p:cNvPr>
          <p:cNvSpPr>
            <a:spLocks noGrp="1"/>
          </p:cNvSpPr>
          <p:nvPr>
            <p:ph type="title"/>
          </p:nvPr>
        </p:nvSpPr>
        <p:spPr/>
        <p:txBody>
          <a:bodyPr/>
          <a:lstStyle/>
          <a:p>
            <a:r>
              <a:rPr lang="en-US" dirty="0"/>
              <a:t>Back to basics</a:t>
            </a:r>
          </a:p>
        </p:txBody>
      </p:sp>
      <p:sp>
        <p:nvSpPr>
          <p:cNvPr id="3" name="Content Placeholder 2">
            <a:extLst>
              <a:ext uri="{FF2B5EF4-FFF2-40B4-BE49-F238E27FC236}">
                <a16:creationId xmlns:a16="http://schemas.microsoft.com/office/drawing/2014/main" id="{55223CE3-5AA8-DF46-B872-5E1FD93F8C01}"/>
              </a:ext>
            </a:extLst>
          </p:cNvPr>
          <p:cNvSpPr>
            <a:spLocks noGrp="1"/>
          </p:cNvSpPr>
          <p:nvPr>
            <p:ph idx="1"/>
          </p:nvPr>
        </p:nvSpPr>
        <p:spPr/>
        <p:txBody>
          <a:bodyPr/>
          <a:lstStyle/>
          <a:p>
            <a:pPr algn="thaiDist"/>
            <a:r>
              <a:rPr lang="en-US" dirty="0"/>
              <a:t>What are the components of blood?</a:t>
            </a:r>
          </a:p>
          <a:p>
            <a:pPr lvl="1" algn="thaiDist"/>
            <a:r>
              <a:rPr lang="en-US" dirty="0"/>
              <a:t>Red blood cells</a:t>
            </a:r>
          </a:p>
          <a:p>
            <a:pPr lvl="1" algn="thaiDist"/>
            <a:r>
              <a:rPr lang="en-US" dirty="0"/>
              <a:t>White blood cells</a:t>
            </a:r>
          </a:p>
          <a:p>
            <a:pPr lvl="1" algn="thaiDist"/>
            <a:r>
              <a:rPr lang="en-US" dirty="0"/>
              <a:t>Platelets</a:t>
            </a:r>
          </a:p>
          <a:p>
            <a:pPr lvl="1" algn="thaiDist"/>
            <a:r>
              <a:rPr lang="en-US" dirty="0"/>
              <a:t>Plasma</a:t>
            </a:r>
          </a:p>
        </p:txBody>
      </p:sp>
    </p:spTree>
    <p:extLst>
      <p:ext uri="{BB962C8B-B14F-4D97-AF65-F5344CB8AC3E}">
        <p14:creationId xmlns:p14="http://schemas.microsoft.com/office/powerpoint/2010/main" val="3979742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7FA7-A00E-D049-8B67-970CBE0EAFE3}"/>
              </a:ext>
            </a:extLst>
          </p:cNvPr>
          <p:cNvSpPr>
            <a:spLocks noGrp="1"/>
          </p:cNvSpPr>
          <p:nvPr>
            <p:ph type="title"/>
          </p:nvPr>
        </p:nvSpPr>
        <p:spPr/>
        <p:txBody>
          <a:bodyPr/>
          <a:lstStyle/>
          <a:p>
            <a:r>
              <a:rPr lang="en-US" dirty="0"/>
              <a:t>Anaemia of chronic disease</a:t>
            </a:r>
          </a:p>
        </p:txBody>
      </p:sp>
      <p:sp>
        <p:nvSpPr>
          <p:cNvPr id="3" name="Content Placeholder 2">
            <a:extLst>
              <a:ext uri="{FF2B5EF4-FFF2-40B4-BE49-F238E27FC236}">
                <a16:creationId xmlns:a16="http://schemas.microsoft.com/office/drawing/2014/main" id="{26F5A8BE-5D64-8D4E-94D8-F178689A112F}"/>
              </a:ext>
            </a:extLst>
          </p:cNvPr>
          <p:cNvSpPr>
            <a:spLocks noGrp="1"/>
          </p:cNvSpPr>
          <p:nvPr>
            <p:ph idx="1"/>
          </p:nvPr>
        </p:nvSpPr>
        <p:spPr/>
        <p:txBody>
          <a:bodyPr/>
          <a:lstStyle/>
          <a:p>
            <a:r>
              <a:rPr lang="en-US" dirty="0"/>
              <a:t>Causes</a:t>
            </a:r>
          </a:p>
          <a:p>
            <a:pPr lvl="1"/>
            <a:r>
              <a:rPr lang="en-US" dirty="0"/>
              <a:t>Autoimmune disorders e.g. SLE, RA, IBD</a:t>
            </a:r>
          </a:p>
          <a:p>
            <a:pPr lvl="1"/>
            <a:r>
              <a:rPr lang="en-US" dirty="0"/>
              <a:t>Chronic infection </a:t>
            </a:r>
            <a:r>
              <a:rPr lang="en-US" dirty="0" err="1"/>
              <a:t>e.g</a:t>
            </a:r>
            <a:r>
              <a:rPr lang="en-US" dirty="0"/>
              <a:t> TB</a:t>
            </a:r>
          </a:p>
          <a:p>
            <a:pPr lvl="1"/>
            <a:r>
              <a:rPr lang="en-US" dirty="0"/>
              <a:t>Acute infection</a:t>
            </a:r>
          </a:p>
          <a:p>
            <a:pPr lvl="1"/>
            <a:r>
              <a:rPr lang="en-US" dirty="0"/>
              <a:t>Malignancy</a:t>
            </a:r>
          </a:p>
          <a:p>
            <a:pPr lvl="1"/>
            <a:r>
              <a:rPr lang="en-US" dirty="0"/>
              <a:t>Chronic diseases e.g. CKD, heart failure</a:t>
            </a:r>
          </a:p>
        </p:txBody>
      </p:sp>
      <p:pic>
        <p:nvPicPr>
          <p:cNvPr id="1028" name="Picture 4" descr="page5image16232">
            <a:extLst>
              <a:ext uri="{FF2B5EF4-FFF2-40B4-BE49-F238E27FC236}">
                <a16:creationId xmlns:a16="http://schemas.microsoft.com/office/drawing/2014/main" id="{F52C3F6D-4C65-584E-A0D1-24D3269EA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60325"/>
            <a:ext cx="1638300" cy="3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3F20-D43D-8B48-B940-7C8DA78B2FCB}"/>
              </a:ext>
            </a:extLst>
          </p:cNvPr>
          <p:cNvSpPr>
            <a:spLocks noGrp="1"/>
          </p:cNvSpPr>
          <p:nvPr>
            <p:ph type="title"/>
          </p:nvPr>
        </p:nvSpPr>
        <p:spPr/>
        <p:txBody>
          <a:bodyPr/>
          <a:lstStyle/>
          <a:p>
            <a:r>
              <a:rPr lang="en-US" dirty="0"/>
              <a:t>Approach to </a:t>
            </a:r>
            <a:r>
              <a:rPr lang="en-US" dirty="0" err="1"/>
              <a:t>anaemia</a:t>
            </a:r>
            <a:endParaRPr lang="en-US" dirty="0"/>
          </a:p>
        </p:txBody>
      </p:sp>
      <p:graphicFrame>
        <p:nvGraphicFramePr>
          <p:cNvPr id="6" name="Content Placeholder 5">
            <a:extLst>
              <a:ext uri="{FF2B5EF4-FFF2-40B4-BE49-F238E27FC236}">
                <a16:creationId xmlns:a16="http://schemas.microsoft.com/office/drawing/2014/main" id="{8A0E586D-DA90-D844-B2F4-4B96DEE29670}"/>
              </a:ext>
            </a:extLst>
          </p:cNvPr>
          <p:cNvGraphicFramePr>
            <a:graphicFrameLocks noGrp="1"/>
          </p:cNvGraphicFramePr>
          <p:nvPr>
            <p:ph idx="1"/>
            <p:extLst>
              <p:ext uri="{D42A27DB-BD31-4B8C-83A1-F6EECF244321}">
                <p14:modId xmlns:p14="http://schemas.microsoft.com/office/powerpoint/2010/main" val="2641076441"/>
              </p:ext>
            </p:extLst>
          </p:nvPr>
        </p:nvGraphicFramePr>
        <p:xfrm>
          <a:off x="153955" y="145862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963F9D50-6E99-944C-9E82-49AD42351D2A}"/>
              </a:ext>
            </a:extLst>
          </p:cNvPr>
          <p:cNvSpPr/>
          <p:nvPr/>
        </p:nvSpPr>
        <p:spPr>
          <a:xfrm>
            <a:off x="7595118" y="4021877"/>
            <a:ext cx="3010678" cy="14332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122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Macrocytic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3511892234"/>
              </p:ext>
            </p:extLst>
          </p:nvPr>
        </p:nvGraphicFramePr>
        <p:xfrm>
          <a:off x="834189" y="1235242"/>
          <a:ext cx="10776285" cy="4973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4770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Macrocytic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215095407"/>
              </p:ext>
            </p:extLst>
          </p:nvPr>
        </p:nvGraphicFramePr>
        <p:xfrm>
          <a:off x="715879" y="1235242"/>
          <a:ext cx="10760242" cy="4973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8CBFD25A-B13D-734E-A518-CA51EEB8A9AD}"/>
              </a:ext>
            </a:extLst>
          </p:cNvPr>
          <p:cNvSpPr/>
          <p:nvPr/>
        </p:nvSpPr>
        <p:spPr>
          <a:xfrm>
            <a:off x="4058654" y="5165558"/>
            <a:ext cx="1892968"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964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7976-EE89-2142-A634-1F66EED79EE4}"/>
              </a:ext>
            </a:extLst>
          </p:cNvPr>
          <p:cNvSpPr>
            <a:spLocks noGrp="1"/>
          </p:cNvSpPr>
          <p:nvPr>
            <p:ph type="title"/>
          </p:nvPr>
        </p:nvSpPr>
        <p:spPr/>
        <p:txBody>
          <a:bodyPr anchor="t">
            <a:normAutofit/>
          </a:bodyPr>
          <a:lstStyle/>
          <a:p>
            <a:r>
              <a:rPr lang="en-US" dirty="0"/>
              <a:t>Vitamin B</a:t>
            </a:r>
            <a:r>
              <a:rPr lang="en-US" baseline="-25000" dirty="0"/>
              <a:t>12</a:t>
            </a:r>
          </a:p>
        </p:txBody>
      </p:sp>
      <p:sp>
        <p:nvSpPr>
          <p:cNvPr id="3" name="Content Placeholder 2">
            <a:extLst>
              <a:ext uri="{FF2B5EF4-FFF2-40B4-BE49-F238E27FC236}">
                <a16:creationId xmlns:a16="http://schemas.microsoft.com/office/drawing/2014/main" id="{F181D0FA-4F51-A649-907C-0E69978B492C}"/>
              </a:ext>
            </a:extLst>
          </p:cNvPr>
          <p:cNvSpPr>
            <a:spLocks noGrp="1"/>
          </p:cNvSpPr>
          <p:nvPr>
            <p:ph idx="1"/>
          </p:nvPr>
        </p:nvSpPr>
        <p:spPr>
          <a:xfrm>
            <a:off x="677334" y="2160589"/>
            <a:ext cx="5220430" cy="3880773"/>
          </a:xfrm>
        </p:spPr>
        <p:txBody>
          <a:bodyPr>
            <a:normAutofit/>
          </a:bodyPr>
          <a:lstStyle/>
          <a:p>
            <a:pPr>
              <a:lnSpc>
                <a:spcPct val="90000"/>
              </a:lnSpc>
            </a:pPr>
            <a:r>
              <a:rPr lang="en-US" sz="1400" dirty="0"/>
              <a:t>Vitamin B</a:t>
            </a:r>
            <a:r>
              <a:rPr lang="en-US" sz="1400" baseline="-25000" dirty="0"/>
              <a:t>12 </a:t>
            </a:r>
            <a:r>
              <a:rPr lang="en-US" sz="1400" dirty="0"/>
              <a:t>is required for DNA synthesis and for normal neurological function</a:t>
            </a:r>
          </a:p>
          <a:p>
            <a:pPr>
              <a:lnSpc>
                <a:spcPct val="90000"/>
              </a:lnSpc>
            </a:pPr>
            <a:r>
              <a:rPr lang="en-US" sz="1400" dirty="0"/>
              <a:t>Absorbed in the terminal ileum</a:t>
            </a:r>
          </a:p>
          <a:p>
            <a:pPr>
              <a:lnSpc>
                <a:spcPct val="90000"/>
              </a:lnSpc>
            </a:pPr>
            <a:r>
              <a:rPr lang="en-US" sz="1400" dirty="0"/>
              <a:t>Binds to intrinsic factor</a:t>
            </a:r>
          </a:p>
          <a:p>
            <a:pPr>
              <a:lnSpc>
                <a:spcPct val="90000"/>
              </a:lnSpc>
            </a:pPr>
            <a:r>
              <a:rPr lang="en-US" sz="1400" dirty="0"/>
              <a:t>B</a:t>
            </a:r>
            <a:r>
              <a:rPr lang="en-US" sz="1400" baseline="-25000" dirty="0"/>
              <a:t>12 </a:t>
            </a:r>
            <a:r>
              <a:rPr lang="en-US" sz="1400" dirty="0"/>
              <a:t>found in meat, fish, eggs and dairy produce</a:t>
            </a:r>
          </a:p>
          <a:p>
            <a:pPr>
              <a:lnSpc>
                <a:spcPct val="90000"/>
              </a:lnSpc>
            </a:pPr>
            <a:endParaRPr lang="en-US" sz="1400" baseline="-25000" dirty="0"/>
          </a:p>
          <a:p>
            <a:pPr>
              <a:lnSpc>
                <a:spcPct val="90000"/>
              </a:lnSpc>
            </a:pPr>
            <a:r>
              <a:rPr lang="en-US" sz="1400" dirty="0"/>
              <a:t>Causes of B</a:t>
            </a:r>
            <a:r>
              <a:rPr lang="en-US" sz="1400" baseline="-25000" dirty="0"/>
              <a:t>12 </a:t>
            </a:r>
            <a:r>
              <a:rPr lang="en-US" sz="1400" dirty="0"/>
              <a:t>deficiency</a:t>
            </a:r>
          </a:p>
          <a:p>
            <a:pPr lvl="1">
              <a:lnSpc>
                <a:spcPct val="90000"/>
              </a:lnSpc>
            </a:pPr>
            <a:r>
              <a:rPr lang="en-US" sz="1400" dirty="0"/>
              <a:t>Pernicious </a:t>
            </a:r>
            <a:r>
              <a:rPr lang="en-US" sz="1400" dirty="0" err="1"/>
              <a:t>anaemia</a:t>
            </a:r>
            <a:r>
              <a:rPr lang="en-US" sz="1400" dirty="0"/>
              <a:t> </a:t>
            </a:r>
          </a:p>
          <a:p>
            <a:pPr lvl="1">
              <a:lnSpc>
                <a:spcPct val="90000"/>
              </a:lnSpc>
            </a:pPr>
            <a:r>
              <a:rPr lang="en-US" sz="1400" dirty="0"/>
              <a:t>Following total gastrectomy</a:t>
            </a:r>
          </a:p>
          <a:p>
            <a:pPr lvl="1">
              <a:lnSpc>
                <a:spcPct val="90000"/>
              </a:lnSpc>
            </a:pPr>
            <a:r>
              <a:rPr lang="en-US" sz="1400" dirty="0"/>
              <a:t>Ileal disease </a:t>
            </a:r>
            <a:r>
              <a:rPr lang="en-US" sz="1400" dirty="0" err="1"/>
              <a:t>eg</a:t>
            </a:r>
            <a:r>
              <a:rPr lang="en-US" sz="1400" dirty="0"/>
              <a:t> </a:t>
            </a:r>
            <a:r>
              <a:rPr lang="en-US" sz="1400" dirty="0" err="1"/>
              <a:t>Crohns</a:t>
            </a:r>
            <a:endParaRPr lang="en-US" sz="1400" dirty="0"/>
          </a:p>
          <a:p>
            <a:pPr lvl="1">
              <a:lnSpc>
                <a:spcPct val="90000"/>
              </a:lnSpc>
            </a:pPr>
            <a:r>
              <a:rPr lang="en-US" sz="1400" dirty="0" err="1"/>
              <a:t>Malabsoprtion</a:t>
            </a:r>
            <a:r>
              <a:rPr lang="en-US" sz="1400" dirty="0"/>
              <a:t> </a:t>
            </a:r>
            <a:r>
              <a:rPr lang="en-US" sz="1400" dirty="0" err="1"/>
              <a:t>eg</a:t>
            </a:r>
            <a:r>
              <a:rPr lang="en-US" sz="1400" dirty="0"/>
              <a:t> Coeliac disease</a:t>
            </a:r>
          </a:p>
          <a:p>
            <a:pPr lvl="1">
              <a:lnSpc>
                <a:spcPct val="90000"/>
              </a:lnSpc>
            </a:pPr>
            <a:r>
              <a:rPr lang="en-US" sz="1400" dirty="0"/>
              <a:t>Bacterial overgrowth</a:t>
            </a:r>
          </a:p>
          <a:p>
            <a:pPr lvl="1">
              <a:lnSpc>
                <a:spcPct val="90000"/>
              </a:lnSpc>
            </a:pPr>
            <a:r>
              <a:rPr lang="en-US" sz="1400" dirty="0"/>
              <a:t>Dietary deficiency</a:t>
            </a:r>
          </a:p>
        </p:txBody>
      </p:sp>
      <p:pic>
        <p:nvPicPr>
          <p:cNvPr id="6" name="Picture 5">
            <a:extLst>
              <a:ext uri="{FF2B5EF4-FFF2-40B4-BE49-F238E27FC236}">
                <a16:creationId xmlns:a16="http://schemas.microsoft.com/office/drawing/2014/main" id="{68E44551-1DCA-594B-B592-36E4907F407B}"/>
              </a:ext>
            </a:extLst>
          </p:cNvPr>
          <p:cNvPicPr>
            <a:picLocks noChangeAspect="1"/>
          </p:cNvPicPr>
          <p:nvPr/>
        </p:nvPicPr>
        <p:blipFill rotWithShape="1">
          <a:blip r:embed="rId3"/>
          <a:srcRect l="22756" r="15261" b="-4"/>
          <a:stretch/>
        </p:blipFill>
        <p:spPr>
          <a:xfrm>
            <a:off x="5661421" y="2109236"/>
            <a:ext cx="3145536" cy="3882362"/>
          </a:xfrm>
          <a:prstGeom prst="rect">
            <a:avLst/>
          </a:prstGeom>
        </p:spPr>
      </p:pic>
    </p:spTree>
    <p:extLst>
      <p:ext uri="{BB962C8B-B14F-4D97-AF65-F5344CB8AC3E}">
        <p14:creationId xmlns:p14="http://schemas.microsoft.com/office/powerpoint/2010/main" val="4143182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BD11-F6CC-504D-A02B-113C96703DAE}"/>
              </a:ext>
            </a:extLst>
          </p:cNvPr>
          <p:cNvSpPr>
            <a:spLocks noGrp="1"/>
          </p:cNvSpPr>
          <p:nvPr>
            <p:ph type="title"/>
          </p:nvPr>
        </p:nvSpPr>
        <p:spPr/>
        <p:txBody>
          <a:bodyPr/>
          <a:lstStyle/>
          <a:p>
            <a:r>
              <a:rPr lang="en-US" dirty="0"/>
              <a:t>B12 deficiency</a:t>
            </a:r>
          </a:p>
        </p:txBody>
      </p:sp>
      <p:sp>
        <p:nvSpPr>
          <p:cNvPr id="3" name="Content Placeholder 2">
            <a:extLst>
              <a:ext uri="{FF2B5EF4-FFF2-40B4-BE49-F238E27FC236}">
                <a16:creationId xmlns:a16="http://schemas.microsoft.com/office/drawing/2014/main" id="{BE80B062-B96D-BE4C-BF3B-66CF3687AB7A}"/>
              </a:ext>
            </a:extLst>
          </p:cNvPr>
          <p:cNvSpPr>
            <a:spLocks noGrp="1"/>
          </p:cNvSpPr>
          <p:nvPr>
            <p:ph idx="1"/>
          </p:nvPr>
        </p:nvSpPr>
        <p:spPr/>
        <p:txBody>
          <a:bodyPr/>
          <a:lstStyle/>
          <a:p>
            <a:r>
              <a:rPr lang="en-US" dirty="0"/>
              <a:t>Presentation</a:t>
            </a:r>
          </a:p>
          <a:p>
            <a:pPr lvl="1"/>
            <a:r>
              <a:rPr lang="en-US" dirty="0"/>
              <a:t>Jaundice</a:t>
            </a:r>
          </a:p>
          <a:p>
            <a:pPr lvl="1"/>
            <a:r>
              <a:rPr lang="en-US" dirty="0"/>
              <a:t>Glossitis</a:t>
            </a:r>
          </a:p>
          <a:p>
            <a:pPr lvl="1"/>
            <a:r>
              <a:rPr lang="en-US" dirty="0"/>
              <a:t>Angular stomatitis</a:t>
            </a:r>
          </a:p>
          <a:p>
            <a:pPr lvl="1"/>
            <a:r>
              <a:rPr lang="en-US" dirty="0"/>
              <a:t>Neurological- peripheral neuropathy, subacute combined degeneration of the cord</a:t>
            </a:r>
          </a:p>
          <a:p>
            <a:pPr lvl="1"/>
            <a:r>
              <a:rPr lang="en-US" dirty="0"/>
              <a:t>Cognitive impairment</a:t>
            </a:r>
          </a:p>
          <a:p>
            <a:r>
              <a:rPr lang="en-US" dirty="0"/>
              <a:t>Treatment</a:t>
            </a:r>
          </a:p>
          <a:p>
            <a:pPr lvl="1"/>
            <a:r>
              <a:rPr lang="en-US" dirty="0"/>
              <a:t>Oral replacement may be sufficient in mild deficiency of dietary cause</a:t>
            </a:r>
          </a:p>
          <a:p>
            <a:pPr lvl="1"/>
            <a:r>
              <a:rPr lang="en-US" dirty="0"/>
              <a:t>Otherwise IM replacement</a:t>
            </a:r>
          </a:p>
          <a:p>
            <a:endParaRPr lang="en-US" dirty="0"/>
          </a:p>
          <a:p>
            <a:endParaRPr lang="en-US" dirty="0"/>
          </a:p>
        </p:txBody>
      </p:sp>
      <p:pic>
        <p:nvPicPr>
          <p:cNvPr id="5" name="Picture 4">
            <a:extLst>
              <a:ext uri="{FF2B5EF4-FFF2-40B4-BE49-F238E27FC236}">
                <a16:creationId xmlns:a16="http://schemas.microsoft.com/office/drawing/2014/main" id="{EE1F74AC-7591-2241-A3E8-E0BCE6906E0A}"/>
              </a:ext>
            </a:extLst>
          </p:cNvPr>
          <p:cNvPicPr>
            <a:picLocks noChangeAspect="1"/>
          </p:cNvPicPr>
          <p:nvPr/>
        </p:nvPicPr>
        <p:blipFill>
          <a:blip r:embed="rId3"/>
          <a:stretch>
            <a:fillRect/>
          </a:stretch>
        </p:blipFill>
        <p:spPr>
          <a:xfrm>
            <a:off x="7832225" y="800575"/>
            <a:ext cx="3521575" cy="1915164"/>
          </a:xfrm>
          <a:prstGeom prst="rect">
            <a:avLst/>
          </a:prstGeom>
        </p:spPr>
      </p:pic>
    </p:spTree>
    <p:extLst>
      <p:ext uri="{BB962C8B-B14F-4D97-AF65-F5344CB8AC3E}">
        <p14:creationId xmlns:p14="http://schemas.microsoft.com/office/powerpoint/2010/main" val="1554111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BFA4-8DE4-3D4F-B2C7-0BEA381341E1}"/>
              </a:ext>
            </a:extLst>
          </p:cNvPr>
          <p:cNvSpPr>
            <a:spLocks noGrp="1"/>
          </p:cNvSpPr>
          <p:nvPr>
            <p:ph type="title"/>
          </p:nvPr>
        </p:nvSpPr>
        <p:spPr/>
        <p:txBody>
          <a:bodyPr/>
          <a:lstStyle/>
          <a:p>
            <a:r>
              <a:rPr lang="en-US" dirty="0"/>
              <a:t>Macrocytic </a:t>
            </a:r>
            <a:r>
              <a:rPr lang="en-US" dirty="0" err="1"/>
              <a:t>anaemia</a:t>
            </a:r>
            <a:endParaRPr lang="en-US" dirty="0"/>
          </a:p>
        </p:txBody>
      </p:sp>
      <p:graphicFrame>
        <p:nvGraphicFramePr>
          <p:cNvPr id="4" name="Content Placeholder 3">
            <a:extLst>
              <a:ext uri="{FF2B5EF4-FFF2-40B4-BE49-F238E27FC236}">
                <a16:creationId xmlns:a16="http://schemas.microsoft.com/office/drawing/2014/main" id="{94B443FD-9708-7C4F-8FAB-80141D69059D}"/>
              </a:ext>
            </a:extLst>
          </p:cNvPr>
          <p:cNvGraphicFramePr>
            <a:graphicFrameLocks noGrp="1"/>
          </p:cNvGraphicFramePr>
          <p:nvPr>
            <p:ph idx="1"/>
            <p:extLst>
              <p:ext uri="{D42A27DB-BD31-4B8C-83A1-F6EECF244321}">
                <p14:modId xmlns:p14="http://schemas.microsoft.com/office/powerpoint/2010/main" val="3235660433"/>
              </p:ext>
            </p:extLst>
          </p:nvPr>
        </p:nvGraphicFramePr>
        <p:xfrm>
          <a:off x="834189" y="1171074"/>
          <a:ext cx="10776285" cy="5037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8CBFD25A-B13D-734E-A518-CA51EEB8A9AD}"/>
              </a:ext>
            </a:extLst>
          </p:cNvPr>
          <p:cNvSpPr/>
          <p:nvPr/>
        </p:nvSpPr>
        <p:spPr>
          <a:xfrm>
            <a:off x="4090737" y="5550569"/>
            <a:ext cx="2053389" cy="40105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862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FC6F-6D35-6A49-ACB5-1395FF89ADEF}"/>
              </a:ext>
            </a:extLst>
          </p:cNvPr>
          <p:cNvSpPr>
            <a:spLocks noGrp="1"/>
          </p:cNvSpPr>
          <p:nvPr>
            <p:ph type="title"/>
          </p:nvPr>
        </p:nvSpPr>
        <p:spPr/>
        <p:txBody>
          <a:bodyPr/>
          <a:lstStyle/>
          <a:p>
            <a:r>
              <a:rPr lang="en-US" dirty="0"/>
              <a:t>Folate deficiency</a:t>
            </a:r>
          </a:p>
        </p:txBody>
      </p:sp>
      <p:sp>
        <p:nvSpPr>
          <p:cNvPr id="3" name="Content Placeholder 2">
            <a:extLst>
              <a:ext uri="{FF2B5EF4-FFF2-40B4-BE49-F238E27FC236}">
                <a16:creationId xmlns:a16="http://schemas.microsoft.com/office/drawing/2014/main" id="{990FEC59-46E2-0944-A1E0-78D7FBBA25BA}"/>
              </a:ext>
            </a:extLst>
          </p:cNvPr>
          <p:cNvSpPr>
            <a:spLocks noGrp="1"/>
          </p:cNvSpPr>
          <p:nvPr>
            <p:ph idx="1"/>
          </p:nvPr>
        </p:nvSpPr>
        <p:spPr>
          <a:xfrm>
            <a:off x="677334" y="1475874"/>
            <a:ext cx="8596668" cy="5181599"/>
          </a:xfrm>
        </p:spPr>
        <p:txBody>
          <a:bodyPr>
            <a:noAutofit/>
          </a:bodyPr>
          <a:lstStyle/>
          <a:p>
            <a:r>
              <a:rPr lang="en-US" dirty="0"/>
              <a:t>Folic acid is an essential co-factor in DNA synthesis</a:t>
            </a:r>
          </a:p>
          <a:p>
            <a:r>
              <a:rPr lang="en-US" dirty="0"/>
              <a:t>Main site of absorption is the proximal jejunum</a:t>
            </a:r>
          </a:p>
          <a:p>
            <a:r>
              <a:rPr lang="en-US" dirty="0"/>
              <a:t>Dietary sources are liver, green vegetables, nuts and yeasts</a:t>
            </a:r>
          </a:p>
          <a:p>
            <a:endParaRPr lang="en-US" dirty="0"/>
          </a:p>
          <a:p>
            <a:r>
              <a:rPr lang="en-US" dirty="0"/>
              <a:t>Causes of folate deficiency</a:t>
            </a:r>
          </a:p>
          <a:p>
            <a:pPr lvl="1"/>
            <a:r>
              <a:rPr lang="en-US" dirty="0"/>
              <a:t>Dietary</a:t>
            </a:r>
          </a:p>
          <a:p>
            <a:pPr lvl="1"/>
            <a:r>
              <a:rPr lang="en-US" dirty="0"/>
              <a:t>Increased requirements e.g. pregnancy, </a:t>
            </a:r>
            <a:r>
              <a:rPr lang="en-US" dirty="0" err="1"/>
              <a:t>haemolysis</a:t>
            </a:r>
            <a:endParaRPr lang="en-US" dirty="0"/>
          </a:p>
          <a:p>
            <a:pPr lvl="1"/>
            <a:r>
              <a:rPr lang="en-US" dirty="0"/>
              <a:t>Drugs e.g. phenytoin, valproate, methotrexate, trimethoprim</a:t>
            </a:r>
          </a:p>
          <a:p>
            <a:pPr lvl="1"/>
            <a:r>
              <a:rPr lang="en-US" dirty="0"/>
              <a:t>Alcohol</a:t>
            </a:r>
          </a:p>
          <a:p>
            <a:pPr lvl="1"/>
            <a:r>
              <a:rPr lang="en-US" dirty="0"/>
              <a:t>Malabsorption e.g.  Coeliac disease, </a:t>
            </a:r>
            <a:r>
              <a:rPr lang="en-US" dirty="0" err="1"/>
              <a:t>Crohns</a:t>
            </a:r>
            <a:endParaRPr lang="en-US" dirty="0"/>
          </a:p>
          <a:p>
            <a:pPr lvl="1"/>
            <a:endParaRPr lang="en-US" sz="1800" dirty="0"/>
          </a:p>
          <a:p>
            <a:r>
              <a:rPr lang="en-US" sz="2000" dirty="0"/>
              <a:t>Treatment is with oral folate replacement</a:t>
            </a:r>
          </a:p>
        </p:txBody>
      </p:sp>
    </p:spTree>
    <p:extLst>
      <p:ext uri="{BB962C8B-B14F-4D97-AF65-F5344CB8AC3E}">
        <p14:creationId xmlns:p14="http://schemas.microsoft.com/office/powerpoint/2010/main" val="2134382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2894-7C84-FE42-A5A1-03D257922D9E}"/>
              </a:ext>
            </a:extLst>
          </p:cNvPr>
          <p:cNvSpPr>
            <a:spLocks noGrp="1"/>
          </p:cNvSpPr>
          <p:nvPr>
            <p:ph type="title"/>
          </p:nvPr>
        </p:nvSpPr>
        <p:spPr/>
        <p:txBody>
          <a:bodyPr/>
          <a:lstStyle/>
          <a:p>
            <a:r>
              <a:rPr lang="en-US"/>
              <a:t>Causes of macrocytosis</a:t>
            </a:r>
          </a:p>
        </p:txBody>
      </p:sp>
      <p:sp>
        <p:nvSpPr>
          <p:cNvPr id="3" name="Content Placeholder 2">
            <a:extLst>
              <a:ext uri="{FF2B5EF4-FFF2-40B4-BE49-F238E27FC236}">
                <a16:creationId xmlns:a16="http://schemas.microsoft.com/office/drawing/2014/main" id="{8348497B-728E-F840-AA75-2B6913ADF7F4}"/>
              </a:ext>
            </a:extLst>
          </p:cNvPr>
          <p:cNvSpPr>
            <a:spLocks noGrp="1"/>
          </p:cNvSpPr>
          <p:nvPr>
            <p:ph idx="1"/>
          </p:nvPr>
        </p:nvSpPr>
        <p:spPr/>
        <p:txBody>
          <a:bodyPr/>
          <a:lstStyle/>
          <a:p>
            <a:r>
              <a:rPr lang="en-US" dirty="0"/>
              <a:t>Disordered liver function</a:t>
            </a:r>
          </a:p>
          <a:p>
            <a:r>
              <a:rPr lang="en-US" dirty="0"/>
              <a:t>Hypothyroidism</a:t>
            </a:r>
          </a:p>
          <a:p>
            <a:r>
              <a:rPr lang="en-US" dirty="0"/>
              <a:t>Alcohol excess</a:t>
            </a:r>
          </a:p>
          <a:p>
            <a:r>
              <a:rPr lang="en-US" dirty="0"/>
              <a:t>Drugs (methotrexate, anti-</a:t>
            </a:r>
            <a:r>
              <a:rPr lang="en-US" dirty="0" err="1"/>
              <a:t>malarials</a:t>
            </a:r>
            <a:r>
              <a:rPr lang="en-US" dirty="0"/>
              <a:t>, hydroxycarbamide)</a:t>
            </a:r>
          </a:p>
          <a:p>
            <a:r>
              <a:rPr lang="en-US" dirty="0"/>
              <a:t>Myelodysplasia</a:t>
            </a:r>
          </a:p>
          <a:p>
            <a:r>
              <a:rPr lang="en-US" dirty="0"/>
              <a:t>Aplastic </a:t>
            </a:r>
            <a:r>
              <a:rPr lang="en-US" dirty="0" err="1"/>
              <a:t>anaemia</a:t>
            </a:r>
            <a:endParaRPr lang="en-US" dirty="0"/>
          </a:p>
          <a:p>
            <a:endParaRPr lang="en-US" dirty="0"/>
          </a:p>
        </p:txBody>
      </p:sp>
    </p:spTree>
    <p:extLst>
      <p:ext uri="{BB962C8B-B14F-4D97-AF65-F5344CB8AC3E}">
        <p14:creationId xmlns:p14="http://schemas.microsoft.com/office/powerpoint/2010/main" val="820502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3F20-D43D-8B48-B940-7C8DA78B2FCB}"/>
              </a:ext>
            </a:extLst>
          </p:cNvPr>
          <p:cNvSpPr>
            <a:spLocks noGrp="1"/>
          </p:cNvSpPr>
          <p:nvPr>
            <p:ph type="title"/>
          </p:nvPr>
        </p:nvSpPr>
        <p:spPr/>
        <p:txBody>
          <a:bodyPr/>
          <a:lstStyle/>
          <a:p>
            <a:r>
              <a:rPr lang="en-US" dirty="0"/>
              <a:t>Approach to </a:t>
            </a:r>
            <a:r>
              <a:rPr lang="en-US" dirty="0" err="1"/>
              <a:t>anaemia</a:t>
            </a:r>
            <a:endParaRPr lang="en-US" dirty="0"/>
          </a:p>
        </p:txBody>
      </p:sp>
      <p:graphicFrame>
        <p:nvGraphicFramePr>
          <p:cNvPr id="6" name="Content Placeholder 5">
            <a:extLst>
              <a:ext uri="{FF2B5EF4-FFF2-40B4-BE49-F238E27FC236}">
                <a16:creationId xmlns:a16="http://schemas.microsoft.com/office/drawing/2014/main" id="{8A0E586D-DA90-D844-B2F4-4B96DEE29670}"/>
              </a:ext>
            </a:extLst>
          </p:cNvPr>
          <p:cNvGraphicFramePr>
            <a:graphicFrameLocks noGrp="1"/>
          </p:cNvGraphicFramePr>
          <p:nvPr>
            <p:ph idx="1"/>
            <p:extLst>
              <p:ext uri="{D42A27DB-BD31-4B8C-83A1-F6EECF244321}">
                <p14:modId xmlns:p14="http://schemas.microsoft.com/office/powerpoint/2010/main" val="3739233239"/>
              </p:ext>
            </p:extLst>
          </p:nvPr>
        </p:nvGraphicFramePr>
        <p:xfrm>
          <a:off x="236377" y="1825625"/>
          <a:ext cx="91564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264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CF9-7B08-7046-8F69-1BC468D6173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B70BA26-4823-1742-9605-3A4E3ACAF7F4}"/>
              </a:ext>
            </a:extLst>
          </p:cNvPr>
          <p:cNvPicPr>
            <a:picLocks noGrp="1" noChangeAspect="1"/>
          </p:cNvPicPr>
          <p:nvPr>
            <p:ph idx="1"/>
          </p:nvPr>
        </p:nvPicPr>
        <p:blipFill>
          <a:blip r:embed="rId3"/>
          <a:stretch>
            <a:fillRect/>
          </a:stretch>
        </p:blipFill>
        <p:spPr>
          <a:xfrm>
            <a:off x="0" y="191728"/>
            <a:ext cx="12192001" cy="6666271"/>
          </a:xfrm>
        </p:spPr>
      </p:pic>
    </p:spTree>
    <p:extLst>
      <p:ext uri="{BB962C8B-B14F-4D97-AF65-F5344CB8AC3E}">
        <p14:creationId xmlns:p14="http://schemas.microsoft.com/office/powerpoint/2010/main" val="3178520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12AB724-F9CF-47CB-83DF-B3DBC999F4E7}"/>
              </a:ext>
            </a:extLst>
          </p:cNvPr>
          <p:cNvGraphicFramePr>
            <a:graphicFrameLocks noGrp="1"/>
          </p:cNvGraphicFramePr>
          <p:nvPr>
            <p:ph idx="1"/>
            <p:extLst>
              <p:ext uri="{D42A27DB-BD31-4B8C-83A1-F6EECF244321}">
                <p14:modId xmlns:p14="http://schemas.microsoft.com/office/powerpoint/2010/main" val="4199980472"/>
              </p:ext>
            </p:extLst>
          </p:nvPr>
        </p:nvGraphicFramePr>
        <p:xfrm>
          <a:off x="838200" y="110405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383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dirty="0"/>
              <a:t>Thank you</a:t>
            </a:r>
          </a:p>
          <a:p>
            <a:r>
              <a:rPr lang="en-GB" sz="2400" dirty="0"/>
              <a:t>Please fill out the feedback form for your certificate of learning</a:t>
            </a:r>
          </a:p>
        </p:txBody>
      </p:sp>
    </p:spTree>
    <p:extLst>
      <p:ext uri="{BB962C8B-B14F-4D97-AF65-F5344CB8AC3E}">
        <p14:creationId xmlns:p14="http://schemas.microsoft.com/office/powerpoint/2010/main" val="4080724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2152650" y="365126"/>
            <a:ext cx="7886700" cy="1325563"/>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a:t>Get in touch!</a:t>
            </a:r>
            <a:endParaRPr/>
          </a:p>
        </p:txBody>
      </p:sp>
      <p:sp>
        <p:nvSpPr>
          <p:cNvPr id="330" name="Google Shape;330;p44"/>
          <p:cNvSpPr txBox="1">
            <a:spLocks noGrp="1"/>
          </p:cNvSpPr>
          <p:nvPr>
            <p:ph type="body" idx="1"/>
          </p:nvPr>
        </p:nvSpPr>
        <p:spPr>
          <a:xfrm>
            <a:off x="2152650" y="1825625"/>
            <a:ext cx="7886700" cy="4351338"/>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a:spcBef>
                <a:spcPts val="0"/>
              </a:spcBef>
              <a:spcAft>
                <a:spcPts val="0"/>
              </a:spcAft>
              <a:buClr>
                <a:schemeClr val="dk1"/>
              </a:buClr>
              <a:buSzPts val="2100"/>
              <a:buNone/>
            </a:pPr>
            <a:r>
              <a:rPr lang="en-GB" dirty="0"/>
              <a:t>Website</a:t>
            </a:r>
            <a:endParaRPr dirty="0"/>
          </a:p>
          <a:p>
            <a:pPr marL="0" indent="0" algn="ctr">
              <a:spcAft>
                <a:spcPts val="0"/>
              </a:spcAft>
              <a:buClr>
                <a:schemeClr val="dk1"/>
              </a:buClr>
              <a:buSzPts val="2100"/>
              <a:buNone/>
            </a:pPr>
            <a:r>
              <a:rPr lang="en-GB" u="sng" dirty="0">
                <a:solidFill>
                  <a:schemeClr val="hlink"/>
                </a:solidFill>
                <a:hlinkClick r:id="rId3"/>
              </a:rPr>
              <a:t>www.quackmeded.co.uk</a:t>
            </a:r>
            <a:endParaRPr dirty="0"/>
          </a:p>
          <a:p>
            <a:pPr marL="0" indent="0" algn="ctr">
              <a:spcAft>
                <a:spcPts val="0"/>
              </a:spcAft>
              <a:buClr>
                <a:schemeClr val="dk1"/>
              </a:buClr>
              <a:buSzPts val="2100"/>
              <a:buNone/>
            </a:pPr>
            <a:endParaRPr dirty="0"/>
          </a:p>
          <a:p>
            <a:pPr marL="0" indent="0" algn="ctr">
              <a:spcAft>
                <a:spcPts val="0"/>
              </a:spcAft>
              <a:buClr>
                <a:schemeClr val="dk1"/>
              </a:buClr>
              <a:buSzPts val="2100"/>
              <a:buNone/>
            </a:pPr>
            <a:r>
              <a:rPr lang="en-GB" dirty="0"/>
              <a:t>Email</a:t>
            </a:r>
            <a:endParaRPr dirty="0"/>
          </a:p>
          <a:p>
            <a:pPr marL="0" indent="0" algn="ctr">
              <a:spcAft>
                <a:spcPts val="0"/>
              </a:spcAft>
              <a:buClr>
                <a:schemeClr val="dk1"/>
              </a:buClr>
              <a:buSzPts val="2100"/>
              <a:buNone/>
            </a:pPr>
            <a:r>
              <a:rPr lang="en-US" u="sng" dirty="0" err="1">
                <a:solidFill>
                  <a:schemeClr val="hlink"/>
                </a:solidFill>
              </a:rPr>
              <a:t>ggc.</a:t>
            </a:r>
            <a:r>
              <a:rPr lang="en-US" u="sng" err="1">
                <a:solidFill>
                  <a:schemeClr val="hlink"/>
                </a:solidFill>
              </a:rPr>
              <a:t>quackmeded</a:t>
            </a:r>
            <a:r>
              <a:rPr lang="en-US" u="sng">
                <a:solidFill>
                  <a:schemeClr val="hlink"/>
                </a:solidFill>
              </a:rPr>
              <a:t>@nhs.scot</a:t>
            </a:r>
            <a:endParaRPr dirty="0"/>
          </a:p>
          <a:p>
            <a:pPr marL="0" indent="0" algn="ctr">
              <a:spcAft>
                <a:spcPts val="0"/>
              </a:spcAft>
              <a:buClr>
                <a:schemeClr val="dk1"/>
              </a:buClr>
              <a:buSzPts val="2100"/>
              <a:buNone/>
            </a:pPr>
            <a:endParaRPr dirty="0"/>
          </a:p>
          <a:p>
            <a:pPr marL="0" indent="0" algn="ctr">
              <a:spcAft>
                <a:spcPts val="0"/>
              </a:spcAft>
              <a:buClr>
                <a:schemeClr val="dk1"/>
              </a:buClr>
              <a:buSzPts val="2100"/>
              <a:buNone/>
            </a:pPr>
            <a:r>
              <a:rPr lang="en-GB" dirty="0"/>
              <a:t>Social Media</a:t>
            </a:r>
            <a:endParaRPr dirty="0"/>
          </a:p>
          <a:p>
            <a:pPr marL="0" indent="0" algn="ctr">
              <a:spcAft>
                <a:spcPts val="0"/>
              </a:spcAft>
              <a:buClr>
                <a:schemeClr val="dk1"/>
              </a:buClr>
              <a:buSzPts val="2100"/>
              <a:buNone/>
            </a:pPr>
            <a:r>
              <a:rPr lang="en-GB" dirty="0"/>
              <a:t>Twitter: @QUACK_ Med</a:t>
            </a:r>
            <a:endParaRPr dirty="0"/>
          </a:p>
          <a:p>
            <a:pPr marL="0" indent="0" algn="ctr">
              <a:spcAft>
                <a:spcPts val="0"/>
              </a:spcAft>
              <a:buClr>
                <a:schemeClr val="dk1"/>
              </a:buClr>
              <a:buSzPts val="2100"/>
              <a:buNone/>
            </a:pPr>
            <a:r>
              <a:rPr lang="en-GB" dirty="0"/>
              <a:t>Facebook: QUACK education</a:t>
            </a:r>
            <a:endParaRPr dirty="0"/>
          </a:p>
        </p:txBody>
      </p:sp>
    </p:spTree>
    <p:extLst>
      <p:ext uri="{BB962C8B-B14F-4D97-AF65-F5344CB8AC3E}">
        <p14:creationId xmlns:p14="http://schemas.microsoft.com/office/powerpoint/2010/main" val="415173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F722-FBA4-8748-B8AE-D27A9F018080}"/>
              </a:ext>
            </a:extLst>
          </p:cNvPr>
          <p:cNvSpPr>
            <a:spLocks noGrp="1"/>
          </p:cNvSpPr>
          <p:nvPr>
            <p:ph type="title"/>
          </p:nvPr>
        </p:nvSpPr>
        <p:spPr/>
        <p:txBody>
          <a:bodyPr anchor="t">
            <a:normAutofit/>
          </a:bodyPr>
          <a:lstStyle/>
          <a:p>
            <a:r>
              <a:rPr lang="en-US" dirty="0"/>
              <a:t>Red blood cell journey</a:t>
            </a:r>
          </a:p>
        </p:txBody>
      </p:sp>
      <p:sp>
        <p:nvSpPr>
          <p:cNvPr id="3" name="Content Placeholder 2">
            <a:extLst>
              <a:ext uri="{FF2B5EF4-FFF2-40B4-BE49-F238E27FC236}">
                <a16:creationId xmlns:a16="http://schemas.microsoft.com/office/drawing/2014/main" id="{D87AD2FC-7892-394C-A19E-5FC6ADBC47DF}"/>
              </a:ext>
            </a:extLst>
          </p:cNvPr>
          <p:cNvSpPr>
            <a:spLocks noGrp="1"/>
          </p:cNvSpPr>
          <p:nvPr>
            <p:ph idx="1"/>
          </p:nvPr>
        </p:nvSpPr>
        <p:spPr>
          <a:xfrm>
            <a:off x="677334" y="2160590"/>
            <a:ext cx="5220430" cy="3701270"/>
          </a:xfrm>
        </p:spPr>
        <p:txBody>
          <a:bodyPr>
            <a:normAutofit/>
          </a:bodyPr>
          <a:lstStyle/>
          <a:p>
            <a:r>
              <a:rPr lang="en-US" dirty="0"/>
              <a:t>Develop in bone marrow</a:t>
            </a:r>
          </a:p>
          <a:p>
            <a:r>
              <a:rPr lang="en-US" dirty="0"/>
              <a:t>Non-nucleated, biconcave disc</a:t>
            </a:r>
          </a:p>
          <a:p>
            <a:r>
              <a:rPr lang="en-US" dirty="0" err="1"/>
              <a:t>Erythropoeitin</a:t>
            </a:r>
            <a:r>
              <a:rPr lang="en-US" dirty="0"/>
              <a:t> regulates erythropoiesis</a:t>
            </a:r>
          </a:p>
          <a:p>
            <a:r>
              <a:rPr lang="en-US" dirty="0"/>
              <a:t>Cells are broken down in the reticuloendothelial system</a:t>
            </a:r>
          </a:p>
          <a:p>
            <a:r>
              <a:rPr lang="en-US" dirty="0"/>
              <a:t>Life span is 120 days</a:t>
            </a:r>
          </a:p>
          <a:p>
            <a:pPr marL="0" indent="0">
              <a:buNone/>
            </a:pPr>
            <a:endParaRPr lang="en-US" dirty="0"/>
          </a:p>
        </p:txBody>
      </p:sp>
      <p:pic>
        <p:nvPicPr>
          <p:cNvPr id="5" name="Picture 4">
            <a:extLst>
              <a:ext uri="{FF2B5EF4-FFF2-40B4-BE49-F238E27FC236}">
                <a16:creationId xmlns:a16="http://schemas.microsoft.com/office/drawing/2014/main" id="{C3D1528D-ECC4-4042-BEA3-1663AEA0D762}"/>
              </a:ext>
            </a:extLst>
          </p:cNvPr>
          <p:cNvPicPr>
            <a:picLocks noChangeAspect="1"/>
          </p:cNvPicPr>
          <p:nvPr/>
        </p:nvPicPr>
        <p:blipFill>
          <a:blip r:embed="rId3"/>
          <a:stretch>
            <a:fillRect/>
          </a:stretch>
        </p:blipFill>
        <p:spPr>
          <a:xfrm>
            <a:off x="6087417" y="2159000"/>
            <a:ext cx="3145536" cy="1863729"/>
          </a:xfrm>
          <a:prstGeom prst="rect">
            <a:avLst/>
          </a:prstGeom>
        </p:spPr>
      </p:pic>
    </p:spTree>
    <p:extLst>
      <p:ext uri="{BB962C8B-B14F-4D97-AF65-F5344CB8AC3E}">
        <p14:creationId xmlns:p14="http://schemas.microsoft.com/office/powerpoint/2010/main" val="357256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730D-EE26-BF42-BD6D-D318E748FE21}"/>
              </a:ext>
            </a:extLst>
          </p:cNvPr>
          <p:cNvSpPr>
            <a:spLocks noGrp="1"/>
          </p:cNvSpPr>
          <p:nvPr>
            <p:ph type="title"/>
          </p:nvPr>
        </p:nvSpPr>
        <p:spPr/>
        <p:txBody>
          <a:bodyPr/>
          <a:lstStyle/>
          <a:p>
            <a:r>
              <a:rPr lang="en-US" dirty="0"/>
              <a:t>The normal full blood count</a:t>
            </a:r>
          </a:p>
        </p:txBody>
      </p:sp>
      <p:sp>
        <p:nvSpPr>
          <p:cNvPr id="3" name="Content Placeholder 2">
            <a:extLst>
              <a:ext uri="{FF2B5EF4-FFF2-40B4-BE49-F238E27FC236}">
                <a16:creationId xmlns:a16="http://schemas.microsoft.com/office/drawing/2014/main" id="{4446762F-41A9-2A4E-8310-7E7659374FDB}"/>
              </a:ext>
            </a:extLst>
          </p:cNvPr>
          <p:cNvSpPr>
            <a:spLocks noGrp="1"/>
          </p:cNvSpPr>
          <p:nvPr>
            <p:ph idx="1"/>
          </p:nvPr>
        </p:nvSpPr>
        <p:spPr>
          <a:xfrm>
            <a:off x="838200" y="1411706"/>
            <a:ext cx="10515600" cy="5446294"/>
          </a:xfrm>
        </p:spPr>
        <p:txBody>
          <a:bodyPr>
            <a:normAutofit/>
          </a:bodyPr>
          <a:lstStyle/>
          <a:p>
            <a:pPr marL="0" indent="0">
              <a:buNone/>
            </a:pPr>
            <a:r>
              <a:rPr lang="en-US" dirty="0"/>
              <a:t>Hb				122-165 g/l (Female)</a:t>
            </a:r>
          </a:p>
          <a:p>
            <a:pPr marL="0" indent="0">
              <a:buNone/>
            </a:pPr>
            <a:r>
              <a:rPr lang="en-US" dirty="0"/>
              <a:t>				133-176g/l (Male)	</a:t>
            </a:r>
          </a:p>
          <a:p>
            <a:pPr marL="0" indent="0">
              <a:buNone/>
            </a:pPr>
            <a:r>
              <a:rPr lang="en-US" dirty="0" err="1"/>
              <a:t>Hct</a:t>
            </a:r>
            <a:r>
              <a:rPr lang="en-US" dirty="0"/>
              <a:t>				0.360-0.480 (Female)</a:t>
            </a:r>
          </a:p>
          <a:p>
            <a:pPr marL="0" indent="0">
              <a:buNone/>
            </a:pPr>
            <a:r>
              <a:rPr lang="en-US" dirty="0"/>
              <a:t>				0.390-0.500 (Male)			</a:t>
            </a:r>
          </a:p>
          <a:p>
            <a:pPr marL="0" indent="0">
              <a:buNone/>
            </a:pPr>
            <a:r>
              <a:rPr lang="en-US" dirty="0"/>
              <a:t>MCV				82-98 </a:t>
            </a:r>
            <a:r>
              <a:rPr lang="en-US" dirty="0" err="1"/>
              <a:t>fl</a:t>
            </a:r>
            <a:endParaRPr lang="en-US" dirty="0"/>
          </a:p>
          <a:p>
            <a:pPr marL="0" indent="0">
              <a:buNone/>
            </a:pPr>
            <a:r>
              <a:rPr lang="en-US" dirty="0"/>
              <a:t>MCH				27.3-32.6 </a:t>
            </a:r>
            <a:r>
              <a:rPr lang="en-US" dirty="0" err="1"/>
              <a:t>ρg</a:t>
            </a:r>
            <a:endParaRPr lang="en-US" dirty="0"/>
          </a:p>
          <a:p>
            <a:pPr marL="0" indent="0">
              <a:buNone/>
            </a:pPr>
            <a:r>
              <a:rPr lang="en-US" dirty="0"/>
              <a:t>WCC				3.9-11.1 x10</a:t>
            </a:r>
            <a:r>
              <a:rPr lang="en-US" baseline="30000" dirty="0"/>
              <a:t>9</a:t>
            </a:r>
            <a:r>
              <a:rPr lang="en-US" dirty="0"/>
              <a:t>/l				</a:t>
            </a:r>
          </a:p>
          <a:p>
            <a:pPr marL="0" indent="0">
              <a:buNone/>
            </a:pPr>
            <a:r>
              <a:rPr lang="en-US" dirty="0"/>
              <a:t>Neutrophils			1.8-7.4 x10</a:t>
            </a:r>
            <a:r>
              <a:rPr lang="en-US" baseline="30000" dirty="0"/>
              <a:t>9</a:t>
            </a:r>
            <a:r>
              <a:rPr lang="en-US" dirty="0"/>
              <a:t>/l</a:t>
            </a:r>
          </a:p>
          <a:p>
            <a:pPr marL="0" indent="0">
              <a:buNone/>
            </a:pPr>
            <a:r>
              <a:rPr lang="en-US" dirty="0"/>
              <a:t>Lymphocytes			1.3-3.5 x10</a:t>
            </a:r>
            <a:r>
              <a:rPr lang="en-US" baseline="30000" dirty="0"/>
              <a:t>9</a:t>
            </a:r>
            <a:r>
              <a:rPr lang="en-US" dirty="0"/>
              <a:t>/l</a:t>
            </a:r>
          </a:p>
          <a:p>
            <a:pPr marL="0" indent="0">
              <a:buNone/>
            </a:pPr>
            <a:r>
              <a:rPr lang="en-US" dirty="0"/>
              <a:t>Eosinophils			0.02-0.7 x10</a:t>
            </a:r>
            <a:r>
              <a:rPr lang="en-US" baseline="30000" dirty="0"/>
              <a:t>9</a:t>
            </a:r>
            <a:r>
              <a:rPr lang="en-US" dirty="0"/>
              <a:t>/l</a:t>
            </a:r>
          </a:p>
          <a:p>
            <a:pPr marL="0" indent="0">
              <a:buNone/>
            </a:pPr>
            <a:r>
              <a:rPr lang="en-US" dirty="0"/>
              <a:t>Monocytes			0.2-0.9 x10</a:t>
            </a:r>
            <a:r>
              <a:rPr lang="en-US" baseline="30000" dirty="0"/>
              <a:t>9</a:t>
            </a:r>
            <a:r>
              <a:rPr lang="en-US" dirty="0"/>
              <a:t>/l</a:t>
            </a:r>
          </a:p>
          <a:p>
            <a:pPr marL="0" indent="0">
              <a:buNone/>
            </a:pPr>
            <a:r>
              <a:rPr lang="en-US" dirty="0"/>
              <a:t>Basophil			0-0.1 x10</a:t>
            </a:r>
            <a:r>
              <a:rPr lang="en-US" baseline="30000" dirty="0"/>
              <a:t>9</a:t>
            </a:r>
            <a:r>
              <a:rPr lang="en-US" dirty="0"/>
              <a:t>/l</a:t>
            </a:r>
          </a:p>
          <a:p>
            <a:pPr marL="0" indent="0">
              <a:buNone/>
            </a:pPr>
            <a:r>
              <a:rPr lang="en-US" dirty="0"/>
              <a:t>Platelets			150-400 x10</a:t>
            </a:r>
            <a:r>
              <a:rPr lang="en-US" baseline="30000" dirty="0"/>
              <a:t>9</a:t>
            </a:r>
            <a:r>
              <a:rPr lang="en-US" dirty="0"/>
              <a:t>/l</a:t>
            </a:r>
          </a:p>
        </p:txBody>
      </p:sp>
    </p:spTree>
    <p:extLst>
      <p:ext uri="{BB962C8B-B14F-4D97-AF65-F5344CB8AC3E}">
        <p14:creationId xmlns:p14="http://schemas.microsoft.com/office/powerpoint/2010/main" val="98408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B511-4FCF-6F4F-9425-1C233E7F9693}"/>
              </a:ext>
            </a:extLst>
          </p:cNvPr>
          <p:cNvSpPr>
            <a:spLocks noGrp="1"/>
          </p:cNvSpPr>
          <p:nvPr>
            <p:ph type="title"/>
          </p:nvPr>
        </p:nvSpPr>
        <p:spPr/>
        <p:txBody>
          <a:bodyPr>
            <a:normAutofit fontScale="90000"/>
          </a:bodyPr>
          <a:lstStyle/>
          <a:p>
            <a:r>
              <a:rPr lang="en-US" dirty="0"/>
              <a:t>Clinical considerations in </a:t>
            </a:r>
            <a:r>
              <a:rPr lang="en-US" dirty="0" err="1"/>
              <a:t>anaemia</a:t>
            </a:r>
            <a:br>
              <a:rPr lang="en-US" dirty="0"/>
            </a:br>
            <a:r>
              <a:rPr lang="en-US" dirty="0"/>
              <a:t>-History</a:t>
            </a:r>
            <a:br>
              <a:rPr lang="en-US" dirty="0"/>
            </a:br>
            <a:endParaRPr lang="en-US" dirty="0"/>
          </a:p>
        </p:txBody>
      </p:sp>
      <p:sp>
        <p:nvSpPr>
          <p:cNvPr id="3" name="Content Placeholder 2">
            <a:extLst>
              <a:ext uri="{FF2B5EF4-FFF2-40B4-BE49-F238E27FC236}">
                <a16:creationId xmlns:a16="http://schemas.microsoft.com/office/drawing/2014/main" id="{83143249-8F8B-6B44-B185-47D067E2D0BA}"/>
              </a:ext>
            </a:extLst>
          </p:cNvPr>
          <p:cNvSpPr>
            <a:spLocks noGrp="1"/>
          </p:cNvSpPr>
          <p:nvPr>
            <p:ph idx="1"/>
          </p:nvPr>
        </p:nvSpPr>
        <p:spPr/>
        <p:txBody>
          <a:bodyPr>
            <a:normAutofit/>
          </a:bodyPr>
          <a:lstStyle/>
          <a:p>
            <a:r>
              <a:rPr lang="en-US" dirty="0"/>
              <a:t>Symptoms</a:t>
            </a:r>
          </a:p>
          <a:p>
            <a:pPr lvl="1"/>
            <a:r>
              <a:rPr lang="en-US" dirty="0"/>
              <a:t>Breathlessness</a:t>
            </a:r>
          </a:p>
          <a:p>
            <a:pPr lvl="1"/>
            <a:r>
              <a:rPr lang="en-US" dirty="0"/>
              <a:t>Fatigue</a:t>
            </a:r>
          </a:p>
          <a:p>
            <a:pPr lvl="1"/>
            <a:r>
              <a:rPr lang="en-US" dirty="0"/>
              <a:t>Dizziness</a:t>
            </a:r>
          </a:p>
          <a:p>
            <a:pPr lvl="1"/>
            <a:r>
              <a:rPr lang="en-US" dirty="0"/>
              <a:t>Chest pain</a:t>
            </a:r>
          </a:p>
          <a:p>
            <a:r>
              <a:rPr lang="en-US" dirty="0"/>
              <a:t>Questions to consider</a:t>
            </a:r>
          </a:p>
          <a:p>
            <a:pPr lvl="1"/>
            <a:r>
              <a:rPr lang="en-US" dirty="0"/>
              <a:t>Duration of symptoms</a:t>
            </a:r>
          </a:p>
          <a:p>
            <a:pPr lvl="1"/>
            <a:r>
              <a:rPr lang="en-US" dirty="0"/>
              <a:t>Evidence of blood loss</a:t>
            </a:r>
          </a:p>
          <a:p>
            <a:pPr lvl="1"/>
            <a:r>
              <a:rPr lang="en-US" dirty="0"/>
              <a:t>Family history</a:t>
            </a:r>
          </a:p>
          <a:p>
            <a:pPr lvl="1"/>
            <a:r>
              <a:rPr lang="en-US" dirty="0"/>
              <a:t>Drug history</a:t>
            </a:r>
          </a:p>
          <a:p>
            <a:pPr lvl="1"/>
            <a:r>
              <a:rPr lang="en-US" dirty="0"/>
              <a:t>Diet</a:t>
            </a:r>
          </a:p>
          <a:p>
            <a:pPr lvl="1"/>
            <a:r>
              <a:rPr lang="en-US" dirty="0"/>
              <a:t>Increased requirements (e.g. pregnancy)</a:t>
            </a:r>
          </a:p>
        </p:txBody>
      </p:sp>
    </p:spTree>
    <p:extLst>
      <p:ext uri="{BB962C8B-B14F-4D97-AF65-F5344CB8AC3E}">
        <p14:creationId xmlns:p14="http://schemas.microsoft.com/office/powerpoint/2010/main" val="673984549"/>
      </p:ext>
    </p:extLst>
  </p:cSld>
  <p:clrMapOvr>
    <a:masterClrMapping/>
  </p:clrMapOvr>
</p:sld>
</file>

<file path=ppt/theme/theme1.xml><?xml version="1.0" encoding="utf-8"?>
<a:theme xmlns:a="http://schemas.openxmlformats.org/drawingml/2006/main" name="QUACK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ACK theme" id="{75FFE468-3B7E-4C82-A462-E22C6E5790A0}" vid="{E73379FD-5B52-4EB3-A98B-74B0B41F02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QUACK theme</Template>
  <TotalTime>469</TotalTime>
  <Words>3654</Words>
  <Application>Microsoft Office PowerPoint</Application>
  <PresentationFormat>Widescreen</PresentationFormat>
  <Paragraphs>689</Paragraphs>
  <Slides>62</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Times New Roman</vt:lpstr>
      <vt:lpstr>QUACK theme</vt:lpstr>
      <vt:lpstr>Anaemia</vt:lpstr>
      <vt:lpstr>Disclaimer*</vt:lpstr>
      <vt:lpstr>Learning outcomes</vt:lpstr>
      <vt:lpstr>Overview</vt:lpstr>
      <vt:lpstr>Back to basics</vt:lpstr>
      <vt:lpstr>PowerPoint Presentation</vt:lpstr>
      <vt:lpstr>Red blood cell journey</vt:lpstr>
      <vt:lpstr>The normal full blood count</vt:lpstr>
      <vt:lpstr>Clinical considerations in anaemia -History </vt:lpstr>
      <vt:lpstr>Clinical considerations in anaemia -Examination</vt:lpstr>
      <vt:lpstr>How to classify anaemia</vt:lpstr>
      <vt:lpstr>Approach to anaemia</vt:lpstr>
      <vt:lpstr>Approach to anaemia</vt:lpstr>
      <vt:lpstr>Microcytic anaemia</vt:lpstr>
      <vt:lpstr>Microcytic anaemia</vt:lpstr>
      <vt:lpstr>Iron metabolism</vt:lpstr>
      <vt:lpstr>Iron deficiency anaemia</vt:lpstr>
      <vt:lpstr>Iron deficiency anaemia</vt:lpstr>
      <vt:lpstr>Microcytic anaemia</vt:lpstr>
      <vt:lpstr>Haemaglobinopathies</vt:lpstr>
      <vt:lpstr>Thalassaemia</vt:lpstr>
      <vt:lpstr>β Thalassaemia</vt:lpstr>
      <vt:lpstr>β Thalassaemia</vt:lpstr>
      <vt:lpstr>Approach to anaemia</vt:lpstr>
      <vt:lpstr>Normocytic anaemia</vt:lpstr>
      <vt:lpstr>Normocytic anaemia</vt:lpstr>
      <vt:lpstr>Haemolytic anaemia</vt:lpstr>
      <vt:lpstr>PowerPoint Presentation</vt:lpstr>
      <vt:lpstr>PowerPoint Presentation</vt:lpstr>
      <vt:lpstr>Acquired haemolytic anaemia</vt:lpstr>
      <vt:lpstr>PowerPoint Presentation</vt:lpstr>
      <vt:lpstr>PowerPoint Presentation</vt:lpstr>
      <vt:lpstr>PowerPoint Presentation</vt:lpstr>
      <vt:lpstr>Immune-mediated haemolytic anemia</vt:lpstr>
      <vt:lpstr>PowerPoint Presentation</vt:lpstr>
      <vt:lpstr>Non-immune mediated haemolysis </vt:lpstr>
      <vt:lpstr>Management of haemolytic anaemia</vt:lpstr>
      <vt:lpstr>PowerPoint Presentation</vt:lpstr>
      <vt:lpstr>Congenital haemolytic anaemia</vt:lpstr>
      <vt:lpstr>Red cell membrane defects</vt:lpstr>
      <vt:lpstr>Hereditary spherocytosis</vt:lpstr>
      <vt:lpstr>Red cell metabolism disorders</vt:lpstr>
      <vt:lpstr>G6PD deficiency</vt:lpstr>
      <vt:lpstr>Haemaglobinopathies</vt:lpstr>
      <vt:lpstr>Sickle cell disease</vt:lpstr>
      <vt:lpstr>Clinical features</vt:lpstr>
      <vt:lpstr>Management of sickle cell disease </vt:lpstr>
      <vt:lpstr>Normocytic anaemia</vt:lpstr>
      <vt:lpstr>Anaemia of chronic disease</vt:lpstr>
      <vt:lpstr>Anaemia of chronic disease</vt:lpstr>
      <vt:lpstr>Approach to anaemia</vt:lpstr>
      <vt:lpstr>Macrocytic anaemia</vt:lpstr>
      <vt:lpstr>Macrocytic anaemia</vt:lpstr>
      <vt:lpstr>Vitamin B12</vt:lpstr>
      <vt:lpstr>B12 deficiency</vt:lpstr>
      <vt:lpstr>Macrocytic anaemia</vt:lpstr>
      <vt:lpstr>Folate deficiency</vt:lpstr>
      <vt:lpstr>Causes of macrocytosis</vt:lpstr>
      <vt:lpstr>Approach to anaemia</vt:lpstr>
      <vt:lpstr>PowerPoint Presentation</vt:lpstr>
      <vt:lpstr>PowerPoint Presentation</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Anaemia</dc:title>
  <dc:creator>Drummond, Samantha</dc:creator>
  <cp:lastModifiedBy>INGRAM, Gareth (NHS GREATER GLASGOW &amp; CLYDE)</cp:lastModifiedBy>
  <cp:revision>17</cp:revision>
  <dcterms:created xsi:type="dcterms:W3CDTF">2020-08-23T09:37:24Z</dcterms:created>
  <dcterms:modified xsi:type="dcterms:W3CDTF">2020-11-13T11:27:33Z</dcterms:modified>
</cp:coreProperties>
</file>