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0" r:id="rId1"/>
  </p:sldMasterIdLst>
  <p:notesMasterIdLst>
    <p:notesMasterId r:id="rId22"/>
  </p:notesMasterIdLst>
  <p:sldIdLst>
    <p:sldId id="348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266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9" autoAdjust="0"/>
    <p:restoredTop sz="94660"/>
  </p:normalViewPr>
  <p:slideViewPr>
    <p:cSldViewPr snapToGrid="0">
      <p:cViewPr>
        <p:scale>
          <a:sx n="109" d="100"/>
          <a:sy n="109" d="100"/>
        </p:scale>
        <p:origin x="1615" y="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3C1A4-2AB9-4B63-98C4-699441ED220B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02348-F8AE-42BA-9AA1-A215265C5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24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49788-E037-4A25-BE12-2CF8478C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C0E7E-80E2-450D-A10C-903CDC05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8317B-350C-4B44-BB7A-E9C5F23F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DCC03-B838-4157-9B1B-C5588CA272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95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19A86-3883-4AE5-9410-8BD5533F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10D81-CB70-44BB-81F9-CB60F79B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ED260-BD88-4564-8EB0-37D7CC4D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42605-438C-4505-95EF-FF846D0A36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22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EE3BF-F9FA-4EE7-B3BE-9F886081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65796-B0A7-40CA-B1FD-CCD6A7972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18884-9911-49FF-9A1C-F2C531E7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79922-3A3C-423C-9016-2F3A3B7D8F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73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15075-2100-43BD-9725-688CFE40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9A252-5425-4426-AF40-EEE17966E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C9AE8-AB27-4CCD-A49F-2132A27D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BCA0A-2909-4C6A-AC28-3D3D80DE28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1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03CF1-A808-4C9E-BFB6-9C65EC4C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0D56C-8C79-4C29-982B-FC9CAF0A9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46AB8-20AD-4F32-ACF5-5B03641E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FF44B-4230-41EB-B998-B4378FEA6B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13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4A1B3E-E5B7-439D-BEA4-42987DB7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33DB56-5981-4C18-B7E4-2C5086927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1897B2-EB95-410F-B532-CA133C86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1329-5DB7-4FCE-933B-A62D06F274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72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DD4881A-DC38-43F5-B5ED-C78377C3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165423-4595-4438-AA03-135F5C92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ABD042-531B-40CA-BB2E-9A2BB3F1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A8C04-C79D-4A57-98FB-D0C153A4A3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78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AD2EC60-77FE-4F11-85C7-996352A7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850703-CFFC-4548-AFE2-7606CBAE6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8F50877-369B-45D1-95D0-A5FC24F9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B87F6-1126-4051-B1DA-3FF903DE2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86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C694D85-DFE1-48BC-A0A2-06A491FD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D6B3389-754A-40BE-8587-4134AD3E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792EDE-6B46-48CB-A8A2-5A4D1122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80EB-4253-4BBD-AE4E-C4BE8CE2AE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2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F5A2FC-2132-463E-8B67-BBAA14E63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10948B-85A1-4517-BAC2-D61B4715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105DE7-6475-4A0E-8FA4-632A67AA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71F79-E21A-4831-880C-F964DB851C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77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5CD7E1-4A1F-40B3-B7F2-E97B17D4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38E634-B295-450A-80DB-37BA7D77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56F4F7-EA55-4D8C-A410-85BD5FC4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3EAD4-A427-4BB8-A592-0CB4EE4447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08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33BC154-B474-48B6-B282-60B071098C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FEC792F-D5DF-4B30-ABC4-2386E64C22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EEDBA-B91C-4868-AC73-19DD10E509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BDE3F-AF11-4A13-8052-94BA02CC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5EED6-119B-4A3C-A4E5-5D991AE8B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74D3CC-67DC-46E4-894B-DB7C923659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us.org.uk/library/2015-resuscitation-guidelines/peri-arrest-arrhythmia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png"/><Relationship Id="rId5" Type="http://schemas.openxmlformats.org/officeDocument/2006/relationships/hyperlink" Target="mailto:gg-uhb.quackmeded@nhs.net" TargetMode="External"/><Relationship Id="rId4" Type="http://schemas.openxmlformats.org/officeDocument/2006/relationships/hyperlink" Target="http://www.quackmeded.co.uk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231" y="222311"/>
            <a:ext cx="6512169" cy="977778"/>
          </a:xfrm>
        </p:spPr>
        <p:txBody>
          <a:bodyPr/>
          <a:lstStyle/>
          <a:p>
            <a:r>
              <a:rPr lang="en-GB" sz="4000" dirty="0"/>
              <a:t>Palpitations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5574322"/>
            <a:ext cx="6858000" cy="996461"/>
          </a:xfrm>
        </p:spPr>
        <p:txBody>
          <a:bodyPr/>
          <a:lstStyle/>
          <a:p>
            <a:pPr algn="l"/>
            <a:r>
              <a:rPr lang="en-GB" dirty="0"/>
              <a:t>Dr Claire Glen</a:t>
            </a:r>
            <a:br>
              <a:rPr lang="en-GB" dirty="0"/>
            </a:br>
            <a:r>
              <a:rPr lang="en-GB" dirty="0"/>
              <a:t>ST5 Cardiology</a:t>
            </a:r>
          </a:p>
          <a:p>
            <a:pPr algn="l"/>
            <a:endParaRPr lang="en-GB" dirty="0"/>
          </a:p>
        </p:txBody>
      </p:sp>
      <p:pic>
        <p:nvPicPr>
          <p:cNvPr id="2050" name="Picture 2" descr="Be still, my beating heart - Harvard Health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19250"/>
            <a:ext cx="57150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22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SVT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69650" y="365125"/>
            <a:ext cx="3432383" cy="435133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49873" y="1690688"/>
            <a:ext cx="4942742" cy="4351338"/>
          </a:xfrm>
        </p:spPr>
        <p:txBody>
          <a:bodyPr/>
          <a:lstStyle/>
          <a:p>
            <a:r>
              <a:rPr lang="en-GB" dirty="0"/>
              <a:t>If tachycardia is terminated by adenosine then you have successfully diagnosed and treated SVT</a:t>
            </a:r>
          </a:p>
          <a:p>
            <a:r>
              <a:rPr lang="en-GB" dirty="0"/>
              <a:t>If this is a recurrent episode then the patient should be discussed with cardiology for further management</a:t>
            </a:r>
            <a:br>
              <a:rPr lang="en-GB" dirty="0"/>
            </a:br>
            <a:r>
              <a:rPr lang="en-GB" dirty="0"/>
              <a:t>Patient could be started on calcium channel blocker or beta blocker or in some cases referred for consideration of EP study and ablation</a:t>
            </a:r>
          </a:p>
        </p:txBody>
      </p:sp>
    </p:spTree>
    <p:extLst>
      <p:ext uri="{BB962C8B-B14F-4D97-AF65-F5344CB8AC3E}">
        <p14:creationId xmlns:p14="http://schemas.microsoft.com/office/powerpoint/2010/main" val="2043596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Atrial Flutter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the tachycardia is not terminated it may slow to reveal flutter waves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acute onset then can consider rhythm control with amiodarone</a:t>
            </a:r>
          </a:p>
          <a:p>
            <a:r>
              <a:rPr lang="en-GB" dirty="0"/>
              <a:t>Otherwise rate control with </a:t>
            </a:r>
            <a:r>
              <a:rPr lang="en-GB" dirty="0" err="1"/>
              <a:t>betablocker</a:t>
            </a:r>
            <a:r>
              <a:rPr lang="en-GB" dirty="0"/>
              <a:t> or calcium channel blocker</a:t>
            </a:r>
          </a:p>
          <a:p>
            <a:r>
              <a:rPr lang="en-GB" dirty="0"/>
              <a:t>Calculate CHADS2VASC and </a:t>
            </a:r>
            <a:r>
              <a:rPr lang="en-GB" dirty="0" err="1"/>
              <a:t>anticoagulate</a:t>
            </a:r>
            <a:r>
              <a:rPr lang="en-GB" dirty="0"/>
              <a:t> if indicated</a:t>
            </a:r>
          </a:p>
          <a:p>
            <a:r>
              <a:rPr lang="en-GB" dirty="0"/>
              <a:t>Should have echo to assess LV function once rate controlled</a:t>
            </a:r>
            <a:br>
              <a:rPr lang="en-GB" dirty="0"/>
            </a:br>
            <a:r>
              <a:rPr lang="en-GB" dirty="0"/>
              <a:t>(could be as OP)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72" y="2530582"/>
            <a:ext cx="8863256" cy="147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9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Irregular Narrow Complex Tachycardia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557174"/>
            <a:ext cx="7014796" cy="381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80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Atrial Fibrillation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Irregularly irregular </a:t>
            </a:r>
            <a:r>
              <a:rPr lang="en-GB" dirty="0"/>
              <a:t>narrow complex tachycardia</a:t>
            </a:r>
          </a:p>
          <a:p>
            <a:r>
              <a:rPr lang="en-GB" dirty="0"/>
              <a:t>No visible P waves with irregular R-R interval</a:t>
            </a:r>
          </a:p>
          <a:p>
            <a:r>
              <a:rPr lang="en-GB" dirty="0"/>
              <a:t>If acute onset (&lt;48hours) can consider chemical cardioversion (amiodarone)</a:t>
            </a:r>
            <a:br>
              <a:rPr lang="en-GB" dirty="0"/>
            </a:br>
            <a:r>
              <a:rPr lang="en-GB" dirty="0"/>
              <a:t>If &gt;48 hours since onset then rate control with beta blocker, calcium channel blocker or digoxin</a:t>
            </a:r>
          </a:p>
          <a:p>
            <a:r>
              <a:rPr lang="en-GB" dirty="0"/>
              <a:t>Calculate CHADS2VASC and </a:t>
            </a:r>
            <a:r>
              <a:rPr lang="en-GB" dirty="0" err="1"/>
              <a:t>anticoagulate</a:t>
            </a:r>
            <a:r>
              <a:rPr lang="en-GB" dirty="0"/>
              <a:t> if indicated</a:t>
            </a:r>
          </a:p>
          <a:p>
            <a:r>
              <a:rPr lang="en-GB" dirty="0"/>
              <a:t>Echo to assess LV function when rate controlled ( can be as outpatient)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617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Broad Complex Tachycardia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08748"/>
            <a:ext cx="6536871" cy="381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31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Ventricular tachycardia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Regular broad complex tachycardia should be treated as VT until proven otherwise</a:t>
            </a:r>
          </a:p>
          <a:p>
            <a:r>
              <a:rPr lang="en-GB" dirty="0"/>
              <a:t>Alternative diagnosis include a supraventricular tachycardia (AVNRT, AVRT, AF) with aberrant conduction or bundle branch block. Details of how to distinguish between VT and SVT are shown below but are </a:t>
            </a:r>
            <a:r>
              <a:rPr lang="en-GB" dirty="0" err="1"/>
              <a:t>outwith</a:t>
            </a:r>
            <a:r>
              <a:rPr lang="en-GB" dirty="0"/>
              <a:t> the scope of this presentation.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48" y="3806909"/>
            <a:ext cx="5032883" cy="244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Ventricular tachycardia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0215"/>
            <a:ext cx="7886700" cy="4746748"/>
          </a:xfrm>
        </p:spPr>
        <p:txBody>
          <a:bodyPr/>
          <a:lstStyle/>
          <a:p>
            <a:r>
              <a:rPr lang="en-GB" dirty="0"/>
              <a:t>Causes include</a:t>
            </a:r>
            <a:br>
              <a:rPr lang="en-GB" dirty="0"/>
            </a:br>
            <a:r>
              <a:rPr lang="en-GB" dirty="0"/>
              <a:t>- ischaemia (MI)</a:t>
            </a:r>
            <a:br>
              <a:rPr lang="en-GB" dirty="0"/>
            </a:br>
            <a:r>
              <a:rPr lang="en-GB" dirty="0"/>
              <a:t>- previous MI with scarred LV</a:t>
            </a:r>
            <a:br>
              <a:rPr lang="en-GB" dirty="0"/>
            </a:br>
            <a:r>
              <a:rPr lang="en-GB" dirty="0"/>
              <a:t>- long QT syndrome</a:t>
            </a:r>
            <a:br>
              <a:rPr lang="en-GB" dirty="0"/>
            </a:br>
            <a:r>
              <a:rPr lang="en-GB" dirty="0"/>
              <a:t>- </a:t>
            </a:r>
            <a:r>
              <a:rPr lang="en-GB" dirty="0" err="1"/>
              <a:t>QTc</a:t>
            </a:r>
            <a:r>
              <a:rPr lang="en-GB" dirty="0"/>
              <a:t> prolonging drugs (see below)</a:t>
            </a:r>
            <a:br>
              <a:rPr lang="en-GB" dirty="0"/>
            </a:br>
            <a:r>
              <a:rPr lang="en-GB" dirty="0"/>
              <a:t>- electrolyte imbalance (low K, low Mag)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3345753"/>
            <a:ext cx="4622887" cy="30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89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703385"/>
            <a:ext cx="7886700" cy="547357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 the acute setting follow the </a:t>
            </a:r>
            <a:r>
              <a:rPr lang="en-GB" dirty="0">
                <a:solidFill>
                  <a:srgbClr val="FF0000"/>
                </a:solidFill>
              </a:rPr>
              <a:t>ALS tachycardia algorithm </a:t>
            </a:r>
            <a:endParaRPr lang="en-GB" dirty="0"/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/>
              <a:t>Then</a:t>
            </a:r>
            <a:r>
              <a:rPr lang="en-GB" dirty="0">
                <a:solidFill>
                  <a:srgbClr val="FF0000"/>
                </a:solidFill>
              </a:rPr>
              <a:t> treat the underlying cause!</a:t>
            </a:r>
          </a:p>
          <a:p>
            <a:r>
              <a:rPr lang="en-GB" dirty="0"/>
              <a:t>Replace electrolytes</a:t>
            </a:r>
          </a:p>
          <a:p>
            <a:r>
              <a:rPr lang="en-GB" dirty="0"/>
              <a:t>Coronary revascularisation</a:t>
            </a:r>
          </a:p>
          <a:p>
            <a:r>
              <a:rPr lang="en-GB" dirty="0"/>
              <a:t>Treat underlying heart failure</a:t>
            </a:r>
          </a:p>
          <a:p>
            <a:r>
              <a:rPr lang="en-GB" dirty="0"/>
              <a:t>Stop offending drugs</a:t>
            </a:r>
          </a:p>
          <a:p>
            <a:r>
              <a:rPr lang="en-GB" dirty="0"/>
              <a:t>Referral to cardiology for further assessment </a:t>
            </a:r>
            <a:br>
              <a:rPr lang="en-GB" dirty="0"/>
            </a:br>
            <a:r>
              <a:rPr lang="en-GB" dirty="0"/>
              <a:t>- cardiac MRI</a:t>
            </a:r>
            <a:br>
              <a:rPr lang="en-GB" dirty="0"/>
            </a:br>
            <a:r>
              <a:rPr lang="en-GB" dirty="0"/>
              <a:t>- EP study</a:t>
            </a:r>
            <a:br>
              <a:rPr lang="en-GB" dirty="0"/>
            </a:br>
            <a:r>
              <a:rPr lang="en-GB" dirty="0"/>
              <a:t>- assess need for ICD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356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acute setting always ABCDE and ask for senior input</a:t>
            </a:r>
          </a:p>
          <a:p>
            <a:endParaRPr lang="en-GB" dirty="0"/>
          </a:p>
          <a:p>
            <a:r>
              <a:rPr lang="en-GB" dirty="0"/>
              <a:t>Work through the diagnostic algorithm</a:t>
            </a:r>
            <a:br>
              <a:rPr lang="en-GB" dirty="0"/>
            </a:br>
            <a:br>
              <a:rPr lang="en-GB" dirty="0"/>
            </a:br>
            <a:r>
              <a:rPr lang="en-GB" dirty="0"/>
              <a:t>QRS broad or narrow?</a:t>
            </a:r>
          </a:p>
          <a:p>
            <a:pPr marL="0" indent="0">
              <a:buNone/>
            </a:pPr>
            <a:r>
              <a:rPr lang="en-GB" dirty="0"/>
              <a:t>   Regular or irregular?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If you can work your way through the algorithm and correctly identify the rhythm then you’ve done the hard bit!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628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Resuscitation Council UK. Guidelines: </a:t>
            </a:r>
            <a:r>
              <a:rPr lang="en-GB" dirty="0" err="1"/>
              <a:t>Peri</a:t>
            </a:r>
            <a:r>
              <a:rPr lang="en-GB" dirty="0"/>
              <a:t>-arrest arrhythmias. Available at</a:t>
            </a:r>
            <a:br>
              <a:rPr lang="en-GB" dirty="0"/>
            </a:br>
            <a:r>
              <a:rPr lang="en-GB" dirty="0">
                <a:hlinkClick r:id="rId2"/>
              </a:rPr>
              <a:t>https://www.resus.org.uk/library/2015-resuscitation-guidelines/peri-arrest-arrhythmias</a:t>
            </a:r>
            <a:endParaRPr lang="en-GB" dirty="0"/>
          </a:p>
          <a:p>
            <a:r>
              <a:rPr lang="en-GB" dirty="0"/>
              <a:t>ESC Clinical Practice Guidelines. 2019 Guidelines on Supraventricular Tachycardia (for the management of patients with)</a:t>
            </a:r>
            <a:br>
              <a:rPr lang="en-GB" dirty="0"/>
            </a:br>
            <a:r>
              <a:rPr lang="en-GB" dirty="0"/>
              <a:t>Available at </a:t>
            </a:r>
            <a:br>
              <a:rPr lang="en-GB" dirty="0"/>
            </a:br>
            <a:r>
              <a:rPr lang="en-GB" dirty="0"/>
              <a:t>https://www.escardio.org/Guidelines/Clinical-Practice-Guidelines/Supraventricular-Tachycardia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393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31C7-D67B-4E01-9268-69F79EC99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Disclaimer*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1CD96-1C1F-49E8-8831-F8BC15A65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Please note that QUACK is a regional teaching programme operating across GG&amp;C, Lanarkshire and Ayrshire &amp; Arran. </a:t>
            </a:r>
          </a:p>
          <a:p>
            <a:endParaRPr lang="en-GB" dirty="0"/>
          </a:p>
          <a:p>
            <a:r>
              <a:rPr lang="en-GB" dirty="0"/>
              <a:t>This presentation outlines general management, though local variances e.g. antibiotic prescription may vary slightly depending on your local trust</a:t>
            </a:r>
          </a:p>
          <a:p>
            <a:endParaRPr lang="en-GB" dirty="0"/>
          </a:p>
          <a:p>
            <a:r>
              <a:rPr lang="en-GB" dirty="0"/>
              <a:t>Remember to check your local guidelines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602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 in touch!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Website</a:t>
            </a:r>
          </a:p>
          <a:p>
            <a:pPr marL="0" indent="0" algn="ctr">
              <a:buNone/>
            </a:pPr>
            <a:r>
              <a:rPr lang="en-GB" dirty="0">
                <a:hlinkClick r:id="rId4"/>
              </a:rPr>
              <a:t>www.quackmeded.co.uk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Email</a:t>
            </a:r>
          </a:p>
          <a:p>
            <a:pPr marL="0" indent="0" algn="ctr">
              <a:buNone/>
            </a:pPr>
            <a:r>
              <a:rPr lang="en-GB" dirty="0">
                <a:hlinkClick r:id="rId5"/>
              </a:rPr>
              <a:t>gg-uhb.quackmeded@nhs.net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Social Media</a:t>
            </a:r>
          </a:p>
          <a:p>
            <a:pPr marL="0" indent="0" algn="ctr">
              <a:buNone/>
            </a:pPr>
            <a:r>
              <a:rPr lang="en-GB" dirty="0"/>
              <a:t>Twitter: @QUACK_ Med</a:t>
            </a:r>
          </a:p>
          <a:p>
            <a:pPr marL="0" indent="0" algn="ctr">
              <a:buNone/>
            </a:pPr>
            <a:r>
              <a:rPr lang="en-GB" dirty="0"/>
              <a:t>Facebook: QUACK education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8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80"/>
    </mc:Choice>
    <mc:Fallback xmlns="">
      <p:transition spd="slow" advTm="11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ALS algorithm</a:t>
            </a:r>
          </a:p>
          <a:p>
            <a:r>
              <a:rPr lang="en-GB" sz="3200" dirty="0"/>
              <a:t>Narrow complex </a:t>
            </a:r>
            <a:r>
              <a:rPr lang="en-GB" sz="3200" dirty="0" err="1"/>
              <a:t>tachycardias</a:t>
            </a:r>
            <a:endParaRPr lang="en-GB" sz="3200" dirty="0"/>
          </a:p>
          <a:p>
            <a:r>
              <a:rPr lang="en-GB" sz="3200" dirty="0"/>
              <a:t>Broad complex </a:t>
            </a:r>
            <a:r>
              <a:rPr lang="en-GB" sz="3200" dirty="0" err="1"/>
              <a:t>tachycardias</a:t>
            </a:r>
            <a:endParaRPr lang="en-GB" sz="3200" dirty="0"/>
          </a:p>
          <a:p>
            <a:r>
              <a:rPr lang="en-GB" sz="3200" dirty="0"/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3121788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Palpitations are very common</a:t>
            </a:r>
          </a:p>
          <a:p>
            <a:r>
              <a:rPr lang="en-GB" dirty="0"/>
              <a:t>They are not always pathological</a:t>
            </a:r>
          </a:p>
          <a:p>
            <a:r>
              <a:rPr lang="en-GB" dirty="0"/>
              <a:t>Patients with a structurally normal heart on echo and a normal multi-day ECG monitor do not require further investigation</a:t>
            </a:r>
          </a:p>
          <a:p>
            <a:endParaRPr lang="en-GB" dirty="0"/>
          </a:p>
          <a:p>
            <a:r>
              <a:rPr lang="en-GB" dirty="0"/>
              <a:t>This talk will focus on tachyarrhythmia diagnosis and management</a:t>
            </a:r>
          </a:p>
        </p:txBody>
      </p:sp>
    </p:spTree>
    <p:extLst>
      <p:ext uri="{BB962C8B-B14F-4D97-AF65-F5344CB8AC3E}">
        <p14:creationId xmlns:p14="http://schemas.microsoft.com/office/powerpoint/2010/main" val="406217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Tachycardia ALS algorithm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first step, as with all unwell/unstable patients, is to use the </a:t>
            </a:r>
            <a:r>
              <a:rPr lang="en-GB" b="1" dirty="0">
                <a:solidFill>
                  <a:srgbClr val="FF0000"/>
                </a:solidFill>
              </a:rPr>
              <a:t>ABCDE</a:t>
            </a:r>
            <a:r>
              <a:rPr lang="en-GB" dirty="0"/>
              <a:t> approach (</a:t>
            </a:r>
            <a:r>
              <a:rPr lang="en-GB" b="1" dirty="0">
                <a:solidFill>
                  <a:srgbClr val="FF0000"/>
                </a:solidFill>
              </a:rPr>
              <a:t>A</a:t>
            </a:r>
            <a:r>
              <a:rPr lang="en-GB" dirty="0"/>
              <a:t>irway, </a:t>
            </a:r>
            <a:r>
              <a:rPr lang="en-GB" b="1" dirty="0">
                <a:solidFill>
                  <a:srgbClr val="FF0000"/>
                </a:solidFill>
              </a:rPr>
              <a:t>B</a:t>
            </a:r>
            <a:r>
              <a:rPr lang="en-GB" dirty="0"/>
              <a:t>reathing, </a:t>
            </a:r>
            <a:r>
              <a:rPr lang="en-GB" b="1" dirty="0">
                <a:solidFill>
                  <a:srgbClr val="FF0000"/>
                </a:solidFill>
              </a:rPr>
              <a:t>C</a:t>
            </a:r>
            <a:r>
              <a:rPr lang="en-GB" dirty="0"/>
              <a:t>irculation, </a:t>
            </a:r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dirty="0"/>
              <a:t>isability, </a:t>
            </a:r>
            <a:r>
              <a:rPr lang="en-GB" b="1" dirty="0">
                <a:solidFill>
                  <a:srgbClr val="FF0000"/>
                </a:solidFill>
              </a:rPr>
              <a:t>E</a:t>
            </a:r>
            <a:r>
              <a:rPr lang="en-GB" dirty="0"/>
              <a:t>xposure</a:t>
            </a:r>
          </a:p>
          <a:p>
            <a:r>
              <a:rPr lang="en-GB" dirty="0"/>
              <a:t>Next determine if the patient has any </a:t>
            </a:r>
            <a:r>
              <a:rPr lang="en-GB" b="1" dirty="0"/>
              <a:t>adverse features </a:t>
            </a:r>
            <a:r>
              <a:rPr lang="en-GB" dirty="0"/>
              <a:t>such as</a:t>
            </a:r>
            <a:br>
              <a:rPr lang="en-GB" dirty="0"/>
            </a:br>
            <a:r>
              <a:rPr lang="en-GB" dirty="0"/>
              <a:t>- shock </a:t>
            </a:r>
            <a:br>
              <a:rPr lang="en-GB" dirty="0"/>
            </a:br>
            <a:r>
              <a:rPr lang="en-GB" dirty="0"/>
              <a:t>- syncope</a:t>
            </a:r>
            <a:br>
              <a:rPr lang="en-GB" dirty="0"/>
            </a:br>
            <a:r>
              <a:rPr lang="en-GB" dirty="0"/>
              <a:t>- chest pain (myocardial ischaemia)</a:t>
            </a:r>
            <a:br>
              <a:rPr lang="en-GB" dirty="0"/>
            </a:br>
            <a:r>
              <a:rPr lang="en-GB" dirty="0"/>
              <a:t>- heart failure</a:t>
            </a:r>
          </a:p>
          <a:p>
            <a:r>
              <a:rPr lang="en-GB" dirty="0"/>
              <a:t>If adverse features present then seek senior help and carry out synchronised DC Cardioversion</a:t>
            </a:r>
          </a:p>
          <a:p>
            <a:r>
              <a:rPr lang="en-GB" dirty="0"/>
              <a:t>If there are no adverse features then we have more time to determine what the rhythm is and how to treat it </a:t>
            </a:r>
          </a:p>
        </p:txBody>
      </p:sp>
    </p:spTree>
    <p:extLst>
      <p:ext uri="{BB962C8B-B14F-4D97-AF65-F5344CB8AC3E}">
        <p14:creationId xmlns:p14="http://schemas.microsoft.com/office/powerpoint/2010/main" val="4052073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9955"/>
            <a:ext cx="9109023" cy="678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7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QRS 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Tachycardias</a:t>
            </a:r>
            <a:r>
              <a:rPr lang="en-GB" dirty="0"/>
              <a:t> can be grouped by their QRS duration</a:t>
            </a:r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narrow </a:t>
            </a:r>
            <a:r>
              <a:rPr lang="en-GB" dirty="0"/>
              <a:t>&lt;120ms (3 small squares)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broad </a:t>
            </a:r>
            <a:r>
              <a:rPr lang="en-GB" dirty="0"/>
              <a:t>&gt;120ms (3 small squares)</a:t>
            </a:r>
          </a:p>
          <a:p>
            <a:r>
              <a:rPr lang="en-GB" dirty="0"/>
              <a:t>Next assess if the rhythm is </a:t>
            </a:r>
            <a:r>
              <a:rPr lang="en-GB" dirty="0">
                <a:solidFill>
                  <a:srgbClr val="FF0000"/>
                </a:solidFill>
              </a:rPr>
              <a:t>regular </a:t>
            </a:r>
            <a:r>
              <a:rPr lang="en-GB" dirty="0"/>
              <a:t>or</a:t>
            </a:r>
            <a:r>
              <a:rPr lang="en-GB" dirty="0">
                <a:solidFill>
                  <a:srgbClr val="FF0000"/>
                </a:solidFill>
              </a:rPr>
              <a:t> irregular</a:t>
            </a:r>
          </a:p>
          <a:p>
            <a:r>
              <a:rPr lang="en-GB" dirty="0"/>
              <a:t>So all </a:t>
            </a:r>
            <a:r>
              <a:rPr lang="en-GB" dirty="0" err="1"/>
              <a:t>tachycardias</a:t>
            </a:r>
            <a:r>
              <a:rPr lang="en-GB" dirty="0"/>
              <a:t> can be grouped as below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644671"/>
              </p:ext>
            </p:extLst>
          </p:nvPr>
        </p:nvGraphicFramePr>
        <p:xfrm>
          <a:off x="679938" y="3913371"/>
          <a:ext cx="6875586" cy="1438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7793">
                  <a:extLst>
                    <a:ext uri="{9D8B030D-6E8A-4147-A177-3AD203B41FA5}">
                      <a16:colId xmlns:a16="http://schemas.microsoft.com/office/drawing/2014/main" val="2343172681"/>
                    </a:ext>
                  </a:extLst>
                </a:gridCol>
                <a:gridCol w="3437793">
                  <a:extLst>
                    <a:ext uri="{9D8B030D-6E8A-4147-A177-3AD203B41FA5}">
                      <a16:colId xmlns:a16="http://schemas.microsoft.com/office/drawing/2014/main" val="2988041118"/>
                    </a:ext>
                  </a:extLst>
                </a:gridCol>
              </a:tblGrid>
              <a:tr h="71910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Regular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 Narrow Complex Tachycardia (NCT)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Regular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 Broad Complex Tachycardia (BCT)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15800"/>
                  </a:ext>
                </a:extLst>
              </a:tr>
              <a:tr h="719107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Irregular</a:t>
                      </a:r>
                      <a:r>
                        <a:rPr lang="en-GB" b="1" baseline="0" dirty="0"/>
                        <a:t> Narrow Complex Tachycardia (NCT)</a:t>
                      </a:r>
                      <a:endParaRPr lang="en-GB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Irregular</a:t>
                      </a:r>
                      <a:r>
                        <a:rPr lang="en-GB" b="1" baseline="0" dirty="0">
                          <a:solidFill>
                            <a:schemeClr val="tx1"/>
                          </a:solidFill>
                        </a:rPr>
                        <a:t> Broad Complex Tachycardia (BCT)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317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840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Regular Narrow Complex Tachycardia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011" y="1690688"/>
            <a:ext cx="8365977" cy="318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25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14754"/>
            <a:ext cx="7886700" cy="5362209"/>
          </a:xfrm>
        </p:spPr>
        <p:txBody>
          <a:bodyPr/>
          <a:lstStyle/>
          <a:p>
            <a:r>
              <a:rPr lang="en-GB" dirty="0"/>
              <a:t>Regular narrow complex tachycardia will be either a SVT (AVNRT or AVRT) or atrial flutter</a:t>
            </a:r>
          </a:p>
          <a:p>
            <a:r>
              <a:rPr lang="en-GB" dirty="0"/>
              <a:t>Firstly to help us determine what the rhythm is we need to slow it down</a:t>
            </a:r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Vagal manoeuvres </a:t>
            </a:r>
            <a:r>
              <a:rPr lang="en-GB" dirty="0"/>
              <a:t>– blow into syringe, strain, carotid sinus massage</a:t>
            </a:r>
            <a:br>
              <a:rPr lang="en-GB" dirty="0"/>
            </a:b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Adenosine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/>
              <a:t>- works to temporarily block conduction across the AV node</a:t>
            </a:r>
            <a:br>
              <a:rPr lang="en-GB" dirty="0"/>
            </a:br>
            <a:r>
              <a:rPr lang="en-GB" dirty="0"/>
              <a:t>- contraindicated in asthma, severe COPD and patients on dipyridamole. Also avoid in suspected WPW</a:t>
            </a:r>
            <a:br>
              <a:rPr lang="en-GB" dirty="0"/>
            </a:br>
            <a:r>
              <a:rPr lang="en-GB" dirty="0"/>
              <a:t>- always ensure attached to cardiac monitoring and print a rhythm strip if you can</a:t>
            </a:r>
            <a:br>
              <a:rPr lang="en-GB" dirty="0"/>
            </a:br>
            <a:r>
              <a:rPr lang="en-GB" dirty="0"/>
              <a:t>- warn the patient that it makes them feel awful</a:t>
            </a:r>
            <a:br>
              <a:rPr lang="en-GB" dirty="0"/>
            </a:br>
            <a:r>
              <a:rPr lang="en-GB" dirty="0"/>
              <a:t>  (but wears off very quickly!)</a:t>
            </a:r>
            <a:br>
              <a:rPr lang="en-GB" dirty="0"/>
            </a:br>
            <a:r>
              <a:rPr lang="en-GB" dirty="0"/>
              <a:t>- ideally give through a green </a:t>
            </a:r>
            <a:r>
              <a:rPr lang="en-GB" dirty="0" err="1"/>
              <a:t>venflon</a:t>
            </a:r>
            <a:r>
              <a:rPr lang="en-GB" dirty="0"/>
              <a:t> in the ACF and use a 20ml flush</a:t>
            </a:r>
            <a:br>
              <a:rPr lang="en-GB" dirty="0"/>
            </a:br>
            <a:r>
              <a:rPr lang="en-GB" dirty="0"/>
              <a:t>- dose is 6mg followed by 12mg a few minutes later if no effect</a:t>
            </a:r>
          </a:p>
        </p:txBody>
      </p:sp>
    </p:spTree>
    <p:extLst>
      <p:ext uri="{BB962C8B-B14F-4D97-AF65-F5344CB8AC3E}">
        <p14:creationId xmlns:p14="http://schemas.microsoft.com/office/powerpoint/2010/main" val="4009016280"/>
      </p:ext>
    </p:extLst>
  </p:cSld>
  <p:clrMapOvr>
    <a:masterClrMapping/>
  </p:clrMapOvr>
</p:sld>
</file>

<file path=ppt/theme/theme1.xml><?xml version="1.0" encoding="utf-8"?>
<a:theme xmlns:a="http://schemas.openxmlformats.org/drawingml/2006/main" name="QUACK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ACK theme" id="{75FFE468-3B7E-4C82-A462-E22C6E5790A0}" vid="{E73379FD-5B52-4EB3-A98B-74B0B41F02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QUACK theme</Template>
  <TotalTime>363</TotalTime>
  <Words>899</Words>
  <Application>Microsoft Office PowerPoint</Application>
  <PresentationFormat>On-screen Show (4:3)</PresentationFormat>
  <Paragraphs>89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QUACK theme</vt:lpstr>
      <vt:lpstr>Palpitations</vt:lpstr>
      <vt:lpstr>Disclaimer*</vt:lpstr>
      <vt:lpstr>Outline</vt:lpstr>
      <vt:lpstr>Background</vt:lpstr>
      <vt:lpstr>Tachycardia ALS algorithm </vt:lpstr>
      <vt:lpstr>PowerPoint Presentation</vt:lpstr>
      <vt:lpstr>QRS morphology</vt:lpstr>
      <vt:lpstr>Regular Narrow Complex Tachycardia</vt:lpstr>
      <vt:lpstr>PowerPoint Presentation</vt:lpstr>
      <vt:lpstr>SVT</vt:lpstr>
      <vt:lpstr>Atrial Flutter</vt:lpstr>
      <vt:lpstr>Irregular Narrow Complex Tachycardia</vt:lpstr>
      <vt:lpstr>Atrial Fibrillation</vt:lpstr>
      <vt:lpstr>Broad Complex Tachycardia</vt:lpstr>
      <vt:lpstr>Ventricular tachycardia</vt:lpstr>
      <vt:lpstr>Ventricular tachycardia</vt:lpstr>
      <vt:lpstr>PowerPoint Presentation</vt:lpstr>
      <vt:lpstr>Summary</vt:lpstr>
      <vt:lpstr>References</vt:lpstr>
      <vt:lpstr>Get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Marie McGrory</dc:creator>
  <cp:lastModifiedBy>INGRAM, Gareth (NHS GREATER GLASGOW &amp; CLYDE)</cp:lastModifiedBy>
  <cp:revision>35</cp:revision>
  <dcterms:created xsi:type="dcterms:W3CDTF">2020-08-22T14:25:18Z</dcterms:created>
  <dcterms:modified xsi:type="dcterms:W3CDTF">2020-09-15T18:00:46Z</dcterms:modified>
</cp:coreProperties>
</file>