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6" r:id="rId2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605" y="5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Times New Roman"/>
                <a:ea typeface="Times New Roman"/>
                <a:cs typeface="Times New Roman"/>
                <a:sym typeface="Times New Roman"/>
              </a:rPr>
              <a:t>‹#›</a:t>
            </a:fld>
            <a:endParaRPr sz="1200" b="0" i="0" u="none" strike="noStrike" cap="none">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 name="Google Shape;175;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2" name="Google Shape;182;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8" name="Google Shape;188;p1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 name="Google Shape;194;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0" name="Google Shape;200;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6" name="Google Shape;206;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2" name="Google Shape;212;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5" name="Google Shape;225;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9" name="Google Shape;239;p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6" name="Google Shape;246;p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2" name="Google Shape;252;p2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7" name="Google Shape;327;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0" name="Google Shape;30;p4"/>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1" name="Google Shape;31;p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4"/>
        <p:cNvGrpSpPr/>
        <p:nvPr/>
      </p:nvGrpSpPr>
      <p:grpSpPr>
        <a:xfrm>
          <a:off x="0" y="0"/>
          <a:ext cx="0" cy="0"/>
          <a:chOff x="0" y="0"/>
          <a:chExt cx="0" cy="0"/>
        </a:xfrm>
      </p:grpSpPr>
      <p:sp>
        <p:nvSpPr>
          <p:cNvPr id="35" name="Google Shape;35;p5"/>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6" name="Google Shape;36;p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7" name="Google Shape;37;p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1pPr>
            <a:lvl2pPr marR="0" lvl="1"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2pPr>
            <a:lvl3pPr marR="0" lvl="2"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3pPr>
            <a:lvl4pPr marR="0" lvl="3"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4pPr>
            <a:lvl5pPr marR="0" lvl="4"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5pPr>
            <a:lvl6pPr marR="0" lvl="5"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6pPr>
            <a:lvl7pPr marR="0" lvl="6"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7pPr>
            <a:lvl8pPr marR="0" lvl="7"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8pPr>
            <a:lvl9pPr marR="0" lvl="8"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1150" algn="l" rtl="0">
              <a:lnSpc>
                <a:spcPct val="90000"/>
              </a:lnSpc>
              <a:spcBef>
                <a:spcPts val="375"/>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4pPr>
            <a:lvl5pPr marL="2286000" marR="0" lvl="4" indent="-311150" algn="l" rtl="0">
              <a:lnSpc>
                <a:spcPct val="90000"/>
              </a:lnSpc>
              <a:spcBef>
                <a:spcPts val="375"/>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3" name="Google Shape;13;p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 name="Google Shape;14;p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cite_note-MI-1"/><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quackmeded.co.uk/"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a:spLocks noGrp="1"/>
          </p:cNvSpPr>
          <p:nvPr>
            <p:ph type="ctrTitle"/>
          </p:nvPr>
        </p:nvSpPr>
        <p:spPr>
          <a:xfrm>
            <a:off x="619426" y="1438532"/>
            <a:ext cx="7772400" cy="1470025"/>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None/>
            </a:pPr>
            <a:r>
              <a:rPr lang="en-GB" sz="4000"/>
              <a:t>CVA Basics</a:t>
            </a:r>
            <a:endParaRPr/>
          </a:p>
        </p:txBody>
      </p:sp>
      <p:sp>
        <p:nvSpPr>
          <p:cNvPr id="89" name="Google Shape;89;p13"/>
          <p:cNvSpPr txBox="1">
            <a:spLocks noGrp="1"/>
          </p:cNvSpPr>
          <p:nvPr>
            <p:ph type="subTitle" idx="1"/>
          </p:nvPr>
        </p:nvSpPr>
        <p:spPr>
          <a:xfrm>
            <a:off x="1305226" y="3913659"/>
            <a:ext cx="6400800" cy="17526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1800"/>
              <a:buNone/>
            </a:pPr>
            <a:r>
              <a:rPr lang="en-GB"/>
              <a:t>Gemma McGrory</a:t>
            </a:r>
            <a:endParaRPr/>
          </a:p>
          <a:p>
            <a:pPr marL="0" lvl="0" indent="0" algn="ctr" rtl="0">
              <a:lnSpc>
                <a:spcPct val="90000"/>
              </a:lnSpc>
              <a:spcBef>
                <a:spcPts val="750"/>
              </a:spcBef>
              <a:spcAft>
                <a:spcPts val="0"/>
              </a:spcAft>
              <a:buClr>
                <a:schemeClr val="dk1"/>
              </a:buClr>
              <a:buSzPts val="1800"/>
              <a:buNone/>
            </a:pPr>
            <a:r>
              <a:rPr lang="en-GB"/>
              <a:t>Acute Medicine Registrar</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42"/>
        <p:cNvGrpSpPr/>
        <p:nvPr/>
      </p:nvGrpSpPr>
      <p:grpSpPr>
        <a:xfrm>
          <a:off x="0" y="0"/>
          <a:ext cx="0" cy="0"/>
          <a:chOff x="0" y="0"/>
          <a:chExt cx="0" cy="0"/>
        </a:xfrm>
      </p:grpSpPr>
      <p:sp>
        <p:nvSpPr>
          <p:cNvPr id="143" name="Google Shape;143;p2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Different affected arteries result in different types of CVA</a:t>
            </a:r>
            <a:endParaRPr/>
          </a:p>
        </p:txBody>
      </p:sp>
      <p:sp>
        <p:nvSpPr>
          <p:cNvPr id="144" name="Google Shape;144;p22"/>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202122"/>
              </a:buClr>
              <a:buSzPts val="1400"/>
              <a:buNone/>
            </a:pPr>
            <a:r>
              <a:rPr lang="en-GB" sz="1400">
                <a:solidFill>
                  <a:srgbClr val="202122"/>
                </a:solidFill>
              </a:rPr>
              <a:t>The </a:t>
            </a:r>
            <a:r>
              <a:rPr lang="en-GB" sz="1400" b="1">
                <a:solidFill>
                  <a:srgbClr val="202122"/>
                </a:solidFill>
              </a:rPr>
              <a:t>anterior cerebral circulation</a:t>
            </a:r>
            <a:r>
              <a:rPr lang="en-GB" sz="1400">
                <a:solidFill>
                  <a:srgbClr val="202122"/>
                </a:solidFill>
              </a:rPr>
              <a:t> is the blood supply to the anterior portion of the brain including the eyes. It is supplied by the following arteries:</a:t>
            </a:r>
            <a:endParaRPr sz="1000"/>
          </a:p>
          <a:p>
            <a:pPr marL="0" lvl="0" indent="0" algn="l" rtl="0">
              <a:lnSpc>
                <a:spcPct val="100000"/>
              </a:lnSpc>
              <a:spcBef>
                <a:spcPts val="0"/>
              </a:spcBef>
              <a:spcAft>
                <a:spcPts val="0"/>
              </a:spcAft>
              <a:buClr>
                <a:schemeClr val="dk1"/>
              </a:buClr>
              <a:buSzPts val="1400"/>
              <a:buFont typeface="Calibri"/>
              <a:buNone/>
            </a:pPr>
            <a:endParaRPr sz="1400">
              <a:solidFill>
                <a:srgbClr val="202122"/>
              </a:solidFill>
            </a:endParaRPr>
          </a:p>
          <a:p>
            <a:pPr marL="0" lvl="0" indent="-88900" algn="l" rtl="0">
              <a:lnSpc>
                <a:spcPct val="100000"/>
              </a:lnSpc>
              <a:spcBef>
                <a:spcPts val="0"/>
              </a:spcBef>
              <a:spcAft>
                <a:spcPts val="0"/>
              </a:spcAft>
              <a:buClr>
                <a:srgbClr val="202122"/>
              </a:buClr>
              <a:buSzPts val="1400"/>
              <a:buFont typeface="Calibri"/>
              <a:buChar char="•"/>
            </a:pPr>
            <a:r>
              <a:rPr lang="en-GB" sz="1400">
                <a:solidFill>
                  <a:srgbClr val="202122"/>
                </a:solidFill>
              </a:rPr>
              <a:t>Internal carotid arteries: These large arteries are the medial branches of the common carotid arteries which enter the skull, as opposed to the external carotid branches which supply the facial tissues; the internal carotid artery branches into the anterior cerebral artery and continues to form the middle cerebral artery.</a:t>
            </a:r>
            <a:endParaRPr sz="1400">
              <a:solidFill>
                <a:srgbClr val="202122"/>
              </a:solidFill>
            </a:endParaRPr>
          </a:p>
        </p:txBody>
      </p:sp>
      <p:sp>
        <p:nvSpPr>
          <p:cNvPr id="145" name="Google Shape;145;p22"/>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None/>
            </a:pPr>
            <a:r>
              <a:rPr lang="en-GB" sz="1400" b="1"/>
              <a:t>Posterior cerebral circulation</a:t>
            </a:r>
            <a:endParaRPr sz="43400"/>
          </a:p>
          <a:p>
            <a:pPr marL="0" lvl="0" indent="0" algn="l" rtl="0">
              <a:lnSpc>
                <a:spcPct val="100000"/>
              </a:lnSpc>
              <a:spcBef>
                <a:spcPts val="0"/>
              </a:spcBef>
              <a:spcAft>
                <a:spcPts val="0"/>
              </a:spcAft>
              <a:buClr>
                <a:schemeClr val="dk1"/>
              </a:buClr>
              <a:buSzPts val="1200"/>
              <a:buNone/>
            </a:pPr>
            <a:r>
              <a:rPr lang="en-GB" sz="1200"/>
              <a:t>The anterior and posterior circulations meet at the Circle of Willis, which rests at the top of the brainstem</a:t>
            </a:r>
            <a:endParaRPr sz="1000"/>
          </a:p>
          <a:p>
            <a:pPr marL="0" lvl="0" indent="0" algn="l" rtl="0">
              <a:lnSpc>
                <a:spcPct val="100000"/>
              </a:lnSpc>
              <a:spcBef>
                <a:spcPts val="0"/>
              </a:spcBef>
              <a:spcAft>
                <a:spcPts val="0"/>
              </a:spcAft>
              <a:buClr>
                <a:schemeClr val="dk1"/>
              </a:buClr>
              <a:buSzPts val="1400"/>
              <a:buNone/>
            </a:pPr>
            <a:r>
              <a:rPr lang="en-GB" sz="1400"/>
              <a:t>The </a:t>
            </a:r>
            <a:r>
              <a:rPr lang="en-GB" sz="1400" b="1"/>
              <a:t>posterior cerebral circulation</a:t>
            </a:r>
            <a:r>
              <a:rPr lang="en-GB" sz="1400"/>
              <a:t> is the blood supply to the posterior portion of the brain, including the occipital lobes, cerebellum and brainstem. It is supplied by the following arteries:</a:t>
            </a:r>
            <a:endParaRPr sz="1000"/>
          </a:p>
          <a:p>
            <a:pPr marL="0" lvl="0" indent="-88900" algn="l" rtl="0">
              <a:lnSpc>
                <a:spcPct val="100000"/>
              </a:lnSpc>
              <a:spcBef>
                <a:spcPts val="0"/>
              </a:spcBef>
              <a:spcAft>
                <a:spcPts val="0"/>
              </a:spcAft>
              <a:buClr>
                <a:schemeClr val="dk1"/>
              </a:buClr>
              <a:buSzPts val="1400"/>
              <a:buFont typeface="Calibri"/>
              <a:buChar char="•"/>
            </a:pPr>
            <a:r>
              <a:rPr lang="en-GB" sz="1400"/>
              <a:t> Vertebral arteries: These smaller arteries branch from the subclavian arteries which primarily supply the shoulders, lateral chest and arms. Within the cranium the two vertebral arteries fuse into the basilar artery.</a:t>
            </a:r>
            <a:endParaRPr/>
          </a:p>
          <a:p>
            <a:pPr marL="0" lvl="0" indent="-88900" algn="l" rtl="0">
              <a:lnSpc>
                <a:spcPct val="100000"/>
              </a:lnSpc>
              <a:spcBef>
                <a:spcPts val="0"/>
              </a:spcBef>
              <a:spcAft>
                <a:spcPts val="0"/>
              </a:spcAft>
              <a:buClr>
                <a:schemeClr val="dk1"/>
              </a:buClr>
              <a:buSzPts val="1400"/>
              <a:buFont typeface="Calibri"/>
              <a:buChar char="•"/>
            </a:pPr>
            <a:r>
              <a:rPr lang="en-GB" sz="1400"/>
              <a:t> Posterior inferior cerebellar artery (PICA)</a:t>
            </a:r>
            <a:endParaRPr/>
          </a:p>
          <a:p>
            <a:pPr marL="0" lvl="0" indent="-88900" algn="l" rtl="0">
              <a:lnSpc>
                <a:spcPct val="100000"/>
              </a:lnSpc>
              <a:spcBef>
                <a:spcPts val="0"/>
              </a:spcBef>
              <a:spcAft>
                <a:spcPts val="0"/>
              </a:spcAft>
              <a:buClr>
                <a:schemeClr val="dk1"/>
              </a:buClr>
              <a:buSzPts val="1400"/>
              <a:buFont typeface="Calibri"/>
              <a:buChar char="•"/>
            </a:pPr>
            <a:r>
              <a:rPr lang="en-GB" sz="1400"/>
              <a:t> Basilar artery: Supplies the midbrain, cerebellum, and usually branches into the posterior cerebral artery</a:t>
            </a:r>
            <a:endParaRPr sz="1400"/>
          </a:p>
          <a:p>
            <a:pPr marL="0" lvl="0" indent="-88900" algn="l" rtl="0">
              <a:lnSpc>
                <a:spcPct val="100000"/>
              </a:lnSpc>
              <a:spcBef>
                <a:spcPts val="0"/>
              </a:spcBef>
              <a:spcAft>
                <a:spcPts val="0"/>
              </a:spcAft>
              <a:buClr>
                <a:schemeClr val="dk1"/>
              </a:buClr>
              <a:buSzPts val="1400"/>
              <a:buFont typeface="Calibri"/>
              <a:buChar char="•"/>
            </a:pPr>
            <a:r>
              <a:rPr lang="en-GB" sz="1400"/>
              <a:t> Posterior cerebral artery (PCA)</a:t>
            </a:r>
            <a:endParaRPr/>
          </a:p>
          <a:p>
            <a:pPr marL="0" lvl="0" indent="-88900" algn="l" rtl="0">
              <a:lnSpc>
                <a:spcPct val="100000"/>
              </a:lnSpc>
              <a:spcBef>
                <a:spcPts val="0"/>
              </a:spcBef>
              <a:spcAft>
                <a:spcPts val="0"/>
              </a:spcAft>
              <a:buClr>
                <a:schemeClr val="dk1"/>
              </a:buClr>
              <a:buSzPts val="1400"/>
              <a:buFont typeface="Calibri"/>
              <a:buChar char="•"/>
            </a:pPr>
            <a:r>
              <a:rPr lang="en-GB" sz="1400"/>
              <a:t> Posterior communicating artery</a:t>
            </a:r>
            <a:endParaRPr sz="3600"/>
          </a:p>
          <a:p>
            <a:pPr marL="171450" lvl="0" indent="-38100" algn="l" rtl="0">
              <a:lnSpc>
                <a:spcPct val="90000"/>
              </a:lnSpc>
              <a:spcBef>
                <a:spcPts val="750"/>
              </a:spcBef>
              <a:spcAft>
                <a:spcPts val="0"/>
              </a:spcAft>
              <a:buClr>
                <a:schemeClr val="dk1"/>
              </a:buClr>
              <a:buSzPts val="2100"/>
              <a:buNone/>
            </a:pPr>
            <a:endParaRPr/>
          </a:p>
        </p:txBody>
      </p:sp>
      <p:sp>
        <p:nvSpPr>
          <p:cNvPr id="146" name="Google Shape;146;p22"/>
          <p:cNvSpPr/>
          <p:nvPr/>
        </p:nvSpPr>
        <p:spPr>
          <a:xfrm>
            <a:off x="2673179" y="6259210"/>
            <a:ext cx="4572000" cy="30777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400">
                <a:solidFill>
                  <a:schemeClr val="dk1"/>
                </a:solidFill>
                <a:latin typeface="Times New Roman"/>
                <a:ea typeface="Times New Roman"/>
                <a:cs typeface="Times New Roman"/>
                <a:sym typeface="Times New Roman"/>
              </a:rPr>
              <a:t>https://en.wikipedia.org/wiki/Cerebral_circulation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Circle of Willis</a:t>
            </a:r>
            <a:endParaRPr/>
          </a:p>
        </p:txBody>
      </p:sp>
      <p:pic>
        <p:nvPicPr>
          <p:cNvPr id="152" name="Google Shape;152;p23"/>
          <p:cNvPicPr preferRelativeResize="0">
            <a:picLocks noGrp="1"/>
          </p:cNvPicPr>
          <p:nvPr>
            <p:ph type="body" idx="1"/>
          </p:nvPr>
        </p:nvPicPr>
        <p:blipFill rotWithShape="1">
          <a:blip r:embed="rId3">
            <a:alphaModFix/>
          </a:blip>
          <a:srcRect/>
          <a:stretch/>
        </p:blipFill>
        <p:spPr>
          <a:xfrm>
            <a:off x="3206568" y="1827411"/>
            <a:ext cx="2730863" cy="4347766"/>
          </a:xfrm>
          <a:prstGeom prst="rect">
            <a:avLst/>
          </a:prstGeom>
          <a:noFill/>
          <a:ln>
            <a:noFill/>
          </a:ln>
        </p:spPr>
      </p:pic>
      <p:sp>
        <p:nvSpPr>
          <p:cNvPr id="153" name="Google Shape;153;p23"/>
          <p:cNvSpPr/>
          <p:nvPr/>
        </p:nvSpPr>
        <p:spPr>
          <a:xfrm>
            <a:off x="2673179" y="6259210"/>
            <a:ext cx="4572000" cy="30777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400">
                <a:solidFill>
                  <a:schemeClr val="dk1"/>
                </a:solidFill>
                <a:latin typeface="Times New Roman"/>
                <a:ea typeface="Times New Roman"/>
                <a:cs typeface="Times New Roman"/>
                <a:sym typeface="Times New Roman"/>
              </a:rPr>
              <a:t>https://en.wikipedia.org/wiki/Cerebral_circulation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Management of acute stroke</a:t>
            </a:r>
            <a:endParaRPr/>
          </a:p>
        </p:txBody>
      </p:sp>
      <p:sp>
        <p:nvSpPr>
          <p:cNvPr id="159" name="Google Shape;159;p2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38100" algn="l" rtl="0">
              <a:lnSpc>
                <a:spcPct val="90000"/>
              </a:lnSpc>
              <a:spcBef>
                <a:spcPts val="0"/>
              </a:spcBef>
              <a:spcAft>
                <a:spcPts val="0"/>
              </a:spcAft>
              <a:buClr>
                <a:schemeClr val="dk1"/>
              </a:buClr>
              <a:buSzPts val="2100"/>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pic>
        <p:nvPicPr>
          <p:cNvPr id="165" name="Google Shape;165;p25" descr="Stroke.jpg"/>
          <p:cNvPicPr preferRelativeResize="0">
            <a:picLocks noGrp="1"/>
          </p:cNvPicPr>
          <p:nvPr>
            <p:ph type="body" idx="1"/>
          </p:nvPr>
        </p:nvPicPr>
        <p:blipFill rotWithShape="1">
          <a:blip r:embed="rId3">
            <a:alphaModFix/>
          </a:blip>
          <a:srcRect/>
          <a:stretch/>
        </p:blipFill>
        <p:spPr>
          <a:xfrm>
            <a:off x="1835150" y="93663"/>
            <a:ext cx="5761038" cy="66516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Thrombolysis</a:t>
            </a:r>
            <a:endParaRPr/>
          </a:p>
        </p:txBody>
      </p:sp>
      <p:sp>
        <p:nvSpPr>
          <p:cNvPr id="171" name="Google Shape;171;p2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ROSIER / NIHSS scores</a:t>
            </a:r>
            <a:endParaRPr/>
          </a:p>
          <a:p>
            <a:pPr marL="171450" lvl="0" indent="-171450" algn="l" rtl="0">
              <a:lnSpc>
                <a:spcPct val="90000"/>
              </a:lnSpc>
              <a:spcBef>
                <a:spcPts val="750"/>
              </a:spcBef>
              <a:spcAft>
                <a:spcPts val="0"/>
              </a:spcAft>
              <a:buClr>
                <a:schemeClr val="dk1"/>
              </a:buClr>
              <a:buSzPts val="2100"/>
              <a:buChar char="•"/>
            </a:pPr>
            <a:r>
              <a:rPr lang="en-GB"/>
              <a:t>No contraindications</a:t>
            </a:r>
            <a:endParaRPr/>
          </a:p>
          <a:p>
            <a:pPr marL="171450" lvl="0" indent="-171450" algn="l" rtl="0">
              <a:lnSpc>
                <a:spcPct val="90000"/>
              </a:lnSpc>
              <a:spcBef>
                <a:spcPts val="750"/>
              </a:spcBef>
              <a:spcAft>
                <a:spcPts val="0"/>
              </a:spcAft>
              <a:buClr>
                <a:schemeClr val="dk1"/>
              </a:buClr>
              <a:buSzPts val="2100"/>
              <a:buChar char="•"/>
            </a:pPr>
            <a:r>
              <a:rPr lang="en-GB"/>
              <a:t>Within 4.5 hours of onset of symptoms</a:t>
            </a:r>
            <a:endParaRPr/>
          </a:p>
          <a:p>
            <a:pPr marL="171450" lvl="0" indent="-171450" algn="l" rtl="0">
              <a:lnSpc>
                <a:spcPct val="90000"/>
              </a:lnSpc>
              <a:spcBef>
                <a:spcPts val="750"/>
              </a:spcBef>
              <a:spcAft>
                <a:spcPts val="0"/>
              </a:spcAft>
              <a:buClr>
                <a:schemeClr val="dk1"/>
              </a:buClr>
              <a:buSzPts val="2100"/>
              <a:buChar char="•"/>
            </a:pPr>
            <a:r>
              <a:rPr lang="en-GB"/>
              <a:t>Alteplase bolus then infusion</a:t>
            </a:r>
            <a:endParaRPr/>
          </a:p>
          <a:p>
            <a:pPr marL="171450" lvl="0" indent="-171450" algn="l" rtl="0">
              <a:lnSpc>
                <a:spcPct val="90000"/>
              </a:lnSpc>
              <a:spcBef>
                <a:spcPts val="750"/>
              </a:spcBef>
              <a:spcAft>
                <a:spcPts val="0"/>
              </a:spcAft>
              <a:buClr>
                <a:schemeClr val="dk1"/>
              </a:buClr>
              <a:buSzPts val="2100"/>
              <a:buChar char="•"/>
            </a:pPr>
            <a:r>
              <a:rPr lang="en-GB"/>
              <a:t>*Always under advice of stroke team*</a:t>
            </a:r>
            <a:endParaRPr/>
          </a:p>
          <a:p>
            <a:pPr marL="171450" lvl="0" indent="-171450" algn="l" rtl="0">
              <a:lnSpc>
                <a:spcPct val="90000"/>
              </a:lnSpc>
              <a:spcBef>
                <a:spcPts val="750"/>
              </a:spcBef>
              <a:spcAft>
                <a:spcPts val="0"/>
              </a:spcAft>
              <a:buClr>
                <a:schemeClr val="dk1"/>
              </a:buClr>
              <a:buSzPts val="2100"/>
              <a:buChar char="•"/>
            </a:pPr>
            <a:r>
              <a:rPr lang="en-GB"/>
              <a:t>Often via telemedicine in DGHs</a:t>
            </a:r>
            <a:endParaRPr/>
          </a:p>
        </p:txBody>
      </p:sp>
      <p:pic>
        <p:nvPicPr>
          <p:cNvPr id="172" name="Google Shape;172;p26"/>
          <p:cNvPicPr preferRelativeResize="0"/>
          <p:nvPr/>
        </p:nvPicPr>
        <p:blipFill rotWithShape="1">
          <a:blip r:embed="rId3">
            <a:alphaModFix/>
          </a:blip>
          <a:srcRect/>
          <a:stretch/>
        </p:blipFill>
        <p:spPr>
          <a:xfrm>
            <a:off x="5398819" y="1825625"/>
            <a:ext cx="3564591" cy="2374214"/>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Contraindications</a:t>
            </a:r>
            <a:endParaRPr/>
          </a:p>
        </p:txBody>
      </p:sp>
      <p:sp>
        <p:nvSpPr>
          <p:cNvPr id="178" name="Google Shape;178;p27"/>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1600"/>
              <a:buChar char="•"/>
            </a:pPr>
            <a:r>
              <a:rPr lang="en-GB" sz="1600" b="1" i="1"/>
              <a:t>Absolute Contraindications to Thrombolysis</a:t>
            </a:r>
            <a:endParaRPr/>
          </a:p>
          <a:p>
            <a:pPr marL="171450" lvl="0" indent="-171450" algn="l" rtl="0">
              <a:lnSpc>
                <a:spcPct val="90000"/>
              </a:lnSpc>
              <a:spcBef>
                <a:spcPts val="750"/>
              </a:spcBef>
              <a:spcAft>
                <a:spcPts val="0"/>
              </a:spcAft>
              <a:buClr>
                <a:schemeClr val="dk1"/>
              </a:buClr>
              <a:buSzPts val="1600"/>
              <a:buChar char="•"/>
            </a:pPr>
            <a:r>
              <a:rPr lang="en-GB" sz="1600" b="1"/>
              <a:t>Any previous history of hemorrhagic stroke</a:t>
            </a:r>
            <a:endParaRPr/>
          </a:p>
          <a:p>
            <a:pPr marL="171450" lvl="0" indent="-171450" algn="l" rtl="0">
              <a:lnSpc>
                <a:spcPct val="90000"/>
              </a:lnSpc>
              <a:spcBef>
                <a:spcPts val="750"/>
              </a:spcBef>
              <a:spcAft>
                <a:spcPts val="0"/>
              </a:spcAft>
              <a:buClr>
                <a:schemeClr val="dk1"/>
              </a:buClr>
              <a:buSzPts val="1600"/>
              <a:buChar char="•"/>
            </a:pPr>
            <a:r>
              <a:rPr lang="en-GB" sz="1600" b="1"/>
              <a:t>History of stroke, dementia, or central nervous system damage within 1 year</a:t>
            </a:r>
            <a:endParaRPr/>
          </a:p>
          <a:p>
            <a:pPr marL="171450" lvl="0" indent="-171450" algn="l" rtl="0">
              <a:lnSpc>
                <a:spcPct val="90000"/>
              </a:lnSpc>
              <a:spcBef>
                <a:spcPts val="750"/>
              </a:spcBef>
              <a:spcAft>
                <a:spcPts val="0"/>
              </a:spcAft>
              <a:buClr>
                <a:schemeClr val="dk1"/>
              </a:buClr>
              <a:buSzPts val="1600"/>
              <a:buChar char="•"/>
            </a:pPr>
            <a:r>
              <a:rPr lang="en-GB" sz="1600" b="1"/>
              <a:t>Head trauma or brain surgery within 6 months</a:t>
            </a:r>
            <a:endParaRPr/>
          </a:p>
          <a:p>
            <a:pPr marL="171450" lvl="0" indent="-171450" algn="l" rtl="0">
              <a:lnSpc>
                <a:spcPct val="90000"/>
              </a:lnSpc>
              <a:spcBef>
                <a:spcPts val="750"/>
              </a:spcBef>
              <a:spcAft>
                <a:spcPts val="0"/>
              </a:spcAft>
              <a:buClr>
                <a:schemeClr val="dk1"/>
              </a:buClr>
              <a:buSzPts val="1600"/>
              <a:buChar char="•"/>
            </a:pPr>
            <a:r>
              <a:rPr lang="en-GB" sz="1600" b="1"/>
              <a:t>Known intracranial neoplasm</a:t>
            </a:r>
            <a:endParaRPr/>
          </a:p>
          <a:p>
            <a:pPr marL="171450" lvl="0" indent="-171450" algn="l" rtl="0">
              <a:lnSpc>
                <a:spcPct val="90000"/>
              </a:lnSpc>
              <a:spcBef>
                <a:spcPts val="750"/>
              </a:spcBef>
              <a:spcAft>
                <a:spcPts val="0"/>
              </a:spcAft>
              <a:buClr>
                <a:schemeClr val="dk1"/>
              </a:buClr>
              <a:buSzPts val="1600"/>
              <a:buChar char="•"/>
            </a:pPr>
            <a:r>
              <a:rPr lang="en-GB" sz="1600" b="1"/>
              <a:t>Suspected aortic dissection</a:t>
            </a:r>
            <a:endParaRPr/>
          </a:p>
          <a:p>
            <a:pPr marL="171450" lvl="0" indent="-171450" algn="l" rtl="0">
              <a:lnSpc>
                <a:spcPct val="90000"/>
              </a:lnSpc>
              <a:spcBef>
                <a:spcPts val="750"/>
              </a:spcBef>
              <a:spcAft>
                <a:spcPts val="0"/>
              </a:spcAft>
              <a:buClr>
                <a:schemeClr val="dk1"/>
              </a:buClr>
              <a:buSzPts val="1600"/>
              <a:buChar char="•"/>
            </a:pPr>
            <a:r>
              <a:rPr lang="en-GB" sz="1600" b="1"/>
              <a:t>Internal bleeding within 6 weeks</a:t>
            </a:r>
            <a:endParaRPr/>
          </a:p>
          <a:p>
            <a:pPr marL="171450" lvl="0" indent="-171450" algn="l" rtl="0">
              <a:lnSpc>
                <a:spcPct val="90000"/>
              </a:lnSpc>
              <a:spcBef>
                <a:spcPts val="750"/>
              </a:spcBef>
              <a:spcAft>
                <a:spcPts val="0"/>
              </a:spcAft>
              <a:buClr>
                <a:schemeClr val="dk1"/>
              </a:buClr>
              <a:buSzPts val="1600"/>
              <a:buChar char="•"/>
            </a:pPr>
            <a:r>
              <a:rPr lang="en-GB" sz="1600" b="1"/>
              <a:t>Active bleeding or known bleeding disorder</a:t>
            </a:r>
            <a:endParaRPr/>
          </a:p>
          <a:p>
            <a:pPr marL="171450" lvl="0" indent="-171450" algn="l" rtl="0">
              <a:lnSpc>
                <a:spcPct val="90000"/>
              </a:lnSpc>
              <a:spcBef>
                <a:spcPts val="750"/>
              </a:spcBef>
              <a:spcAft>
                <a:spcPts val="0"/>
              </a:spcAft>
              <a:buClr>
                <a:schemeClr val="dk1"/>
              </a:buClr>
              <a:buSzPts val="1600"/>
              <a:buChar char="•"/>
            </a:pPr>
            <a:r>
              <a:rPr lang="en-GB" sz="1600" b="1"/>
              <a:t>Major surgery, trauma, or bleeding within 3 weeks</a:t>
            </a:r>
            <a:endParaRPr/>
          </a:p>
          <a:p>
            <a:pPr marL="171450" lvl="0" indent="-171450" algn="l" rtl="0">
              <a:lnSpc>
                <a:spcPct val="90000"/>
              </a:lnSpc>
              <a:spcBef>
                <a:spcPts val="750"/>
              </a:spcBef>
              <a:spcAft>
                <a:spcPts val="0"/>
              </a:spcAft>
              <a:buClr>
                <a:schemeClr val="dk1"/>
              </a:buClr>
              <a:buSzPts val="1600"/>
              <a:buChar char="•"/>
            </a:pPr>
            <a:r>
              <a:rPr lang="en-GB" sz="1600" b="1"/>
              <a:t>Traumatic cardiopulmonary resuscitation within 3 weeks</a:t>
            </a:r>
            <a:endParaRPr/>
          </a:p>
        </p:txBody>
      </p:sp>
      <p:sp>
        <p:nvSpPr>
          <p:cNvPr id="179" name="Google Shape;179;p27"/>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1400"/>
              <a:buChar char="•"/>
            </a:pPr>
            <a:r>
              <a:rPr lang="en-GB" sz="1400" b="1" i="1"/>
              <a:t>Relative Contraindications to Thrombolysis</a:t>
            </a:r>
            <a:r>
              <a:rPr lang="en-GB" sz="1400" b="1" i="1" u="sng" baseline="30000">
                <a:solidFill>
                  <a:schemeClr val="hlink"/>
                </a:solidFill>
                <a:hlinkClick r:id="rId3"/>
              </a:rPr>
              <a:t>[</a:t>
            </a:r>
            <a:endParaRPr sz="1400" b="1" i="1"/>
          </a:p>
          <a:p>
            <a:pPr marL="171450" lvl="0" indent="-171450" algn="l" rtl="0">
              <a:lnSpc>
                <a:spcPct val="90000"/>
              </a:lnSpc>
              <a:spcBef>
                <a:spcPts val="750"/>
              </a:spcBef>
              <a:spcAft>
                <a:spcPts val="0"/>
              </a:spcAft>
              <a:buClr>
                <a:schemeClr val="dk1"/>
              </a:buClr>
              <a:buSzPts val="1400"/>
              <a:buChar char="•"/>
            </a:pPr>
            <a:r>
              <a:rPr lang="en-GB" sz="1400"/>
              <a:t>Oral anticoagulant therapy</a:t>
            </a:r>
            <a:endParaRPr/>
          </a:p>
          <a:p>
            <a:pPr marL="171450" lvl="0" indent="-171450" algn="l" rtl="0">
              <a:lnSpc>
                <a:spcPct val="90000"/>
              </a:lnSpc>
              <a:spcBef>
                <a:spcPts val="750"/>
              </a:spcBef>
              <a:spcAft>
                <a:spcPts val="0"/>
              </a:spcAft>
              <a:buClr>
                <a:schemeClr val="dk1"/>
              </a:buClr>
              <a:buSzPts val="1400"/>
              <a:buChar char="•"/>
            </a:pPr>
            <a:r>
              <a:rPr lang="en-GB" sz="1400"/>
              <a:t>Acute pancreatitis</a:t>
            </a:r>
            <a:endParaRPr/>
          </a:p>
          <a:p>
            <a:pPr marL="171450" lvl="0" indent="-171450" algn="l" rtl="0">
              <a:lnSpc>
                <a:spcPct val="90000"/>
              </a:lnSpc>
              <a:spcBef>
                <a:spcPts val="750"/>
              </a:spcBef>
              <a:spcAft>
                <a:spcPts val="0"/>
              </a:spcAft>
              <a:buClr>
                <a:schemeClr val="dk1"/>
              </a:buClr>
              <a:buSzPts val="1400"/>
              <a:buChar char="•"/>
            </a:pPr>
            <a:r>
              <a:rPr lang="en-GB" sz="1400"/>
              <a:t>Pregnancy or within 1 week postpartum</a:t>
            </a:r>
            <a:endParaRPr/>
          </a:p>
          <a:p>
            <a:pPr marL="171450" lvl="0" indent="-171450" algn="l" rtl="0">
              <a:lnSpc>
                <a:spcPct val="90000"/>
              </a:lnSpc>
              <a:spcBef>
                <a:spcPts val="750"/>
              </a:spcBef>
              <a:spcAft>
                <a:spcPts val="0"/>
              </a:spcAft>
              <a:buClr>
                <a:schemeClr val="dk1"/>
              </a:buClr>
              <a:buSzPts val="1400"/>
              <a:buChar char="•"/>
            </a:pPr>
            <a:r>
              <a:rPr lang="en-GB" sz="1400"/>
              <a:t>Active peptic ulceration</a:t>
            </a:r>
            <a:endParaRPr/>
          </a:p>
          <a:p>
            <a:pPr marL="171450" lvl="0" indent="-171450" algn="l" rtl="0">
              <a:lnSpc>
                <a:spcPct val="90000"/>
              </a:lnSpc>
              <a:spcBef>
                <a:spcPts val="750"/>
              </a:spcBef>
              <a:spcAft>
                <a:spcPts val="0"/>
              </a:spcAft>
              <a:buClr>
                <a:schemeClr val="dk1"/>
              </a:buClr>
              <a:buSzPts val="1400"/>
              <a:buChar char="•"/>
            </a:pPr>
            <a:r>
              <a:rPr lang="en-GB" sz="1400"/>
              <a:t>Transient ischemic attack within 6 months</a:t>
            </a:r>
            <a:endParaRPr/>
          </a:p>
          <a:p>
            <a:pPr marL="171450" lvl="0" indent="-171450" algn="l" rtl="0">
              <a:lnSpc>
                <a:spcPct val="90000"/>
              </a:lnSpc>
              <a:spcBef>
                <a:spcPts val="750"/>
              </a:spcBef>
              <a:spcAft>
                <a:spcPts val="0"/>
              </a:spcAft>
              <a:buClr>
                <a:schemeClr val="dk1"/>
              </a:buClr>
              <a:buSzPts val="1400"/>
              <a:buChar char="•"/>
            </a:pPr>
            <a:r>
              <a:rPr lang="en-GB" sz="1400"/>
              <a:t>Dementia</a:t>
            </a:r>
            <a:endParaRPr/>
          </a:p>
          <a:p>
            <a:pPr marL="171450" lvl="0" indent="-171450" algn="l" rtl="0">
              <a:lnSpc>
                <a:spcPct val="90000"/>
              </a:lnSpc>
              <a:spcBef>
                <a:spcPts val="750"/>
              </a:spcBef>
              <a:spcAft>
                <a:spcPts val="0"/>
              </a:spcAft>
              <a:buClr>
                <a:schemeClr val="dk1"/>
              </a:buClr>
              <a:buSzPts val="1400"/>
              <a:buChar char="•"/>
            </a:pPr>
            <a:r>
              <a:rPr lang="en-GB" sz="1400"/>
              <a:t>Infective endocarditis</a:t>
            </a:r>
            <a:endParaRPr/>
          </a:p>
          <a:p>
            <a:pPr marL="171450" lvl="0" indent="-171450" algn="l" rtl="0">
              <a:lnSpc>
                <a:spcPct val="90000"/>
              </a:lnSpc>
              <a:spcBef>
                <a:spcPts val="750"/>
              </a:spcBef>
              <a:spcAft>
                <a:spcPts val="0"/>
              </a:spcAft>
              <a:buClr>
                <a:schemeClr val="dk1"/>
              </a:buClr>
              <a:buSzPts val="1400"/>
              <a:buChar char="•"/>
            </a:pPr>
            <a:r>
              <a:rPr lang="en-GB" sz="1400"/>
              <a:t>Active cavitating pulmonary tuberculosis</a:t>
            </a:r>
            <a:endParaRPr/>
          </a:p>
          <a:p>
            <a:pPr marL="171450" lvl="0" indent="-171450" algn="l" rtl="0">
              <a:lnSpc>
                <a:spcPct val="90000"/>
              </a:lnSpc>
              <a:spcBef>
                <a:spcPts val="750"/>
              </a:spcBef>
              <a:spcAft>
                <a:spcPts val="0"/>
              </a:spcAft>
              <a:buClr>
                <a:schemeClr val="dk1"/>
              </a:buClr>
              <a:buSzPts val="1400"/>
              <a:buChar char="•"/>
            </a:pPr>
            <a:r>
              <a:rPr lang="en-GB" sz="1400"/>
              <a:t>Advanced liver disease</a:t>
            </a:r>
            <a:endParaRPr/>
          </a:p>
          <a:p>
            <a:pPr marL="171450" lvl="0" indent="-171450" algn="l" rtl="0">
              <a:lnSpc>
                <a:spcPct val="90000"/>
              </a:lnSpc>
              <a:spcBef>
                <a:spcPts val="750"/>
              </a:spcBef>
              <a:spcAft>
                <a:spcPts val="0"/>
              </a:spcAft>
              <a:buClr>
                <a:schemeClr val="dk1"/>
              </a:buClr>
              <a:buSzPts val="1400"/>
              <a:buChar char="•"/>
            </a:pPr>
            <a:r>
              <a:rPr lang="en-GB" sz="1400"/>
              <a:t>Intracardiac thrombi</a:t>
            </a:r>
            <a:endParaRPr/>
          </a:p>
          <a:p>
            <a:pPr marL="171450" lvl="0" indent="-171450" algn="l" rtl="0">
              <a:lnSpc>
                <a:spcPct val="90000"/>
              </a:lnSpc>
              <a:spcBef>
                <a:spcPts val="750"/>
              </a:spcBef>
              <a:spcAft>
                <a:spcPts val="0"/>
              </a:spcAft>
              <a:buClr>
                <a:schemeClr val="dk1"/>
              </a:buClr>
              <a:buSzPts val="1400"/>
              <a:buChar char="•"/>
            </a:pPr>
            <a:r>
              <a:rPr lang="en-GB" sz="1400"/>
              <a:t>Uncontrolled hypertension (systolic blood pressure &gt;180 mm Hg, diastolic blood pressure &gt;110 mm Hg)</a:t>
            </a:r>
            <a:endParaRPr/>
          </a:p>
          <a:p>
            <a:pPr marL="171450" lvl="0" indent="-171450" algn="l" rtl="0">
              <a:lnSpc>
                <a:spcPct val="90000"/>
              </a:lnSpc>
              <a:spcBef>
                <a:spcPts val="750"/>
              </a:spcBef>
              <a:spcAft>
                <a:spcPts val="0"/>
              </a:spcAft>
              <a:buClr>
                <a:schemeClr val="dk1"/>
              </a:buClr>
              <a:buSzPts val="1400"/>
              <a:buChar char="•"/>
            </a:pPr>
            <a:r>
              <a:rPr lang="en-GB" sz="1400"/>
              <a:t>Puncture of noncompressible blood vessel within 2 weeks</a:t>
            </a:r>
            <a:endParaRPr/>
          </a:p>
          <a:p>
            <a:pPr marL="171450" lvl="0" indent="-171450" algn="l" rtl="0">
              <a:lnSpc>
                <a:spcPct val="90000"/>
              </a:lnSpc>
              <a:spcBef>
                <a:spcPts val="750"/>
              </a:spcBef>
              <a:spcAft>
                <a:spcPts val="0"/>
              </a:spcAft>
              <a:buClr>
                <a:schemeClr val="dk1"/>
              </a:buClr>
              <a:buSzPts val="1400"/>
              <a:buChar char="•"/>
            </a:pPr>
            <a:r>
              <a:rPr lang="en-GB" sz="1400"/>
              <a:t>Previous streptokinase therapy</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Investigations</a:t>
            </a:r>
            <a:endParaRPr/>
          </a:p>
        </p:txBody>
      </p:sp>
      <p:sp>
        <p:nvSpPr>
          <p:cNvPr id="185" name="Google Shape;185;p2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What investigations do we need to do in the first 24 hours post CVA and why?</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The First 24 hours</a:t>
            </a:r>
            <a:endParaRPr/>
          </a:p>
        </p:txBody>
      </p:sp>
      <p:sp>
        <p:nvSpPr>
          <p:cNvPr id="191" name="Google Shape;191;p2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ECG +- 24 hour tape</a:t>
            </a:r>
            <a:endParaRPr/>
          </a:p>
          <a:p>
            <a:pPr marL="171450" lvl="0" indent="-171450" algn="l" rtl="0">
              <a:lnSpc>
                <a:spcPct val="90000"/>
              </a:lnSpc>
              <a:spcBef>
                <a:spcPts val="750"/>
              </a:spcBef>
              <a:spcAft>
                <a:spcPts val="0"/>
              </a:spcAft>
              <a:buClr>
                <a:schemeClr val="dk1"/>
              </a:buClr>
              <a:buSzPts val="2100"/>
              <a:buChar char="•"/>
            </a:pPr>
            <a:r>
              <a:rPr lang="en-GB"/>
              <a:t>Bloods inc cholesterol and glucose</a:t>
            </a:r>
            <a:endParaRPr/>
          </a:p>
          <a:p>
            <a:pPr marL="171450" lvl="0" indent="-171450" algn="l" rtl="0">
              <a:lnSpc>
                <a:spcPct val="90000"/>
              </a:lnSpc>
              <a:spcBef>
                <a:spcPts val="750"/>
              </a:spcBef>
              <a:spcAft>
                <a:spcPts val="0"/>
              </a:spcAft>
              <a:buClr>
                <a:schemeClr val="dk1"/>
              </a:buClr>
              <a:buSzPts val="2100"/>
              <a:buChar char="•"/>
            </a:pPr>
            <a:r>
              <a:rPr lang="en-GB"/>
              <a:t>Swallow assessment</a:t>
            </a:r>
            <a:endParaRPr/>
          </a:p>
          <a:p>
            <a:pPr marL="171450" lvl="0" indent="-171450" algn="l" rtl="0">
              <a:lnSpc>
                <a:spcPct val="90000"/>
              </a:lnSpc>
              <a:spcBef>
                <a:spcPts val="750"/>
              </a:spcBef>
              <a:spcAft>
                <a:spcPts val="0"/>
              </a:spcAft>
              <a:buClr>
                <a:schemeClr val="dk1"/>
              </a:buClr>
              <a:buSzPts val="2100"/>
              <a:buChar char="•"/>
            </a:pPr>
            <a:r>
              <a:rPr lang="en-GB"/>
              <a:t>Monitor BP</a:t>
            </a:r>
            <a:endParaRPr/>
          </a:p>
          <a:p>
            <a:pPr marL="171450" lvl="0" indent="-171450" algn="l" rtl="0">
              <a:lnSpc>
                <a:spcPct val="90000"/>
              </a:lnSpc>
              <a:spcBef>
                <a:spcPts val="750"/>
              </a:spcBef>
              <a:spcAft>
                <a:spcPts val="0"/>
              </a:spcAft>
              <a:buClr>
                <a:schemeClr val="dk1"/>
              </a:buClr>
              <a:buSzPts val="2100"/>
              <a:buChar char="•"/>
            </a:pPr>
            <a:r>
              <a:rPr lang="en-GB"/>
              <a:t>CT brain</a:t>
            </a:r>
            <a:endParaRPr/>
          </a:p>
          <a:p>
            <a:pPr marL="514350" lvl="1" indent="-171450" algn="l" rtl="0">
              <a:lnSpc>
                <a:spcPct val="90000"/>
              </a:lnSpc>
              <a:spcBef>
                <a:spcPts val="375"/>
              </a:spcBef>
              <a:spcAft>
                <a:spcPts val="0"/>
              </a:spcAft>
              <a:buClr>
                <a:schemeClr val="dk1"/>
              </a:buClr>
              <a:buSzPts val="1800"/>
              <a:buChar char="•"/>
            </a:pPr>
            <a:r>
              <a:rPr lang="en-GB"/>
              <a:t>If no haemorrhage, aspirin 300mg</a:t>
            </a:r>
            <a:endParaRPr/>
          </a:p>
          <a:p>
            <a:pPr marL="171450" lvl="0" indent="-171450" algn="l" rtl="0">
              <a:lnSpc>
                <a:spcPct val="90000"/>
              </a:lnSpc>
              <a:spcBef>
                <a:spcPts val="750"/>
              </a:spcBef>
              <a:spcAft>
                <a:spcPts val="0"/>
              </a:spcAft>
              <a:buClr>
                <a:schemeClr val="dk1"/>
              </a:buClr>
              <a:buSzPts val="2100"/>
              <a:buChar char="•"/>
            </a:pPr>
            <a:r>
              <a:rPr lang="en-GB"/>
              <a:t>Admission to Stroke Unit</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Basic Management of Confirmed CVA</a:t>
            </a:r>
            <a:endParaRPr/>
          </a:p>
        </p:txBody>
      </p:sp>
      <p:sp>
        <p:nvSpPr>
          <p:cNvPr id="197" name="Google Shape;197;p30"/>
          <p:cNvSpPr txBox="1">
            <a:spLocks noGrp="1"/>
          </p:cNvSpPr>
          <p:nvPr>
            <p:ph type="body" idx="1"/>
          </p:nvPr>
        </p:nvSpPr>
        <p:spPr>
          <a:xfrm>
            <a:off x="611188" y="1633538"/>
            <a:ext cx="7993062" cy="4525962"/>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Aspirin 300mg od for 14 days</a:t>
            </a:r>
            <a:endParaRPr/>
          </a:p>
          <a:p>
            <a:pPr marL="171450" lvl="0" indent="-171450" algn="l" rtl="0">
              <a:lnSpc>
                <a:spcPct val="90000"/>
              </a:lnSpc>
              <a:spcBef>
                <a:spcPts val="750"/>
              </a:spcBef>
              <a:spcAft>
                <a:spcPts val="0"/>
              </a:spcAft>
              <a:buClr>
                <a:schemeClr val="dk1"/>
              </a:buClr>
              <a:buSzPts val="2100"/>
              <a:buChar char="•"/>
            </a:pPr>
            <a:r>
              <a:rPr lang="en-GB"/>
              <a:t>Then Clopidogrel 75mg od</a:t>
            </a:r>
            <a:endParaRPr/>
          </a:p>
          <a:p>
            <a:pPr marL="171450" lvl="0" indent="-171450" algn="l" rtl="0">
              <a:lnSpc>
                <a:spcPct val="90000"/>
              </a:lnSpc>
              <a:spcBef>
                <a:spcPts val="750"/>
              </a:spcBef>
              <a:spcAft>
                <a:spcPts val="0"/>
              </a:spcAft>
              <a:buClr>
                <a:schemeClr val="dk1"/>
              </a:buClr>
              <a:buSzPts val="2100"/>
              <a:buChar char="•"/>
            </a:pPr>
            <a:r>
              <a:rPr lang="en-GB"/>
              <a:t>Risk reduction for future events</a:t>
            </a:r>
            <a:endParaRPr/>
          </a:p>
          <a:p>
            <a:pPr marL="514350" lvl="1" indent="-171450" algn="l" rtl="0">
              <a:lnSpc>
                <a:spcPct val="90000"/>
              </a:lnSpc>
              <a:spcBef>
                <a:spcPts val="375"/>
              </a:spcBef>
              <a:spcAft>
                <a:spcPts val="0"/>
              </a:spcAft>
              <a:buClr>
                <a:schemeClr val="dk1"/>
              </a:buClr>
              <a:buSzPts val="1800"/>
              <a:buChar char="•"/>
            </a:pPr>
            <a:r>
              <a:rPr lang="en-GB"/>
              <a:t>Statin, ACE-I, manage hypertension, smoking cessation, etc.</a:t>
            </a:r>
            <a:endParaRPr/>
          </a:p>
          <a:p>
            <a:pPr marL="171450" lvl="0" indent="-171450" algn="l" rtl="0">
              <a:lnSpc>
                <a:spcPct val="90000"/>
              </a:lnSpc>
              <a:spcBef>
                <a:spcPts val="750"/>
              </a:spcBef>
              <a:spcAft>
                <a:spcPts val="0"/>
              </a:spcAft>
              <a:buClr>
                <a:schemeClr val="dk1"/>
              </a:buClr>
              <a:buSzPts val="2100"/>
              <a:buChar char="•"/>
            </a:pPr>
            <a:r>
              <a:rPr lang="en-GB"/>
              <a:t>PT / OT / Rehabilitation</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Emergency CT</a:t>
            </a:r>
            <a:endParaRPr/>
          </a:p>
        </p:txBody>
      </p:sp>
      <p:sp>
        <p:nvSpPr>
          <p:cNvPr id="203" name="Google Shape;203;p3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When and why would you do an emergency CT?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b="1"/>
              <a:t>Disclaimer*</a:t>
            </a:r>
            <a:endParaRPr/>
          </a:p>
        </p:txBody>
      </p:sp>
      <p:sp>
        <p:nvSpPr>
          <p:cNvPr id="95" name="Google Shape;95;p1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Please note that QUACK is a regional teaching programme operating across GG&amp;C, Lanarkshire and Ayrshire &amp; Arran. </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This presentation outlines general management, though local variances e.g. antibiotic prescription may vary slightly depending on your local trust</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Remember to check your local guidelines</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Emergency CT...</a:t>
            </a:r>
            <a:endParaRPr/>
          </a:p>
        </p:txBody>
      </p:sp>
      <p:sp>
        <p:nvSpPr>
          <p:cNvPr id="209" name="Google Shape;209;p3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400"/>
              <a:buChar char="•"/>
            </a:pPr>
            <a:r>
              <a:rPr lang="en-GB" sz="2400"/>
              <a:t>Deteriorating consciousness level or coma.</a:t>
            </a:r>
            <a:endParaRPr/>
          </a:p>
          <a:p>
            <a:pPr marL="171450" lvl="0" indent="-171450" algn="l" rtl="0">
              <a:lnSpc>
                <a:spcPct val="90000"/>
              </a:lnSpc>
              <a:spcBef>
                <a:spcPts val="750"/>
              </a:spcBef>
              <a:spcAft>
                <a:spcPts val="0"/>
              </a:spcAft>
              <a:buClr>
                <a:schemeClr val="dk1"/>
              </a:buClr>
              <a:buSzPts val="2400"/>
              <a:buChar char="•"/>
            </a:pPr>
            <a:r>
              <a:rPr lang="en-GB" sz="2400"/>
              <a:t>On anticoagulants</a:t>
            </a:r>
            <a:endParaRPr/>
          </a:p>
          <a:p>
            <a:pPr marL="171450" lvl="0" indent="-171450" algn="l" rtl="0">
              <a:lnSpc>
                <a:spcPct val="90000"/>
              </a:lnSpc>
              <a:spcBef>
                <a:spcPts val="750"/>
              </a:spcBef>
              <a:spcAft>
                <a:spcPts val="0"/>
              </a:spcAft>
              <a:buClr>
                <a:schemeClr val="dk1"/>
              </a:buClr>
              <a:buSzPts val="2400"/>
              <a:buChar char="•"/>
            </a:pPr>
            <a:r>
              <a:rPr lang="en-GB" sz="2400"/>
              <a:t>Brain stem symptoms plus bilateral limb signs or progression of signs or ‘locked in’</a:t>
            </a:r>
            <a:endParaRPr/>
          </a:p>
          <a:p>
            <a:pPr marL="171450" lvl="0" indent="-171450" algn="l" rtl="0">
              <a:lnSpc>
                <a:spcPct val="90000"/>
              </a:lnSpc>
              <a:spcBef>
                <a:spcPts val="750"/>
              </a:spcBef>
              <a:spcAft>
                <a:spcPts val="0"/>
              </a:spcAft>
              <a:buClr>
                <a:schemeClr val="dk1"/>
              </a:buClr>
              <a:buSzPts val="2400"/>
              <a:buChar char="•"/>
            </a:pPr>
            <a:r>
              <a:rPr lang="en-GB" sz="2400"/>
              <a:t>Cerebellar stroke with headache or features of raised ICP</a:t>
            </a:r>
            <a:endParaRPr/>
          </a:p>
          <a:p>
            <a:pPr marL="171450" lvl="0" indent="-171450" algn="l" rtl="0">
              <a:lnSpc>
                <a:spcPct val="90000"/>
              </a:lnSpc>
              <a:spcBef>
                <a:spcPts val="750"/>
              </a:spcBef>
              <a:spcAft>
                <a:spcPts val="0"/>
              </a:spcAft>
              <a:buClr>
                <a:schemeClr val="dk1"/>
              </a:buClr>
              <a:buSzPts val="2400"/>
              <a:buChar char="•"/>
            </a:pPr>
            <a:r>
              <a:rPr lang="en-GB" sz="2400"/>
              <a:t>Severe headache</a:t>
            </a:r>
            <a:endParaRPr/>
          </a:p>
          <a:p>
            <a:pPr marL="171450" lvl="0" indent="-171450" algn="l" rtl="0">
              <a:lnSpc>
                <a:spcPct val="90000"/>
              </a:lnSpc>
              <a:spcBef>
                <a:spcPts val="750"/>
              </a:spcBef>
              <a:spcAft>
                <a:spcPts val="0"/>
              </a:spcAft>
              <a:buClr>
                <a:schemeClr val="dk1"/>
              </a:buClr>
              <a:buSzPts val="2400"/>
              <a:buChar char="•"/>
            </a:pPr>
            <a:r>
              <a:rPr lang="en-GB" sz="2400"/>
              <a:t>‘Stuttering’ onset</a:t>
            </a:r>
            <a:endParaRPr/>
          </a:p>
          <a:p>
            <a:pPr marL="171450" lvl="0" indent="-171450" algn="l" rtl="0">
              <a:lnSpc>
                <a:spcPct val="90000"/>
              </a:lnSpc>
              <a:spcBef>
                <a:spcPts val="750"/>
              </a:spcBef>
              <a:spcAft>
                <a:spcPts val="0"/>
              </a:spcAft>
              <a:buClr>
                <a:schemeClr val="dk1"/>
              </a:buClr>
              <a:buSzPts val="2400"/>
              <a:buChar char="•"/>
            </a:pPr>
            <a:r>
              <a:rPr lang="en-GB" sz="2400"/>
              <a:t>Immunocompromised patients</a:t>
            </a:r>
            <a:endParaRPr/>
          </a:p>
          <a:p>
            <a:pPr marL="171450" lvl="0" indent="-171450" algn="l" rtl="0">
              <a:lnSpc>
                <a:spcPct val="90000"/>
              </a:lnSpc>
              <a:spcBef>
                <a:spcPts val="750"/>
              </a:spcBef>
              <a:spcAft>
                <a:spcPts val="0"/>
              </a:spcAft>
              <a:buClr>
                <a:schemeClr val="dk1"/>
              </a:buClr>
              <a:buSzPts val="2400"/>
              <a:buChar char="•"/>
            </a:pPr>
            <a:r>
              <a:rPr lang="en-GB" sz="2400"/>
              <a:t>Clinical signs of raised intracranial pressure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CT normal</a:t>
            </a:r>
            <a:endParaRPr/>
          </a:p>
        </p:txBody>
      </p:sp>
      <p:pic>
        <p:nvPicPr>
          <p:cNvPr id="215" name="Google Shape;215;p33" descr="Atrophy2.jpg"/>
          <p:cNvPicPr preferRelativeResize="0">
            <a:picLocks noGrp="1"/>
          </p:cNvPicPr>
          <p:nvPr>
            <p:ph type="body" idx="1"/>
          </p:nvPr>
        </p:nvPicPr>
        <p:blipFill rotWithShape="1">
          <a:blip r:embed="rId3">
            <a:alphaModFix/>
          </a:blip>
          <a:srcRect/>
          <a:stretch/>
        </p:blipFill>
        <p:spPr>
          <a:xfrm>
            <a:off x="182434" y="58738"/>
            <a:ext cx="6492875" cy="6799262"/>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CT normal</a:t>
            </a:r>
            <a:endParaRPr/>
          </a:p>
        </p:txBody>
      </p:sp>
      <p:pic>
        <p:nvPicPr>
          <p:cNvPr id="221" name="Google Shape;221;p34" descr="Atrophy2.jpg"/>
          <p:cNvPicPr preferRelativeResize="0">
            <a:picLocks noGrp="1"/>
          </p:cNvPicPr>
          <p:nvPr>
            <p:ph type="body" idx="1"/>
          </p:nvPr>
        </p:nvPicPr>
        <p:blipFill rotWithShape="1">
          <a:blip r:embed="rId3">
            <a:alphaModFix/>
          </a:blip>
          <a:srcRect/>
          <a:stretch/>
        </p:blipFill>
        <p:spPr>
          <a:xfrm>
            <a:off x="75342" y="58738"/>
            <a:ext cx="6492875" cy="6799262"/>
          </a:xfrm>
          <a:prstGeom prst="rect">
            <a:avLst/>
          </a:prstGeom>
          <a:noFill/>
          <a:ln>
            <a:noFill/>
          </a:ln>
        </p:spPr>
      </p:pic>
      <p:sp>
        <p:nvSpPr>
          <p:cNvPr id="222" name="Google Shape;222;p34"/>
          <p:cNvSpPr txBox="1"/>
          <p:nvPr/>
        </p:nvSpPr>
        <p:spPr>
          <a:xfrm>
            <a:off x="7152202" y="2990077"/>
            <a:ext cx="1300162" cy="36988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400">
                <a:solidFill>
                  <a:schemeClr val="dk1"/>
                </a:solidFill>
                <a:latin typeface="Arial"/>
                <a:ea typeface="Arial"/>
                <a:cs typeface="Arial"/>
                <a:sym typeface="Arial"/>
              </a:rPr>
              <a:t>Normal CT</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pic>
        <p:nvPicPr>
          <p:cNvPr id="228" name="Google Shape;228;p35" descr="ICH CVA2.jpg"/>
          <p:cNvPicPr preferRelativeResize="0">
            <a:picLocks noGrp="1"/>
          </p:cNvPicPr>
          <p:nvPr>
            <p:ph type="body" idx="1"/>
          </p:nvPr>
        </p:nvPicPr>
        <p:blipFill rotWithShape="1">
          <a:blip r:embed="rId3">
            <a:alphaModFix/>
          </a:blip>
          <a:srcRect/>
          <a:stretch/>
        </p:blipFill>
        <p:spPr>
          <a:xfrm>
            <a:off x="-1" y="0"/>
            <a:ext cx="6004179" cy="6858000"/>
          </a:xfrm>
          <a:prstGeom prst="rect">
            <a:avLst/>
          </a:prstGeom>
          <a:noFill/>
          <a:ln>
            <a:noFill/>
          </a:ln>
        </p:spPr>
      </p:pic>
      <p:sp>
        <p:nvSpPr>
          <p:cNvPr id="229" name="Google Shape;229;p35"/>
          <p:cNvSpPr txBox="1"/>
          <p:nvPr/>
        </p:nvSpPr>
        <p:spPr>
          <a:xfrm>
            <a:off x="6757731" y="3092107"/>
            <a:ext cx="1595437" cy="6461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400">
                <a:solidFill>
                  <a:schemeClr val="dk1"/>
                </a:solidFill>
                <a:latin typeface="Arial"/>
                <a:ea typeface="Arial"/>
                <a:cs typeface="Arial"/>
                <a:sym typeface="Arial"/>
              </a:rPr>
              <a:t>Intracerebral</a:t>
            </a:r>
            <a:endParaRPr/>
          </a:p>
          <a:p>
            <a:pPr marL="0" marR="0" lvl="0" indent="0" algn="l" rtl="0">
              <a:spcBef>
                <a:spcPts val="0"/>
              </a:spcBef>
              <a:spcAft>
                <a:spcPts val="0"/>
              </a:spcAft>
              <a:buNone/>
            </a:pPr>
            <a:r>
              <a:rPr lang="en-GB" sz="2400">
                <a:solidFill>
                  <a:schemeClr val="dk1"/>
                </a:solidFill>
                <a:latin typeface="Arial"/>
                <a:ea typeface="Arial"/>
                <a:cs typeface="Arial"/>
                <a:sym typeface="Arial"/>
              </a:rPr>
              <a:t>Haemorrhage</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CT established CVA</a:t>
            </a:r>
            <a:endParaRPr/>
          </a:p>
        </p:txBody>
      </p:sp>
      <p:pic>
        <p:nvPicPr>
          <p:cNvPr id="235" name="Google Shape;235;p36" descr="CVA.jpg"/>
          <p:cNvPicPr preferRelativeResize="0">
            <a:picLocks noGrp="1"/>
          </p:cNvPicPr>
          <p:nvPr>
            <p:ph type="body" idx="1"/>
          </p:nvPr>
        </p:nvPicPr>
        <p:blipFill rotWithShape="1">
          <a:blip r:embed="rId3">
            <a:alphaModFix/>
          </a:blip>
          <a:srcRect/>
          <a:stretch/>
        </p:blipFill>
        <p:spPr>
          <a:xfrm>
            <a:off x="0" y="0"/>
            <a:ext cx="9596438" cy="6772275"/>
          </a:xfrm>
          <a:prstGeom prst="rect">
            <a:avLst/>
          </a:prstGeom>
          <a:noFill/>
          <a:ln>
            <a:noFill/>
          </a:ln>
        </p:spPr>
      </p:pic>
      <p:sp>
        <p:nvSpPr>
          <p:cNvPr id="236" name="Google Shape;236;p36"/>
          <p:cNvSpPr txBox="1"/>
          <p:nvPr/>
        </p:nvSpPr>
        <p:spPr>
          <a:xfrm>
            <a:off x="6709037" y="2974961"/>
            <a:ext cx="1377950" cy="64611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400">
                <a:solidFill>
                  <a:schemeClr val="dk1"/>
                </a:solidFill>
                <a:latin typeface="Arial"/>
                <a:ea typeface="Arial"/>
                <a:cs typeface="Arial"/>
                <a:sym typeface="Arial"/>
              </a:rPr>
              <a:t>Established</a:t>
            </a:r>
            <a:endParaRPr/>
          </a:p>
          <a:p>
            <a:pPr marL="0" marR="0" lvl="0" indent="0" algn="l" rtl="0">
              <a:spcBef>
                <a:spcPts val="0"/>
              </a:spcBef>
              <a:spcAft>
                <a:spcPts val="0"/>
              </a:spcAft>
              <a:buNone/>
            </a:pPr>
            <a:r>
              <a:rPr lang="en-GB" sz="2400">
                <a:solidFill>
                  <a:schemeClr val="dk1"/>
                </a:solidFill>
                <a:latin typeface="Arial"/>
                <a:ea typeface="Arial"/>
                <a:cs typeface="Arial"/>
                <a:sym typeface="Arial"/>
              </a:rPr>
              <a:t>infarct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3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Question?</a:t>
            </a:r>
            <a:endParaRPr/>
          </a:p>
        </p:txBody>
      </p:sp>
      <p:sp>
        <p:nvSpPr>
          <p:cNvPr id="242" name="Google Shape;242;p3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How do you tell the difference between a facial nerve palsy (LMN lesion) and a stroke (UMN lesion)?</a:t>
            </a:r>
            <a:endParaRPr/>
          </a:p>
        </p:txBody>
      </p:sp>
      <p:sp>
        <p:nvSpPr>
          <p:cNvPr id="243" name="Google Shape;243;p37"/>
          <p:cNvSpPr txBox="1">
            <a:spLocks noGrp="1"/>
          </p:cNvSpPr>
          <p:nvPr>
            <p:ph type="ftr" idx="11"/>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14785"/>
              </a:buClr>
              <a:buSzPts val="1800"/>
              <a:buFont typeface="Arial"/>
              <a:buNone/>
            </a:pPr>
            <a:r>
              <a:rPr lang="en-GB" sz="1800">
                <a:solidFill>
                  <a:srgbClr val="014785"/>
                </a:solidFill>
                <a:latin typeface="Arial"/>
                <a:ea typeface="Arial"/>
                <a:cs typeface="Arial"/>
                <a:sym typeface="Arial"/>
              </a:rPr>
              <a:t>pathways for clinical learning</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3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Bell’s Palsy vs CVA</a:t>
            </a:r>
            <a:endParaRPr/>
          </a:p>
        </p:txBody>
      </p:sp>
      <p:sp>
        <p:nvSpPr>
          <p:cNvPr id="249" name="Google Shape;249;p3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000"/>
              <a:buChar char="•"/>
            </a:pPr>
            <a:r>
              <a:rPr lang="en-GB" sz="2000"/>
              <a:t>The nerve fibres that control the lower face travel from the cortex down to the brainstem where they cross over to the contralateral facial nerve</a:t>
            </a:r>
            <a:endParaRPr/>
          </a:p>
          <a:p>
            <a:pPr marL="171450" lvl="0" indent="-171450" algn="l" rtl="0">
              <a:lnSpc>
                <a:spcPct val="90000"/>
              </a:lnSpc>
              <a:spcBef>
                <a:spcPts val="750"/>
              </a:spcBef>
              <a:spcAft>
                <a:spcPts val="0"/>
              </a:spcAft>
              <a:buClr>
                <a:schemeClr val="dk1"/>
              </a:buClr>
              <a:buSzPts val="2000"/>
              <a:buChar char="•"/>
            </a:pPr>
            <a:r>
              <a:rPr lang="en-GB" sz="2000"/>
              <a:t>The nerve fibres that control the upper face take a slightly different path. After travelling down to the brainstem, half cross over to the contralateral facial nerve, and half remain on the same side and contribute to the ipsilateral facial nerve</a:t>
            </a:r>
            <a:endParaRPr/>
          </a:p>
          <a:p>
            <a:pPr marL="171450" lvl="0" indent="-171450" algn="l" rtl="0">
              <a:lnSpc>
                <a:spcPct val="90000"/>
              </a:lnSpc>
              <a:spcBef>
                <a:spcPts val="750"/>
              </a:spcBef>
              <a:spcAft>
                <a:spcPts val="0"/>
              </a:spcAft>
              <a:buClr>
                <a:schemeClr val="dk1"/>
              </a:buClr>
              <a:buSzPts val="2000"/>
              <a:buChar char="•"/>
            </a:pPr>
            <a:r>
              <a:rPr lang="en-GB" sz="2000"/>
              <a:t>Therefore, the forehead receive innervation from both hemispheres, while the lower face only receives innervation from the contralateral hemisphere</a:t>
            </a:r>
            <a:endParaRPr/>
          </a:p>
          <a:p>
            <a:pPr marL="171450" lvl="0" indent="-171450" algn="l" rtl="0">
              <a:lnSpc>
                <a:spcPct val="90000"/>
              </a:lnSpc>
              <a:spcBef>
                <a:spcPts val="750"/>
              </a:spcBef>
              <a:spcAft>
                <a:spcPts val="0"/>
              </a:spcAft>
              <a:buClr>
                <a:schemeClr val="dk1"/>
              </a:buClr>
              <a:buSzPts val="2000"/>
              <a:buChar char="•"/>
            </a:pPr>
            <a:r>
              <a:rPr lang="en-GB" sz="2000"/>
              <a:t>That’s why you get forehead sparing with a CVA...</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3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pic>
        <p:nvPicPr>
          <p:cNvPr id="255" name="Google Shape;255;p39" descr="UMN LMN.jpg"/>
          <p:cNvPicPr preferRelativeResize="0">
            <a:picLocks noGrp="1"/>
          </p:cNvPicPr>
          <p:nvPr>
            <p:ph type="body" idx="1"/>
          </p:nvPr>
        </p:nvPicPr>
        <p:blipFill rotWithShape="1">
          <a:blip r:embed="rId3">
            <a:alphaModFix/>
          </a:blip>
          <a:srcRect/>
          <a:stretch/>
        </p:blipFill>
        <p:spPr>
          <a:xfrm>
            <a:off x="1258888" y="476250"/>
            <a:ext cx="6596062" cy="58801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4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Get in touch!</a:t>
            </a:r>
            <a:endParaRPr/>
          </a:p>
        </p:txBody>
      </p:sp>
      <p:sp>
        <p:nvSpPr>
          <p:cNvPr id="330" name="Google Shape;330;p4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100"/>
              <a:buNone/>
            </a:pPr>
            <a:r>
              <a:rPr lang="en-GB" dirty="0"/>
              <a:t>Website</a:t>
            </a:r>
            <a:endParaRPr dirty="0"/>
          </a:p>
          <a:p>
            <a:pPr marL="0" lvl="0" indent="0" algn="ctr" rtl="0">
              <a:lnSpc>
                <a:spcPct val="90000"/>
              </a:lnSpc>
              <a:spcBef>
                <a:spcPts val="750"/>
              </a:spcBef>
              <a:spcAft>
                <a:spcPts val="0"/>
              </a:spcAft>
              <a:buClr>
                <a:schemeClr val="dk1"/>
              </a:buClr>
              <a:buSzPts val="2100"/>
              <a:buNone/>
            </a:pPr>
            <a:r>
              <a:rPr lang="en-GB" u="sng" dirty="0">
                <a:solidFill>
                  <a:schemeClr val="hlink"/>
                </a:solidFill>
                <a:hlinkClick r:id="rId3"/>
              </a:rPr>
              <a:t>www.quackmeded.co.uk</a:t>
            </a:r>
            <a:endParaRPr dirty="0"/>
          </a:p>
          <a:p>
            <a:pPr marL="0" lvl="0" indent="0" algn="ctr" rtl="0">
              <a:lnSpc>
                <a:spcPct val="90000"/>
              </a:lnSpc>
              <a:spcBef>
                <a:spcPts val="750"/>
              </a:spcBef>
              <a:spcAft>
                <a:spcPts val="0"/>
              </a:spcAft>
              <a:buClr>
                <a:schemeClr val="dk1"/>
              </a:buClr>
              <a:buSzPts val="2100"/>
              <a:buNone/>
            </a:pPr>
            <a:endParaRPr dirty="0"/>
          </a:p>
          <a:p>
            <a:pPr marL="0" lvl="0" indent="0" algn="ctr" rtl="0">
              <a:lnSpc>
                <a:spcPct val="90000"/>
              </a:lnSpc>
              <a:spcBef>
                <a:spcPts val="750"/>
              </a:spcBef>
              <a:spcAft>
                <a:spcPts val="0"/>
              </a:spcAft>
              <a:buClr>
                <a:schemeClr val="dk1"/>
              </a:buClr>
              <a:buSzPts val="2100"/>
              <a:buNone/>
            </a:pPr>
            <a:r>
              <a:rPr lang="en-GB" dirty="0"/>
              <a:t>Email</a:t>
            </a:r>
            <a:endParaRPr dirty="0"/>
          </a:p>
          <a:p>
            <a:pPr marL="0" lvl="0" indent="0" algn="ctr" rtl="0">
              <a:lnSpc>
                <a:spcPct val="90000"/>
              </a:lnSpc>
              <a:spcBef>
                <a:spcPts val="750"/>
              </a:spcBef>
              <a:spcAft>
                <a:spcPts val="0"/>
              </a:spcAft>
              <a:buClr>
                <a:schemeClr val="dk1"/>
              </a:buClr>
              <a:buSzPts val="2100"/>
              <a:buNone/>
            </a:pPr>
            <a:r>
              <a:rPr lang="en-US" u="sng" dirty="0" err="1">
                <a:solidFill>
                  <a:schemeClr val="hlink"/>
                </a:solidFill>
              </a:rPr>
              <a:t>ggc.</a:t>
            </a:r>
            <a:r>
              <a:rPr lang="en-US" u="sng" err="1">
                <a:solidFill>
                  <a:schemeClr val="hlink"/>
                </a:solidFill>
              </a:rPr>
              <a:t>quackmeded</a:t>
            </a:r>
            <a:r>
              <a:rPr lang="en-US" u="sng">
                <a:solidFill>
                  <a:schemeClr val="hlink"/>
                </a:solidFill>
              </a:rPr>
              <a:t>@nhs.scot</a:t>
            </a:r>
            <a:endParaRPr dirty="0"/>
          </a:p>
          <a:p>
            <a:pPr marL="0" lvl="0" indent="0" algn="ctr" rtl="0">
              <a:lnSpc>
                <a:spcPct val="90000"/>
              </a:lnSpc>
              <a:spcBef>
                <a:spcPts val="750"/>
              </a:spcBef>
              <a:spcAft>
                <a:spcPts val="0"/>
              </a:spcAft>
              <a:buClr>
                <a:schemeClr val="dk1"/>
              </a:buClr>
              <a:buSzPts val="2100"/>
              <a:buNone/>
            </a:pPr>
            <a:endParaRPr dirty="0"/>
          </a:p>
          <a:p>
            <a:pPr marL="0" lvl="0" indent="0" algn="ctr" rtl="0">
              <a:lnSpc>
                <a:spcPct val="90000"/>
              </a:lnSpc>
              <a:spcBef>
                <a:spcPts val="750"/>
              </a:spcBef>
              <a:spcAft>
                <a:spcPts val="0"/>
              </a:spcAft>
              <a:buClr>
                <a:schemeClr val="dk1"/>
              </a:buClr>
              <a:buSzPts val="2100"/>
              <a:buNone/>
            </a:pPr>
            <a:r>
              <a:rPr lang="en-GB" dirty="0"/>
              <a:t>Social Media</a:t>
            </a:r>
            <a:endParaRPr dirty="0"/>
          </a:p>
          <a:p>
            <a:pPr marL="0" lvl="0" indent="0" algn="ctr" rtl="0">
              <a:lnSpc>
                <a:spcPct val="90000"/>
              </a:lnSpc>
              <a:spcBef>
                <a:spcPts val="750"/>
              </a:spcBef>
              <a:spcAft>
                <a:spcPts val="0"/>
              </a:spcAft>
              <a:buClr>
                <a:schemeClr val="dk1"/>
              </a:buClr>
              <a:buSzPts val="2100"/>
              <a:buNone/>
            </a:pPr>
            <a:r>
              <a:rPr lang="en-GB" dirty="0"/>
              <a:t>Twitter: @QUACK_ Med</a:t>
            </a:r>
            <a:endParaRPr dirty="0"/>
          </a:p>
          <a:p>
            <a:pPr marL="0" lvl="0" indent="0" algn="ctr" rtl="0">
              <a:lnSpc>
                <a:spcPct val="90000"/>
              </a:lnSpc>
              <a:spcBef>
                <a:spcPts val="750"/>
              </a:spcBef>
              <a:spcAft>
                <a:spcPts val="0"/>
              </a:spcAft>
              <a:buClr>
                <a:schemeClr val="dk1"/>
              </a:buClr>
              <a:buSzPts val="2100"/>
              <a:buNone/>
            </a:pPr>
            <a:r>
              <a:rPr lang="en-GB" dirty="0"/>
              <a:t>Facebook: QUACK education</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Learning Outcomes</a:t>
            </a:r>
            <a:endParaRPr/>
          </a:p>
        </p:txBody>
      </p:sp>
      <p:sp>
        <p:nvSpPr>
          <p:cNvPr id="101" name="Google Shape;101;p1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Types of stroke and definitions</a:t>
            </a:r>
            <a:endParaRPr/>
          </a:p>
          <a:p>
            <a:pPr marL="171450" lvl="0" indent="-171450" algn="l" rtl="0">
              <a:lnSpc>
                <a:spcPct val="90000"/>
              </a:lnSpc>
              <a:spcBef>
                <a:spcPts val="750"/>
              </a:spcBef>
              <a:spcAft>
                <a:spcPts val="0"/>
              </a:spcAft>
              <a:buClr>
                <a:schemeClr val="dk1"/>
              </a:buClr>
              <a:buSzPts val="2100"/>
              <a:buChar char="•"/>
            </a:pPr>
            <a:r>
              <a:rPr lang="en-GB"/>
              <a:t>Management of acute stroke</a:t>
            </a:r>
            <a:endParaRPr/>
          </a:p>
          <a:p>
            <a:pPr marL="171450" lvl="0" indent="-171450" algn="l" rtl="0">
              <a:lnSpc>
                <a:spcPct val="90000"/>
              </a:lnSpc>
              <a:spcBef>
                <a:spcPts val="750"/>
              </a:spcBef>
              <a:spcAft>
                <a:spcPts val="0"/>
              </a:spcAft>
              <a:buClr>
                <a:schemeClr val="dk1"/>
              </a:buClr>
              <a:buSzPts val="2100"/>
              <a:buChar char="•"/>
            </a:pPr>
            <a:r>
              <a:rPr lang="en-GB"/>
              <a:t>Thrombolysis</a:t>
            </a:r>
            <a:endParaRPr/>
          </a:p>
          <a:p>
            <a:pPr marL="171450" lvl="0" indent="-171450" algn="l" rtl="0">
              <a:lnSpc>
                <a:spcPct val="90000"/>
              </a:lnSpc>
              <a:spcBef>
                <a:spcPts val="750"/>
              </a:spcBef>
              <a:spcAft>
                <a:spcPts val="0"/>
              </a:spcAft>
              <a:buClr>
                <a:schemeClr val="dk1"/>
              </a:buClr>
              <a:buSzPts val="2100"/>
              <a:buChar char="•"/>
            </a:pPr>
            <a:r>
              <a:rPr lang="en-GB"/>
              <a:t>CT findings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Stroke – Oxford Classification</a:t>
            </a:r>
            <a:endParaRPr/>
          </a:p>
        </p:txBody>
      </p:sp>
      <p:sp>
        <p:nvSpPr>
          <p:cNvPr id="107" name="Google Shape;107;p1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TACS</a:t>
            </a:r>
            <a:endParaRPr/>
          </a:p>
          <a:p>
            <a:pPr marL="171450" lvl="0" indent="-171450" algn="l" rtl="0">
              <a:lnSpc>
                <a:spcPct val="90000"/>
              </a:lnSpc>
              <a:spcBef>
                <a:spcPts val="750"/>
              </a:spcBef>
              <a:spcAft>
                <a:spcPts val="0"/>
              </a:spcAft>
              <a:buClr>
                <a:schemeClr val="dk1"/>
              </a:buClr>
              <a:buSzPts val="2100"/>
              <a:buChar char="•"/>
            </a:pPr>
            <a:r>
              <a:rPr lang="en-GB"/>
              <a:t>PACS</a:t>
            </a:r>
            <a:endParaRPr/>
          </a:p>
          <a:p>
            <a:pPr marL="171450" lvl="0" indent="-171450" algn="l" rtl="0">
              <a:lnSpc>
                <a:spcPct val="90000"/>
              </a:lnSpc>
              <a:spcBef>
                <a:spcPts val="750"/>
              </a:spcBef>
              <a:spcAft>
                <a:spcPts val="0"/>
              </a:spcAft>
              <a:buClr>
                <a:schemeClr val="dk1"/>
              </a:buClr>
              <a:buSzPts val="2100"/>
              <a:buChar char="•"/>
            </a:pPr>
            <a:r>
              <a:rPr lang="en-GB"/>
              <a:t>POCS</a:t>
            </a:r>
            <a:endParaRPr/>
          </a:p>
          <a:p>
            <a:pPr marL="171450" lvl="0" indent="-171450" algn="l" rtl="0">
              <a:lnSpc>
                <a:spcPct val="90000"/>
              </a:lnSpc>
              <a:spcBef>
                <a:spcPts val="750"/>
              </a:spcBef>
              <a:spcAft>
                <a:spcPts val="0"/>
              </a:spcAft>
              <a:buClr>
                <a:schemeClr val="dk1"/>
              </a:buClr>
              <a:buSzPts val="2100"/>
              <a:buChar char="•"/>
            </a:pPr>
            <a:r>
              <a:rPr lang="en-GB"/>
              <a:t>LACS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TACS</a:t>
            </a:r>
            <a:endParaRPr/>
          </a:p>
        </p:txBody>
      </p:sp>
      <p:sp>
        <p:nvSpPr>
          <p:cNvPr id="113" name="Google Shape;113;p1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Highest total mortality (60% by one year) Very poor chance of making recovery to independent living (&lt;5%)</a:t>
            </a:r>
            <a:endParaRPr/>
          </a:p>
          <a:p>
            <a:pPr marL="171450" lvl="0" indent="-171450" algn="l" rtl="0">
              <a:lnSpc>
                <a:spcPct val="90000"/>
              </a:lnSpc>
              <a:spcBef>
                <a:spcPts val="750"/>
              </a:spcBef>
              <a:spcAft>
                <a:spcPts val="0"/>
              </a:spcAft>
              <a:buClr>
                <a:schemeClr val="dk1"/>
              </a:buClr>
              <a:buSzPts val="2100"/>
              <a:buChar char="•"/>
            </a:pPr>
            <a:r>
              <a:rPr lang="en-GB"/>
              <a:t>Three features- all three are present: </a:t>
            </a:r>
            <a:endParaRPr/>
          </a:p>
          <a:p>
            <a:pPr marL="514350" lvl="1" indent="-171450" algn="l" rtl="0">
              <a:lnSpc>
                <a:spcPct val="90000"/>
              </a:lnSpc>
              <a:spcBef>
                <a:spcPts val="375"/>
              </a:spcBef>
              <a:spcAft>
                <a:spcPts val="0"/>
              </a:spcAft>
              <a:buClr>
                <a:schemeClr val="dk1"/>
              </a:buClr>
              <a:buSzPts val="1800"/>
              <a:buChar char="•"/>
            </a:pPr>
            <a:r>
              <a:rPr lang="en-GB"/>
              <a:t>1) Contralateral hemiparesis (usually severe or “dense) </a:t>
            </a:r>
            <a:endParaRPr/>
          </a:p>
          <a:p>
            <a:pPr marL="514350" lvl="1" indent="-171450" algn="l" rtl="0">
              <a:lnSpc>
                <a:spcPct val="90000"/>
              </a:lnSpc>
              <a:spcBef>
                <a:spcPts val="375"/>
              </a:spcBef>
              <a:spcAft>
                <a:spcPts val="0"/>
              </a:spcAft>
              <a:buClr>
                <a:schemeClr val="dk1"/>
              </a:buClr>
              <a:buSzPts val="1800"/>
              <a:buChar char="•"/>
            </a:pPr>
            <a:r>
              <a:rPr lang="en-GB"/>
              <a:t>2) Contralateral homonymous hemianopia </a:t>
            </a:r>
            <a:endParaRPr/>
          </a:p>
          <a:p>
            <a:pPr marL="514350" lvl="1" indent="-171450" algn="l" rtl="0">
              <a:lnSpc>
                <a:spcPct val="90000"/>
              </a:lnSpc>
              <a:spcBef>
                <a:spcPts val="375"/>
              </a:spcBef>
              <a:spcAft>
                <a:spcPts val="0"/>
              </a:spcAft>
              <a:buClr>
                <a:schemeClr val="dk1"/>
              </a:buClr>
              <a:buSzPts val="1800"/>
              <a:buChar char="•"/>
            </a:pPr>
            <a:r>
              <a:rPr lang="en-GB"/>
              <a:t>3) Higher cortical dysfunction (dysphasia or dyspraxia or inattention) </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PACS</a:t>
            </a:r>
            <a:endParaRPr/>
          </a:p>
        </p:txBody>
      </p:sp>
      <p:sp>
        <p:nvSpPr>
          <p:cNvPr id="119" name="Google Shape;119;p1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Two out of the three features of TACS usually </a:t>
            </a:r>
            <a:endParaRPr/>
          </a:p>
          <a:p>
            <a:pPr marL="514350" lvl="1" indent="-171450" algn="l" rtl="0">
              <a:lnSpc>
                <a:spcPct val="90000"/>
              </a:lnSpc>
              <a:spcBef>
                <a:spcPts val="375"/>
              </a:spcBef>
              <a:spcAft>
                <a:spcPts val="0"/>
              </a:spcAft>
              <a:buClr>
                <a:schemeClr val="dk1"/>
              </a:buClr>
              <a:buSzPts val="1800"/>
              <a:buChar char="•"/>
            </a:pPr>
            <a:r>
              <a:rPr lang="en-GB"/>
              <a:t>1) Higher cortical dysfunction plus </a:t>
            </a:r>
            <a:endParaRPr/>
          </a:p>
          <a:p>
            <a:pPr marL="514350" lvl="1" indent="-171450" algn="l" rtl="0">
              <a:lnSpc>
                <a:spcPct val="90000"/>
              </a:lnSpc>
              <a:spcBef>
                <a:spcPts val="375"/>
              </a:spcBef>
              <a:spcAft>
                <a:spcPts val="0"/>
              </a:spcAft>
              <a:buClr>
                <a:schemeClr val="dk1"/>
              </a:buClr>
              <a:buSzPts val="1800"/>
              <a:buChar char="•"/>
            </a:pPr>
            <a:r>
              <a:rPr lang="en-GB"/>
              <a:t>2) Contralateral weakness or sensory loss </a:t>
            </a:r>
            <a:endParaRPr/>
          </a:p>
          <a:p>
            <a:pPr marL="171450" lvl="0" indent="-171450" algn="l" rtl="0">
              <a:lnSpc>
                <a:spcPct val="90000"/>
              </a:lnSpc>
              <a:spcBef>
                <a:spcPts val="750"/>
              </a:spcBef>
              <a:spcAft>
                <a:spcPts val="0"/>
              </a:spcAft>
              <a:buClr>
                <a:schemeClr val="dk1"/>
              </a:buClr>
              <a:buSzPts val="2100"/>
              <a:buChar char="•"/>
            </a:pPr>
            <a:r>
              <a:rPr lang="en-GB"/>
              <a:t>Deficit is often incomplete e.g. monoparesis </a:t>
            </a:r>
            <a:endParaRPr/>
          </a:p>
          <a:p>
            <a:pPr marL="171450" lvl="0" indent="-171450" algn="l" rtl="0">
              <a:lnSpc>
                <a:spcPct val="90000"/>
              </a:lnSpc>
              <a:spcBef>
                <a:spcPts val="750"/>
              </a:spcBef>
              <a:spcAft>
                <a:spcPts val="0"/>
              </a:spcAft>
              <a:buClr>
                <a:schemeClr val="dk1"/>
              </a:buClr>
              <a:buSzPts val="2100"/>
              <a:buChar char="•"/>
            </a:pPr>
            <a:r>
              <a:rPr lang="en-GB"/>
              <a:t>Significant risk of early recurrence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POCS</a:t>
            </a:r>
            <a:endParaRPr/>
          </a:p>
        </p:txBody>
      </p:sp>
      <p:sp>
        <p:nvSpPr>
          <p:cNvPr id="125" name="Google Shape;125;p1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Higher risk of late recurrence than other strokes (20% within a year) </a:t>
            </a:r>
            <a:endParaRPr/>
          </a:p>
          <a:p>
            <a:pPr marL="171450" lvl="0" indent="-171450" algn="l" rtl="0">
              <a:lnSpc>
                <a:spcPct val="90000"/>
              </a:lnSpc>
              <a:spcBef>
                <a:spcPts val="750"/>
              </a:spcBef>
              <a:spcAft>
                <a:spcPts val="0"/>
              </a:spcAft>
              <a:buClr>
                <a:schemeClr val="dk1"/>
              </a:buClr>
              <a:buSzPts val="2100"/>
              <a:buChar char="•"/>
            </a:pPr>
            <a:r>
              <a:rPr lang="en-GB"/>
              <a:t>Any of the three main possibilities:  </a:t>
            </a:r>
            <a:endParaRPr/>
          </a:p>
          <a:p>
            <a:pPr marL="514350" lvl="1" indent="-171450" algn="l" rtl="0">
              <a:lnSpc>
                <a:spcPct val="90000"/>
              </a:lnSpc>
              <a:spcBef>
                <a:spcPts val="375"/>
              </a:spcBef>
              <a:spcAft>
                <a:spcPts val="0"/>
              </a:spcAft>
              <a:buClr>
                <a:schemeClr val="dk1"/>
              </a:buClr>
              <a:buSzPts val="1800"/>
              <a:buChar char="•"/>
            </a:pPr>
            <a:r>
              <a:rPr lang="en-GB"/>
              <a:t>1) Contralateral homonymnous hemianopia OR </a:t>
            </a:r>
            <a:endParaRPr/>
          </a:p>
          <a:p>
            <a:pPr marL="514350" lvl="1" indent="-171450" algn="l" rtl="0">
              <a:lnSpc>
                <a:spcPct val="90000"/>
              </a:lnSpc>
              <a:spcBef>
                <a:spcPts val="375"/>
              </a:spcBef>
              <a:spcAft>
                <a:spcPts val="0"/>
              </a:spcAft>
              <a:buClr>
                <a:schemeClr val="dk1"/>
              </a:buClr>
              <a:buSzPts val="1800"/>
              <a:buChar char="•"/>
            </a:pPr>
            <a:r>
              <a:rPr lang="en-GB"/>
              <a:t>2) Cerebellar signs OR  </a:t>
            </a:r>
            <a:endParaRPr/>
          </a:p>
          <a:p>
            <a:pPr marL="514350" lvl="1" indent="-171450" algn="l" rtl="0">
              <a:lnSpc>
                <a:spcPct val="90000"/>
              </a:lnSpc>
              <a:spcBef>
                <a:spcPts val="375"/>
              </a:spcBef>
              <a:spcAft>
                <a:spcPts val="0"/>
              </a:spcAft>
              <a:buClr>
                <a:schemeClr val="dk1"/>
              </a:buClr>
              <a:buSzPts val="1800"/>
              <a:buChar char="•"/>
            </a:pPr>
            <a:r>
              <a:rPr lang="en-GB"/>
              <a:t>3) Brainstem signs (e.g. Horner’s / conjugate gaze palsy / ipsilateral cranial nerve lesion with contralateral hemiparesis)</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LACS</a:t>
            </a:r>
            <a:endParaRPr/>
          </a:p>
        </p:txBody>
      </p:sp>
      <p:sp>
        <p:nvSpPr>
          <p:cNvPr id="131" name="Google Shape;131;p2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400"/>
              <a:buChar char="•"/>
            </a:pPr>
            <a:r>
              <a:rPr lang="en-GB" sz="2400"/>
              <a:t>Four features are absent: </a:t>
            </a:r>
            <a:endParaRPr/>
          </a:p>
          <a:p>
            <a:pPr marL="514350" lvl="1" indent="-171450" algn="l" rtl="0">
              <a:lnSpc>
                <a:spcPct val="90000"/>
              </a:lnSpc>
              <a:spcBef>
                <a:spcPts val="375"/>
              </a:spcBef>
              <a:spcAft>
                <a:spcPts val="0"/>
              </a:spcAft>
              <a:buClr>
                <a:schemeClr val="dk1"/>
              </a:buClr>
              <a:buSzPts val="2000"/>
              <a:buChar char="•"/>
            </a:pPr>
            <a:r>
              <a:rPr lang="en-GB" sz="2000"/>
              <a:t>No higher cortical dysfunction as cortex not affected </a:t>
            </a:r>
            <a:endParaRPr/>
          </a:p>
          <a:p>
            <a:pPr marL="514350" lvl="1" indent="-171450" algn="l" rtl="0">
              <a:lnSpc>
                <a:spcPct val="90000"/>
              </a:lnSpc>
              <a:spcBef>
                <a:spcPts val="375"/>
              </a:spcBef>
              <a:spcAft>
                <a:spcPts val="0"/>
              </a:spcAft>
              <a:buClr>
                <a:schemeClr val="dk1"/>
              </a:buClr>
              <a:buSzPts val="2000"/>
              <a:buChar char="•"/>
            </a:pPr>
            <a:r>
              <a:rPr lang="en-GB" sz="2000"/>
              <a:t>No homonymous hemianopia as lesion away from optic radiation </a:t>
            </a:r>
            <a:endParaRPr/>
          </a:p>
          <a:p>
            <a:pPr marL="514350" lvl="1" indent="-171450" algn="l" rtl="0">
              <a:lnSpc>
                <a:spcPct val="90000"/>
              </a:lnSpc>
              <a:spcBef>
                <a:spcPts val="375"/>
              </a:spcBef>
              <a:spcAft>
                <a:spcPts val="0"/>
              </a:spcAft>
              <a:buClr>
                <a:schemeClr val="dk1"/>
              </a:buClr>
              <a:buSzPts val="2000"/>
              <a:buChar char="•"/>
            </a:pPr>
            <a:r>
              <a:rPr lang="en-GB" sz="2000"/>
              <a:t>No drowsiness </a:t>
            </a:r>
            <a:endParaRPr/>
          </a:p>
          <a:p>
            <a:pPr marL="514350" lvl="1" indent="-171450" algn="l" rtl="0">
              <a:lnSpc>
                <a:spcPct val="90000"/>
              </a:lnSpc>
              <a:spcBef>
                <a:spcPts val="375"/>
              </a:spcBef>
              <a:spcAft>
                <a:spcPts val="0"/>
              </a:spcAft>
              <a:buClr>
                <a:schemeClr val="dk1"/>
              </a:buClr>
              <a:buSzPts val="2000"/>
              <a:buChar char="•"/>
            </a:pPr>
            <a:r>
              <a:rPr lang="en-GB" sz="2000"/>
              <a:t>No brainstem signs </a:t>
            </a:r>
            <a:endParaRPr/>
          </a:p>
          <a:p>
            <a:pPr marL="171450" lvl="0" indent="-171450" algn="l" rtl="0">
              <a:lnSpc>
                <a:spcPct val="90000"/>
              </a:lnSpc>
              <a:spcBef>
                <a:spcPts val="750"/>
              </a:spcBef>
              <a:spcAft>
                <a:spcPts val="0"/>
              </a:spcAft>
              <a:buClr>
                <a:schemeClr val="dk1"/>
              </a:buClr>
              <a:buSzPts val="2400"/>
              <a:buChar char="•"/>
            </a:pPr>
            <a:r>
              <a:rPr lang="en-GB" sz="2400"/>
              <a:t>Several lacunar syndromes: </a:t>
            </a:r>
            <a:endParaRPr/>
          </a:p>
          <a:p>
            <a:pPr marL="514350" lvl="1" indent="-171450" algn="l" rtl="0">
              <a:lnSpc>
                <a:spcPct val="90000"/>
              </a:lnSpc>
              <a:spcBef>
                <a:spcPts val="375"/>
              </a:spcBef>
              <a:spcAft>
                <a:spcPts val="0"/>
              </a:spcAft>
              <a:buClr>
                <a:schemeClr val="dk1"/>
              </a:buClr>
              <a:buSzPts val="1800"/>
              <a:buChar char="•"/>
            </a:pPr>
            <a:r>
              <a:rPr lang="en-GB" sz="1800"/>
              <a:t>1) Pure motor stroke (posterior limb of internal capsule) </a:t>
            </a:r>
            <a:endParaRPr/>
          </a:p>
          <a:p>
            <a:pPr marL="514350" lvl="1" indent="-171450" algn="l" rtl="0">
              <a:lnSpc>
                <a:spcPct val="90000"/>
              </a:lnSpc>
              <a:spcBef>
                <a:spcPts val="375"/>
              </a:spcBef>
              <a:spcAft>
                <a:spcPts val="0"/>
              </a:spcAft>
              <a:buClr>
                <a:schemeClr val="dk1"/>
              </a:buClr>
              <a:buSzPts val="1800"/>
              <a:buChar char="•"/>
            </a:pPr>
            <a:r>
              <a:rPr lang="en-GB" sz="1800"/>
              <a:t>2) Pure sensory stroke (posterior thalamus) </a:t>
            </a:r>
            <a:endParaRPr/>
          </a:p>
          <a:p>
            <a:pPr marL="514350" lvl="1" indent="-171450" algn="l" rtl="0">
              <a:lnSpc>
                <a:spcPct val="90000"/>
              </a:lnSpc>
              <a:spcBef>
                <a:spcPts val="375"/>
              </a:spcBef>
              <a:spcAft>
                <a:spcPts val="0"/>
              </a:spcAft>
              <a:buClr>
                <a:schemeClr val="dk1"/>
              </a:buClr>
              <a:buSzPts val="1800"/>
              <a:buChar char="•"/>
            </a:pPr>
            <a:r>
              <a:rPr lang="en-GB" sz="1800"/>
              <a:t>3) Sensorimotor stroke (internal capsule) </a:t>
            </a:r>
            <a:endParaRPr/>
          </a:p>
          <a:p>
            <a:pPr marL="514350" lvl="1" indent="-171450" algn="l" rtl="0">
              <a:lnSpc>
                <a:spcPct val="90000"/>
              </a:lnSpc>
              <a:spcBef>
                <a:spcPts val="375"/>
              </a:spcBef>
              <a:spcAft>
                <a:spcPts val="0"/>
              </a:spcAft>
              <a:buClr>
                <a:schemeClr val="dk1"/>
              </a:buClr>
              <a:buSzPts val="1800"/>
              <a:buChar char="•"/>
            </a:pPr>
            <a:r>
              <a:rPr lang="en-GB" sz="1800"/>
              <a:t>4) Dysarthria-clumsy hand syndrome (middle of internal capsule) </a:t>
            </a:r>
            <a:endParaRPr/>
          </a:p>
          <a:p>
            <a:pPr marL="514350" lvl="1" indent="-171450" algn="l" rtl="0">
              <a:lnSpc>
                <a:spcPct val="90000"/>
              </a:lnSpc>
              <a:spcBef>
                <a:spcPts val="375"/>
              </a:spcBef>
              <a:spcAft>
                <a:spcPts val="0"/>
              </a:spcAft>
              <a:buClr>
                <a:schemeClr val="dk1"/>
              </a:buClr>
              <a:buSzPts val="1800"/>
              <a:buChar char="•"/>
            </a:pPr>
            <a:r>
              <a:rPr lang="en-GB" sz="1800"/>
              <a:t>5) Contralateral hemiballismus (rare- subthalamic nucleus infarct)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Cerebral Circulation</a:t>
            </a:r>
            <a:endParaRPr/>
          </a:p>
        </p:txBody>
      </p:sp>
      <p:pic>
        <p:nvPicPr>
          <p:cNvPr id="137" name="Google Shape;137;p21"/>
          <p:cNvPicPr preferRelativeResize="0">
            <a:picLocks noGrp="1"/>
          </p:cNvPicPr>
          <p:nvPr>
            <p:ph type="body" idx="1"/>
          </p:nvPr>
        </p:nvPicPr>
        <p:blipFill rotWithShape="1">
          <a:blip r:embed="rId3">
            <a:alphaModFix/>
          </a:blip>
          <a:srcRect/>
          <a:stretch/>
        </p:blipFill>
        <p:spPr>
          <a:xfrm>
            <a:off x="2572544" y="1553776"/>
            <a:ext cx="4460230" cy="4351338"/>
          </a:xfrm>
          <a:prstGeom prst="rect">
            <a:avLst/>
          </a:prstGeom>
          <a:noFill/>
          <a:ln>
            <a:noFill/>
          </a:ln>
        </p:spPr>
      </p:pic>
      <p:sp>
        <p:nvSpPr>
          <p:cNvPr id="138" name="Google Shape;138;p21"/>
          <p:cNvSpPr/>
          <p:nvPr/>
        </p:nvSpPr>
        <p:spPr>
          <a:xfrm>
            <a:off x="2673179" y="6259210"/>
            <a:ext cx="4572000" cy="30777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400" b="0" i="0" u="none" strike="noStrike" cap="none">
                <a:solidFill>
                  <a:schemeClr val="dk1"/>
                </a:solidFill>
                <a:latin typeface="Times New Roman"/>
                <a:ea typeface="Times New Roman"/>
                <a:cs typeface="Times New Roman"/>
                <a:sym typeface="Times New Roman"/>
              </a:rPr>
              <a:t>https://en.wikipedia.org/wiki/Cerebral_circulation</a:t>
            </a:r>
            <a:endParaRPr/>
          </a:p>
        </p:txBody>
      </p:sp>
    </p:spTree>
  </p:cSld>
  <p:clrMapOvr>
    <a:masterClrMapping/>
  </p:clrMapOvr>
</p:sld>
</file>

<file path=ppt/theme/theme1.xml><?xml version="1.0" encoding="utf-8"?>
<a:theme xmlns:a="http://schemas.openxmlformats.org/drawingml/2006/main" name="QUACK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1069</Words>
  <Application>Microsoft Office PowerPoint</Application>
  <PresentationFormat>On-screen Show (4:3)</PresentationFormat>
  <Paragraphs>152</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Times New Roman</vt:lpstr>
      <vt:lpstr>QUACK theme</vt:lpstr>
      <vt:lpstr>CVA Basics</vt:lpstr>
      <vt:lpstr>Disclaimer*</vt:lpstr>
      <vt:lpstr>Learning Outcomes</vt:lpstr>
      <vt:lpstr>Stroke – Oxford Classification</vt:lpstr>
      <vt:lpstr>TACS</vt:lpstr>
      <vt:lpstr>PACS</vt:lpstr>
      <vt:lpstr>POCS</vt:lpstr>
      <vt:lpstr>LACS</vt:lpstr>
      <vt:lpstr>Cerebral Circulation</vt:lpstr>
      <vt:lpstr>Different affected arteries result in different types of CVA</vt:lpstr>
      <vt:lpstr>Circle of Willis</vt:lpstr>
      <vt:lpstr>Management of acute stroke</vt:lpstr>
      <vt:lpstr>PowerPoint Presentation</vt:lpstr>
      <vt:lpstr>Thrombolysis</vt:lpstr>
      <vt:lpstr>Contraindications</vt:lpstr>
      <vt:lpstr>Investigations</vt:lpstr>
      <vt:lpstr>The First 24 hours</vt:lpstr>
      <vt:lpstr>Basic Management of Confirmed CVA</vt:lpstr>
      <vt:lpstr>Emergency CT</vt:lpstr>
      <vt:lpstr>Emergency CT...</vt:lpstr>
      <vt:lpstr>CT normal</vt:lpstr>
      <vt:lpstr>CT normal</vt:lpstr>
      <vt:lpstr>PowerPoint Presentation</vt:lpstr>
      <vt:lpstr>CT established CVA</vt:lpstr>
      <vt:lpstr>Question?</vt:lpstr>
      <vt:lpstr>Bell’s Palsy vs CVA</vt:lpstr>
      <vt:lpstr>PowerPoint Presentation</vt:lpstr>
      <vt:lpstr>Get in touch!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CVA Basics</dc:title>
  <cp:lastModifiedBy>INGRAM, Gareth (NHS GREATER GLASGOW &amp; CLYDE)</cp:lastModifiedBy>
  <cp:revision>1</cp:revision>
  <dcterms:modified xsi:type="dcterms:W3CDTF">2020-11-14T16:51:19Z</dcterms:modified>
</cp:coreProperties>
</file>